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59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BBEC7-506B-5062-B864-DC17776AD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8FA33-9202-8312-A2AE-3B5B64A4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8A77B-C86B-B614-2974-74425C4D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B7E37-7AEC-6205-0C49-633BC1C5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8185F-8135-1045-AD9E-038F6DAD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3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06E1-8B21-59E5-E7FC-EBC3B4AD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FCA3DE-F0A8-575D-0A27-59152748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046DA-9E50-A5F2-F10C-D0C907E7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04083-AC49-64F6-2B2E-9CE1C80E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A7002-B32A-65B2-DFFA-5383C843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75CE30-22A8-86A0-2289-ECEF3F800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364C0-EFBD-755C-4654-7C01AEDD8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2AC4-70AF-4CA9-D62D-350C4C19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38A41-C175-D715-3B56-267841D2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45BD3-E1B6-F44B-2DFF-D0D28FAA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4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5AC70-0085-9487-3794-84B6CB7E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9AFCB-5CE7-A242-8523-1DE3D1D2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1CECA-0A38-8A0C-4F87-27A22373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6C73C-16FB-FB13-FE79-92A28760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22FF6-FF3D-EB8B-5720-7ACB2321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D445-DA83-699D-4156-42335B51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FF082-8F93-65E0-46F8-A4268F5D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1A33C-EC52-DCB6-1987-1A16A330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1154C-8EF7-3112-00A7-EDFB361C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A62FC-8217-51E1-83F3-E7A20967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8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022E7-870E-D5BC-4A3B-6FEB061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7F714-48A1-13FC-0488-EFA7067C1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9C09D-29AC-2427-1B82-80D9295A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C32A6-A230-0EE0-64D4-2EAC6D68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6EE8D6-4FC0-3857-F063-F41980F6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C0EC0-8878-5834-9CBB-35CAEF76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3F580-364D-80D5-DB18-917E1B8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47674-161E-3D45-8FF0-93717EE7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D85B2-6DD5-BEB1-2D15-0D4DDF9C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638966-FBB6-DBB8-8974-6ABF77CFF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5860A3-064F-9ADC-C317-3FF4C3BF6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6108E2-029B-29A5-6728-1BDDA07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2B914F-6CA8-45B7-176D-582833D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1875A-6139-B8FC-2477-6D8D028F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9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D3BE6-FB96-7386-82BC-BD8BE928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C7E024-5234-198C-4A56-1411503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F1D41F-509E-56A3-30F8-0DC8F67A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52625-7FBE-FC8A-0AB0-C361DEF1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7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BBB4EA-5A67-2F2B-F39D-87FF310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4A1CD-FEC1-6F5A-B46B-7DD7F4F9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E1D82-FB1B-5FD5-494D-C9FCD5CE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4A3B3-4859-198A-50C4-643E9536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D00E0-7513-4C0E-3FBD-47B8D543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7771C-3F26-2DE1-185C-E1EF3905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D06B7-0882-7A00-0611-2C87DA8C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3C4EE-B938-3160-F9EC-C4F7FF1C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29B97-3C08-C707-596B-A4DB0092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E99AC-970F-0EE8-2696-266447E7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980C9-268C-2AB6-2CD0-567F7A061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A8E3F-AA4E-181B-B567-C57E46C8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94D32-E0C6-D084-D6F0-20D34AFF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EE037-1624-EC62-461F-683F71DD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156EF-9846-827E-384B-87A197FF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1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1E48CE-73F2-F2AE-0543-8AE9CD54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94AF9-BC45-94C2-AD0B-ADF20F89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4B57C-84F9-13C0-171D-96EFF8835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206B6-923B-4934-BBA9-246B53FCE543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0DE9D-7702-5555-9217-7A7406AA3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18DE0-BB76-BB03-E4B4-0AE953DC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5122923-EB2E-71A2-163B-15890020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16" y="1278555"/>
            <a:ext cx="7493385" cy="1949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53CF4E-A6CA-A392-3BB1-52F1BB0326A7}"/>
              </a:ext>
            </a:extLst>
          </p:cNvPr>
          <p:cNvSpPr txBox="1"/>
          <p:nvPr/>
        </p:nvSpPr>
        <p:spPr>
          <a:xfrm>
            <a:off x="391886" y="415636"/>
            <a:ext cx="890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다음은 고객과 주문서 간의 관계를 나타낸 </a:t>
            </a:r>
            <a:r>
              <a:rPr lang="en-US" altLang="ko-KR" dirty="0"/>
              <a:t>E R </a:t>
            </a:r>
            <a:r>
              <a:rPr lang="ko-KR" altLang="en-US" dirty="0"/>
              <a:t>다이어그램이다 질문에 </a:t>
            </a:r>
            <a:r>
              <a:rPr lang="ko-KR" altLang="en-US" dirty="0" err="1"/>
              <a:t>답하시오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48197A-7A87-46C9-8882-31C0F5FB0D5C}"/>
              </a:ext>
            </a:extLst>
          </p:cNvPr>
          <p:cNvSpPr txBox="1"/>
          <p:nvPr/>
        </p:nvSpPr>
        <p:spPr>
          <a:xfrm>
            <a:off x="541970" y="3133137"/>
            <a:ext cx="639469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오른쪽 그림에 해당하는 개체는 무엇인가</a:t>
            </a:r>
            <a:endParaRPr lang="en-US" altLang="ko-KR" sz="1400" dirty="0"/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답</a:t>
            </a:r>
            <a:r>
              <a:rPr lang="en-US" altLang="ko-KR" sz="1400" dirty="0"/>
              <a:t>) </a:t>
            </a:r>
            <a:r>
              <a:rPr lang="ko-KR" altLang="en-US" sz="1400" dirty="0"/>
              <a:t>고객</a:t>
            </a:r>
            <a:r>
              <a:rPr lang="en-US" altLang="ko-KR" sz="1400" dirty="0"/>
              <a:t>, </a:t>
            </a:r>
            <a:r>
              <a:rPr lang="ko-KR" altLang="en-US" sz="1400" dirty="0"/>
              <a:t>주문서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고객의 속성을 </a:t>
            </a:r>
            <a:r>
              <a:rPr lang="ko-KR" altLang="en-US" sz="1400" dirty="0" err="1"/>
              <a:t>기술하시오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답</a:t>
            </a:r>
            <a:r>
              <a:rPr lang="en-US" altLang="ko-KR" sz="1400" dirty="0"/>
              <a:t>) </a:t>
            </a:r>
            <a:r>
              <a:rPr lang="ko-KR" altLang="en-US" sz="1400" dirty="0"/>
              <a:t>고객번호</a:t>
            </a:r>
            <a:r>
              <a:rPr lang="en-US" altLang="ko-KR" sz="1400" dirty="0"/>
              <a:t>, </a:t>
            </a:r>
            <a:r>
              <a:rPr lang="ko-KR" altLang="en-US" sz="1400" dirty="0"/>
              <a:t>성명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주문서의 속성을 </a:t>
            </a:r>
            <a:r>
              <a:rPr lang="ko-KR" altLang="en-US" sz="1400" dirty="0" err="1"/>
              <a:t>기술하시오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답</a:t>
            </a:r>
            <a:r>
              <a:rPr lang="en-US" altLang="ko-KR" sz="1400" dirty="0"/>
              <a:t>) </a:t>
            </a:r>
            <a:r>
              <a:rPr lang="ko-KR" altLang="en-US" sz="1400" dirty="0"/>
              <a:t>주문번호</a:t>
            </a:r>
            <a:r>
              <a:rPr lang="en-US" altLang="ko-KR" sz="1400" dirty="0"/>
              <a:t>, </a:t>
            </a:r>
            <a:r>
              <a:rPr lang="ko-KR" altLang="en-US" sz="1400" dirty="0"/>
              <a:t>품명</a:t>
            </a:r>
            <a:r>
              <a:rPr lang="en-US" altLang="ko-KR" sz="1400" dirty="0"/>
              <a:t>, </a:t>
            </a:r>
            <a:r>
              <a:rPr lang="ko-KR" altLang="en-US" sz="1400" dirty="0"/>
              <a:t>수량</a:t>
            </a:r>
            <a:r>
              <a:rPr lang="en-US" altLang="ko-KR" sz="1400" dirty="0"/>
              <a:t>, </a:t>
            </a:r>
            <a:r>
              <a:rPr lang="ko-KR" altLang="en-US" sz="1400" dirty="0"/>
              <a:t>금액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고객과 주문서의 주문 관계는 어떤 관계</a:t>
            </a:r>
            <a:r>
              <a:rPr lang="en-US" altLang="ko-KR" sz="1400" dirty="0"/>
              <a:t>(</a:t>
            </a:r>
            <a:r>
              <a:rPr lang="ko-KR" altLang="en-US" sz="1400" dirty="0"/>
              <a:t>대응 수</a:t>
            </a:r>
            <a:r>
              <a:rPr lang="en-US" altLang="ko-KR" sz="1400" dirty="0"/>
              <a:t>, </a:t>
            </a:r>
            <a:r>
              <a:rPr lang="ko-KR" altLang="en-US" sz="1400" dirty="0"/>
              <a:t>다중도</a:t>
            </a:r>
            <a:r>
              <a:rPr lang="en-US" altLang="ko-KR" sz="1400" dirty="0"/>
              <a:t>)</a:t>
            </a:r>
            <a:r>
              <a:rPr lang="ko-KR" altLang="en-US" sz="1400" dirty="0"/>
              <a:t>가 있는가</a:t>
            </a:r>
            <a:r>
              <a:rPr lang="en-US" altLang="ko-KR" sz="1400" dirty="0"/>
              <a:t>?</a:t>
            </a:r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답</a:t>
            </a:r>
            <a:r>
              <a:rPr lang="en-US" altLang="ko-KR" sz="1400" dirty="0"/>
              <a:t>) 1</a:t>
            </a:r>
            <a:r>
              <a:rPr lang="ko-KR" altLang="en-US" sz="1400" dirty="0"/>
              <a:t>대</a:t>
            </a:r>
            <a:r>
              <a:rPr lang="en-US" altLang="ko-KR" sz="1400" dirty="0"/>
              <a:t>N</a:t>
            </a:r>
            <a:r>
              <a:rPr lang="ko-KR" altLang="en-US" sz="1400" dirty="0"/>
              <a:t>의 관계가 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고객과 주문서의 주문 관계를 </a:t>
            </a:r>
            <a:r>
              <a:rPr lang="ko-KR" altLang="en-US" sz="1400" dirty="0" err="1"/>
              <a:t>고객측면에과</a:t>
            </a:r>
            <a:r>
              <a:rPr lang="ko-KR" altLang="en-US" sz="1400" dirty="0"/>
              <a:t> 주문서 측면에서 </a:t>
            </a:r>
            <a:r>
              <a:rPr lang="ko-KR" altLang="en-US" sz="1400" dirty="0" err="1"/>
              <a:t>설명하시오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답</a:t>
            </a:r>
            <a:r>
              <a:rPr lang="en-US" altLang="ko-KR" sz="1400" dirty="0"/>
              <a:t>) </a:t>
            </a:r>
            <a:r>
              <a:rPr lang="ko-KR" altLang="en-US" sz="1400" dirty="0"/>
              <a:t>한 사람의 고객은 여러 개의 주문서를 가지고 있다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답</a:t>
            </a:r>
            <a:r>
              <a:rPr lang="en-US" altLang="ko-KR" sz="1400" dirty="0"/>
              <a:t>) </a:t>
            </a:r>
            <a:r>
              <a:rPr lang="ko-KR" altLang="en-US" sz="1400" dirty="0"/>
              <a:t>한 개의 주문서는 한 개의 고객에 해당한다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기본 키</a:t>
            </a:r>
            <a:r>
              <a:rPr lang="en-US" altLang="ko-KR" sz="1400" dirty="0"/>
              <a:t>(Primary Key) </a:t>
            </a:r>
            <a:r>
              <a:rPr lang="ko-KR" altLang="en-US" sz="1400" dirty="0"/>
              <a:t>속성을 </a:t>
            </a:r>
            <a:r>
              <a:rPr lang="ko-KR" altLang="en-US" sz="1400" dirty="0" err="1"/>
              <a:t>기술하시오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답</a:t>
            </a:r>
            <a:r>
              <a:rPr lang="en-US" altLang="ko-KR" sz="1400" dirty="0"/>
              <a:t>) </a:t>
            </a:r>
            <a:r>
              <a:rPr lang="ko-KR" altLang="en-US" sz="1400" dirty="0"/>
              <a:t>고객번호</a:t>
            </a:r>
            <a:r>
              <a:rPr lang="en-US" altLang="ko-KR" sz="1400" dirty="0"/>
              <a:t>, </a:t>
            </a:r>
            <a:r>
              <a:rPr lang="ko-KR" altLang="en-US" sz="1400" dirty="0"/>
              <a:t>주문번호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2623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7910C-A313-9AF5-C898-B890ECC0A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90DA64-6B46-82C0-BFA6-FB85904D96D3}"/>
              </a:ext>
            </a:extLst>
          </p:cNvPr>
          <p:cNvSpPr txBox="1"/>
          <p:nvPr/>
        </p:nvSpPr>
        <p:spPr>
          <a:xfrm>
            <a:off x="696686" y="482378"/>
            <a:ext cx="1149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고객테이블에서 이름을 기준으로 고객을 내림차순으로 정렬하여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F00C7-F463-1C5E-D1DC-7EBBDD46DF8C}"/>
              </a:ext>
            </a:extLst>
          </p:cNvPr>
          <p:cNvSpPr txBox="1"/>
          <p:nvPr/>
        </p:nvSpPr>
        <p:spPr>
          <a:xfrm>
            <a:off x="1027192" y="1491473"/>
            <a:ext cx="71462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err="1"/>
              <a:t>customer_code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customer_name</a:t>
            </a:r>
            <a:r>
              <a:rPr lang="en-US" altLang="ko-KR" sz="1400" dirty="0"/>
              <a:t>, address</a:t>
            </a:r>
          </a:p>
          <a:p>
            <a:r>
              <a:rPr lang="en-US" altLang="ko-KR" sz="1400" dirty="0"/>
              <a:t>from customer</a:t>
            </a:r>
          </a:p>
          <a:p>
            <a:r>
              <a:rPr lang="en-US" altLang="ko-KR" sz="1400" dirty="0"/>
              <a:t>order by </a:t>
            </a:r>
            <a:r>
              <a:rPr lang="en-US" altLang="ko-KR" sz="1400" dirty="0" err="1"/>
              <a:t>customer_name</a:t>
            </a:r>
            <a:r>
              <a:rPr lang="en-US" altLang="ko-KR" sz="1400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214132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CE2D-15C2-AAD5-FDB6-037E6F67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E2BC40-8DE1-C19E-5EE4-764B75E80408}"/>
              </a:ext>
            </a:extLst>
          </p:cNvPr>
          <p:cNvSpPr txBox="1"/>
          <p:nvPr/>
        </p:nvSpPr>
        <p:spPr>
          <a:xfrm>
            <a:off x="696686" y="482378"/>
            <a:ext cx="1149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</a:p>
          <a:p>
            <a:r>
              <a:rPr lang="en-US" altLang="ko-KR" dirty="0"/>
              <a:t>9. </a:t>
            </a:r>
            <a:r>
              <a:rPr lang="en-US" altLang="ko-KR" sz="1800" dirty="0"/>
              <a:t>2024CUSTOMERA2</a:t>
            </a:r>
            <a:r>
              <a:rPr lang="en-US" altLang="ko-KR" dirty="0"/>
              <a:t> </a:t>
            </a:r>
            <a:r>
              <a:rPr lang="ko-KR" altLang="en-US" dirty="0"/>
              <a:t>번 고객의 이름을 최고객으로</a:t>
            </a:r>
            <a:r>
              <a:rPr lang="en-US" altLang="ko-KR" dirty="0"/>
              <a:t>,</a:t>
            </a:r>
            <a:r>
              <a:rPr lang="ko-KR" altLang="en-US" dirty="0"/>
              <a:t> 주소를 인천시로 수정하는 </a:t>
            </a:r>
            <a:r>
              <a:rPr lang="en-US" altLang="ko-KR" dirty="0"/>
              <a:t>SQL </a:t>
            </a:r>
            <a:r>
              <a:rPr lang="ko-KR" altLang="en-US" dirty="0"/>
              <a:t>문장을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0979C-9C65-3C54-81A3-E3495021790F}"/>
              </a:ext>
            </a:extLst>
          </p:cNvPr>
          <p:cNvSpPr txBox="1"/>
          <p:nvPr/>
        </p:nvSpPr>
        <p:spPr>
          <a:xfrm>
            <a:off x="1027192" y="1491473"/>
            <a:ext cx="71462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update customer</a:t>
            </a:r>
          </a:p>
          <a:p>
            <a:r>
              <a:rPr lang="en-US" altLang="ko-KR" sz="1400" dirty="0"/>
              <a:t>set </a:t>
            </a:r>
            <a:r>
              <a:rPr lang="en-US" altLang="ko-KR" sz="1400" dirty="0" err="1"/>
              <a:t>customer_name</a:t>
            </a:r>
            <a:r>
              <a:rPr lang="en-US" altLang="ko-KR" sz="1400" dirty="0"/>
              <a:t> = ‘</a:t>
            </a:r>
            <a:r>
              <a:rPr lang="ko-KR" altLang="en-US" sz="1400" dirty="0" err="1"/>
              <a:t>최고객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   , address = ‘</a:t>
            </a:r>
            <a:r>
              <a:rPr lang="ko-KR" altLang="en-US" sz="1400" dirty="0"/>
              <a:t>인천시</a:t>
            </a:r>
            <a:r>
              <a:rPr lang="en-US" altLang="ko-KR" sz="1400" dirty="0"/>
              <a:t>‘</a:t>
            </a:r>
          </a:p>
          <a:p>
            <a:r>
              <a:rPr lang="en-US" altLang="ko-KR" sz="1400" dirty="0"/>
              <a:t>where </a:t>
            </a:r>
            <a:r>
              <a:rPr lang="en-US" altLang="ko-KR" sz="1400" dirty="0" err="1"/>
              <a:t>customer_code</a:t>
            </a:r>
            <a:r>
              <a:rPr lang="en-US" altLang="ko-KR" sz="1400" dirty="0"/>
              <a:t> = ‘2024CUSTOMERA2’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AA92C-5962-2E26-B245-C5FA6AEC963F}"/>
              </a:ext>
            </a:extLst>
          </p:cNvPr>
          <p:cNvSpPr txBox="1"/>
          <p:nvPr/>
        </p:nvSpPr>
        <p:spPr>
          <a:xfrm>
            <a:off x="696686" y="3003405"/>
            <a:ext cx="1149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</a:p>
          <a:p>
            <a:r>
              <a:rPr lang="en-US" altLang="ko-KR" dirty="0"/>
              <a:t>10. orders </a:t>
            </a:r>
            <a:r>
              <a:rPr lang="ko-KR" altLang="en-US" dirty="0"/>
              <a:t>테이블에서 품명이 </a:t>
            </a:r>
            <a:r>
              <a:rPr lang="en-US" altLang="ko-KR" dirty="0"/>
              <a:t>3 </a:t>
            </a:r>
            <a:r>
              <a:rPr lang="ko-KR" altLang="en-US" dirty="0"/>
              <a:t>글자 이상인 품명을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DDA59-893A-61C7-8051-E1221D62B847}"/>
              </a:ext>
            </a:extLst>
          </p:cNvPr>
          <p:cNvSpPr txBox="1"/>
          <p:nvPr/>
        </p:nvSpPr>
        <p:spPr>
          <a:xfrm>
            <a:off x="1027192" y="4320276"/>
            <a:ext cx="71462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select</a:t>
            </a:r>
            <a:r>
              <a:rPr lang="ko-KR" altLang="en-US" sz="1400" dirty="0"/>
              <a:t> </a:t>
            </a:r>
            <a:r>
              <a:rPr lang="en-US" altLang="ko-KR" sz="1400" dirty="0" err="1"/>
              <a:t>orders_code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product_name</a:t>
            </a:r>
            <a:endParaRPr lang="en-US" altLang="ko-KR" sz="1400" dirty="0"/>
          </a:p>
          <a:p>
            <a:r>
              <a:rPr lang="en-US" altLang="ko-KR" sz="1400" dirty="0"/>
              <a:t>from orders</a:t>
            </a:r>
          </a:p>
          <a:p>
            <a:r>
              <a:rPr lang="en-US" altLang="ko-KR" sz="1400" dirty="0"/>
              <a:t>where length(</a:t>
            </a:r>
            <a:r>
              <a:rPr lang="en-US" altLang="ko-KR" sz="1400" dirty="0" err="1"/>
              <a:t>product_name</a:t>
            </a:r>
            <a:r>
              <a:rPr lang="en-US" altLang="ko-KR" sz="1400" dirty="0"/>
              <a:t>) &gt;= 3</a:t>
            </a:r>
          </a:p>
        </p:txBody>
      </p:sp>
    </p:spTree>
    <p:extLst>
      <p:ext uri="{BB962C8B-B14F-4D97-AF65-F5344CB8AC3E}">
        <p14:creationId xmlns:p14="http://schemas.microsoft.com/office/powerpoint/2010/main" val="382461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BFF4A-C3C8-02FF-CE25-832D77A9D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05477B-A88B-F6C4-30B8-A1BC521AB4BD}"/>
              </a:ext>
            </a:extLst>
          </p:cNvPr>
          <p:cNvSpPr txBox="1"/>
          <p:nvPr/>
        </p:nvSpPr>
        <p:spPr>
          <a:xfrm>
            <a:off x="391886" y="415636"/>
            <a:ext cx="9982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다음은 고객과 주문서 간의 관계를 나타낸 </a:t>
            </a:r>
            <a:r>
              <a:rPr lang="en-US" altLang="ko-KR" dirty="0"/>
              <a:t>ER </a:t>
            </a:r>
            <a:r>
              <a:rPr lang="ko-KR" altLang="en-US" dirty="0"/>
              <a:t>다이어그램이다 </a:t>
            </a:r>
            <a:r>
              <a:rPr lang="en-US" altLang="ko-KR" dirty="0"/>
              <a:t>. Binary 1:N Relation Types</a:t>
            </a:r>
            <a:r>
              <a:rPr lang="ko-KR" altLang="en-US" dirty="0"/>
              <a:t>를</a:t>
            </a:r>
          </a:p>
          <a:p>
            <a:r>
              <a:rPr lang="ko-KR" altLang="en-US" dirty="0"/>
              <a:t>논리적인 모델 </a:t>
            </a:r>
            <a:r>
              <a:rPr lang="en-US" altLang="ko-KR" dirty="0"/>
              <a:t>(Relational Model)</a:t>
            </a:r>
            <a:r>
              <a:rPr lang="ko-KR" altLang="en-US" dirty="0"/>
              <a:t>로 </a:t>
            </a:r>
            <a:r>
              <a:rPr lang="ko-KR" altLang="en-US" dirty="0" err="1"/>
              <a:t>설계하시오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17015C-2E48-624E-53B5-70C3CF89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10" y="1479450"/>
            <a:ext cx="7493385" cy="1949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A297D4-AC11-3078-1F8E-AD52A9F39EC3}"/>
              </a:ext>
            </a:extLst>
          </p:cNvPr>
          <p:cNvSpPr txBox="1"/>
          <p:nvPr/>
        </p:nvSpPr>
        <p:spPr>
          <a:xfrm>
            <a:off x="649996" y="226955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 Diagram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FDCE1-C5D2-83E9-3C5D-13B1758EBDB6}"/>
              </a:ext>
            </a:extLst>
          </p:cNvPr>
          <p:cNvSpPr txBox="1"/>
          <p:nvPr/>
        </p:nvSpPr>
        <p:spPr>
          <a:xfrm>
            <a:off x="343418" y="4988889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Relational Model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0CCAB9-411A-C2BF-849F-37FC63293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97285"/>
              </p:ext>
            </p:extLst>
          </p:nvPr>
        </p:nvGraphicFramePr>
        <p:xfrm>
          <a:off x="2547610" y="4617295"/>
          <a:ext cx="329133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046">
                  <a:extLst>
                    <a:ext uri="{9D8B030D-6E8A-4147-A177-3AD203B41FA5}">
                      <a16:colId xmlns:a16="http://schemas.microsoft.com/office/drawing/2014/main" val="4011915210"/>
                    </a:ext>
                  </a:extLst>
                </a:gridCol>
                <a:gridCol w="2660284">
                  <a:extLst>
                    <a:ext uri="{9D8B030D-6E8A-4147-A177-3AD203B41FA5}">
                      <a16:colId xmlns:a16="http://schemas.microsoft.com/office/drawing/2014/main" val="22808724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4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425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78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99DFF8D-A24E-A600-3E7F-393AD7144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34998"/>
              </p:ext>
            </p:extLst>
          </p:nvPr>
        </p:nvGraphicFramePr>
        <p:xfrm>
          <a:off x="7558448" y="4603404"/>
          <a:ext cx="329133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046">
                  <a:extLst>
                    <a:ext uri="{9D8B030D-6E8A-4147-A177-3AD203B41FA5}">
                      <a16:colId xmlns:a16="http://schemas.microsoft.com/office/drawing/2014/main" val="4011915210"/>
                    </a:ext>
                  </a:extLst>
                </a:gridCol>
                <a:gridCol w="2660284">
                  <a:extLst>
                    <a:ext uri="{9D8B030D-6E8A-4147-A177-3AD203B41FA5}">
                      <a16:colId xmlns:a16="http://schemas.microsoft.com/office/drawing/2014/main" val="22808724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주문서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4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42579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78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05433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715263"/>
                  </a:ext>
                </a:extLst>
              </a:tr>
            </a:tbl>
          </a:graphicData>
        </a:graphic>
      </p:graphicFrame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8C0D2B3-80FA-015F-2FFB-9EA9A15545F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838940" y="5353895"/>
            <a:ext cx="1719508" cy="16898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FF49D5-6091-92DC-F22D-05B30AF3153A}"/>
              </a:ext>
            </a:extLst>
          </p:cNvPr>
          <p:cNvCxnSpPr/>
          <p:nvPr/>
        </p:nvCxnSpPr>
        <p:spPr>
          <a:xfrm>
            <a:off x="5982159" y="5092812"/>
            <a:ext cx="0" cy="5221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5702A67-D3CA-7E04-C4C7-2280A0A518BB}"/>
              </a:ext>
            </a:extLst>
          </p:cNvPr>
          <p:cNvCxnSpPr/>
          <p:nvPr/>
        </p:nvCxnSpPr>
        <p:spPr>
          <a:xfrm>
            <a:off x="7137094" y="5275692"/>
            <a:ext cx="0" cy="5221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4352801-AE00-2D80-3090-4DA74E3B2877}"/>
              </a:ext>
            </a:extLst>
          </p:cNvPr>
          <p:cNvCxnSpPr/>
          <p:nvPr/>
        </p:nvCxnSpPr>
        <p:spPr>
          <a:xfrm>
            <a:off x="6096000" y="5097282"/>
            <a:ext cx="0" cy="5221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C51B2D0-05F6-E578-4EF8-BBC344A8BB0E}"/>
              </a:ext>
            </a:extLst>
          </p:cNvPr>
          <p:cNvCxnSpPr>
            <a:cxnSpLocks/>
          </p:cNvCxnSpPr>
          <p:nvPr/>
        </p:nvCxnSpPr>
        <p:spPr>
          <a:xfrm flipH="1">
            <a:off x="7130626" y="5275692"/>
            <a:ext cx="181341" cy="276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902C5A4-24FD-11C2-6499-EFB9CDC76D74}"/>
              </a:ext>
            </a:extLst>
          </p:cNvPr>
          <p:cNvCxnSpPr>
            <a:cxnSpLocks/>
          </p:cNvCxnSpPr>
          <p:nvPr/>
        </p:nvCxnSpPr>
        <p:spPr>
          <a:xfrm flipH="1" flipV="1">
            <a:off x="7130626" y="5536774"/>
            <a:ext cx="252950" cy="314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6D4F787E-FBE5-9568-68C0-A57E85C960DE}"/>
              </a:ext>
            </a:extLst>
          </p:cNvPr>
          <p:cNvSpPr/>
          <p:nvPr/>
        </p:nvSpPr>
        <p:spPr>
          <a:xfrm>
            <a:off x="6899710" y="5350572"/>
            <a:ext cx="227682" cy="264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2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F43AF1-55C1-6460-1CC3-7E203E979F9C}"/>
              </a:ext>
            </a:extLst>
          </p:cNvPr>
          <p:cNvSpPr txBox="1"/>
          <p:nvPr/>
        </p:nvSpPr>
        <p:spPr>
          <a:xfrm>
            <a:off x="391886" y="415636"/>
            <a:ext cx="8586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</a:p>
          <a:p>
            <a:r>
              <a:rPr lang="en-US" altLang="ko-KR" dirty="0"/>
              <a:t>3. 1 </a:t>
            </a:r>
            <a:r>
              <a:rPr lang="ko-KR" altLang="en-US" dirty="0"/>
              <a:t>번의 </a:t>
            </a:r>
            <a:r>
              <a:rPr lang="en-US" altLang="ko-KR" dirty="0"/>
              <a:t>ER </a:t>
            </a:r>
            <a:r>
              <a:rPr lang="ko-KR" altLang="en-US" dirty="0"/>
              <a:t>다이어그램을 관계형 모델로 생성하고 </a:t>
            </a:r>
            <a:r>
              <a:rPr lang="en-US" altLang="ko-KR" dirty="0"/>
              <a:t>SQL DDL </a:t>
            </a:r>
            <a:r>
              <a:rPr lang="ko-KR" altLang="en-US" dirty="0"/>
              <a:t>코드를 </a:t>
            </a:r>
            <a:r>
              <a:rPr lang="ko-KR" altLang="en-US" dirty="0" err="1"/>
              <a:t>생성하시오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208F0-4018-278C-D581-EDD8B6A8B3DB}"/>
              </a:ext>
            </a:extLst>
          </p:cNvPr>
          <p:cNvSpPr txBox="1"/>
          <p:nvPr/>
        </p:nvSpPr>
        <p:spPr>
          <a:xfrm>
            <a:off x="1039257" y="1371066"/>
            <a:ext cx="10113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고객 테이블 </a:t>
            </a:r>
            <a:r>
              <a:rPr lang="en-US" altLang="ko-KR" dirty="0"/>
              <a:t>: customer </a:t>
            </a:r>
            <a:r>
              <a:rPr lang="ko-KR" altLang="en-US" dirty="0"/>
              <a:t>고객번호 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), </a:t>
            </a:r>
            <a:r>
              <a:rPr lang="ko-KR" altLang="en-US" dirty="0"/>
              <a:t>성명 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), </a:t>
            </a:r>
            <a:r>
              <a:rPr lang="ko-KR" altLang="en-US" dirty="0"/>
              <a:t>주소 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주문서 테이블 </a:t>
            </a:r>
            <a:r>
              <a:rPr lang="en-US" altLang="ko-KR" dirty="0"/>
              <a:t>: orders </a:t>
            </a:r>
            <a:r>
              <a:rPr lang="ko-KR" altLang="en-US" dirty="0"/>
              <a:t>주문번호 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), </a:t>
            </a:r>
            <a:r>
              <a:rPr lang="ko-KR" altLang="en-US" dirty="0"/>
              <a:t>품명 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), </a:t>
            </a:r>
            <a:r>
              <a:rPr lang="ko-KR" altLang="en-US" dirty="0"/>
              <a:t>수량 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), </a:t>
            </a:r>
            <a:r>
              <a:rPr lang="ko-KR" altLang="en-US" dirty="0"/>
              <a:t>금액 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),</a:t>
            </a:r>
            <a:r>
              <a:rPr lang="ko-KR" altLang="en-US" dirty="0"/>
              <a:t> 고객번호 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07A1D6-9524-75A1-9698-7909475A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2409772"/>
            <a:ext cx="9455636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9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03352-F938-119F-063E-76234BE75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492F984-77A2-8E28-EFB6-814E547D9CA5}"/>
              </a:ext>
            </a:extLst>
          </p:cNvPr>
          <p:cNvSpPr txBox="1"/>
          <p:nvPr/>
        </p:nvSpPr>
        <p:spPr>
          <a:xfrm>
            <a:off x="391886" y="415636"/>
            <a:ext cx="8586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</a:p>
          <a:p>
            <a:r>
              <a:rPr lang="en-US" altLang="ko-KR" dirty="0"/>
              <a:t>3. 1 </a:t>
            </a:r>
            <a:r>
              <a:rPr lang="ko-KR" altLang="en-US" dirty="0"/>
              <a:t>번의 </a:t>
            </a:r>
            <a:r>
              <a:rPr lang="en-US" altLang="ko-KR" dirty="0"/>
              <a:t>ER </a:t>
            </a:r>
            <a:r>
              <a:rPr lang="ko-KR" altLang="en-US" dirty="0"/>
              <a:t>다이어그램을 관계형 모델로 생성하고 </a:t>
            </a:r>
            <a:r>
              <a:rPr lang="en-US" altLang="ko-KR" dirty="0"/>
              <a:t>SQL DDL </a:t>
            </a:r>
            <a:r>
              <a:rPr lang="ko-KR" altLang="en-US" dirty="0"/>
              <a:t>코드를 </a:t>
            </a:r>
            <a:r>
              <a:rPr lang="ko-KR" altLang="en-US" dirty="0" err="1"/>
              <a:t>생성하시오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A59E8-B2CB-67AE-575E-865192A55AAD}"/>
              </a:ext>
            </a:extLst>
          </p:cNvPr>
          <p:cNvSpPr txBox="1"/>
          <p:nvPr/>
        </p:nvSpPr>
        <p:spPr>
          <a:xfrm>
            <a:off x="1039257" y="1216516"/>
            <a:ext cx="10113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고객 테이블 </a:t>
            </a:r>
            <a:r>
              <a:rPr lang="en-US" altLang="ko-KR" dirty="0"/>
              <a:t>: customer </a:t>
            </a:r>
            <a:r>
              <a:rPr lang="ko-KR" altLang="en-US" dirty="0"/>
              <a:t>고객번호 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), </a:t>
            </a:r>
            <a:r>
              <a:rPr lang="ko-KR" altLang="en-US" dirty="0"/>
              <a:t>성명 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), </a:t>
            </a:r>
            <a:r>
              <a:rPr lang="ko-KR" altLang="en-US" dirty="0"/>
              <a:t>주소 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주문서 테이블 </a:t>
            </a:r>
            <a:r>
              <a:rPr lang="en-US" altLang="ko-KR" dirty="0"/>
              <a:t>: orders </a:t>
            </a:r>
            <a:r>
              <a:rPr lang="ko-KR" altLang="en-US" dirty="0"/>
              <a:t>주문번호 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), </a:t>
            </a:r>
            <a:r>
              <a:rPr lang="ko-KR" altLang="en-US" dirty="0"/>
              <a:t>품명 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), </a:t>
            </a:r>
            <a:r>
              <a:rPr lang="ko-KR" altLang="en-US" dirty="0"/>
              <a:t>수량 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), </a:t>
            </a:r>
            <a:r>
              <a:rPr lang="ko-KR" altLang="en-US" dirty="0"/>
              <a:t>금액 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),</a:t>
            </a:r>
            <a:r>
              <a:rPr lang="ko-KR" altLang="en-US" dirty="0"/>
              <a:t> 고객번호 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203B9-1D23-7F1C-EC36-69145B973C3F}"/>
              </a:ext>
            </a:extLst>
          </p:cNvPr>
          <p:cNvSpPr txBox="1"/>
          <p:nvPr/>
        </p:nvSpPr>
        <p:spPr>
          <a:xfrm>
            <a:off x="1468914" y="2017397"/>
            <a:ext cx="951857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CREATE TABLE customer (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customer_code</a:t>
            </a:r>
            <a:r>
              <a:rPr lang="en-US" altLang="ko-KR" sz="1400" dirty="0"/>
              <a:t>  VARCHAR2(50 CHAR) NOT NULL,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customer_name</a:t>
            </a:r>
            <a:r>
              <a:rPr lang="en-US" altLang="ko-KR" sz="1400" dirty="0"/>
              <a:t>  VARCHAR2(30 CHAR) NOT NULL,</a:t>
            </a:r>
          </a:p>
          <a:p>
            <a:r>
              <a:rPr lang="en-US" altLang="ko-KR" sz="1400" dirty="0"/>
              <a:t>    address        VARCHAR2(40 CHAR) NOT NULL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ALTER TABLE customer ADD CONSTRAINT </a:t>
            </a:r>
            <a:r>
              <a:rPr lang="en-US" altLang="ko-KR" sz="1400" dirty="0" err="1"/>
              <a:t>customer_pk</a:t>
            </a:r>
            <a:r>
              <a:rPr lang="en-US" altLang="ko-KR" sz="1400" dirty="0"/>
              <a:t> PRIMARY KEY ( </a:t>
            </a:r>
            <a:r>
              <a:rPr lang="en-US" altLang="ko-KR" sz="1400" dirty="0" err="1"/>
              <a:t>customer_code</a:t>
            </a:r>
            <a:r>
              <a:rPr lang="en-US" altLang="ko-KR" sz="1400" dirty="0"/>
              <a:t> 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CREATE TABLE orders (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orders_code</a:t>
            </a:r>
            <a:r>
              <a:rPr lang="en-US" altLang="ko-KR" sz="1400" dirty="0"/>
              <a:t>    VARCHAR2(50 CHAR) NOT NULL,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product_name</a:t>
            </a:r>
            <a:r>
              <a:rPr lang="en-US" altLang="ko-KR" sz="1400" dirty="0"/>
              <a:t>   VARCHAR2(30 CHAR) NOT NULL,</a:t>
            </a:r>
          </a:p>
          <a:p>
            <a:r>
              <a:rPr lang="en-US" altLang="ko-KR" sz="1400" dirty="0"/>
              <a:t>    amount         NUMBER(10) NOT NULL,</a:t>
            </a:r>
          </a:p>
          <a:p>
            <a:r>
              <a:rPr lang="en-US" altLang="ko-KR" sz="1400" dirty="0"/>
              <a:t>    price          NUMBER(17) NOT NULL,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customer_code</a:t>
            </a:r>
            <a:r>
              <a:rPr lang="en-US" altLang="ko-KR" sz="1400" dirty="0"/>
              <a:t>  VARCHAR2(50 CHAR) NOT NULL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ALTER TABLE orders ADD CONSTRAINT </a:t>
            </a:r>
            <a:r>
              <a:rPr lang="en-US" altLang="ko-KR" sz="1400" dirty="0" err="1"/>
              <a:t>orders_pk</a:t>
            </a:r>
            <a:r>
              <a:rPr lang="en-US" altLang="ko-KR" sz="1400" dirty="0"/>
              <a:t> PRIMARY KEY ( </a:t>
            </a:r>
            <a:r>
              <a:rPr lang="en-US" altLang="ko-KR" sz="1400" dirty="0" err="1"/>
              <a:t>orders_code</a:t>
            </a:r>
            <a:r>
              <a:rPr lang="en-US" altLang="ko-KR" sz="1400" dirty="0"/>
              <a:t> 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ALTER TABLE orders</a:t>
            </a:r>
          </a:p>
          <a:p>
            <a:r>
              <a:rPr lang="en-US" altLang="ko-KR" sz="1400" dirty="0"/>
              <a:t>    ADD CONSTRAINT </a:t>
            </a:r>
            <a:r>
              <a:rPr lang="en-US" altLang="ko-KR" sz="1400" dirty="0" err="1"/>
              <a:t>orders_fk</a:t>
            </a:r>
            <a:r>
              <a:rPr lang="en-US" altLang="ko-KR" sz="1400" dirty="0"/>
              <a:t> FOREIGN KEY ( </a:t>
            </a:r>
            <a:r>
              <a:rPr lang="en-US" altLang="ko-KR" sz="1400" dirty="0" err="1"/>
              <a:t>customer_code</a:t>
            </a:r>
            <a:r>
              <a:rPr lang="en-US" altLang="ko-KR" sz="1400" dirty="0"/>
              <a:t> )</a:t>
            </a:r>
          </a:p>
          <a:p>
            <a:r>
              <a:rPr lang="en-US" altLang="ko-KR" sz="1400" dirty="0"/>
              <a:t>        REFERENCES customer ( </a:t>
            </a:r>
            <a:r>
              <a:rPr lang="en-US" altLang="ko-KR" sz="1400" dirty="0" err="1"/>
              <a:t>customer_code</a:t>
            </a:r>
            <a:r>
              <a:rPr lang="en-US" altLang="ko-KR" sz="1400" dirty="0"/>
              <a:t> 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254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ABA25-0AE5-AA94-43EE-0DE977E37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BA97D2D-57D1-0A0D-4D5B-9AD0AF816891}"/>
              </a:ext>
            </a:extLst>
          </p:cNvPr>
          <p:cNvSpPr txBox="1"/>
          <p:nvPr/>
        </p:nvSpPr>
        <p:spPr>
          <a:xfrm>
            <a:off x="530121" y="415636"/>
            <a:ext cx="1113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</a:p>
          <a:p>
            <a:r>
              <a:rPr lang="en-US" altLang="ko-KR" dirty="0"/>
              <a:t>4. 3 </a:t>
            </a:r>
            <a:r>
              <a:rPr lang="ko-KR" altLang="en-US" dirty="0"/>
              <a:t>번에서 생성된 </a:t>
            </a:r>
            <a:r>
              <a:rPr lang="en-US" altLang="ko-KR" dirty="0"/>
              <a:t>SQL </a:t>
            </a:r>
            <a:r>
              <a:rPr lang="ko-KR" altLang="en-US" dirty="0"/>
              <a:t>코드를 이용하여 이전에 생성했던 테이블들에</a:t>
            </a:r>
            <a:r>
              <a:rPr lang="en-US" altLang="ko-KR" dirty="0"/>
              <a:t> </a:t>
            </a:r>
            <a:r>
              <a:rPr lang="ko-KR" altLang="en-US" dirty="0"/>
              <a:t>아래의 데이터를 </a:t>
            </a:r>
            <a:r>
              <a:rPr lang="ko-KR" altLang="en-US" dirty="0" err="1"/>
              <a:t>저장하시오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899A2D-97D9-5DB4-C79D-EB8C816A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085"/>
          <a:stretch/>
        </p:blipFill>
        <p:spPr>
          <a:xfrm>
            <a:off x="4087807" y="1237997"/>
            <a:ext cx="3238410" cy="2514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DD4C3-1882-C22E-1A05-513F3DDF1D84}"/>
              </a:ext>
            </a:extLst>
          </p:cNvPr>
          <p:cNvSpPr txBox="1"/>
          <p:nvPr/>
        </p:nvSpPr>
        <p:spPr>
          <a:xfrm>
            <a:off x="3481328" y="4022361"/>
            <a:ext cx="52293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insert into customer (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customer_code</a:t>
            </a:r>
            <a:endParaRPr lang="en-US" altLang="ko-KR" sz="1400" dirty="0"/>
          </a:p>
          <a:p>
            <a:r>
              <a:rPr lang="en-US" altLang="ko-KR" sz="1400" dirty="0"/>
              <a:t>  , </a:t>
            </a:r>
            <a:r>
              <a:rPr lang="en-US" altLang="ko-KR" sz="1400" dirty="0" err="1"/>
              <a:t>customer_name</a:t>
            </a:r>
            <a:endParaRPr lang="en-US" altLang="ko-KR" sz="1400" dirty="0"/>
          </a:p>
          <a:p>
            <a:r>
              <a:rPr lang="en-US" altLang="ko-KR" sz="1400" dirty="0"/>
              <a:t>  , address</a:t>
            </a:r>
          </a:p>
          <a:p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select ‘2024CUSTOMERA1’, ‘</a:t>
            </a:r>
            <a:r>
              <a:rPr lang="ko-KR" altLang="en-US" sz="1400" dirty="0" err="1"/>
              <a:t>김고객</a:t>
            </a:r>
            <a:r>
              <a:rPr lang="en-US" altLang="ko-KR" sz="1400" dirty="0"/>
              <a:t>’, ‘</a:t>
            </a:r>
            <a:r>
              <a:rPr lang="ko-KR" altLang="en-US" sz="1400" dirty="0"/>
              <a:t>서울시 중구</a:t>
            </a:r>
            <a:r>
              <a:rPr lang="en-US" altLang="ko-KR" sz="1400" dirty="0"/>
              <a:t>’ from</a:t>
            </a:r>
            <a:r>
              <a:rPr lang="ko-KR" altLang="en-US" sz="1400" dirty="0"/>
              <a:t> </a:t>
            </a:r>
            <a:r>
              <a:rPr lang="en-US" altLang="ko-KR" sz="1400" dirty="0"/>
              <a:t>dual</a:t>
            </a:r>
          </a:p>
          <a:p>
            <a:r>
              <a:rPr lang="en-US" altLang="ko-KR" sz="1400" dirty="0"/>
              <a:t>union</a:t>
            </a:r>
          </a:p>
          <a:p>
            <a:r>
              <a:rPr lang="en-US" altLang="ko-KR" sz="1400" dirty="0"/>
              <a:t>select ‘2024CUSTOMERA2’, ‘</a:t>
            </a:r>
            <a:r>
              <a:rPr lang="ko-KR" altLang="en-US" sz="1400" dirty="0" err="1"/>
              <a:t>이고객</a:t>
            </a:r>
            <a:r>
              <a:rPr lang="en-US" altLang="ko-KR" sz="1400" dirty="0"/>
              <a:t>’, ‘</a:t>
            </a:r>
            <a:r>
              <a:rPr lang="ko-KR" altLang="en-US" sz="1400" dirty="0"/>
              <a:t>서울시 관악구</a:t>
            </a:r>
            <a:r>
              <a:rPr lang="en-US" altLang="ko-KR" sz="1400" dirty="0"/>
              <a:t>‘ from dual</a:t>
            </a:r>
          </a:p>
          <a:p>
            <a:r>
              <a:rPr lang="en-US" altLang="ko-KR" sz="1400" dirty="0"/>
              <a:t>union</a:t>
            </a:r>
          </a:p>
          <a:p>
            <a:r>
              <a:rPr lang="en-US" altLang="ko-KR" sz="1400" dirty="0"/>
              <a:t>select ‘2024CUSTOMERA3’, ‘</a:t>
            </a:r>
            <a:r>
              <a:rPr lang="ko-KR" altLang="en-US" sz="1400" dirty="0" err="1"/>
              <a:t>박고객</a:t>
            </a:r>
            <a:r>
              <a:rPr lang="en-US" altLang="ko-KR" sz="1400" dirty="0"/>
              <a:t>’, ‘</a:t>
            </a:r>
            <a:r>
              <a:rPr lang="ko-KR" altLang="en-US" sz="1400" dirty="0"/>
              <a:t>서울시 강북구</a:t>
            </a:r>
            <a:r>
              <a:rPr lang="en-US" altLang="ko-KR" sz="1400" dirty="0"/>
              <a:t>‘ from dual</a:t>
            </a:r>
          </a:p>
          <a:p>
            <a:r>
              <a:rPr lang="en-US" altLang="ko-KR" sz="1400" dirty="0"/>
              <a:t>union</a:t>
            </a:r>
          </a:p>
          <a:p>
            <a:r>
              <a:rPr lang="en-US" altLang="ko-KR" sz="1400" dirty="0"/>
              <a:t>select ‘2024CUSTOMERA4’, ‘</a:t>
            </a:r>
            <a:r>
              <a:rPr lang="ko-KR" altLang="en-US" sz="1400" dirty="0" err="1"/>
              <a:t>한고객</a:t>
            </a:r>
            <a:r>
              <a:rPr lang="en-US" altLang="ko-KR" sz="1400" dirty="0"/>
              <a:t>’, ‘</a:t>
            </a:r>
            <a:r>
              <a:rPr lang="ko-KR" altLang="en-US" sz="1400" dirty="0"/>
              <a:t>서울시 성동구</a:t>
            </a:r>
            <a:r>
              <a:rPr lang="en-US" altLang="ko-KR" sz="1400" dirty="0"/>
              <a:t>’ from dual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181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AC88-51ED-65C8-B46C-3F14F6996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169DC80-83A7-FEA6-01A2-AE855AB48C69}"/>
              </a:ext>
            </a:extLst>
          </p:cNvPr>
          <p:cNvSpPr txBox="1"/>
          <p:nvPr/>
        </p:nvSpPr>
        <p:spPr>
          <a:xfrm>
            <a:off x="871644" y="372954"/>
            <a:ext cx="1113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</a:p>
          <a:p>
            <a:r>
              <a:rPr lang="en-US" altLang="ko-KR" dirty="0"/>
              <a:t>4. 3 </a:t>
            </a:r>
            <a:r>
              <a:rPr lang="ko-KR" altLang="en-US" dirty="0"/>
              <a:t>번에서 생성된 </a:t>
            </a:r>
            <a:r>
              <a:rPr lang="en-US" altLang="ko-KR" dirty="0"/>
              <a:t>SQL </a:t>
            </a:r>
            <a:r>
              <a:rPr lang="ko-KR" altLang="en-US" dirty="0"/>
              <a:t>코드를 이용하여 이전에 생성했던 테이블들에</a:t>
            </a:r>
            <a:r>
              <a:rPr lang="en-US" altLang="ko-KR" dirty="0"/>
              <a:t> </a:t>
            </a:r>
            <a:r>
              <a:rPr lang="ko-KR" altLang="en-US" dirty="0"/>
              <a:t>아래의 데이터를 </a:t>
            </a:r>
            <a:r>
              <a:rPr lang="ko-KR" altLang="en-US" dirty="0" err="1"/>
              <a:t>저장하시오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BBB54A-E769-219C-C3A0-15E4F99F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15"/>
          <a:stretch/>
        </p:blipFill>
        <p:spPr>
          <a:xfrm>
            <a:off x="4263801" y="1213168"/>
            <a:ext cx="3664394" cy="2514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52B3D-0F8C-5A11-CE17-33ECA7E9F4CF}"/>
              </a:ext>
            </a:extLst>
          </p:cNvPr>
          <p:cNvSpPr txBox="1"/>
          <p:nvPr/>
        </p:nvSpPr>
        <p:spPr>
          <a:xfrm>
            <a:off x="246038" y="3727897"/>
            <a:ext cx="62869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insert into orders (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orders_code</a:t>
            </a:r>
            <a:endParaRPr lang="en-US" altLang="ko-KR" sz="1400" dirty="0"/>
          </a:p>
          <a:p>
            <a:r>
              <a:rPr lang="en-US" altLang="ko-KR" sz="1400" dirty="0"/>
              <a:t>  , </a:t>
            </a:r>
            <a:r>
              <a:rPr lang="en-US" altLang="ko-KR" sz="1400" dirty="0" err="1"/>
              <a:t>product_name</a:t>
            </a:r>
            <a:endParaRPr lang="en-US" altLang="ko-KR" sz="1400" dirty="0"/>
          </a:p>
          <a:p>
            <a:r>
              <a:rPr lang="en-US" altLang="ko-KR" sz="1400" dirty="0"/>
              <a:t>  , amount</a:t>
            </a:r>
          </a:p>
          <a:p>
            <a:r>
              <a:rPr lang="en-US" altLang="ko-KR" sz="1400" dirty="0"/>
              <a:t>  , price</a:t>
            </a:r>
          </a:p>
          <a:p>
            <a:r>
              <a:rPr lang="en-US" altLang="ko-KR" sz="1400" dirty="0"/>
              <a:t>  , </a:t>
            </a:r>
            <a:r>
              <a:rPr lang="en-US" altLang="ko-KR" sz="1400" dirty="0" err="1"/>
              <a:t>customer_code</a:t>
            </a:r>
            <a:endParaRPr lang="en-US" altLang="ko-KR" sz="1400" dirty="0"/>
          </a:p>
          <a:p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select ‘2024ORDERSA1’, ‘</a:t>
            </a:r>
            <a:r>
              <a:rPr lang="ko-KR" altLang="en-US" sz="1400" dirty="0"/>
              <a:t>사과</a:t>
            </a:r>
            <a:r>
              <a:rPr lang="en-US" altLang="ko-KR" sz="1400" dirty="0"/>
              <a:t>’, 2, 300, ‘2024CUSTOMERA1’ from</a:t>
            </a:r>
            <a:r>
              <a:rPr lang="ko-KR" altLang="en-US" sz="1400" dirty="0"/>
              <a:t> </a:t>
            </a:r>
            <a:r>
              <a:rPr lang="en-US" altLang="ko-KR" sz="1400" dirty="0"/>
              <a:t>dual</a:t>
            </a:r>
          </a:p>
          <a:p>
            <a:r>
              <a:rPr lang="en-US" altLang="ko-KR" sz="1400" dirty="0"/>
              <a:t>union</a:t>
            </a:r>
          </a:p>
          <a:p>
            <a:r>
              <a:rPr lang="en-US" altLang="ko-KR" sz="1400" dirty="0"/>
              <a:t>select ‘2024ORDERSA2’, ‘</a:t>
            </a:r>
            <a:r>
              <a:rPr lang="ko-KR" altLang="en-US" sz="1400" dirty="0"/>
              <a:t>우유</a:t>
            </a:r>
            <a:r>
              <a:rPr lang="en-US" altLang="ko-KR" sz="1400" dirty="0"/>
              <a:t>’, 3, 200, ‘2024CUSTOMERA2’ from</a:t>
            </a:r>
            <a:r>
              <a:rPr lang="ko-KR" altLang="en-US" sz="1400" dirty="0"/>
              <a:t> </a:t>
            </a:r>
            <a:r>
              <a:rPr lang="en-US" altLang="ko-KR" sz="1400" dirty="0"/>
              <a:t>dual</a:t>
            </a:r>
          </a:p>
          <a:p>
            <a:r>
              <a:rPr lang="en-US" altLang="ko-KR" sz="1400" dirty="0"/>
              <a:t>union</a:t>
            </a:r>
          </a:p>
          <a:p>
            <a:r>
              <a:rPr lang="en-US" altLang="ko-KR" sz="1400" dirty="0"/>
              <a:t>select ‘2024ORDERSA3’, ‘</a:t>
            </a:r>
            <a:r>
              <a:rPr lang="ko-KR" altLang="en-US" sz="1400" dirty="0"/>
              <a:t>시금치</a:t>
            </a:r>
            <a:r>
              <a:rPr lang="en-US" altLang="ko-KR" sz="1400" dirty="0"/>
              <a:t>’, 4, 100, ‘2024CUSTOMERA3’ from</a:t>
            </a:r>
            <a:r>
              <a:rPr lang="ko-KR" altLang="en-US" sz="1400" dirty="0"/>
              <a:t> </a:t>
            </a:r>
            <a:r>
              <a:rPr lang="en-US" altLang="ko-KR" sz="1400" dirty="0"/>
              <a:t>dual</a:t>
            </a:r>
          </a:p>
          <a:p>
            <a:r>
              <a:rPr lang="en-US" altLang="ko-KR" sz="1400" dirty="0"/>
              <a:t>union</a:t>
            </a:r>
          </a:p>
          <a:p>
            <a:r>
              <a:rPr lang="en-US" altLang="ko-KR" sz="1400" dirty="0"/>
              <a:t>select ‘2024ORDERSA4’, ‘</a:t>
            </a:r>
            <a:r>
              <a:rPr lang="ko-KR" altLang="en-US" sz="1400" dirty="0"/>
              <a:t>콜라</a:t>
            </a:r>
            <a:r>
              <a:rPr lang="en-US" altLang="ko-KR" sz="1400" dirty="0"/>
              <a:t>’, 7, 200, ‘2024CUSTOMERA4’ from</a:t>
            </a:r>
            <a:r>
              <a:rPr lang="ko-KR" altLang="en-US" sz="1400" dirty="0"/>
              <a:t> </a:t>
            </a:r>
            <a:r>
              <a:rPr lang="en-US" altLang="ko-KR" sz="1400" dirty="0"/>
              <a:t>dual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5CC40-47A5-0345-0C98-340F70EB5E7F}"/>
              </a:ext>
            </a:extLst>
          </p:cNvPr>
          <p:cNvSpPr txBox="1"/>
          <p:nvPr/>
        </p:nvSpPr>
        <p:spPr>
          <a:xfrm>
            <a:off x="6150942" y="3749457"/>
            <a:ext cx="62869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union</a:t>
            </a:r>
          </a:p>
          <a:p>
            <a:r>
              <a:rPr lang="en-US" altLang="ko-KR" sz="1400" dirty="0"/>
              <a:t>select ‘2024ORDERSA5’, ‘</a:t>
            </a:r>
            <a:r>
              <a:rPr lang="ko-KR" altLang="en-US" sz="1400" dirty="0"/>
              <a:t>두부</a:t>
            </a:r>
            <a:r>
              <a:rPr lang="en-US" altLang="ko-KR" sz="1400" dirty="0"/>
              <a:t>’, 5, 300, ‘2024CUSTOMERA1’ from</a:t>
            </a:r>
            <a:r>
              <a:rPr lang="ko-KR" altLang="en-US" sz="1400" dirty="0"/>
              <a:t> </a:t>
            </a:r>
            <a:r>
              <a:rPr lang="en-US" altLang="ko-KR" sz="1400" dirty="0"/>
              <a:t>dual</a:t>
            </a:r>
          </a:p>
          <a:p>
            <a:r>
              <a:rPr lang="en-US" altLang="ko-KR" sz="1400" dirty="0"/>
              <a:t>union</a:t>
            </a:r>
          </a:p>
          <a:p>
            <a:r>
              <a:rPr lang="en-US" altLang="ko-KR" sz="1400" dirty="0"/>
              <a:t>select ‘2024ORDERSA6’, ‘</a:t>
            </a:r>
            <a:r>
              <a:rPr lang="ko-KR" altLang="en-US" sz="1400" dirty="0"/>
              <a:t>햄버거</a:t>
            </a:r>
            <a:r>
              <a:rPr lang="en-US" altLang="ko-KR" sz="1400" dirty="0"/>
              <a:t>’, 2, 200, ‘2024CUSTOMERA2’ from</a:t>
            </a:r>
            <a:r>
              <a:rPr lang="ko-KR" altLang="en-US" sz="1400" dirty="0"/>
              <a:t> </a:t>
            </a:r>
            <a:r>
              <a:rPr lang="en-US" altLang="ko-KR" sz="1400" dirty="0"/>
              <a:t>dual</a:t>
            </a:r>
          </a:p>
          <a:p>
            <a:r>
              <a:rPr lang="en-US" altLang="ko-KR" sz="1400" dirty="0"/>
              <a:t>union</a:t>
            </a:r>
          </a:p>
          <a:p>
            <a:r>
              <a:rPr lang="en-US" altLang="ko-KR" sz="1400" dirty="0"/>
              <a:t>select ‘2024ORDERSA7’, ‘</a:t>
            </a:r>
            <a:r>
              <a:rPr lang="ko-KR" altLang="en-US" sz="1400" dirty="0"/>
              <a:t>빵</a:t>
            </a:r>
            <a:r>
              <a:rPr lang="en-US" altLang="ko-KR" sz="1400" dirty="0"/>
              <a:t>’, 3, 100, ‘2024CUSTOMERA3’ from</a:t>
            </a:r>
            <a:r>
              <a:rPr lang="ko-KR" altLang="en-US" sz="1400" dirty="0"/>
              <a:t> </a:t>
            </a:r>
            <a:r>
              <a:rPr lang="en-US" altLang="ko-KR" sz="1400" dirty="0"/>
              <a:t>dual</a:t>
            </a:r>
          </a:p>
          <a:p>
            <a:r>
              <a:rPr lang="en-US" altLang="ko-KR" sz="1400" dirty="0"/>
              <a:t>union</a:t>
            </a:r>
          </a:p>
          <a:p>
            <a:r>
              <a:rPr lang="en-US" altLang="ko-KR" sz="1400" dirty="0"/>
              <a:t>select ‘2024ORDERSA8’, ‘</a:t>
            </a:r>
            <a:r>
              <a:rPr lang="ko-KR" altLang="en-US" sz="1400" dirty="0"/>
              <a:t>감자</a:t>
            </a:r>
            <a:r>
              <a:rPr lang="en-US" altLang="ko-KR" sz="1400" dirty="0"/>
              <a:t>’, 1, 200, ‘2024CUSTOMERA4’ from</a:t>
            </a:r>
            <a:r>
              <a:rPr lang="ko-KR" altLang="en-US" sz="1400" dirty="0"/>
              <a:t> </a:t>
            </a:r>
            <a:r>
              <a:rPr lang="en-US" altLang="ko-KR" sz="1400" dirty="0"/>
              <a:t>dual</a:t>
            </a:r>
          </a:p>
          <a:p>
            <a:r>
              <a:rPr lang="en-US" altLang="ko-KR" sz="1400" dirty="0"/>
              <a:t>union</a:t>
            </a:r>
          </a:p>
          <a:p>
            <a:r>
              <a:rPr lang="en-US" altLang="ko-KR" sz="1400" dirty="0"/>
              <a:t>select ‘2024ORDERSA9’, ‘</a:t>
            </a:r>
            <a:r>
              <a:rPr lang="ko-KR" altLang="en-US" sz="1400" dirty="0"/>
              <a:t>오이</a:t>
            </a:r>
            <a:r>
              <a:rPr lang="en-US" altLang="ko-KR" sz="1400" dirty="0"/>
              <a:t>’, 5, 200, ‘2024CUSTOMERA1’ from</a:t>
            </a:r>
            <a:r>
              <a:rPr lang="ko-KR" altLang="en-US" sz="1400" dirty="0"/>
              <a:t> </a:t>
            </a:r>
            <a:r>
              <a:rPr lang="en-US" altLang="ko-KR" sz="1400" dirty="0"/>
              <a:t>dual</a:t>
            </a:r>
          </a:p>
        </p:txBody>
      </p:sp>
    </p:spTree>
    <p:extLst>
      <p:ext uri="{BB962C8B-B14F-4D97-AF65-F5344CB8AC3E}">
        <p14:creationId xmlns:p14="http://schemas.microsoft.com/office/powerpoint/2010/main" val="390078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AF3410-4835-2E0A-2D57-D52E54110188}"/>
              </a:ext>
            </a:extLst>
          </p:cNvPr>
          <p:cNvSpPr txBox="1"/>
          <p:nvPr/>
        </p:nvSpPr>
        <p:spPr>
          <a:xfrm>
            <a:off x="696686" y="482378"/>
            <a:ext cx="1149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고객번호 </a:t>
            </a:r>
            <a:r>
              <a:rPr lang="en-US" altLang="ko-KR" sz="1800" dirty="0"/>
              <a:t>2024CUSTOMERA3</a:t>
            </a:r>
            <a:r>
              <a:rPr lang="en-US" altLang="ko-KR" dirty="0"/>
              <a:t> </a:t>
            </a:r>
            <a:r>
              <a:rPr lang="ko-KR" altLang="en-US" dirty="0"/>
              <a:t>번이 주문한 주문 내용을 아래 처럼 출력하는 </a:t>
            </a:r>
            <a:r>
              <a:rPr lang="en-US" altLang="ko-KR" dirty="0"/>
              <a:t>SQL </a:t>
            </a:r>
            <a:r>
              <a:rPr lang="ko-KR" altLang="en-US" dirty="0"/>
              <a:t>문장을 기술하시요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81F0CE-5872-8EEF-55E0-B8A86311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631" y="1211243"/>
            <a:ext cx="3638737" cy="1505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96AD17-6247-27BF-B1F0-54C5A055E854}"/>
              </a:ext>
            </a:extLst>
          </p:cNvPr>
          <p:cNvSpPr txBox="1"/>
          <p:nvPr/>
        </p:nvSpPr>
        <p:spPr>
          <a:xfrm>
            <a:off x="598578" y="3121969"/>
            <a:ext cx="71462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err="1"/>
              <a:t>cust.customer_name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cust.address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ord.product_name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ord.amount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ord.price</a:t>
            </a:r>
            <a:endParaRPr lang="en-US" altLang="ko-KR" sz="1400" dirty="0"/>
          </a:p>
          <a:p>
            <a:r>
              <a:rPr lang="en-US" altLang="ko-KR" sz="1400" dirty="0"/>
              <a:t>from orders </a:t>
            </a:r>
            <a:r>
              <a:rPr lang="en-US" altLang="ko-KR" sz="1400" dirty="0" err="1"/>
              <a:t>ord</a:t>
            </a:r>
            <a:endParaRPr lang="en-US" altLang="ko-KR" sz="1400" dirty="0"/>
          </a:p>
          <a:p>
            <a:r>
              <a:rPr lang="en-US" altLang="ko-KR" sz="1400" dirty="0"/>
              <a:t>inner join customer </a:t>
            </a:r>
            <a:r>
              <a:rPr lang="en-US" altLang="ko-KR" sz="1400" dirty="0" err="1"/>
              <a:t>cust</a:t>
            </a:r>
            <a:endParaRPr lang="en-US" altLang="ko-KR" sz="1400" dirty="0"/>
          </a:p>
          <a:p>
            <a:r>
              <a:rPr lang="en-US" altLang="ko-KR" sz="1400" dirty="0"/>
              <a:t>         on </a:t>
            </a:r>
            <a:r>
              <a:rPr lang="en-US" altLang="ko-KR" sz="1400" dirty="0" err="1"/>
              <a:t>ord.customer_code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cust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customer_code</a:t>
            </a:r>
            <a:endParaRPr lang="en-US" altLang="ko-KR" sz="1400" dirty="0"/>
          </a:p>
          <a:p>
            <a:r>
              <a:rPr lang="en-US" altLang="ko-KR" sz="1400" dirty="0"/>
              <a:t>where </a:t>
            </a:r>
            <a:r>
              <a:rPr lang="en-US" altLang="ko-KR" sz="1400" dirty="0" err="1"/>
              <a:t>cust.customer_code</a:t>
            </a:r>
            <a:r>
              <a:rPr lang="en-US" altLang="ko-KR" sz="1400" dirty="0"/>
              <a:t> = ‘2024CUSTOMERA3’</a:t>
            </a:r>
          </a:p>
        </p:txBody>
      </p:sp>
    </p:spTree>
    <p:extLst>
      <p:ext uri="{BB962C8B-B14F-4D97-AF65-F5344CB8AC3E}">
        <p14:creationId xmlns:p14="http://schemas.microsoft.com/office/powerpoint/2010/main" val="95682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9E334-49D2-FD44-396A-19CB4BF23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195238-AFA7-FF69-BFF5-FDFF7608543F}"/>
              </a:ext>
            </a:extLst>
          </p:cNvPr>
          <p:cNvSpPr txBox="1"/>
          <p:nvPr/>
        </p:nvSpPr>
        <p:spPr>
          <a:xfrm>
            <a:off x="696686" y="482378"/>
            <a:ext cx="1149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고객번호 </a:t>
            </a:r>
            <a:r>
              <a:rPr lang="en-US" altLang="ko-KR" sz="1800" dirty="0"/>
              <a:t>2024CUSTOMERA2</a:t>
            </a:r>
            <a:r>
              <a:rPr lang="en-US" altLang="ko-KR" dirty="0"/>
              <a:t> </a:t>
            </a:r>
            <a:r>
              <a:rPr lang="ko-KR" altLang="en-US" dirty="0"/>
              <a:t>번이 주문한 주문의 총 금액은 얼마인가</a:t>
            </a:r>
            <a:r>
              <a:rPr lang="en-US" altLang="ko-KR" dirty="0"/>
              <a:t>?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06769-EE76-61E2-6C06-036170813A09}"/>
              </a:ext>
            </a:extLst>
          </p:cNvPr>
          <p:cNvSpPr txBox="1"/>
          <p:nvPr/>
        </p:nvSpPr>
        <p:spPr>
          <a:xfrm>
            <a:off x="696686" y="1480456"/>
            <a:ext cx="71462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select sum(price * amount) as total</a:t>
            </a:r>
          </a:p>
          <a:p>
            <a:r>
              <a:rPr lang="en-US" altLang="ko-KR" sz="1400" dirty="0"/>
              <a:t>from orders </a:t>
            </a:r>
            <a:r>
              <a:rPr lang="en-US" altLang="ko-KR" sz="1400" dirty="0" err="1"/>
              <a:t>ord</a:t>
            </a:r>
            <a:endParaRPr lang="en-US" altLang="ko-KR" sz="1400" dirty="0"/>
          </a:p>
          <a:p>
            <a:r>
              <a:rPr lang="en-US" altLang="ko-KR" sz="1400" dirty="0"/>
              <a:t>inner join customer </a:t>
            </a:r>
            <a:r>
              <a:rPr lang="en-US" altLang="ko-KR" sz="1400" dirty="0" err="1"/>
              <a:t>cust</a:t>
            </a:r>
            <a:endParaRPr lang="en-US" altLang="ko-KR" sz="1400" dirty="0"/>
          </a:p>
          <a:p>
            <a:r>
              <a:rPr lang="en-US" altLang="ko-KR" sz="1400" dirty="0"/>
              <a:t>         on </a:t>
            </a:r>
            <a:r>
              <a:rPr lang="en-US" altLang="ko-KR" sz="1400" dirty="0" err="1"/>
              <a:t>ord.customer_code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cust.customer_code</a:t>
            </a:r>
            <a:br>
              <a:rPr lang="en-US" altLang="ko-KR" sz="1400" dirty="0"/>
            </a:br>
            <a:r>
              <a:rPr lang="en-US" altLang="ko-KR" sz="1400" dirty="0"/>
              <a:t>where </a:t>
            </a:r>
            <a:r>
              <a:rPr lang="en-US" altLang="ko-KR" sz="1400" dirty="0" err="1"/>
              <a:t>cust.customer_code</a:t>
            </a:r>
            <a:r>
              <a:rPr lang="en-US" altLang="ko-KR" sz="1400" dirty="0"/>
              <a:t> = ‘2024CUSTOMERA2’</a:t>
            </a:r>
          </a:p>
        </p:txBody>
      </p:sp>
    </p:spTree>
    <p:extLst>
      <p:ext uri="{BB962C8B-B14F-4D97-AF65-F5344CB8AC3E}">
        <p14:creationId xmlns:p14="http://schemas.microsoft.com/office/powerpoint/2010/main" val="298701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2F49D-B606-965D-17E2-93CF8D85C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8045B9-0BDB-AF35-D69D-8C5D3A65AD83}"/>
              </a:ext>
            </a:extLst>
          </p:cNvPr>
          <p:cNvSpPr txBox="1"/>
          <p:nvPr/>
        </p:nvSpPr>
        <p:spPr>
          <a:xfrm>
            <a:off x="696686" y="482378"/>
            <a:ext cx="1149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주문테이블을 보고 고객번호별 주문 금액의 총합을 구하여 출력하시요</a:t>
            </a:r>
            <a:r>
              <a:rPr lang="en-US" altLang="ko-KR" dirty="0"/>
              <a:t>. (group by </a:t>
            </a:r>
            <a:r>
              <a:rPr lang="ko-KR" altLang="en-US" dirty="0"/>
              <a:t>절 사용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1CA4B-6931-53D9-7277-9AA4D5558DA2}"/>
              </a:ext>
            </a:extLst>
          </p:cNvPr>
          <p:cNvSpPr txBox="1"/>
          <p:nvPr/>
        </p:nvSpPr>
        <p:spPr>
          <a:xfrm>
            <a:off x="1027192" y="1491473"/>
            <a:ext cx="71462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err="1"/>
              <a:t>cust.customer_code</a:t>
            </a:r>
            <a:r>
              <a:rPr lang="en-US" altLang="ko-KR" sz="1400" dirty="0"/>
              <a:t>, sum(price * amount) as total</a:t>
            </a:r>
          </a:p>
          <a:p>
            <a:r>
              <a:rPr lang="en-US" altLang="ko-KR" sz="1400" dirty="0"/>
              <a:t>from orders </a:t>
            </a:r>
            <a:r>
              <a:rPr lang="en-US" altLang="ko-KR" sz="1400" dirty="0" err="1"/>
              <a:t>ord</a:t>
            </a:r>
            <a:endParaRPr lang="en-US" altLang="ko-KR" sz="1400" dirty="0"/>
          </a:p>
          <a:p>
            <a:r>
              <a:rPr lang="en-US" altLang="ko-KR" sz="1400" dirty="0"/>
              <a:t>inner join customer </a:t>
            </a:r>
            <a:r>
              <a:rPr lang="en-US" altLang="ko-KR" sz="1400" dirty="0" err="1"/>
              <a:t>cust</a:t>
            </a:r>
            <a:endParaRPr lang="en-US" altLang="ko-KR" sz="1400" dirty="0"/>
          </a:p>
          <a:p>
            <a:r>
              <a:rPr lang="en-US" altLang="ko-KR" sz="1400" dirty="0"/>
              <a:t>         on </a:t>
            </a:r>
            <a:r>
              <a:rPr lang="en-US" altLang="ko-KR" sz="1400" dirty="0" err="1"/>
              <a:t>ord.customer_code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cust.customer_code</a:t>
            </a:r>
            <a:br>
              <a:rPr lang="en-US" altLang="ko-KR" sz="1400" dirty="0"/>
            </a:br>
            <a:r>
              <a:rPr lang="en-US" altLang="ko-KR" sz="1400" dirty="0"/>
              <a:t>group by </a:t>
            </a:r>
            <a:r>
              <a:rPr lang="en-US" altLang="ko-KR" sz="1400" dirty="0" err="1"/>
              <a:t>cust.customer_code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2478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980</Words>
  <Application>Microsoft Office PowerPoint</Application>
  <PresentationFormat>와이드스크린</PresentationFormat>
  <Paragraphs>135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Jeongsoo Han</dc:creator>
  <cp:lastModifiedBy>Jeongsoo Han</cp:lastModifiedBy>
  <cp:revision>202</cp:revision>
  <dcterms:created xsi:type="dcterms:W3CDTF">2024-11-02T12:12:41Z</dcterms:created>
  <dcterms:modified xsi:type="dcterms:W3CDTF">2024-11-23T14:36:21Z</dcterms:modified>
</cp:coreProperties>
</file>