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BEC7-506B-5062-B864-DC17776A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8FA33-9202-8312-A2AE-3B5B64A4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A77B-C86B-B614-2974-74425C4D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B7E37-7AEC-6205-0C49-633BC1C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8185F-8135-1045-AD9E-038F6D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06E1-8B21-59E5-E7FC-EBC3B4A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CA3DE-F0A8-575D-0A27-5915274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046DA-9E50-A5F2-F10C-D0C907E7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04083-AC49-64F6-2B2E-9CE1C80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A7002-B32A-65B2-DFFA-5383C843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5CE30-22A8-86A0-2289-ECEF3F80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364C0-EFBD-755C-4654-7C01AEDD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2AC4-70AF-4CA9-D62D-350C4C1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38A41-C175-D715-3B56-267841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5BD3-E1B6-F44B-2DFF-D0D28FA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AC70-0085-9487-3794-84B6CB7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AFCB-5CE7-A242-8523-1DE3D1D2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CECA-0A38-8A0C-4F87-27A22373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6C73C-16FB-FB13-FE79-92A2876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2FF6-FF3D-EB8B-5720-7ACB232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D445-DA83-699D-4156-42335B5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F082-8F93-65E0-46F8-A4268F5D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1A33C-EC52-DCB6-1987-1A16A33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154C-8EF7-3112-00A7-EDFB361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62FC-8217-51E1-83F3-E7A2096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22E7-870E-D5BC-4A3B-6FEB061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F714-48A1-13FC-0488-EFA7067C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9C09D-29AC-2427-1B82-80D9295A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C32A6-A230-0EE0-64D4-2EAC6D68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EE8D6-4FC0-3857-F063-F41980F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0EC0-8878-5834-9CBB-35CAEF7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F580-364D-80D5-DB18-917E1B8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47674-161E-3D45-8FF0-93717EE7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5B2-6DD5-BEB1-2D15-0D4DDF9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38966-FBB6-DBB8-8974-6ABF77CFF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860A3-064F-9ADC-C317-3FF4C3BF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108E2-029B-29A5-6728-1BDDA0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B914F-6CA8-45B7-176D-582833D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1875A-6139-B8FC-2477-6D8D028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3BE6-FB96-7386-82BC-BD8BE928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7E024-5234-198C-4A56-1411503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1D41F-509E-56A3-30F8-0DC8F67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52625-7FBE-FC8A-0AB0-C361DEF1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BB4EA-5A67-2F2B-F39D-87FF310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4A1CD-FEC1-6F5A-B46B-7DD7F4F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E1D82-FB1B-5FD5-494D-C9FCD5C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A3B3-4859-198A-50C4-643E953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D00E0-7513-4C0E-3FBD-47B8D543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7771C-3F26-2DE1-185C-E1EF3905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06B7-0882-7A00-0611-2C87DA8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3C4EE-B938-3160-F9EC-C4F7FF1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9B97-3C08-C707-596B-A4DB0092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99AC-970F-0EE8-2696-266447E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980C9-268C-2AB6-2CD0-567F7A061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A8E3F-AA4E-181B-B567-C57E46C8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94D32-E0C6-D084-D6F0-20D34AF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EE037-1624-EC62-461F-683F71D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56EF-9846-827E-384B-87A197FF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E48CE-73F2-F2AE-0543-8AE9CD54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4AF9-BC45-94C2-AD0B-ADF20F89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B57C-84F9-13C0-171D-96EFF883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206B6-923B-4934-BBA9-246B53FCE543}" type="datetimeFigureOut">
              <a:rPr lang="ko-KR" altLang="en-US" smtClean="0"/>
              <a:t>2024-11-24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DE9D-7702-5555-9217-7A7406A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18DE0-BB76-BB03-E4B4-0AE953D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3CF4E-A6CA-A392-3BB1-52F1BB0326A7}"/>
              </a:ext>
            </a:extLst>
          </p:cNvPr>
          <p:cNvSpPr txBox="1"/>
          <p:nvPr/>
        </p:nvSpPr>
        <p:spPr>
          <a:xfrm>
            <a:off x="391886" y="415636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</a:t>
            </a:r>
            <a:r>
              <a:rPr lang="en-US" altLang="ko-KR" dirty="0"/>
              <a:t> - </a:t>
            </a:r>
            <a:r>
              <a:rPr lang="ko-KR" altLang="en-US" b="1" dirty="0"/>
              <a:t>요구사항분석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50391F-372A-85CC-5E11-CEC967D25E11}"/>
              </a:ext>
            </a:extLst>
          </p:cNvPr>
          <p:cNvSpPr/>
          <p:nvPr/>
        </p:nvSpPr>
        <p:spPr>
          <a:xfrm>
            <a:off x="534390" y="1472541"/>
            <a:ext cx="1710047" cy="8193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요구사항분석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0A2BDE-E2BF-33D0-DCD3-7D76406BF795}"/>
              </a:ext>
            </a:extLst>
          </p:cNvPr>
          <p:cNvSpPr/>
          <p:nvPr/>
        </p:nvSpPr>
        <p:spPr>
          <a:xfrm>
            <a:off x="534390" y="2681889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엔터티</a:t>
            </a:r>
            <a:r>
              <a:rPr lang="ko-KR" altLang="en-US" dirty="0">
                <a:solidFill>
                  <a:sysClr val="windowText" lastClr="000000"/>
                </a:solidFill>
              </a:rPr>
              <a:t> 찾기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F5561D-CBA6-7450-B09D-0E496963A5E7}"/>
              </a:ext>
            </a:extLst>
          </p:cNvPr>
          <p:cNvSpPr/>
          <p:nvPr/>
        </p:nvSpPr>
        <p:spPr>
          <a:xfrm>
            <a:off x="546268" y="3302311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 찾기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59B02-B427-5922-AB53-A75FF656736A}"/>
              </a:ext>
            </a:extLst>
          </p:cNvPr>
          <p:cNvSpPr/>
          <p:nvPr/>
        </p:nvSpPr>
        <p:spPr>
          <a:xfrm>
            <a:off x="534390" y="3922734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관계 찾기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2F4239-32F8-4BC0-D5A4-7EADE15B574A}"/>
              </a:ext>
            </a:extLst>
          </p:cNvPr>
          <p:cNvSpPr/>
          <p:nvPr/>
        </p:nvSpPr>
        <p:spPr>
          <a:xfrm>
            <a:off x="546268" y="4543156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요구사항정의서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B5831C-5DFC-1280-32FE-250915AC67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9414" y="2291938"/>
            <a:ext cx="0" cy="389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48197A-7A87-46C9-8882-31C0F5FB0D5C}"/>
              </a:ext>
            </a:extLst>
          </p:cNvPr>
          <p:cNvSpPr txBox="1"/>
          <p:nvPr/>
        </p:nvSpPr>
        <p:spPr>
          <a:xfrm>
            <a:off x="2701276" y="1381091"/>
            <a:ext cx="93394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실습과제 데이터베이스 모델링 범위</a:t>
            </a:r>
            <a:r>
              <a:rPr lang="en-US" altLang="ko-KR" dirty="0"/>
              <a:t>(RFP)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고객은 </a:t>
            </a:r>
            <a:r>
              <a:rPr lang="ko-KR" altLang="en-US" dirty="0" err="1"/>
              <a:t>고객아이디로</a:t>
            </a:r>
            <a:r>
              <a:rPr lang="ko-KR" altLang="en-US" dirty="0"/>
              <a:t> 관리되고</a:t>
            </a:r>
            <a:r>
              <a:rPr lang="en-US" altLang="ko-KR" dirty="0"/>
              <a:t>, </a:t>
            </a:r>
            <a:r>
              <a:rPr lang="ko-KR" altLang="en-US" dirty="0"/>
              <a:t>고객이름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직업으로 구성된다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고객은 등급</a:t>
            </a:r>
            <a:r>
              <a:rPr lang="en-US" altLang="ko-KR" dirty="0"/>
              <a:t>, </a:t>
            </a:r>
            <a:r>
              <a:rPr lang="ko-KR" altLang="en-US" dirty="0"/>
              <a:t>적립금 등의 추가정보로 고객을 관리할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고객아이디는</a:t>
            </a:r>
            <a:r>
              <a:rPr lang="ko-KR" altLang="en-US" dirty="0"/>
              <a:t> 기본키로 지정하고 고객이름과 등급 속성은 반드시 값을 입력해야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적립금 속성은 값을 입력하지 않으면 </a:t>
            </a:r>
            <a:r>
              <a:rPr lang="en-US" altLang="ko-KR" dirty="0"/>
              <a:t>0</a:t>
            </a:r>
            <a:r>
              <a:rPr lang="ko-KR" altLang="en-US" dirty="0"/>
              <a:t>이 기본값으로 입력되도록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제품은 제품번호로 관리되며</a:t>
            </a:r>
            <a:r>
              <a:rPr lang="en-US" altLang="ko-KR" dirty="0"/>
              <a:t>, </a:t>
            </a:r>
            <a:r>
              <a:rPr lang="ko-KR" altLang="en-US" dirty="0"/>
              <a:t>제품명을 가지고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제품의 재고량을 파악할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제품의 단가</a:t>
            </a:r>
            <a:r>
              <a:rPr lang="en-US" altLang="ko-KR" dirty="0"/>
              <a:t>(</a:t>
            </a:r>
            <a:r>
              <a:rPr lang="ko-KR" altLang="en-US" dirty="0"/>
              <a:t>가격정보</a:t>
            </a:r>
            <a:r>
              <a:rPr lang="en-US" altLang="ko-KR" dirty="0"/>
              <a:t>)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제품의 제조업체에 대한 세부정보를 알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제품번호는 기본키로 지정하고 재고량은 항상 </a:t>
            </a:r>
            <a:r>
              <a:rPr lang="en-US" altLang="ko-KR" dirty="0"/>
              <a:t>0</a:t>
            </a:r>
            <a:r>
              <a:rPr lang="ko-KR" altLang="en-US" dirty="0"/>
              <a:t>개 이상 </a:t>
            </a:r>
            <a:r>
              <a:rPr lang="en-US" altLang="ko-KR" dirty="0"/>
              <a:t>10,000</a:t>
            </a:r>
            <a:r>
              <a:rPr lang="ko-KR" altLang="en-US" dirty="0"/>
              <a:t>개 이하를 유지한다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고객이 제품을 주문하면 주문번호</a:t>
            </a:r>
            <a:r>
              <a:rPr lang="en-US" altLang="ko-KR" dirty="0"/>
              <a:t>, </a:t>
            </a:r>
            <a:r>
              <a:rPr lang="ko-KR" altLang="en-US" dirty="0" err="1"/>
              <a:t>고객아이디</a:t>
            </a:r>
            <a:r>
              <a:rPr lang="en-US" altLang="ko-KR" dirty="0"/>
              <a:t>, </a:t>
            </a:r>
            <a:r>
              <a:rPr lang="ko-KR" altLang="en-US" dirty="0"/>
              <a:t>제품번호</a:t>
            </a:r>
            <a:r>
              <a:rPr lang="en-US" altLang="ko-KR" dirty="0"/>
              <a:t>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주문일자를 기록한다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주문번호는 기본키로 지정하고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고객아이디는</a:t>
            </a:r>
            <a:r>
              <a:rPr lang="ko-KR" altLang="en-US" dirty="0"/>
              <a:t> 고객 테이블의 </a:t>
            </a:r>
            <a:r>
              <a:rPr lang="ko-KR" altLang="en-US" dirty="0" err="1"/>
              <a:t>고객아이디를</a:t>
            </a:r>
            <a:r>
              <a:rPr lang="ko-KR" altLang="en-US" dirty="0"/>
              <a:t> 참조하는 </a:t>
            </a:r>
            <a:r>
              <a:rPr lang="ko-KR" altLang="en-US" dirty="0" err="1"/>
              <a:t>외래키이고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제품번호는 제품 테이블의 제품번호를 참조하는 외래키가 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2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97CD-66B1-5252-E949-1C9AB01F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72EDFD-52A2-44A3-8BDF-2A6ADDFDD987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8519A-F9CE-517B-5E12-70268F2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교수의 학과 정보를 출력하세요</a:t>
            </a:r>
            <a:r>
              <a:rPr lang="en-US" altLang="ko-KR" sz="2000" dirty="0"/>
              <a:t>. (</a:t>
            </a:r>
            <a:r>
              <a:rPr lang="ko-KR" altLang="en-US" sz="2000" dirty="0"/>
              <a:t>교수이름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학과명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pro.professor_name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professor pro</a:t>
            </a:r>
          </a:p>
          <a:p>
            <a:pPr marL="0" indent="0">
              <a:buNone/>
            </a:pPr>
            <a:r>
              <a:rPr lang="en-US" altLang="ko-KR" sz="2000" dirty="0"/>
              <a:t>inner join department dept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pro.department_code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2A761AD-96C8-620E-753D-F159C882E271}"/>
              </a:ext>
            </a:extLst>
          </p:cNvPr>
          <p:cNvSpPr txBox="1">
            <a:spLocks/>
          </p:cNvSpPr>
          <p:nvPr/>
        </p:nvSpPr>
        <p:spPr>
          <a:xfrm>
            <a:off x="893285" y="3596163"/>
            <a:ext cx="9462570" cy="2540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학과별 교수의 수를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pro.professor_code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professor_count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department dept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professor pro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pro.department_code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876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0953A-1941-F1BC-DFDE-98050789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21D45-3193-0C9B-C08C-4DC4D2D50132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96394-4F6A-3CD5-AC6D-CBC3E890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err="1"/>
              <a:t>컴퓨터소프트웨어학과의</a:t>
            </a:r>
            <a:r>
              <a:rPr lang="ko-KR" altLang="en-US" sz="2000" dirty="0"/>
              <a:t> 학생코드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학과코드</a:t>
            </a:r>
            <a:r>
              <a:rPr lang="en-US" altLang="ko-KR" sz="2000" dirty="0"/>
              <a:t>, </a:t>
            </a:r>
            <a:r>
              <a:rPr lang="ko-KR" altLang="en-US" sz="2000" dirty="0"/>
              <a:t>학과이름을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department dept</a:t>
            </a:r>
          </a:p>
          <a:p>
            <a:pPr marL="0" indent="0">
              <a:buNone/>
            </a:pPr>
            <a:r>
              <a:rPr lang="en-US" altLang="ko-KR" sz="2000" dirty="0"/>
              <a:t>inner join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stu.department_code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 = '</a:t>
            </a:r>
            <a:r>
              <a:rPr lang="ko-KR" altLang="en-US" sz="2000" dirty="0"/>
              <a:t>컴퓨터소프트웨어</a:t>
            </a:r>
            <a:r>
              <a:rPr lang="en-US" altLang="ko-KR" sz="2000" dirty="0"/>
              <a:t>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DA39CD3-15D0-72E3-45AE-6A18C7F3F960}"/>
              </a:ext>
            </a:extLst>
          </p:cNvPr>
          <p:cNvSpPr txBox="1">
            <a:spLocks/>
          </p:cNvSpPr>
          <p:nvPr/>
        </p:nvSpPr>
        <p:spPr>
          <a:xfrm>
            <a:off x="893285" y="3596163"/>
            <a:ext cx="9462570" cy="2540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학생 중 성이 </a:t>
            </a:r>
            <a:r>
              <a:rPr lang="en-US" altLang="ko-KR" sz="2000" dirty="0"/>
              <a:t>‘</a:t>
            </a:r>
            <a:r>
              <a:rPr lang="ko-KR" altLang="en-US" sz="2000" dirty="0"/>
              <a:t>박</a:t>
            </a:r>
            <a:r>
              <a:rPr lang="en-US" altLang="ko-KR" sz="2000" dirty="0"/>
              <a:t>‘</a:t>
            </a:r>
            <a:r>
              <a:rPr lang="ko-KR" altLang="en-US" sz="2000" dirty="0"/>
              <a:t>인 학생이 속한 학과이름과 학생이름을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stu.student_name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department dept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stu.department_code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like ‘</a:t>
            </a:r>
            <a:r>
              <a:rPr lang="ko-KR" altLang="en-US" sz="2000" dirty="0"/>
              <a:t>박</a:t>
            </a:r>
            <a:r>
              <a:rPr lang="en-US" altLang="ko-KR" sz="2000"/>
              <a:t>%';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0756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466BA-24DF-BC20-4BE8-DC1FB0AB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22D4B5-1E23-B247-8BE9-AD72B6510D15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DF3D-05AB-28D1-BE5C-9B376B9F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7. ‘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’</a:t>
            </a:r>
            <a:r>
              <a:rPr lang="ko-KR" altLang="en-US" sz="2000" dirty="0"/>
              <a:t>과 같은 학과에 속한 학생의 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student_name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student</a:t>
            </a:r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 = (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select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from student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where </a:t>
            </a:r>
            <a:r>
              <a:rPr lang="en-US" altLang="ko-KR" sz="2000" dirty="0" err="1"/>
              <a:t>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'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);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CE36F88-5297-F846-AD84-24BDBAB7CB2A}"/>
              </a:ext>
            </a:extLst>
          </p:cNvPr>
          <p:cNvSpPr txBox="1">
            <a:spLocks/>
          </p:cNvSpPr>
          <p:nvPr/>
        </p:nvSpPr>
        <p:spPr>
          <a:xfrm>
            <a:off x="893285" y="3252881"/>
            <a:ext cx="4097815" cy="2883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가장 많은 학생이 있는 학과이름을 출력하세요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department_name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department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 =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select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from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select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, count(*) as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from student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group by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order by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 desc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)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where </a:t>
            </a:r>
            <a:r>
              <a:rPr lang="en-US" altLang="ko-KR" sz="2000" dirty="0" err="1"/>
              <a:t>rownum</a:t>
            </a:r>
            <a:r>
              <a:rPr lang="en-US" altLang="ko-KR" sz="2000" dirty="0"/>
              <a:t> = 1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);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2069D1-6F77-64E4-00C8-DF26B63C83F0}"/>
              </a:ext>
            </a:extLst>
          </p:cNvPr>
          <p:cNvSpPr txBox="1">
            <a:spLocks/>
          </p:cNvSpPr>
          <p:nvPr/>
        </p:nvSpPr>
        <p:spPr>
          <a:xfrm>
            <a:off x="5211284" y="3252881"/>
            <a:ext cx="6650515" cy="312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가장 많은 학생이 있는 학과이름을 출력하세요</a:t>
            </a:r>
            <a:r>
              <a:rPr lang="en-US" altLang="ko-KR" sz="2000" dirty="0"/>
              <a:t>. 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department_name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department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 =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select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from student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group by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having count(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) =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select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from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select count(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from student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group by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order by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 desc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)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where </a:t>
            </a:r>
            <a:r>
              <a:rPr lang="en-US" altLang="ko-KR" sz="2000" dirty="0" err="1"/>
              <a:t>rownum</a:t>
            </a:r>
            <a:r>
              <a:rPr lang="en-US" altLang="ko-KR" sz="2000" dirty="0"/>
              <a:t> = 1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)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;</a:t>
            </a:r>
          </a:p>
        </p:txBody>
      </p:sp>
    </p:spTree>
    <p:extLst>
      <p:ext uri="{BB962C8B-B14F-4D97-AF65-F5344CB8AC3E}">
        <p14:creationId xmlns:p14="http://schemas.microsoft.com/office/powerpoint/2010/main" val="183981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EAE68-74A2-03AE-65BB-1E9DE140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7339A-4C6A-BC1B-8C4B-6BFD3123BD57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91AE9-0034-B4A2-5DFE-F76348C8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9. ‘</a:t>
            </a:r>
            <a:r>
              <a:rPr lang="ko-KR" altLang="en-US" sz="2000" dirty="0"/>
              <a:t>소프트웨어 설계</a:t>
            </a:r>
            <a:r>
              <a:rPr lang="en-US" altLang="ko-KR" sz="2000" dirty="0"/>
              <a:t>‘ </a:t>
            </a:r>
            <a:r>
              <a:rPr lang="ko-KR" altLang="en-US" sz="2000" dirty="0"/>
              <a:t>과목을 수강 신청한 학생의 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student_name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co.student_code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subject sub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sub.subject_code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 = '</a:t>
            </a:r>
            <a:r>
              <a:rPr lang="ko-KR" altLang="en-US" sz="2000" dirty="0"/>
              <a:t>소프트웨어 설계</a:t>
            </a:r>
            <a:r>
              <a:rPr lang="en-US" altLang="ko-KR" sz="2000" dirty="0"/>
              <a:t>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93E860A-E06E-BBEB-2601-123047BEC80F}"/>
              </a:ext>
            </a:extLst>
          </p:cNvPr>
          <p:cNvSpPr txBox="1">
            <a:spLocks/>
          </p:cNvSpPr>
          <p:nvPr/>
        </p:nvSpPr>
        <p:spPr>
          <a:xfrm>
            <a:off x="893285" y="3252881"/>
            <a:ext cx="9319351" cy="28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10. ‘</a:t>
            </a:r>
            <a:r>
              <a:rPr lang="ko-KR" altLang="en-US" sz="2000" dirty="0" err="1"/>
              <a:t>가교수</a:t>
            </a:r>
            <a:r>
              <a:rPr lang="en-US" altLang="ko-KR" sz="2000" dirty="0"/>
              <a:t>‘</a:t>
            </a:r>
            <a:r>
              <a:rPr lang="ko-KR" altLang="en-US" sz="2000" dirty="0"/>
              <a:t>의 과목을 수강신청한 학생 수를 출력하세요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count(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course co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subject sub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sub.subject_code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professor pro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sub.professor_code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pro.professor_code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pro.professor_name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가교수</a:t>
            </a:r>
            <a:r>
              <a:rPr lang="en-US" altLang="ko-KR" sz="20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30057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B060B-D603-CA3E-7DC1-90BCCD06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0EBA14-BA01-1FF3-185F-76DC8387F922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7800E-3161-14E3-D880-155E2010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62" y="875899"/>
            <a:ext cx="4458360" cy="5544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11. ‘</a:t>
            </a:r>
            <a:r>
              <a:rPr lang="ko-KR" altLang="en-US" sz="2000" dirty="0" err="1"/>
              <a:t>김학생</a:t>
            </a:r>
            <a:r>
              <a:rPr lang="en-US" altLang="ko-KR" sz="2000" dirty="0"/>
              <a:t>‘</a:t>
            </a:r>
            <a:r>
              <a:rPr lang="ko-KR" altLang="en-US" sz="2000" dirty="0"/>
              <a:t>과 같은 과목을 수강 신청한 학생의 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student_name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stu.student_code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subject sub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sub.subject_code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sub.subject_code</a:t>
            </a:r>
            <a:r>
              <a:rPr lang="en-US" altLang="ko-KR" sz="2000" dirty="0"/>
              <a:t> in (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select </a:t>
            </a:r>
            <a:r>
              <a:rPr lang="en-US" altLang="ko-KR" sz="2000" dirty="0" err="1"/>
              <a:t>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from course </a:t>
            </a:r>
            <a:r>
              <a:rPr lang="en-US" altLang="ko-KR" sz="2000" dirty="0" err="1"/>
              <a:t>inco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inner join student </a:t>
            </a:r>
            <a:r>
              <a:rPr lang="en-US" altLang="ko-KR" sz="2000" dirty="0" err="1"/>
              <a:t>instu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on </a:t>
            </a:r>
            <a:r>
              <a:rPr lang="en-US" altLang="ko-KR" sz="2000" dirty="0" err="1"/>
              <a:t>inco.student_code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instu.student_code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where </a:t>
            </a:r>
            <a:r>
              <a:rPr lang="en-US" altLang="ko-KR" sz="2000" dirty="0" err="1"/>
              <a:t>instu.student_name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김학생</a:t>
            </a:r>
            <a:r>
              <a:rPr lang="en-US" altLang="ko-KR" sz="2000" dirty="0"/>
              <a:t>'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)</a:t>
            </a:r>
          </a:p>
          <a:p>
            <a:pPr marL="0" indent="0">
              <a:buNone/>
            </a:pPr>
            <a:r>
              <a:rPr lang="en-US" altLang="ko-KR" sz="2000" dirty="0"/>
              <a:t>  and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!= '</a:t>
            </a:r>
            <a:r>
              <a:rPr lang="ko-KR" altLang="en-US" sz="2000" dirty="0" err="1"/>
              <a:t>김학생</a:t>
            </a:r>
            <a:r>
              <a:rPr lang="en-US" altLang="ko-KR" sz="2000" dirty="0"/>
              <a:t>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115FCB4-E420-CA16-C9A4-68164B7D2B21}"/>
              </a:ext>
            </a:extLst>
          </p:cNvPr>
          <p:cNvSpPr txBox="1">
            <a:spLocks/>
          </p:cNvSpPr>
          <p:nvPr/>
        </p:nvSpPr>
        <p:spPr>
          <a:xfrm>
            <a:off x="5754043" y="875899"/>
            <a:ext cx="5805898" cy="5544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12. ‘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’</a:t>
            </a:r>
            <a:r>
              <a:rPr lang="ko-KR" altLang="en-US" sz="2000" dirty="0"/>
              <a:t>이 수강신청한 과목의 과목이름과 시작일자를 출력하세요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sub.start_date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subject sub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sub.subject_code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co.subject_code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stu.student_code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’;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subject_name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start_date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subject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subject_code</a:t>
            </a:r>
            <a:r>
              <a:rPr lang="en-US" altLang="ko-KR" sz="2000" dirty="0"/>
              <a:t> in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select </a:t>
            </a:r>
            <a:r>
              <a:rPr lang="en-US" altLang="ko-KR" sz="2000" dirty="0" err="1"/>
              <a:t>co.subject_code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inner join course co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on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co.student_code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where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'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63143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277D-7FE7-4ED6-E136-9806A45B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F49E26-06F9-50D3-BFE2-2B3183C8EDB2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6EA83-4301-D3A7-5F6C-98FCB697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62" y="875899"/>
            <a:ext cx="9896634" cy="5544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13. </a:t>
            </a:r>
            <a:r>
              <a:rPr lang="ko-KR" altLang="en-US" sz="2000" dirty="0"/>
              <a:t>개설과목 이름별 수강자 수를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from subject sub</a:t>
            </a:r>
          </a:p>
          <a:p>
            <a:pPr marL="0" indent="0"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sub.subject_code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2478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F43AF1-55C1-6460-1CC3-7E203E979F9C}"/>
              </a:ext>
            </a:extLst>
          </p:cNvPr>
          <p:cNvSpPr txBox="1"/>
          <p:nvPr/>
        </p:nvSpPr>
        <p:spPr>
          <a:xfrm>
            <a:off x="391886" y="415636"/>
            <a:ext cx="5224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커머스 구축 데이터 모델링 </a:t>
            </a:r>
            <a:r>
              <a:rPr lang="en-US" altLang="ko-KR" dirty="0"/>
              <a:t>– </a:t>
            </a:r>
            <a:r>
              <a:rPr lang="ko-KR" altLang="en-US" dirty="0"/>
              <a:t>개념적 모델링 </a:t>
            </a:r>
            <a:r>
              <a:rPr lang="en-US" altLang="ko-KR" dirty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789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26A865-C4A6-1846-4528-16136ABD2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616" y="1206238"/>
            <a:ext cx="7220016" cy="5210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F3410-4835-2E0A-2D57-D52E54110188}"/>
              </a:ext>
            </a:extLst>
          </p:cNvPr>
          <p:cNvSpPr txBox="1"/>
          <p:nvPr/>
        </p:nvSpPr>
        <p:spPr>
          <a:xfrm>
            <a:off x="391886" y="415636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논리적 모델링 </a:t>
            </a:r>
            <a:r>
              <a:rPr lang="en-US" altLang="ko-KR" dirty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682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677D3-4841-1A4C-5561-4DF87EAF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C8EA53-E309-E747-FBBE-11C673E114D1}"/>
              </a:ext>
            </a:extLst>
          </p:cNvPr>
          <p:cNvSpPr txBox="1"/>
          <p:nvPr/>
        </p:nvSpPr>
        <p:spPr>
          <a:xfrm>
            <a:off x="391886" y="41563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D6D06B-F2CB-4AFF-321D-1522DC3C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08335"/>
              </p:ext>
            </p:extLst>
          </p:nvPr>
        </p:nvGraphicFramePr>
        <p:xfrm>
          <a:off x="242371" y="1751798"/>
          <a:ext cx="1179906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5731A2-BF63-3CF5-DC82-A988D3DA920A}"/>
              </a:ext>
            </a:extLst>
          </p:cNvPr>
          <p:cNvSpPr txBox="1"/>
          <p:nvPr/>
        </p:nvSpPr>
        <p:spPr>
          <a:xfrm>
            <a:off x="391886" y="12510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학과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5CE88-8B0C-72F9-1AF2-72325C5C84DE}"/>
              </a:ext>
            </a:extLst>
          </p:cNvPr>
          <p:cNvSpPr txBox="1"/>
          <p:nvPr/>
        </p:nvSpPr>
        <p:spPr>
          <a:xfrm>
            <a:off x="391886" y="34737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학생 테이블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33E028-2E7A-AF9C-B589-1BAD954A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9963"/>
              </p:ext>
            </p:extLst>
          </p:nvPr>
        </p:nvGraphicFramePr>
        <p:xfrm>
          <a:off x="242370" y="4012815"/>
          <a:ext cx="11799065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student_code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6145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5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8FAB-240D-92C4-F539-8E3F86F1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77502-6224-AB86-A77A-9F7E17A11B67}"/>
              </a:ext>
            </a:extLst>
          </p:cNvPr>
          <p:cNvSpPr txBox="1"/>
          <p:nvPr/>
        </p:nvSpPr>
        <p:spPr>
          <a:xfrm>
            <a:off x="391886" y="41563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2182B1-3D41-2E8B-72C7-15B2034F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27673"/>
              </p:ext>
            </p:extLst>
          </p:nvPr>
        </p:nvGraphicFramePr>
        <p:xfrm>
          <a:off x="242370" y="1455430"/>
          <a:ext cx="1179906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professor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교수코드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professor_code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교수이름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professor_name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FD97D0-B0A8-6DCF-D194-ACD5CB8A0446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교수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1F3FA-E9C3-2DE0-1BB2-F738395F83C6}"/>
              </a:ext>
            </a:extLst>
          </p:cNvPr>
          <p:cNvSpPr txBox="1"/>
          <p:nvPr/>
        </p:nvSpPr>
        <p:spPr>
          <a:xfrm>
            <a:off x="391886" y="34737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과목 테이블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74C1A5-B576-AF4D-D9C9-AC562B18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07638"/>
              </p:ext>
            </p:extLst>
          </p:nvPr>
        </p:nvGraphicFramePr>
        <p:xfrm>
          <a:off x="242370" y="4012815"/>
          <a:ext cx="1179906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과목이름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6145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교수코드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professor_code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1573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시작일자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87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종강일자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50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8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D71F-79D8-6CDF-5AFF-698B404B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91B0C6-DF31-A43E-6107-2423A5BF3BA0}"/>
              </a:ext>
            </a:extLst>
          </p:cNvPr>
          <p:cNvSpPr txBox="1"/>
          <p:nvPr/>
        </p:nvSpPr>
        <p:spPr>
          <a:xfrm>
            <a:off x="391886" y="41563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8A1968-61EC-B64D-99EC-BE92F772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73455"/>
              </p:ext>
            </p:extLst>
          </p:nvPr>
        </p:nvGraphicFramePr>
        <p:xfrm>
          <a:off x="242370" y="1455430"/>
          <a:ext cx="11799066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952354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594910">
                  <a:extLst>
                    <a:ext uri="{9D8B030D-6E8A-4147-A177-3AD203B41FA5}">
                      <a16:colId xmlns:a16="http://schemas.microsoft.com/office/drawing/2014/main" val="1896210352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수강번호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course_code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학생코드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student_code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67A084-E4FA-121C-DB7F-56393AE61F5B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수강 테이블</a:t>
            </a:r>
          </a:p>
        </p:txBody>
      </p:sp>
    </p:spTree>
    <p:extLst>
      <p:ext uri="{BB962C8B-B14F-4D97-AF65-F5344CB8AC3E}">
        <p14:creationId xmlns:p14="http://schemas.microsoft.com/office/powerpoint/2010/main" val="377958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D05E3D-7272-820D-C999-FB77FC6A7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907" y="793215"/>
            <a:ext cx="9773000" cy="5890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44C14-9F1C-C45C-D46D-CD3C77D65F30}"/>
              </a:ext>
            </a:extLst>
          </p:cNvPr>
          <p:cNvSpPr txBox="1"/>
          <p:nvPr/>
        </p:nvSpPr>
        <p:spPr>
          <a:xfrm>
            <a:off x="402902" y="327501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080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C1AF-15A6-0E62-A6C7-03D300AA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5D1B84-E282-597A-D839-DC652C65BAB6}"/>
              </a:ext>
            </a:extLst>
          </p:cNvPr>
          <p:cNvSpPr txBox="1"/>
          <p:nvPr/>
        </p:nvSpPr>
        <p:spPr>
          <a:xfrm>
            <a:off x="402902" y="327501"/>
            <a:ext cx="639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forward engineering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A236-973E-7CC3-A165-6C933C83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4" y="1073302"/>
            <a:ext cx="2378725" cy="469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테이블 생성 쿼리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8C8893C-562D-5D0B-4601-1268D581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9180"/>
              </p:ext>
            </p:extLst>
          </p:nvPr>
        </p:nvGraphicFramePr>
        <p:xfrm>
          <a:off x="2539848" y="1593298"/>
          <a:ext cx="3398244" cy="150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193868" imgH="526975" progId="Package">
                  <p:embed/>
                </p:oleObj>
              </mc:Choice>
              <mc:Fallback>
                <p:oleObj name="포장기 셸 개체" showAsIcon="1" r:id="rId2" imgW="1193868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848" y="1593298"/>
                        <a:ext cx="3398244" cy="150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86E01E-9056-43A0-D067-B49012CE993C}"/>
              </a:ext>
            </a:extLst>
          </p:cNvPr>
          <p:cNvSpPr txBox="1">
            <a:spLocks/>
          </p:cNvSpPr>
          <p:nvPr/>
        </p:nvSpPr>
        <p:spPr>
          <a:xfrm>
            <a:off x="893284" y="4174032"/>
            <a:ext cx="2610080" cy="469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더미 데이터 생성 쿼리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7FFA3BF-E7F7-B88A-D95D-0512C159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38285"/>
              </p:ext>
            </p:extLst>
          </p:nvPr>
        </p:nvGraphicFramePr>
        <p:xfrm>
          <a:off x="1877444" y="4833051"/>
          <a:ext cx="4723052" cy="158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574695" imgH="526975" progId="Package">
                  <p:embed/>
                </p:oleObj>
              </mc:Choice>
              <mc:Fallback>
                <p:oleObj name="포장기 셸 개체" showAsIcon="1" r:id="rId4" imgW="1574695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7444" y="4833051"/>
                        <a:ext cx="4723052" cy="158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0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BF650-AEE2-0DF2-6037-A1670BB9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C2768A-C3AC-9EF7-AD78-5435CA9076ED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B33-3E9E-AA9A-5F7B-0BC52451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5022774" cy="1691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‘</a:t>
            </a:r>
            <a:r>
              <a:rPr lang="ko-KR" altLang="en-US" sz="2000" dirty="0" err="1"/>
              <a:t>다교수</a:t>
            </a:r>
            <a:r>
              <a:rPr lang="en-US" altLang="ko-KR" sz="2000" dirty="0"/>
              <a:t>’</a:t>
            </a:r>
            <a:r>
              <a:rPr lang="ko-KR" altLang="en-US" sz="2000" dirty="0"/>
              <a:t>의 교수코드를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professor_code</a:t>
            </a:r>
            <a:r>
              <a:rPr lang="en-US" altLang="ko-KR" sz="2000" dirty="0"/>
              <a:t> from professor</a:t>
            </a:r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professor_name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다교수</a:t>
            </a:r>
            <a:r>
              <a:rPr lang="en-US" altLang="ko-KR" sz="2000" dirty="0"/>
              <a:t>';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BFEAF66-193D-57AE-5E0D-BF93194D7C50}"/>
              </a:ext>
            </a:extLst>
          </p:cNvPr>
          <p:cNvSpPr txBox="1">
            <a:spLocks/>
          </p:cNvSpPr>
          <p:nvPr/>
        </p:nvSpPr>
        <p:spPr>
          <a:xfrm>
            <a:off x="893285" y="3141702"/>
            <a:ext cx="9462570" cy="21463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학생번호</a:t>
            </a:r>
            <a:r>
              <a:rPr lang="en-US" altLang="ko-KR" sz="2000" dirty="0"/>
              <a:t>, </a:t>
            </a:r>
            <a:r>
              <a:rPr lang="ko-KR" altLang="en-US" sz="2000" dirty="0"/>
              <a:t>학생이름</a:t>
            </a:r>
            <a:r>
              <a:rPr lang="en-US" altLang="ko-KR" sz="2000" dirty="0"/>
              <a:t>, 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학과번호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학과명</a:t>
            </a:r>
            <a:r>
              <a:rPr lang="ko-KR" altLang="en-US" sz="2000" dirty="0"/>
              <a:t> 정보를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dept.department_name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department dept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stu.department_code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dept.department_code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42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1444</Words>
  <Application>Microsoft Office PowerPoint</Application>
  <PresentationFormat>와이드스크린</PresentationFormat>
  <Paragraphs>359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124</cp:revision>
  <dcterms:created xsi:type="dcterms:W3CDTF">2024-11-02T12:12:41Z</dcterms:created>
  <dcterms:modified xsi:type="dcterms:W3CDTF">2024-11-24T09:16:27Z</dcterms:modified>
</cp:coreProperties>
</file>