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3" autoAdjust="0"/>
    <p:restoredTop sz="94660"/>
  </p:normalViewPr>
  <p:slideViewPr>
    <p:cSldViewPr snapToGrid="0">
      <p:cViewPr>
        <p:scale>
          <a:sx n="66" d="100"/>
          <a:sy n="66" d="100"/>
        </p:scale>
        <p:origin x="90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BBEC7-506B-5062-B864-DC17776AD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F8FA33-9202-8312-A2AE-3B5B64A40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8A77B-C86B-B614-2974-74425C4D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B7E37-7AEC-6205-0C49-633BC1C5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8185F-8135-1045-AD9E-038F6DADF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23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06E1-8B21-59E5-E7FC-EBC3B4AD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FCA3DE-F0A8-575D-0A27-591527483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046DA-9E50-A5F2-F10C-D0C907E7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04083-AC49-64F6-2B2E-9CE1C80E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A7002-B32A-65B2-DFFA-5383C843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75CE30-22A8-86A0-2289-ECEF3F800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364C0-EFBD-755C-4654-7C01AEDD8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22AC4-70AF-4CA9-D62D-350C4C19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38A41-C175-D715-3B56-267841D2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45BD3-E1B6-F44B-2DFF-D0D28FAA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54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5AC70-0085-9487-3794-84B6CB7E1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9AFCB-5CE7-A242-8523-1DE3D1D2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61CECA-0A38-8A0C-4F87-27A22373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6C73C-16FB-FB13-FE79-92A28760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22FF6-FF3D-EB8B-5720-7ACB2321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3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ED445-DA83-699D-4156-42335B51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FF082-8F93-65E0-46F8-A4268F5D1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1A33C-EC52-DCB6-1987-1A16A330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1154C-8EF7-3112-00A7-EDFB361C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A62FC-8217-51E1-83F3-E7A20967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28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022E7-870E-D5BC-4A3B-6FEB0611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7F714-48A1-13FC-0488-EFA7067C1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69C09D-29AC-2427-1B82-80D9295A3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FC32A6-A230-0EE0-64D4-2EAC6D68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6EE8D6-4FC0-3857-F063-F41980F6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2C0EC0-8878-5834-9CBB-35CAEF76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3F580-364D-80D5-DB18-917E1B88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47674-161E-3D45-8FF0-93717EE73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D85B2-6DD5-BEB1-2D15-0D4DDF9C7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638966-FBB6-DBB8-8974-6ABF77CFF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5860A3-064F-9ADC-C317-3FF4C3BF6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6108E2-029B-29A5-6728-1BDDA075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2B914F-6CA8-45B7-176D-582833D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61875A-6139-B8FC-2477-6D8D028F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9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D3BE6-FB96-7386-82BC-BD8BE928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C7E024-5234-198C-4A56-14115034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F1D41F-509E-56A3-30F8-0DC8F67A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852625-7FBE-FC8A-0AB0-C361DEF1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7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BBB4EA-5A67-2F2B-F39D-87FF310E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C4A1CD-FEC1-6F5A-B46B-7DD7F4F9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0E1D82-FB1B-5FD5-494D-C9FCD5CE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4A3B3-4859-198A-50C4-643E9536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0D00E0-7513-4C0E-3FBD-47B8D543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C7771C-3F26-2DE1-185C-E1EF39052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D06B7-0882-7A00-0611-2C87DA8C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C3C4EE-B938-3160-F9EC-C4F7FF1C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29B97-3C08-C707-596B-A4DB0092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02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E99AC-970F-0EE8-2696-266447E7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0980C9-268C-2AB6-2CD0-567F7A061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A8E3F-AA4E-181B-B567-C57E46C8C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94D32-E0C6-D084-D6F0-20D34AFF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06B6-923B-4934-BBA9-246B53FCE543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0EE037-1624-EC62-461F-683F71DD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C156EF-9846-827E-384B-87A197FF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1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1E48CE-73F2-F2AE-0543-8AE9CD54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94AF9-BC45-94C2-AD0B-ADF20F89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4B57C-84F9-13C0-171D-96EFF8835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206B6-923B-4934-BBA9-246B53FCE543}" type="datetimeFigureOut">
              <a:rPr lang="ko-KR" altLang="en-US" smtClean="0"/>
              <a:t>2024-11-22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0DE9D-7702-5555-9217-7A7406AA3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D18DE0-BB76-BB03-E4B4-0AE953DCC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43442A-675B-4161-A430-D04F1D5AD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08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53CF4E-A6CA-A392-3BB1-52F1BB0326A7}"/>
              </a:ext>
            </a:extLst>
          </p:cNvPr>
          <p:cNvSpPr txBox="1"/>
          <p:nvPr/>
        </p:nvSpPr>
        <p:spPr>
          <a:xfrm>
            <a:off x="391886" y="415636"/>
            <a:ext cx="561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- </a:t>
            </a:r>
            <a:r>
              <a:rPr lang="ko-KR" altLang="en-US" b="1" dirty="0"/>
              <a:t>요구사항분석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550391F-372A-85CC-5E11-CEC967D25E11}"/>
              </a:ext>
            </a:extLst>
          </p:cNvPr>
          <p:cNvSpPr/>
          <p:nvPr/>
        </p:nvSpPr>
        <p:spPr>
          <a:xfrm>
            <a:off x="534390" y="1472541"/>
            <a:ext cx="1710047" cy="8193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요구사항분석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10A2BDE-E2BF-33D0-DCD3-7D76406BF795}"/>
              </a:ext>
            </a:extLst>
          </p:cNvPr>
          <p:cNvSpPr/>
          <p:nvPr/>
        </p:nvSpPr>
        <p:spPr>
          <a:xfrm>
            <a:off x="534390" y="2681889"/>
            <a:ext cx="1710047" cy="4898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엔터티</a:t>
            </a:r>
            <a:r>
              <a:rPr lang="ko-KR" altLang="en-US" dirty="0">
                <a:solidFill>
                  <a:sysClr val="windowText" lastClr="000000"/>
                </a:solidFill>
              </a:rPr>
              <a:t> 찾기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BF5561D-CBA6-7450-B09D-0E496963A5E7}"/>
              </a:ext>
            </a:extLst>
          </p:cNvPr>
          <p:cNvSpPr/>
          <p:nvPr/>
        </p:nvSpPr>
        <p:spPr>
          <a:xfrm>
            <a:off x="546268" y="3302311"/>
            <a:ext cx="1710047" cy="4898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속성 찾기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D559B02-B427-5922-AB53-A75FF656736A}"/>
              </a:ext>
            </a:extLst>
          </p:cNvPr>
          <p:cNvSpPr/>
          <p:nvPr/>
        </p:nvSpPr>
        <p:spPr>
          <a:xfrm>
            <a:off x="534390" y="3922734"/>
            <a:ext cx="1710047" cy="4898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관계 찾기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2F4239-32F8-4BC0-D5A4-7EADE15B574A}"/>
              </a:ext>
            </a:extLst>
          </p:cNvPr>
          <p:cNvSpPr/>
          <p:nvPr/>
        </p:nvSpPr>
        <p:spPr>
          <a:xfrm>
            <a:off x="546268" y="4543156"/>
            <a:ext cx="1710047" cy="4898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</a:rPr>
              <a:t>요구사항정의서</a:t>
            </a: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2B5831C-5DFC-1280-32FE-250915AC677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389414" y="2291938"/>
            <a:ext cx="0" cy="3899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48197A-7A87-46C9-8882-31C0F5FB0D5C}"/>
              </a:ext>
            </a:extLst>
          </p:cNvPr>
          <p:cNvSpPr txBox="1"/>
          <p:nvPr/>
        </p:nvSpPr>
        <p:spPr>
          <a:xfrm>
            <a:off x="2701276" y="1381091"/>
            <a:ext cx="8457765" cy="4332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요구사항 정의서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/>
              <a:t>학생</a:t>
            </a:r>
            <a:r>
              <a:rPr lang="ko-KR" altLang="en-US" dirty="0"/>
              <a:t>은 학번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학과코드로 이루어져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/>
              <a:t>학과</a:t>
            </a:r>
            <a:r>
              <a:rPr lang="ko-KR" altLang="en-US" dirty="0"/>
              <a:t>는 학과코드</a:t>
            </a:r>
            <a:r>
              <a:rPr lang="en-US" altLang="ko-KR" dirty="0"/>
              <a:t>, </a:t>
            </a:r>
            <a:r>
              <a:rPr lang="ko-KR" altLang="en-US" dirty="0"/>
              <a:t>학과명으로 이루어져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/>
              <a:t>교수</a:t>
            </a:r>
            <a:r>
              <a:rPr lang="ko-KR" altLang="en-US" dirty="0"/>
              <a:t>는 교수코드</a:t>
            </a:r>
            <a:r>
              <a:rPr lang="en-US" altLang="ko-KR" dirty="0"/>
              <a:t>, </a:t>
            </a:r>
            <a:r>
              <a:rPr lang="ko-KR" altLang="en-US" dirty="0"/>
              <a:t>교수 명</a:t>
            </a:r>
            <a:r>
              <a:rPr lang="en-US" altLang="ko-KR" dirty="0"/>
              <a:t>, </a:t>
            </a:r>
            <a:r>
              <a:rPr lang="ko-KR" altLang="en-US" dirty="0"/>
              <a:t>학과코드로 이루어져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/>
              <a:t>개설과목</a:t>
            </a:r>
            <a:r>
              <a:rPr lang="ko-KR" altLang="en-US" dirty="0"/>
              <a:t>은 과목코드</a:t>
            </a:r>
            <a:r>
              <a:rPr lang="en-US" altLang="ko-KR" dirty="0"/>
              <a:t>, </a:t>
            </a:r>
            <a:r>
              <a:rPr lang="ko-KR" altLang="en-US" dirty="0"/>
              <a:t>과목명</a:t>
            </a:r>
            <a:r>
              <a:rPr lang="en-US" altLang="ko-KR" dirty="0"/>
              <a:t>, </a:t>
            </a:r>
            <a:r>
              <a:rPr lang="ko-KR" altLang="en-US" dirty="0"/>
              <a:t>교수코드</a:t>
            </a:r>
            <a:r>
              <a:rPr lang="en-US" altLang="ko-KR" dirty="0"/>
              <a:t>, </a:t>
            </a:r>
            <a:r>
              <a:rPr lang="ko-KR" altLang="en-US" dirty="0"/>
              <a:t>시작일</a:t>
            </a:r>
            <a:r>
              <a:rPr lang="en-US" altLang="ko-KR" dirty="0"/>
              <a:t>, </a:t>
            </a:r>
            <a:r>
              <a:rPr lang="ko-KR" altLang="en-US" dirty="0"/>
              <a:t>종료일로 이루어져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/>
              <a:t>수강</a:t>
            </a:r>
            <a:r>
              <a:rPr lang="ko-KR" altLang="en-US" dirty="0"/>
              <a:t>은 학번</a:t>
            </a:r>
            <a:r>
              <a:rPr lang="en-US" altLang="ko-KR" dirty="0"/>
              <a:t>, </a:t>
            </a:r>
            <a:r>
              <a:rPr lang="ko-KR" altLang="en-US" dirty="0"/>
              <a:t>과목코드로 이루어져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학과는 많은 학생을 가질 수 있고</a:t>
            </a:r>
            <a:r>
              <a:rPr lang="en-US" altLang="ko-KR" dirty="0"/>
              <a:t>,</a:t>
            </a:r>
            <a:r>
              <a:rPr lang="ko-KR" altLang="en-US" dirty="0"/>
              <a:t> 학생은 한 학과에 소속된다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학과는 많은 교수를 가질 수 있고</a:t>
            </a:r>
            <a:r>
              <a:rPr lang="en-US" altLang="ko-KR" dirty="0"/>
              <a:t>,</a:t>
            </a:r>
            <a:r>
              <a:rPr lang="ko-KR" altLang="en-US" dirty="0"/>
              <a:t> 교수는 한 학과에 소속된다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교수는 많은 과목을 가르칠 수 있고</a:t>
            </a:r>
            <a:r>
              <a:rPr lang="en-US" altLang="ko-KR" dirty="0"/>
              <a:t>,</a:t>
            </a:r>
            <a:r>
              <a:rPr lang="ko-KR" altLang="en-US" dirty="0"/>
              <a:t> 과목은 강의하는 교수 한 명이 지정된다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과목은 수강하는 많은 학생을 가지고</a:t>
            </a:r>
            <a:r>
              <a:rPr lang="en-US" altLang="ko-KR" dirty="0"/>
              <a:t>, </a:t>
            </a:r>
            <a:r>
              <a:rPr lang="ko-KR" altLang="en-US" dirty="0"/>
              <a:t>학생은 많은 과목을 수강할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23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BF650-AEE2-0DF2-6037-A1670BB92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C2768A-C3AC-9EF7-AD78-5435CA9076ED}"/>
              </a:ext>
            </a:extLst>
          </p:cNvPr>
          <p:cNvSpPr txBox="1"/>
          <p:nvPr/>
        </p:nvSpPr>
        <p:spPr>
          <a:xfrm>
            <a:off x="402902" y="327501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23DB33-3E9E-AA9A-5F7B-0BC52451B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85" y="1073302"/>
            <a:ext cx="5022774" cy="1691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‘</a:t>
            </a:r>
            <a:r>
              <a:rPr lang="ko-KR" altLang="en-US" sz="2000" dirty="0" err="1"/>
              <a:t>다교수</a:t>
            </a:r>
            <a:r>
              <a:rPr lang="en-US" altLang="ko-KR" sz="2000" dirty="0"/>
              <a:t>’</a:t>
            </a:r>
            <a:r>
              <a:rPr lang="ko-KR" altLang="en-US" sz="2000" dirty="0"/>
              <a:t>의 교수코드를 출력하세요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professor_code</a:t>
            </a:r>
            <a:r>
              <a:rPr lang="en-US" altLang="ko-KR" sz="2000" dirty="0"/>
              <a:t> from professor</a:t>
            </a:r>
          </a:p>
          <a:p>
            <a:pPr marL="0" indent="0"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professor_name</a:t>
            </a:r>
            <a:r>
              <a:rPr lang="en-US" altLang="ko-KR" sz="2000" dirty="0"/>
              <a:t> = '</a:t>
            </a:r>
            <a:r>
              <a:rPr lang="ko-KR" altLang="en-US" sz="2000" dirty="0" err="1"/>
              <a:t>다교수</a:t>
            </a:r>
            <a:r>
              <a:rPr lang="en-US" altLang="ko-KR" sz="2000" dirty="0"/>
              <a:t>';</a:t>
            </a:r>
            <a:endParaRPr lang="ko-KR" altLang="en-US" sz="20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DBFEAF66-193D-57AE-5E0D-BF93194D7C50}"/>
              </a:ext>
            </a:extLst>
          </p:cNvPr>
          <p:cNvSpPr txBox="1">
            <a:spLocks/>
          </p:cNvSpPr>
          <p:nvPr/>
        </p:nvSpPr>
        <p:spPr>
          <a:xfrm>
            <a:off x="893285" y="3141702"/>
            <a:ext cx="9462570" cy="21463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학생번호</a:t>
            </a:r>
            <a:r>
              <a:rPr lang="en-US" altLang="ko-KR" sz="2000" dirty="0"/>
              <a:t>, </a:t>
            </a:r>
            <a:r>
              <a:rPr lang="ko-KR" altLang="en-US" sz="2000" dirty="0"/>
              <a:t>학생이름</a:t>
            </a:r>
            <a:r>
              <a:rPr lang="en-US" altLang="ko-KR" sz="2000" dirty="0"/>
              <a:t>, </a:t>
            </a:r>
            <a:r>
              <a:rPr lang="ko-KR" altLang="en-US" sz="2000" dirty="0"/>
              <a:t>키</a:t>
            </a:r>
            <a:r>
              <a:rPr lang="en-US" altLang="ko-KR" sz="2000" dirty="0"/>
              <a:t>, </a:t>
            </a:r>
            <a:r>
              <a:rPr lang="ko-KR" altLang="en-US" sz="2000" dirty="0"/>
              <a:t>학과번호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학과명</a:t>
            </a:r>
            <a:r>
              <a:rPr lang="ko-KR" altLang="en-US" sz="2000" dirty="0"/>
              <a:t> 정보를 출력하세요</a:t>
            </a:r>
            <a:r>
              <a:rPr lang="en-US" altLang="ko-KR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stu.student_code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stu.student_name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dept.department_code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dept.department_name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from student </a:t>
            </a:r>
            <a:r>
              <a:rPr lang="en-US" altLang="ko-KR" sz="2000" dirty="0" err="1"/>
              <a:t>stu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inner join department dept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stu.department_code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dept.department_code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442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B97CD-66B1-5252-E949-1C9AB01F1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72EDFD-52A2-44A3-8BDF-2A6ADDFDD987}"/>
              </a:ext>
            </a:extLst>
          </p:cNvPr>
          <p:cNvSpPr txBox="1"/>
          <p:nvPr/>
        </p:nvSpPr>
        <p:spPr>
          <a:xfrm>
            <a:off x="402902" y="327501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8519A-F9CE-517B-5E12-70268F25B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85" y="1073302"/>
            <a:ext cx="9319351" cy="21463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교수의 학과 정보를 출력하세요</a:t>
            </a:r>
            <a:r>
              <a:rPr lang="en-US" altLang="ko-KR" sz="2000" dirty="0"/>
              <a:t>. (</a:t>
            </a:r>
            <a:r>
              <a:rPr lang="ko-KR" altLang="en-US" sz="2000" dirty="0"/>
              <a:t>교수이름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학과명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pro.professor_name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dept.department_name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professor pro</a:t>
            </a:r>
          </a:p>
          <a:p>
            <a:pPr marL="0" indent="0">
              <a:buNone/>
            </a:pPr>
            <a:r>
              <a:rPr lang="en-US" altLang="ko-KR" sz="2000" dirty="0"/>
              <a:t>inner join department dept</a:t>
            </a:r>
          </a:p>
          <a:p>
            <a:pPr marL="0" indent="0"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pro.department_code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dept.department_code</a:t>
            </a:r>
            <a:r>
              <a:rPr lang="en-US" altLang="ko-KR" sz="2000" dirty="0"/>
              <a:t>;</a:t>
            </a:r>
            <a:endParaRPr lang="ko-KR" altLang="en-US" sz="20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02A761AD-96C8-620E-753D-F159C882E271}"/>
              </a:ext>
            </a:extLst>
          </p:cNvPr>
          <p:cNvSpPr txBox="1">
            <a:spLocks/>
          </p:cNvSpPr>
          <p:nvPr/>
        </p:nvSpPr>
        <p:spPr>
          <a:xfrm>
            <a:off x="893285" y="3596163"/>
            <a:ext cx="9462570" cy="2540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학과별 교수의 수를 출력하세요</a:t>
            </a:r>
            <a:r>
              <a:rPr lang="en-US" altLang="ko-KR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dept.department_name</a:t>
            </a:r>
            <a:r>
              <a:rPr lang="en-US" altLang="ko-KR" sz="2000" dirty="0"/>
              <a:t>, count(</a:t>
            </a:r>
            <a:r>
              <a:rPr lang="en-US" altLang="ko-KR" sz="2000" dirty="0" err="1"/>
              <a:t>pro.professor_code</a:t>
            </a:r>
            <a:r>
              <a:rPr lang="en-US" altLang="ko-KR" sz="2000" dirty="0"/>
              <a:t>) as </a:t>
            </a:r>
            <a:r>
              <a:rPr lang="en-US" altLang="ko-KR" sz="2000" dirty="0" err="1"/>
              <a:t>professor_count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from department dept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inner join professor pro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dept.department_code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pro.department_code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group by </a:t>
            </a:r>
            <a:r>
              <a:rPr lang="en-US" altLang="ko-KR" sz="2000" dirty="0" err="1"/>
              <a:t>dept.department_name</a:t>
            </a:r>
            <a:r>
              <a:rPr lang="en-US" altLang="ko-KR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5876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0953A-1941-F1BC-DFDE-98050789F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6221D45-3193-0C9B-C08C-4DC4D2D50132}"/>
              </a:ext>
            </a:extLst>
          </p:cNvPr>
          <p:cNvSpPr txBox="1"/>
          <p:nvPr/>
        </p:nvSpPr>
        <p:spPr>
          <a:xfrm>
            <a:off x="402902" y="327501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A96394-4F6A-3CD5-AC6D-CBC3E890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85" y="1073302"/>
            <a:ext cx="9319351" cy="21463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5. </a:t>
            </a:r>
            <a:r>
              <a:rPr lang="ko-KR" altLang="en-US" sz="2000" dirty="0" err="1"/>
              <a:t>컴퓨터소프트웨어학과의</a:t>
            </a:r>
            <a:r>
              <a:rPr lang="ko-KR" altLang="en-US" sz="2000" dirty="0"/>
              <a:t> 학생코드</a:t>
            </a:r>
            <a:r>
              <a:rPr lang="en-US" altLang="ko-KR" sz="2000" dirty="0"/>
              <a:t>, </a:t>
            </a:r>
            <a:r>
              <a:rPr lang="ko-KR" altLang="en-US" sz="2000" dirty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학과코드</a:t>
            </a:r>
            <a:r>
              <a:rPr lang="en-US" altLang="ko-KR" sz="2000" dirty="0"/>
              <a:t>, </a:t>
            </a:r>
            <a:r>
              <a:rPr lang="ko-KR" altLang="en-US" sz="2000" dirty="0"/>
              <a:t>학과이름을 출력하세요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stu.student_code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stu.student_name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dept.department_code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dept.department_name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department dept</a:t>
            </a:r>
          </a:p>
          <a:p>
            <a:pPr marL="0" indent="0">
              <a:buNone/>
            </a:pPr>
            <a:r>
              <a:rPr lang="en-US" altLang="ko-KR" sz="2000" dirty="0"/>
              <a:t>inner join student </a:t>
            </a:r>
            <a:r>
              <a:rPr lang="en-US" altLang="ko-KR" sz="2000" dirty="0" err="1"/>
              <a:t>stu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dept.department_code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stu.department_code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dept.department_name</a:t>
            </a:r>
            <a:r>
              <a:rPr lang="en-US" altLang="ko-KR" sz="2000" dirty="0"/>
              <a:t> = '</a:t>
            </a:r>
            <a:r>
              <a:rPr lang="ko-KR" altLang="en-US" sz="2000" dirty="0"/>
              <a:t>컴퓨터소프트웨어</a:t>
            </a:r>
            <a:r>
              <a:rPr lang="en-US" altLang="ko-KR" sz="2000" dirty="0"/>
              <a:t>';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DA39CD3-15D0-72E3-45AE-6A18C7F3F960}"/>
              </a:ext>
            </a:extLst>
          </p:cNvPr>
          <p:cNvSpPr txBox="1">
            <a:spLocks/>
          </p:cNvSpPr>
          <p:nvPr/>
        </p:nvSpPr>
        <p:spPr>
          <a:xfrm>
            <a:off x="893285" y="3596163"/>
            <a:ext cx="9462570" cy="25402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6. </a:t>
            </a:r>
            <a:r>
              <a:rPr lang="ko-KR" altLang="en-US" sz="2000" dirty="0"/>
              <a:t>학생 중 성이 </a:t>
            </a:r>
            <a:r>
              <a:rPr lang="en-US" altLang="ko-KR" sz="2000" dirty="0"/>
              <a:t>‘</a:t>
            </a:r>
            <a:r>
              <a:rPr lang="ko-KR" altLang="en-US" sz="2000" dirty="0"/>
              <a:t>박</a:t>
            </a:r>
            <a:r>
              <a:rPr lang="en-US" altLang="ko-KR" sz="2000" dirty="0"/>
              <a:t>‘</a:t>
            </a:r>
            <a:r>
              <a:rPr lang="ko-KR" altLang="en-US" sz="2000" dirty="0"/>
              <a:t>인 학생이 속한 학과이름과 학생이름을 출력하세요</a:t>
            </a:r>
            <a:r>
              <a:rPr lang="en-US" altLang="ko-KR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dept.department_name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stu.student_name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from department dept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inner join student </a:t>
            </a:r>
            <a:r>
              <a:rPr lang="en-US" altLang="ko-KR" sz="2000" dirty="0" err="1"/>
              <a:t>stu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dept.department_code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stu.department_code</a:t>
            </a:r>
            <a:endParaRPr lang="en-US" altLang="ko-KR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stu.student_name</a:t>
            </a:r>
            <a:r>
              <a:rPr lang="en-US" altLang="ko-KR" sz="2000" dirty="0"/>
              <a:t> like ‘</a:t>
            </a:r>
            <a:r>
              <a:rPr lang="ko-KR" altLang="en-US" sz="2000" dirty="0"/>
              <a:t>박</a:t>
            </a:r>
            <a:r>
              <a:rPr lang="en-US" altLang="ko-KR" sz="2000"/>
              <a:t>%';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3075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466BA-24DF-BC20-4BE8-DC1FB0AB0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22D4B5-1E23-B247-8BE9-AD72B6510D15}"/>
              </a:ext>
            </a:extLst>
          </p:cNvPr>
          <p:cNvSpPr txBox="1"/>
          <p:nvPr/>
        </p:nvSpPr>
        <p:spPr>
          <a:xfrm>
            <a:off x="402902" y="327501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7DF3D-05AB-28D1-BE5C-9B376B9F9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85" y="1073302"/>
            <a:ext cx="9319351" cy="214639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7. ‘</a:t>
            </a:r>
            <a:r>
              <a:rPr lang="ko-KR" altLang="en-US" sz="2000" dirty="0" err="1"/>
              <a:t>한학생</a:t>
            </a:r>
            <a:r>
              <a:rPr lang="en-US" altLang="ko-KR" sz="2000" dirty="0"/>
              <a:t>’</a:t>
            </a:r>
            <a:r>
              <a:rPr lang="ko-KR" altLang="en-US" sz="2000" dirty="0"/>
              <a:t>과 같은 학과에 속한 학생의 이름을 출력하세요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student_name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student</a:t>
            </a:r>
          </a:p>
          <a:p>
            <a:pPr marL="0" indent="0"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department_code</a:t>
            </a:r>
            <a:r>
              <a:rPr lang="en-US" altLang="ko-KR" sz="2000" dirty="0"/>
              <a:t> = (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          select </a:t>
            </a:r>
            <a:r>
              <a:rPr lang="en-US" altLang="ko-KR" sz="2000" dirty="0" err="1"/>
              <a:t>department_code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         from student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          where </a:t>
            </a:r>
            <a:r>
              <a:rPr lang="en-US" altLang="ko-KR" sz="2000" dirty="0" err="1"/>
              <a:t>student_name</a:t>
            </a:r>
            <a:r>
              <a:rPr lang="en-US" altLang="ko-KR" sz="2000" dirty="0"/>
              <a:t> = '</a:t>
            </a:r>
            <a:r>
              <a:rPr lang="ko-KR" altLang="en-US" sz="2000" dirty="0" err="1"/>
              <a:t>한학생</a:t>
            </a:r>
            <a:r>
              <a:rPr lang="en-US" altLang="ko-KR" sz="2000" dirty="0"/>
              <a:t>'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         );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1CE36F88-5297-F846-AD84-24BDBAB7CB2A}"/>
              </a:ext>
            </a:extLst>
          </p:cNvPr>
          <p:cNvSpPr txBox="1">
            <a:spLocks/>
          </p:cNvSpPr>
          <p:nvPr/>
        </p:nvSpPr>
        <p:spPr>
          <a:xfrm>
            <a:off x="893285" y="3252881"/>
            <a:ext cx="4097815" cy="2883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8. </a:t>
            </a:r>
            <a:r>
              <a:rPr lang="ko-KR" altLang="en-US" sz="2000" dirty="0"/>
              <a:t>가장 많은 학생이 있는 학과이름을 출력하세요</a:t>
            </a:r>
            <a:r>
              <a:rPr lang="en-US" altLang="ko-KR" sz="2000" dirty="0"/>
              <a:t>.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department_name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from department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department_code</a:t>
            </a:r>
            <a:r>
              <a:rPr lang="en-US" altLang="ko-KR" sz="2000" dirty="0"/>
              <a:t> =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(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select </a:t>
            </a:r>
            <a:r>
              <a:rPr lang="en-US" altLang="ko-KR" sz="2000" dirty="0" err="1"/>
              <a:t>department_code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from (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select </a:t>
            </a:r>
            <a:r>
              <a:rPr lang="en-US" altLang="ko-KR" sz="2000" dirty="0" err="1"/>
              <a:t>department_code</a:t>
            </a:r>
            <a:r>
              <a:rPr lang="en-US" altLang="ko-KR" sz="2000" dirty="0"/>
              <a:t>, count(*) as </a:t>
            </a:r>
            <a:r>
              <a:rPr lang="en-US" altLang="ko-KR" sz="2000" dirty="0" err="1"/>
              <a:t>cnt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from student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group by </a:t>
            </a:r>
            <a:r>
              <a:rPr lang="en-US" altLang="ko-KR" sz="2000" dirty="0" err="1"/>
              <a:t>department_code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order by </a:t>
            </a:r>
            <a:r>
              <a:rPr lang="en-US" altLang="ko-KR" sz="2000" dirty="0" err="1"/>
              <a:t>cnt</a:t>
            </a:r>
            <a:r>
              <a:rPr lang="en-US" altLang="ko-KR" sz="2000" dirty="0"/>
              <a:t> desc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)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where </a:t>
            </a:r>
            <a:r>
              <a:rPr lang="en-US" altLang="ko-KR" sz="2000" dirty="0" err="1"/>
              <a:t>rownum</a:t>
            </a:r>
            <a:r>
              <a:rPr lang="en-US" altLang="ko-KR" sz="2000" dirty="0"/>
              <a:t> = 1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);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endParaRPr lang="en-US" altLang="ko-KR" sz="20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52069D1-6F77-64E4-00C8-DF26B63C83F0}"/>
              </a:ext>
            </a:extLst>
          </p:cNvPr>
          <p:cNvSpPr txBox="1">
            <a:spLocks/>
          </p:cNvSpPr>
          <p:nvPr/>
        </p:nvSpPr>
        <p:spPr>
          <a:xfrm>
            <a:off x="5211284" y="3252881"/>
            <a:ext cx="6650515" cy="3129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8. </a:t>
            </a:r>
            <a:r>
              <a:rPr lang="ko-KR" altLang="en-US" sz="2000" dirty="0"/>
              <a:t>가장 많은 학생이 있는 학과이름을 출력하세요</a:t>
            </a:r>
            <a:r>
              <a:rPr lang="en-US" altLang="ko-KR" sz="2000" dirty="0"/>
              <a:t>. 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department_name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from department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department_code</a:t>
            </a:r>
            <a:r>
              <a:rPr lang="en-US" altLang="ko-KR" sz="2000" dirty="0"/>
              <a:t> = (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select </a:t>
            </a:r>
            <a:r>
              <a:rPr lang="en-US" altLang="ko-KR" sz="2000" dirty="0" err="1"/>
              <a:t>department_code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from student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group by </a:t>
            </a:r>
            <a:r>
              <a:rPr lang="en-US" altLang="ko-KR" sz="2000" dirty="0" err="1"/>
              <a:t>department_code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having count(</a:t>
            </a:r>
            <a:r>
              <a:rPr lang="en-US" altLang="ko-KR" sz="2000" dirty="0" err="1"/>
              <a:t>department_code</a:t>
            </a:r>
            <a:r>
              <a:rPr lang="en-US" altLang="ko-KR" sz="2000" dirty="0"/>
              <a:t>) = (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                                 select </a:t>
            </a:r>
            <a:r>
              <a:rPr lang="en-US" altLang="ko-KR" sz="2000" dirty="0" err="1"/>
              <a:t>cnt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                                 from (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                                       select count(</a:t>
            </a:r>
            <a:r>
              <a:rPr lang="en-US" altLang="ko-KR" sz="2000" dirty="0" err="1"/>
              <a:t>department_code</a:t>
            </a:r>
            <a:r>
              <a:rPr lang="en-US" altLang="ko-KR" sz="2000" dirty="0"/>
              <a:t>) as </a:t>
            </a:r>
            <a:r>
              <a:rPr lang="en-US" altLang="ko-KR" sz="2000" dirty="0" err="1"/>
              <a:t>cnt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                                       from student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                                       group by </a:t>
            </a:r>
            <a:r>
              <a:rPr lang="en-US" altLang="ko-KR" sz="2000" dirty="0" err="1"/>
              <a:t>department_code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                                       order by </a:t>
            </a:r>
            <a:r>
              <a:rPr lang="en-US" altLang="ko-KR" sz="2000" dirty="0" err="1"/>
              <a:t>cnt</a:t>
            </a:r>
            <a:r>
              <a:rPr lang="en-US" altLang="ko-KR" sz="2000" dirty="0"/>
              <a:t> desc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                                       )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                                  where </a:t>
            </a:r>
            <a:r>
              <a:rPr lang="en-US" altLang="ko-KR" sz="2000" dirty="0" err="1"/>
              <a:t>rownum</a:t>
            </a:r>
            <a:r>
              <a:rPr lang="en-US" altLang="ko-KR" sz="2000" dirty="0"/>
              <a:t> = 1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                                 )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;</a:t>
            </a:r>
          </a:p>
        </p:txBody>
      </p:sp>
    </p:spTree>
    <p:extLst>
      <p:ext uri="{BB962C8B-B14F-4D97-AF65-F5344CB8AC3E}">
        <p14:creationId xmlns:p14="http://schemas.microsoft.com/office/powerpoint/2010/main" val="183981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EAE68-74A2-03AE-65BB-1E9DE1403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A7339A-4C6A-BC1B-8C4B-6BFD3123BD57}"/>
              </a:ext>
            </a:extLst>
          </p:cNvPr>
          <p:cNvSpPr txBox="1"/>
          <p:nvPr/>
        </p:nvSpPr>
        <p:spPr>
          <a:xfrm>
            <a:off x="402902" y="327501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91AE9-0034-B4A2-5DFE-F76348C81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85" y="1073302"/>
            <a:ext cx="9319351" cy="214639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sz="2000" dirty="0"/>
              <a:t>9. ‘</a:t>
            </a:r>
            <a:r>
              <a:rPr lang="ko-KR" altLang="en-US" sz="2000" dirty="0"/>
              <a:t>소프트웨어 설계</a:t>
            </a:r>
            <a:r>
              <a:rPr lang="en-US" altLang="ko-KR" sz="2000" dirty="0"/>
              <a:t>‘ </a:t>
            </a:r>
            <a:r>
              <a:rPr lang="ko-KR" altLang="en-US" sz="2000" dirty="0"/>
              <a:t>과목을 수강 신청한 학생의 이름을 출력하세요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student_name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student </a:t>
            </a:r>
            <a:r>
              <a:rPr lang="en-US" altLang="ko-KR" sz="2000" dirty="0" err="1"/>
              <a:t>stu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inner join course co</a:t>
            </a:r>
          </a:p>
          <a:p>
            <a:pPr marL="0" indent="0"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stu.student_code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co.student_code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inner join subject sub</a:t>
            </a:r>
          </a:p>
          <a:p>
            <a:pPr marL="0" indent="0"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co.subject_code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sub.subject_code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sub.subject_name</a:t>
            </a:r>
            <a:r>
              <a:rPr lang="en-US" altLang="ko-KR" sz="2000" dirty="0"/>
              <a:t> = '</a:t>
            </a:r>
            <a:r>
              <a:rPr lang="ko-KR" altLang="en-US" sz="2000" dirty="0"/>
              <a:t>소프트웨어 설계</a:t>
            </a:r>
            <a:r>
              <a:rPr lang="en-US" altLang="ko-KR" sz="2000" dirty="0"/>
              <a:t>';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93E860A-E06E-BBEB-2601-123047BEC80F}"/>
              </a:ext>
            </a:extLst>
          </p:cNvPr>
          <p:cNvSpPr txBox="1">
            <a:spLocks/>
          </p:cNvSpPr>
          <p:nvPr/>
        </p:nvSpPr>
        <p:spPr>
          <a:xfrm>
            <a:off x="893285" y="3252881"/>
            <a:ext cx="9319351" cy="2883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10. ‘</a:t>
            </a:r>
            <a:r>
              <a:rPr lang="ko-KR" altLang="en-US" sz="2000" dirty="0" err="1"/>
              <a:t>가교수</a:t>
            </a:r>
            <a:r>
              <a:rPr lang="en-US" altLang="ko-KR" sz="2000" dirty="0"/>
              <a:t>‘</a:t>
            </a:r>
            <a:r>
              <a:rPr lang="ko-KR" altLang="en-US" sz="2000" dirty="0"/>
              <a:t>의 과목을 수강신청한 학생 수를 출력하세요</a:t>
            </a:r>
            <a:r>
              <a:rPr lang="en-US" altLang="ko-KR" sz="2000" dirty="0"/>
              <a:t>.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select count(</a:t>
            </a:r>
            <a:r>
              <a:rPr lang="en-US" altLang="ko-KR" sz="2000" dirty="0" err="1"/>
              <a:t>co.student_code</a:t>
            </a:r>
            <a:r>
              <a:rPr lang="en-US" altLang="ko-KR" sz="2000" dirty="0"/>
              <a:t>) as </a:t>
            </a:r>
            <a:r>
              <a:rPr lang="en-US" altLang="ko-KR" sz="2000" dirty="0" err="1"/>
              <a:t>cnt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from course co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inner join subject sub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co.subject_code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sub.subject_code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inner join professor pro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sub.professor_code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pro.professor_code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pro.professor_name</a:t>
            </a:r>
            <a:r>
              <a:rPr lang="en-US" altLang="ko-KR" sz="2000" dirty="0"/>
              <a:t> = '</a:t>
            </a:r>
            <a:r>
              <a:rPr lang="ko-KR" altLang="en-US" sz="2000" dirty="0" err="1"/>
              <a:t>가교수</a:t>
            </a:r>
            <a:r>
              <a:rPr lang="en-US" altLang="ko-KR" sz="2000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30057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B060B-D603-CA3E-7DC1-90BCCD060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0EBA14-BA01-1FF3-185F-76DC8387F922}"/>
              </a:ext>
            </a:extLst>
          </p:cNvPr>
          <p:cNvSpPr txBox="1"/>
          <p:nvPr/>
        </p:nvSpPr>
        <p:spPr>
          <a:xfrm>
            <a:off x="402902" y="327501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7800E-3161-14E3-D880-155E20103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162" y="875899"/>
            <a:ext cx="4458360" cy="554415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/>
              <a:t>11. ‘</a:t>
            </a:r>
            <a:r>
              <a:rPr lang="ko-KR" altLang="en-US" sz="2000" dirty="0" err="1"/>
              <a:t>김학생</a:t>
            </a:r>
            <a:r>
              <a:rPr lang="en-US" altLang="ko-KR" sz="2000" dirty="0"/>
              <a:t>‘</a:t>
            </a:r>
            <a:r>
              <a:rPr lang="ko-KR" altLang="en-US" sz="2000" dirty="0"/>
              <a:t>과 같은 과목을 수강 신청한 학생의 이름을 출력하세요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student_name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from student </a:t>
            </a:r>
            <a:r>
              <a:rPr lang="en-US" altLang="ko-KR" sz="2000" dirty="0" err="1"/>
              <a:t>stu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inner join course co</a:t>
            </a:r>
          </a:p>
          <a:p>
            <a:pPr marL="0" indent="0"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co.student_code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stu.student_code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inner join subject sub</a:t>
            </a:r>
          </a:p>
          <a:p>
            <a:pPr marL="0" indent="0"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co.subject_code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sub.subject_code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sub.subject_code</a:t>
            </a:r>
            <a:r>
              <a:rPr lang="en-US" altLang="ko-KR" sz="2000" dirty="0"/>
              <a:t> in (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 select </a:t>
            </a:r>
            <a:r>
              <a:rPr lang="en-US" altLang="ko-KR" sz="2000" dirty="0" err="1"/>
              <a:t>subject_code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from course </a:t>
            </a:r>
            <a:r>
              <a:rPr lang="en-US" altLang="ko-KR" sz="2000" dirty="0" err="1"/>
              <a:t>inco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inner join student </a:t>
            </a:r>
            <a:r>
              <a:rPr lang="en-US" altLang="ko-KR" sz="2000" dirty="0" err="1"/>
              <a:t>instu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        on </a:t>
            </a:r>
            <a:r>
              <a:rPr lang="en-US" altLang="ko-KR" sz="2000" dirty="0" err="1"/>
              <a:t>inco.student_code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instu.student_code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  where </a:t>
            </a:r>
            <a:r>
              <a:rPr lang="en-US" altLang="ko-KR" sz="2000" dirty="0" err="1"/>
              <a:t>instu.student_name</a:t>
            </a:r>
            <a:r>
              <a:rPr lang="en-US" altLang="ko-KR" sz="2000" dirty="0"/>
              <a:t> = '</a:t>
            </a:r>
            <a:r>
              <a:rPr lang="ko-KR" altLang="en-US" sz="2000" dirty="0" err="1"/>
              <a:t>김학생</a:t>
            </a:r>
            <a:r>
              <a:rPr lang="en-US" altLang="ko-KR" sz="2000" dirty="0"/>
              <a:t>'</a:t>
            </a:r>
          </a:p>
          <a:p>
            <a:pPr marL="0" indent="0">
              <a:buNone/>
            </a:pPr>
            <a:r>
              <a:rPr lang="en-US" altLang="ko-KR" sz="2000" dirty="0"/>
              <a:t>                          )</a:t>
            </a:r>
          </a:p>
          <a:p>
            <a:pPr marL="0" indent="0">
              <a:buNone/>
            </a:pPr>
            <a:r>
              <a:rPr lang="en-US" altLang="ko-KR" sz="2000" dirty="0"/>
              <a:t>  and </a:t>
            </a:r>
            <a:r>
              <a:rPr lang="en-US" altLang="ko-KR" sz="2000" dirty="0" err="1"/>
              <a:t>stu.student_name</a:t>
            </a:r>
            <a:r>
              <a:rPr lang="en-US" altLang="ko-KR" sz="2000" dirty="0"/>
              <a:t> != '</a:t>
            </a:r>
            <a:r>
              <a:rPr lang="ko-KR" altLang="en-US" sz="2000" dirty="0" err="1"/>
              <a:t>김학생</a:t>
            </a:r>
            <a:r>
              <a:rPr lang="en-US" altLang="ko-KR" sz="2000" dirty="0"/>
              <a:t>';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115FCB4-E420-CA16-C9A4-68164B7D2B21}"/>
              </a:ext>
            </a:extLst>
          </p:cNvPr>
          <p:cNvSpPr txBox="1">
            <a:spLocks/>
          </p:cNvSpPr>
          <p:nvPr/>
        </p:nvSpPr>
        <p:spPr>
          <a:xfrm>
            <a:off x="5754043" y="875899"/>
            <a:ext cx="5805898" cy="5544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12. ‘</a:t>
            </a:r>
            <a:r>
              <a:rPr lang="ko-KR" altLang="en-US" sz="2000" dirty="0" err="1"/>
              <a:t>한학생</a:t>
            </a:r>
            <a:r>
              <a:rPr lang="en-US" altLang="ko-KR" sz="2000" dirty="0"/>
              <a:t>’</a:t>
            </a:r>
            <a:r>
              <a:rPr lang="ko-KR" altLang="en-US" sz="2000" dirty="0"/>
              <a:t>이 수강신청한 과목의 과목이름과 시작일자를 출력하세요</a:t>
            </a:r>
            <a:r>
              <a:rPr lang="en-US" altLang="ko-KR" sz="2000" dirty="0"/>
              <a:t>.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sub.subject_name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sub.start_date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from subject sub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inner join course co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sub.subject_code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co.subject_code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inner join student </a:t>
            </a:r>
            <a:r>
              <a:rPr lang="en-US" altLang="ko-KR" sz="2000" dirty="0" err="1"/>
              <a:t>stu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co.student_code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stu.student_code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stu.student_name</a:t>
            </a:r>
            <a:r>
              <a:rPr lang="en-US" altLang="ko-KR" sz="2000" dirty="0"/>
              <a:t> = '</a:t>
            </a:r>
            <a:r>
              <a:rPr lang="ko-KR" altLang="en-US" sz="2000" dirty="0" err="1"/>
              <a:t>한학생</a:t>
            </a:r>
            <a:r>
              <a:rPr lang="en-US" altLang="ko-KR" sz="2000" dirty="0"/>
              <a:t>’;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subject_name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start_date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from subject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where </a:t>
            </a:r>
            <a:r>
              <a:rPr lang="en-US" altLang="ko-KR" sz="2000" dirty="0" err="1"/>
              <a:t>subject_code</a:t>
            </a:r>
            <a:r>
              <a:rPr lang="en-US" altLang="ko-KR" sz="2000" dirty="0"/>
              <a:t> in (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select </a:t>
            </a:r>
            <a:r>
              <a:rPr lang="en-US" altLang="ko-KR" sz="2000" dirty="0" err="1"/>
              <a:t>co.subject_code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from student </a:t>
            </a:r>
            <a:r>
              <a:rPr lang="en-US" altLang="ko-KR" sz="2000" dirty="0" err="1"/>
              <a:t>stu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inner join course co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       on </a:t>
            </a:r>
            <a:r>
              <a:rPr lang="en-US" altLang="ko-KR" sz="2000" dirty="0" err="1"/>
              <a:t>stu.student_code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co.student_code</a:t>
            </a:r>
            <a:endParaRPr lang="en-US" altLang="ko-KR" sz="2000" dirty="0"/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  where </a:t>
            </a:r>
            <a:r>
              <a:rPr lang="en-US" altLang="ko-KR" sz="2000" dirty="0" err="1"/>
              <a:t>stu.student_name</a:t>
            </a:r>
            <a:r>
              <a:rPr lang="en-US" altLang="ko-KR" sz="2000" dirty="0"/>
              <a:t> = '</a:t>
            </a:r>
            <a:r>
              <a:rPr lang="ko-KR" altLang="en-US" sz="2000" dirty="0" err="1"/>
              <a:t>한학생</a:t>
            </a:r>
            <a:r>
              <a:rPr lang="en-US" altLang="ko-KR" sz="2000" dirty="0"/>
              <a:t>'</a:t>
            </a:r>
          </a:p>
          <a:p>
            <a:pPr marL="0" indent="0">
              <a:spcBef>
                <a:spcPts val="100"/>
              </a:spcBef>
              <a:buFont typeface="Arial" panose="020B0604020202020204" pitchFamily="34" charset="0"/>
              <a:buNone/>
            </a:pPr>
            <a:r>
              <a:rPr lang="en-US" altLang="ko-KR" sz="2000" dirty="0"/>
              <a:t>                      );</a:t>
            </a:r>
          </a:p>
        </p:txBody>
      </p:sp>
    </p:spTree>
    <p:extLst>
      <p:ext uri="{BB962C8B-B14F-4D97-AF65-F5344CB8AC3E}">
        <p14:creationId xmlns:p14="http://schemas.microsoft.com/office/powerpoint/2010/main" val="3631439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0277D-7FE7-4ED6-E136-9806A45B5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F49E26-06F9-50D3-BFE2-2B3183C8EDB2}"/>
              </a:ext>
            </a:extLst>
          </p:cNvPr>
          <p:cNvSpPr txBox="1"/>
          <p:nvPr/>
        </p:nvSpPr>
        <p:spPr>
          <a:xfrm>
            <a:off x="402902" y="327501"/>
            <a:ext cx="521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SQL</a:t>
            </a:r>
            <a:r>
              <a:rPr lang="ko-KR" altLang="en-US" dirty="0"/>
              <a:t> 실습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6EA83-4301-D3A7-5F6C-98FCB697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162" y="875899"/>
            <a:ext cx="9896634" cy="554415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000" dirty="0"/>
              <a:t>13. </a:t>
            </a:r>
            <a:r>
              <a:rPr lang="ko-KR" altLang="en-US" sz="2000" dirty="0"/>
              <a:t>개설과목 이름별 수강자 수를 출력하세요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select </a:t>
            </a:r>
            <a:r>
              <a:rPr lang="en-US" altLang="ko-KR" sz="2000" dirty="0" err="1"/>
              <a:t>sub.subject_name</a:t>
            </a:r>
            <a:r>
              <a:rPr lang="en-US" altLang="ko-KR" sz="2000" dirty="0"/>
              <a:t>, count(</a:t>
            </a:r>
            <a:r>
              <a:rPr lang="en-US" altLang="ko-KR" sz="2000" dirty="0" err="1"/>
              <a:t>co.student_code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from subject sub</a:t>
            </a:r>
          </a:p>
          <a:p>
            <a:pPr marL="0" indent="0">
              <a:buNone/>
            </a:pPr>
            <a:r>
              <a:rPr lang="en-US" altLang="ko-KR" sz="2000" dirty="0"/>
              <a:t>inner join course co</a:t>
            </a:r>
          </a:p>
          <a:p>
            <a:pPr marL="0" indent="0">
              <a:buNone/>
            </a:pPr>
            <a:r>
              <a:rPr lang="en-US" altLang="ko-KR" sz="2000" dirty="0"/>
              <a:t>        on </a:t>
            </a:r>
            <a:r>
              <a:rPr lang="en-US" altLang="ko-KR" sz="2000" dirty="0" err="1"/>
              <a:t>sub.subject_code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co.subject_code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group by </a:t>
            </a:r>
            <a:r>
              <a:rPr lang="en-US" altLang="ko-KR" sz="2000" dirty="0" err="1"/>
              <a:t>sub.subject_name</a:t>
            </a:r>
            <a:r>
              <a:rPr lang="en-US" altLang="ko-KR" sz="2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2478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BFF4A-C3C8-02FF-CE25-832D77A9D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05477B-A88B-F6C4-30B8-A1BC521AB4BD}"/>
              </a:ext>
            </a:extLst>
          </p:cNvPr>
          <p:cNvSpPr txBox="1"/>
          <p:nvPr/>
        </p:nvSpPr>
        <p:spPr>
          <a:xfrm>
            <a:off x="391886" y="415636"/>
            <a:ext cx="5617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- </a:t>
            </a:r>
            <a:r>
              <a:rPr lang="ko-KR" altLang="en-US" b="1" dirty="0"/>
              <a:t>요구사항분석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DDA7EC-FE7D-CBC2-46D1-F452F2CAA5C8}"/>
              </a:ext>
            </a:extLst>
          </p:cNvPr>
          <p:cNvSpPr txBox="1"/>
          <p:nvPr/>
        </p:nvSpPr>
        <p:spPr>
          <a:xfrm>
            <a:off x="3087585" y="1214229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객체 정의서</a:t>
            </a:r>
            <a:endParaRPr lang="en-US" altLang="ko-KR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B31826F-ED0E-8F36-C879-A0D22D15D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3471"/>
              </p:ext>
            </p:extLst>
          </p:nvPr>
        </p:nvGraphicFramePr>
        <p:xfrm>
          <a:off x="3723681" y="1904190"/>
          <a:ext cx="5128820" cy="184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3337">
                  <a:extLst>
                    <a:ext uri="{9D8B030D-6E8A-4147-A177-3AD203B41FA5}">
                      <a16:colId xmlns:a16="http://schemas.microsoft.com/office/drawing/2014/main" val="3236108215"/>
                    </a:ext>
                  </a:extLst>
                </a:gridCol>
                <a:gridCol w="3615483">
                  <a:extLst>
                    <a:ext uri="{9D8B030D-6E8A-4147-A177-3AD203B41FA5}">
                      <a16:colId xmlns:a16="http://schemas.microsoft.com/office/drawing/2014/main" val="1294674445"/>
                    </a:ext>
                  </a:extLst>
                </a:gridCol>
              </a:tblGrid>
              <a:tr h="235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객체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속성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088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학과코드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학과명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3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학번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03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교수코드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교수이름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828996"/>
                  </a:ext>
                </a:extLst>
              </a:tr>
              <a:tr h="346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과목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과목코드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과목명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시작일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종료일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36968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04D675B-190B-BC74-6027-9F4B57E88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68497"/>
              </p:ext>
            </p:extLst>
          </p:nvPr>
        </p:nvGraphicFramePr>
        <p:xfrm>
          <a:off x="3723681" y="4253525"/>
          <a:ext cx="5128820" cy="22942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326">
                  <a:extLst>
                    <a:ext uri="{9D8B030D-6E8A-4147-A177-3AD203B41FA5}">
                      <a16:colId xmlns:a16="http://schemas.microsoft.com/office/drawing/2014/main" val="3236108215"/>
                    </a:ext>
                  </a:extLst>
                </a:gridCol>
                <a:gridCol w="1585172">
                  <a:extLst>
                    <a:ext uri="{9D8B030D-6E8A-4147-A177-3AD203B41FA5}">
                      <a16:colId xmlns:a16="http://schemas.microsoft.com/office/drawing/2014/main" val="1294674445"/>
                    </a:ext>
                  </a:extLst>
                </a:gridCol>
                <a:gridCol w="1205161">
                  <a:extLst>
                    <a:ext uri="{9D8B030D-6E8A-4147-A177-3AD203B41FA5}">
                      <a16:colId xmlns:a16="http://schemas.microsoft.com/office/drawing/2014/main" val="3399400258"/>
                    </a:ext>
                  </a:extLst>
                </a:gridCol>
                <a:gridCol w="1205161">
                  <a:extLst>
                    <a:ext uri="{9D8B030D-6E8A-4147-A177-3AD203B41FA5}">
                      <a16:colId xmlns:a16="http://schemas.microsoft.com/office/drawing/2014/main" val="1378290465"/>
                    </a:ext>
                  </a:extLst>
                </a:gridCol>
              </a:tblGrid>
              <a:tr h="2137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관계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참여 객체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관계유형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088313"/>
                  </a:ext>
                </a:extLst>
              </a:tr>
              <a:tr h="373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소속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학과와 학생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학과와 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1:N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35559"/>
                  </a:ext>
                </a:extLst>
              </a:tr>
              <a:tr h="373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강의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교수와 과목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1:N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039908"/>
                  </a:ext>
                </a:extLst>
              </a:tr>
              <a:tr h="6393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학생과 과목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M:N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수강번호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수강일자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학점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828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02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35BAB5C-43A0-2FCA-3750-7DD39775D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849" y="1000448"/>
            <a:ext cx="7530286" cy="54419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F43AF1-55C1-6460-1CC3-7E203E979F9C}"/>
              </a:ext>
            </a:extLst>
          </p:cNvPr>
          <p:cNvSpPr txBox="1"/>
          <p:nvPr/>
        </p:nvSpPr>
        <p:spPr>
          <a:xfrm>
            <a:off x="391886" y="415636"/>
            <a:ext cx="631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</a:t>
            </a:r>
            <a:r>
              <a:rPr lang="ko-KR" altLang="en-US" dirty="0"/>
              <a:t>개념적 모델링 </a:t>
            </a:r>
            <a:r>
              <a:rPr lang="en-US" altLang="ko-KR" dirty="0"/>
              <a:t>ERD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2789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26A865-C4A6-1846-4528-16136ABD2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4616" y="1206238"/>
            <a:ext cx="7220016" cy="52106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AF3410-4835-2E0A-2D57-D52E54110188}"/>
              </a:ext>
            </a:extLst>
          </p:cNvPr>
          <p:cNvSpPr txBox="1"/>
          <p:nvPr/>
        </p:nvSpPr>
        <p:spPr>
          <a:xfrm>
            <a:off x="391886" y="415636"/>
            <a:ext cx="622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</a:t>
            </a:r>
            <a:r>
              <a:rPr lang="ko-KR" altLang="en-US" dirty="0"/>
              <a:t>논리적 모델링 </a:t>
            </a:r>
            <a:r>
              <a:rPr lang="en-US" altLang="ko-KR" dirty="0"/>
              <a:t>ERD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5682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677D3-4841-1A4C-5561-4DF87EAFA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C8EA53-E309-E747-FBBE-11C673E114D1}"/>
              </a:ext>
            </a:extLst>
          </p:cNvPr>
          <p:cNvSpPr txBox="1"/>
          <p:nvPr/>
        </p:nvSpPr>
        <p:spPr>
          <a:xfrm>
            <a:off x="391886" y="415636"/>
            <a:ext cx="724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</a:t>
            </a:r>
            <a:r>
              <a:rPr lang="ko-KR" altLang="en-US" dirty="0"/>
              <a:t>물리적 모델링</a:t>
            </a:r>
            <a:r>
              <a:rPr lang="en-US" altLang="ko-KR" dirty="0"/>
              <a:t>(</a:t>
            </a:r>
            <a:r>
              <a:rPr lang="ko-KR" altLang="en-US" dirty="0"/>
              <a:t>테이블정의서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DD6D06B-F2CB-4AFF-321D-1522DC3C2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608335"/>
              </p:ext>
            </p:extLst>
          </p:nvPr>
        </p:nvGraphicFramePr>
        <p:xfrm>
          <a:off x="242371" y="1751798"/>
          <a:ext cx="11799065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383">
                  <a:extLst>
                    <a:ext uri="{9D8B030D-6E8A-4147-A177-3AD203B41FA5}">
                      <a16:colId xmlns:a16="http://schemas.microsoft.com/office/drawing/2014/main" val="1347166974"/>
                    </a:ext>
                  </a:extLst>
                </a:gridCol>
                <a:gridCol w="1718631">
                  <a:extLst>
                    <a:ext uri="{9D8B030D-6E8A-4147-A177-3AD203B41FA5}">
                      <a16:colId xmlns:a16="http://schemas.microsoft.com/office/drawing/2014/main" val="1708336061"/>
                    </a:ext>
                  </a:extLst>
                </a:gridCol>
                <a:gridCol w="1276513">
                  <a:extLst>
                    <a:ext uri="{9D8B030D-6E8A-4147-A177-3AD203B41FA5}">
                      <a16:colId xmlns:a16="http://schemas.microsoft.com/office/drawing/2014/main" val="3738921451"/>
                    </a:ext>
                  </a:extLst>
                </a:gridCol>
                <a:gridCol w="1109245">
                  <a:extLst>
                    <a:ext uri="{9D8B030D-6E8A-4147-A177-3AD203B41FA5}">
                      <a16:colId xmlns:a16="http://schemas.microsoft.com/office/drawing/2014/main" val="2224412888"/>
                    </a:ext>
                  </a:extLst>
                </a:gridCol>
                <a:gridCol w="1547263">
                  <a:extLst>
                    <a:ext uri="{9D8B030D-6E8A-4147-A177-3AD203B41FA5}">
                      <a16:colId xmlns:a16="http://schemas.microsoft.com/office/drawing/2014/main" val="3701773026"/>
                    </a:ext>
                  </a:extLst>
                </a:gridCol>
                <a:gridCol w="920240">
                  <a:extLst>
                    <a:ext uri="{9D8B030D-6E8A-4147-A177-3AD203B41FA5}">
                      <a16:colId xmlns:a16="http://schemas.microsoft.com/office/drawing/2014/main" val="1178260450"/>
                    </a:ext>
                  </a:extLst>
                </a:gridCol>
                <a:gridCol w="860231">
                  <a:extLst>
                    <a:ext uri="{9D8B030D-6E8A-4147-A177-3AD203B41FA5}">
                      <a16:colId xmlns:a16="http://schemas.microsoft.com/office/drawing/2014/main" val="241809895"/>
                    </a:ext>
                  </a:extLst>
                </a:gridCol>
                <a:gridCol w="1063969">
                  <a:extLst>
                    <a:ext uri="{9D8B030D-6E8A-4147-A177-3AD203B41FA5}">
                      <a16:colId xmlns:a16="http://schemas.microsoft.com/office/drawing/2014/main" val="2670539192"/>
                    </a:ext>
                  </a:extLst>
                </a:gridCol>
                <a:gridCol w="1358258">
                  <a:extLst>
                    <a:ext uri="{9D8B030D-6E8A-4147-A177-3AD203B41FA5}">
                      <a16:colId xmlns:a16="http://schemas.microsoft.com/office/drawing/2014/main" val="4114655610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4240971806"/>
                    </a:ext>
                  </a:extLst>
                </a:gridCol>
              </a:tblGrid>
              <a:tr h="2242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학과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department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한정수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2024-11-09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1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3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학과코드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department_code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60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학과이름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6836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65731A2-BF63-3CF5-DC82-A988D3DA920A}"/>
              </a:ext>
            </a:extLst>
          </p:cNvPr>
          <p:cNvSpPr txBox="1"/>
          <p:nvPr/>
        </p:nvSpPr>
        <p:spPr>
          <a:xfrm>
            <a:off x="391886" y="125108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학과 테이블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5CE88-8B0C-72F9-1AF2-72325C5C84DE}"/>
              </a:ext>
            </a:extLst>
          </p:cNvPr>
          <p:cNvSpPr txBox="1"/>
          <p:nvPr/>
        </p:nvSpPr>
        <p:spPr>
          <a:xfrm>
            <a:off x="391886" y="34737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학생 테이블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B33E028-2E7A-AF9C-B589-1BAD954A2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49963"/>
              </p:ext>
            </p:extLst>
          </p:nvPr>
        </p:nvGraphicFramePr>
        <p:xfrm>
          <a:off x="242370" y="4012815"/>
          <a:ext cx="11799065" cy="171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383">
                  <a:extLst>
                    <a:ext uri="{9D8B030D-6E8A-4147-A177-3AD203B41FA5}">
                      <a16:colId xmlns:a16="http://schemas.microsoft.com/office/drawing/2014/main" val="1347166974"/>
                    </a:ext>
                  </a:extLst>
                </a:gridCol>
                <a:gridCol w="1718631">
                  <a:extLst>
                    <a:ext uri="{9D8B030D-6E8A-4147-A177-3AD203B41FA5}">
                      <a16:colId xmlns:a16="http://schemas.microsoft.com/office/drawing/2014/main" val="1708336061"/>
                    </a:ext>
                  </a:extLst>
                </a:gridCol>
                <a:gridCol w="1276513">
                  <a:extLst>
                    <a:ext uri="{9D8B030D-6E8A-4147-A177-3AD203B41FA5}">
                      <a16:colId xmlns:a16="http://schemas.microsoft.com/office/drawing/2014/main" val="3738921451"/>
                    </a:ext>
                  </a:extLst>
                </a:gridCol>
                <a:gridCol w="1109245">
                  <a:extLst>
                    <a:ext uri="{9D8B030D-6E8A-4147-A177-3AD203B41FA5}">
                      <a16:colId xmlns:a16="http://schemas.microsoft.com/office/drawing/2014/main" val="2224412888"/>
                    </a:ext>
                  </a:extLst>
                </a:gridCol>
                <a:gridCol w="1547263">
                  <a:extLst>
                    <a:ext uri="{9D8B030D-6E8A-4147-A177-3AD203B41FA5}">
                      <a16:colId xmlns:a16="http://schemas.microsoft.com/office/drawing/2014/main" val="3701773026"/>
                    </a:ext>
                  </a:extLst>
                </a:gridCol>
                <a:gridCol w="920240">
                  <a:extLst>
                    <a:ext uri="{9D8B030D-6E8A-4147-A177-3AD203B41FA5}">
                      <a16:colId xmlns:a16="http://schemas.microsoft.com/office/drawing/2014/main" val="1178260450"/>
                    </a:ext>
                  </a:extLst>
                </a:gridCol>
                <a:gridCol w="860231">
                  <a:extLst>
                    <a:ext uri="{9D8B030D-6E8A-4147-A177-3AD203B41FA5}">
                      <a16:colId xmlns:a16="http://schemas.microsoft.com/office/drawing/2014/main" val="241809895"/>
                    </a:ext>
                  </a:extLst>
                </a:gridCol>
                <a:gridCol w="1063969">
                  <a:extLst>
                    <a:ext uri="{9D8B030D-6E8A-4147-A177-3AD203B41FA5}">
                      <a16:colId xmlns:a16="http://schemas.microsoft.com/office/drawing/2014/main" val="2670539192"/>
                    </a:ext>
                  </a:extLst>
                </a:gridCol>
                <a:gridCol w="1358258">
                  <a:extLst>
                    <a:ext uri="{9D8B030D-6E8A-4147-A177-3AD203B41FA5}">
                      <a16:colId xmlns:a16="http://schemas.microsoft.com/office/drawing/2014/main" val="4114655610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4240971806"/>
                    </a:ext>
                  </a:extLst>
                </a:gridCol>
              </a:tblGrid>
              <a:tr h="2242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학생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한정수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2024-11-09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1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3464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student_code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6064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학생이름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student_name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6145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학과코드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department_code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028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05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08FAB-240D-92C4-F539-8E3F86F14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577502-6224-AB86-A77A-9F7E17A11B67}"/>
              </a:ext>
            </a:extLst>
          </p:cNvPr>
          <p:cNvSpPr txBox="1"/>
          <p:nvPr/>
        </p:nvSpPr>
        <p:spPr>
          <a:xfrm>
            <a:off x="391886" y="415636"/>
            <a:ext cx="724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</a:t>
            </a:r>
            <a:r>
              <a:rPr lang="ko-KR" altLang="en-US" dirty="0"/>
              <a:t>물리적 모델링</a:t>
            </a:r>
            <a:r>
              <a:rPr lang="en-US" altLang="ko-KR" dirty="0"/>
              <a:t>(</a:t>
            </a:r>
            <a:r>
              <a:rPr lang="ko-KR" altLang="en-US" dirty="0"/>
              <a:t>테이블정의서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22182B1-3D41-2E8B-72C7-15B2034FD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27673"/>
              </p:ext>
            </p:extLst>
          </p:nvPr>
        </p:nvGraphicFramePr>
        <p:xfrm>
          <a:off x="242370" y="1455430"/>
          <a:ext cx="11799065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383">
                  <a:extLst>
                    <a:ext uri="{9D8B030D-6E8A-4147-A177-3AD203B41FA5}">
                      <a16:colId xmlns:a16="http://schemas.microsoft.com/office/drawing/2014/main" val="1347166974"/>
                    </a:ext>
                  </a:extLst>
                </a:gridCol>
                <a:gridCol w="1718631">
                  <a:extLst>
                    <a:ext uri="{9D8B030D-6E8A-4147-A177-3AD203B41FA5}">
                      <a16:colId xmlns:a16="http://schemas.microsoft.com/office/drawing/2014/main" val="1708336061"/>
                    </a:ext>
                  </a:extLst>
                </a:gridCol>
                <a:gridCol w="1276513">
                  <a:extLst>
                    <a:ext uri="{9D8B030D-6E8A-4147-A177-3AD203B41FA5}">
                      <a16:colId xmlns:a16="http://schemas.microsoft.com/office/drawing/2014/main" val="3738921451"/>
                    </a:ext>
                  </a:extLst>
                </a:gridCol>
                <a:gridCol w="1109245">
                  <a:extLst>
                    <a:ext uri="{9D8B030D-6E8A-4147-A177-3AD203B41FA5}">
                      <a16:colId xmlns:a16="http://schemas.microsoft.com/office/drawing/2014/main" val="2224412888"/>
                    </a:ext>
                  </a:extLst>
                </a:gridCol>
                <a:gridCol w="1547263">
                  <a:extLst>
                    <a:ext uri="{9D8B030D-6E8A-4147-A177-3AD203B41FA5}">
                      <a16:colId xmlns:a16="http://schemas.microsoft.com/office/drawing/2014/main" val="3701773026"/>
                    </a:ext>
                  </a:extLst>
                </a:gridCol>
                <a:gridCol w="920240">
                  <a:extLst>
                    <a:ext uri="{9D8B030D-6E8A-4147-A177-3AD203B41FA5}">
                      <a16:colId xmlns:a16="http://schemas.microsoft.com/office/drawing/2014/main" val="1178260450"/>
                    </a:ext>
                  </a:extLst>
                </a:gridCol>
                <a:gridCol w="860231">
                  <a:extLst>
                    <a:ext uri="{9D8B030D-6E8A-4147-A177-3AD203B41FA5}">
                      <a16:colId xmlns:a16="http://schemas.microsoft.com/office/drawing/2014/main" val="241809895"/>
                    </a:ext>
                  </a:extLst>
                </a:gridCol>
                <a:gridCol w="1063969">
                  <a:extLst>
                    <a:ext uri="{9D8B030D-6E8A-4147-A177-3AD203B41FA5}">
                      <a16:colId xmlns:a16="http://schemas.microsoft.com/office/drawing/2014/main" val="2670539192"/>
                    </a:ext>
                  </a:extLst>
                </a:gridCol>
                <a:gridCol w="1358258">
                  <a:extLst>
                    <a:ext uri="{9D8B030D-6E8A-4147-A177-3AD203B41FA5}">
                      <a16:colId xmlns:a16="http://schemas.microsoft.com/office/drawing/2014/main" val="4114655610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4240971806"/>
                    </a:ext>
                  </a:extLst>
                </a:gridCol>
              </a:tblGrid>
              <a:tr h="2242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교수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professor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한정수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2024-11-09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1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3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교수코드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professor_code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6064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교수이름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professor_name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683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학과코드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department_code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3075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FD97D0-B0A8-6DCF-D194-ACD5CB8A0446}"/>
              </a:ext>
            </a:extLst>
          </p:cNvPr>
          <p:cNvSpPr txBox="1"/>
          <p:nvPr/>
        </p:nvSpPr>
        <p:spPr>
          <a:xfrm>
            <a:off x="391885" y="95471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교수 테이블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1F3FA-E9C3-2DE0-1BB2-F738395F83C6}"/>
              </a:ext>
            </a:extLst>
          </p:cNvPr>
          <p:cNvSpPr txBox="1"/>
          <p:nvPr/>
        </p:nvSpPr>
        <p:spPr>
          <a:xfrm>
            <a:off x="391886" y="3473737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과목 테이블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274C1A5-B576-AF4D-D9C9-AC562B184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907638"/>
              </p:ext>
            </p:extLst>
          </p:nvPr>
        </p:nvGraphicFramePr>
        <p:xfrm>
          <a:off x="242370" y="4012815"/>
          <a:ext cx="11799065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383">
                  <a:extLst>
                    <a:ext uri="{9D8B030D-6E8A-4147-A177-3AD203B41FA5}">
                      <a16:colId xmlns:a16="http://schemas.microsoft.com/office/drawing/2014/main" val="1347166974"/>
                    </a:ext>
                  </a:extLst>
                </a:gridCol>
                <a:gridCol w="1718631">
                  <a:extLst>
                    <a:ext uri="{9D8B030D-6E8A-4147-A177-3AD203B41FA5}">
                      <a16:colId xmlns:a16="http://schemas.microsoft.com/office/drawing/2014/main" val="1708336061"/>
                    </a:ext>
                  </a:extLst>
                </a:gridCol>
                <a:gridCol w="1276513">
                  <a:extLst>
                    <a:ext uri="{9D8B030D-6E8A-4147-A177-3AD203B41FA5}">
                      <a16:colId xmlns:a16="http://schemas.microsoft.com/office/drawing/2014/main" val="3738921451"/>
                    </a:ext>
                  </a:extLst>
                </a:gridCol>
                <a:gridCol w="1109245">
                  <a:extLst>
                    <a:ext uri="{9D8B030D-6E8A-4147-A177-3AD203B41FA5}">
                      <a16:colId xmlns:a16="http://schemas.microsoft.com/office/drawing/2014/main" val="2224412888"/>
                    </a:ext>
                  </a:extLst>
                </a:gridCol>
                <a:gridCol w="1547263">
                  <a:extLst>
                    <a:ext uri="{9D8B030D-6E8A-4147-A177-3AD203B41FA5}">
                      <a16:colId xmlns:a16="http://schemas.microsoft.com/office/drawing/2014/main" val="3701773026"/>
                    </a:ext>
                  </a:extLst>
                </a:gridCol>
                <a:gridCol w="920240">
                  <a:extLst>
                    <a:ext uri="{9D8B030D-6E8A-4147-A177-3AD203B41FA5}">
                      <a16:colId xmlns:a16="http://schemas.microsoft.com/office/drawing/2014/main" val="1178260450"/>
                    </a:ext>
                  </a:extLst>
                </a:gridCol>
                <a:gridCol w="860231">
                  <a:extLst>
                    <a:ext uri="{9D8B030D-6E8A-4147-A177-3AD203B41FA5}">
                      <a16:colId xmlns:a16="http://schemas.microsoft.com/office/drawing/2014/main" val="241809895"/>
                    </a:ext>
                  </a:extLst>
                </a:gridCol>
                <a:gridCol w="1063969">
                  <a:extLst>
                    <a:ext uri="{9D8B030D-6E8A-4147-A177-3AD203B41FA5}">
                      <a16:colId xmlns:a16="http://schemas.microsoft.com/office/drawing/2014/main" val="2670539192"/>
                    </a:ext>
                  </a:extLst>
                </a:gridCol>
                <a:gridCol w="1358258">
                  <a:extLst>
                    <a:ext uri="{9D8B030D-6E8A-4147-A177-3AD203B41FA5}">
                      <a16:colId xmlns:a16="http://schemas.microsoft.com/office/drawing/2014/main" val="4114655610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4240971806"/>
                    </a:ext>
                  </a:extLst>
                </a:gridCol>
              </a:tblGrid>
              <a:tr h="2242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과목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한정수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2024-11-09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1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3464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과목코드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subject_code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60647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과목이름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subject_name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61458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교수코드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professor_code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71573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시작일자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start_date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0287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종강일자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chemeClr val="tx1"/>
                          </a:solidFill>
                        </a:rPr>
                        <a:t>end_date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50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38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DD71F-79D8-6CDF-5AFF-698B404BB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91B0C6-DF31-A43E-6107-2423A5BF3BA0}"/>
              </a:ext>
            </a:extLst>
          </p:cNvPr>
          <p:cNvSpPr txBox="1"/>
          <p:nvPr/>
        </p:nvSpPr>
        <p:spPr>
          <a:xfrm>
            <a:off x="391886" y="415636"/>
            <a:ext cx="7249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</a:t>
            </a:r>
            <a:r>
              <a:rPr lang="ko-KR" altLang="en-US" dirty="0"/>
              <a:t>물리적 모델링</a:t>
            </a:r>
            <a:r>
              <a:rPr lang="en-US" altLang="ko-KR" dirty="0"/>
              <a:t>(</a:t>
            </a:r>
            <a:r>
              <a:rPr lang="ko-KR" altLang="en-US" dirty="0"/>
              <a:t>테이블정의서</a:t>
            </a:r>
            <a:r>
              <a:rPr lang="en-US" altLang="ko-KR" dirty="0"/>
              <a:t>)</a:t>
            </a:r>
            <a:endParaRPr lang="ko-KR" alt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8A1968-61EC-B64D-99EC-BE92F7728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273455"/>
              </p:ext>
            </p:extLst>
          </p:nvPr>
        </p:nvGraphicFramePr>
        <p:xfrm>
          <a:off x="242370" y="1455430"/>
          <a:ext cx="11799066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383">
                  <a:extLst>
                    <a:ext uri="{9D8B030D-6E8A-4147-A177-3AD203B41FA5}">
                      <a16:colId xmlns:a16="http://schemas.microsoft.com/office/drawing/2014/main" val="1347166974"/>
                    </a:ext>
                  </a:extLst>
                </a:gridCol>
                <a:gridCol w="1718631">
                  <a:extLst>
                    <a:ext uri="{9D8B030D-6E8A-4147-A177-3AD203B41FA5}">
                      <a16:colId xmlns:a16="http://schemas.microsoft.com/office/drawing/2014/main" val="1708336061"/>
                    </a:ext>
                  </a:extLst>
                </a:gridCol>
                <a:gridCol w="1276513">
                  <a:extLst>
                    <a:ext uri="{9D8B030D-6E8A-4147-A177-3AD203B41FA5}">
                      <a16:colId xmlns:a16="http://schemas.microsoft.com/office/drawing/2014/main" val="3738921451"/>
                    </a:ext>
                  </a:extLst>
                </a:gridCol>
                <a:gridCol w="1109245">
                  <a:extLst>
                    <a:ext uri="{9D8B030D-6E8A-4147-A177-3AD203B41FA5}">
                      <a16:colId xmlns:a16="http://schemas.microsoft.com/office/drawing/2014/main" val="2224412888"/>
                    </a:ext>
                  </a:extLst>
                </a:gridCol>
                <a:gridCol w="952354">
                  <a:extLst>
                    <a:ext uri="{9D8B030D-6E8A-4147-A177-3AD203B41FA5}">
                      <a16:colId xmlns:a16="http://schemas.microsoft.com/office/drawing/2014/main" val="3701773026"/>
                    </a:ext>
                  </a:extLst>
                </a:gridCol>
                <a:gridCol w="594910">
                  <a:extLst>
                    <a:ext uri="{9D8B030D-6E8A-4147-A177-3AD203B41FA5}">
                      <a16:colId xmlns:a16="http://schemas.microsoft.com/office/drawing/2014/main" val="1896210352"/>
                    </a:ext>
                  </a:extLst>
                </a:gridCol>
                <a:gridCol w="920240">
                  <a:extLst>
                    <a:ext uri="{9D8B030D-6E8A-4147-A177-3AD203B41FA5}">
                      <a16:colId xmlns:a16="http://schemas.microsoft.com/office/drawing/2014/main" val="1178260450"/>
                    </a:ext>
                  </a:extLst>
                </a:gridCol>
                <a:gridCol w="860231">
                  <a:extLst>
                    <a:ext uri="{9D8B030D-6E8A-4147-A177-3AD203B41FA5}">
                      <a16:colId xmlns:a16="http://schemas.microsoft.com/office/drawing/2014/main" val="241809895"/>
                    </a:ext>
                  </a:extLst>
                </a:gridCol>
                <a:gridCol w="1063969">
                  <a:extLst>
                    <a:ext uri="{9D8B030D-6E8A-4147-A177-3AD203B41FA5}">
                      <a16:colId xmlns:a16="http://schemas.microsoft.com/office/drawing/2014/main" val="2670539192"/>
                    </a:ext>
                  </a:extLst>
                </a:gridCol>
                <a:gridCol w="1358258">
                  <a:extLst>
                    <a:ext uri="{9D8B030D-6E8A-4147-A177-3AD203B41FA5}">
                      <a16:colId xmlns:a16="http://schemas.microsoft.com/office/drawing/2014/main" val="4114655610"/>
                    </a:ext>
                  </a:extLst>
                </a:gridCol>
                <a:gridCol w="1041332">
                  <a:extLst>
                    <a:ext uri="{9D8B030D-6E8A-4147-A177-3AD203B41FA5}">
                      <a16:colId xmlns:a16="http://schemas.microsoft.com/office/drawing/2014/main" val="4240971806"/>
                    </a:ext>
                  </a:extLst>
                </a:gridCol>
              </a:tblGrid>
              <a:tr h="2242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수강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course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한정수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2024-11-09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1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컬럼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NotNull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FK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check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default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3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수강번호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course_code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6064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학생코드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student_code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683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과목코드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subject_code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varchar2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3075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367A084-E4FA-121C-DB7F-56393AE61F5B}"/>
              </a:ext>
            </a:extLst>
          </p:cNvPr>
          <p:cNvSpPr txBox="1"/>
          <p:nvPr/>
        </p:nvSpPr>
        <p:spPr>
          <a:xfrm>
            <a:off x="391885" y="95471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수강 테이블</a:t>
            </a:r>
          </a:p>
        </p:txBody>
      </p:sp>
    </p:spTree>
    <p:extLst>
      <p:ext uri="{BB962C8B-B14F-4D97-AF65-F5344CB8AC3E}">
        <p14:creationId xmlns:p14="http://schemas.microsoft.com/office/powerpoint/2010/main" val="377958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D05E3D-7272-820D-C999-FB77FC6A7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7907" y="793215"/>
            <a:ext cx="9773000" cy="58905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044C14-9F1C-C45C-D46D-CD3C77D65F30}"/>
              </a:ext>
            </a:extLst>
          </p:cNvPr>
          <p:cNvSpPr txBox="1"/>
          <p:nvPr/>
        </p:nvSpPr>
        <p:spPr>
          <a:xfrm>
            <a:off x="402902" y="327501"/>
            <a:ext cx="586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</a:t>
            </a:r>
            <a:r>
              <a:rPr lang="ko-KR" altLang="en-US" dirty="0"/>
              <a:t>물리적 모델링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2080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AC1AF-15A6-0E62-A6C7-03D300AAB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5D1B84-E282-597A-D839-DC652C65BAB6}"/>
              </a:ext>
            </a:extLst>
          </p:cNvPr>
          <p:cNvSpPr txBox="1"/>
          <p:nvPr/>
        </p:nvSpPr>
        <p:spPr>
          <a:xfrm>
            <a:off x="402902" y="327501"/>
            <a:ext cx="639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학사관리 시스템 구축 데이터 모델링</a:t>
            </a:r>
            <a:r>
              <a:rPr lang="en-US" altLang="ko-KR" dirty="0"/>
              <a:t> – forward engineering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1A236-973E-7CC3-A165-6C933C835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284" y="1073302"/>
            <a:ext cx="2378725" cy="4690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dirty="0"/>
              <a:t>테이블 생성 쿼리</a:t>
            </a:r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E8C8893C-562D-5D0B-4601-1268D5817B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79180"/>
              </p:ext>
            </p:extLst>
          </p:nvPr>
        </p:nvGraphicFramePr>
        <p:xfrm>
          <a:off x="2539848" y="1593298"/>
          <a:ext cx="3398244" cy="150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2" imgW="1193868" imgH="526975" progId="Package">
                  <p:embed/>
                </p:oleObj>
              </mc:Choice>
              <mc:Fallback>
                <p:oleObj name="포장기 셸 개체" showAsIcon="1" r:id="rId2" imgW="1193868" imgH="52697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848" y="1593298"/>
                        <a:ext cx="3398244" cy="1500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A86E01E-9056-43A0-D067-B49012CE993C}"/>
              </a:ext>
            </a:extLst>
          </p:cNvPr>
          <p:cNvSpPr txBox="1">
            <a:spLocks/>
          </p:cNvSpPr>
          <p:nvPr/>
        </p:nvSpPr>
        <p:spPr>
          <a:xfrm>
            <a:off x="893284" y="4174032"/>
            <a:ext cx="2610080" cy="469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더미 데이터 생성 쿼리</a:t>
            </a:r>
          </a:p>
        </p:txBody>
      </p:sp>
      <p:graphicFrame>
        <p:nvGraphicFramePr>
          <p:cNvPr id="11" name="개체 10">
            <a:extLst>
              <a:ext uri="{FF2B5EF4-FFF2-40B4-BE49-F238E27FC236}">
                <a16:creationId xmlns:a16="http://schemas.microsoft.com/office/drawing/2014/main" id="{97FFA3BF-E7F7-B88A-D95D-0512C1591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138285"/>
              </p:ext>
            </p:extLst>
          </p:nvPr>
        </p:nvGraphicFramePr>
        <p:xfrm>
          <a:off x="1877444" y="4833051"/>
          <a:ext cx="4723052" cy="1580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4" imgW="1574695" imgH="526975" progId="Package">
                  <p:embed/>
                </p:oleObj>
              </mc:Choice>
              <mc:Fallback>
                <p:oleObj name="포장기 셸 개체" showAsIcon="1" r:id="rId4" imgW="1574695" imgH="52697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7444" y="4833051"/>
                        <a:ext cx="4723052" cy="1580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011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1483</Words>
  <Application>Microsoft Office PowerPoint</Application>
  <PresentationFormat>와이드스크린</PresentationFormat>
  <Paragraphs>384</Paragraphs>
  <Slides>16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Jeongsoo Han</dc:creator>
  <cp:lastModifiedBy>Jeongsoo Han</cp:lastModifiedBy>
  <cp:revision>122</cp:revision>
  <dcterms:created xsi:type="dcterms:W3CDTF">2024-11-02T12:12:41Z</dcterms:created>
  <dcterms:modified xsi:type="dcterms:W3CDTF">2024-11-22T15:00:40Z</dcterms:modified>
</cp:coreProperties>
</file>