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embeddedFontLst>
    <p:embeddedFont>
      <p:font typeface="Bureausans Bold" pitchFamily="2" charset="0"/>
      <p:bold r:id="rId21"/>
    </p:embeddedFont>
    <p:embeddedFont>
      <p:font typeface="Bureausans Italic" pitchFamily="2" charset="0"/>
      <p:italic r:id="rId22"/>
    </p:embeddedFont>
    <p:embeddedFont>
      <p:font typeface="Bureausans Light" pitchFamily="2" charset="0"/>
      <p:regular r:id="rId23"/>
    </p:embeddedFont>
    <p:embeddedFont>
      <p:font typeface="Bureausans Regular" pitchFamily="2" charset="0"/>
      <p:regular r:id="rId24"/>
    </p:embeddedFont>
    <p:embeddedFont>
      <p:font typeface="Bureausans Swash Bold" pitchFamily="2" charset="0"/>
      <p:bold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F2F2F2"/>
    <a:srgbClr val="E53737"/>
    <a:srgbClr val="D00000"/>
    <a:srgbClr val="FFC107"/>
    <a:srgbClr val="F6B600"/>
    <a:srgbClr val="69CB69"/>
    <a:srgbClr val="FA0000"/>
    <a:srgbClr val="E200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5084" autoAdjust="0"/>
  </p:normalViewPr>
  <p:slideViewPr>
    <p:cSldViewPr snapToGrid="0">
      <p:cViewPr varScale="1">
        <p:scale>
          <a:sx n="112" d="100"/>
          <a:sy n="112" d="100"/>
        </p:scale>
        <p:origin x="900" y="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9:11:12.2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1356 5489 24575,'-7'-554'-2,"-35"5"-970,-28 111-239,-206-668 0,-274-393 1201,483 1339-235,-102-258-137,41-6 1309,111 276 741,14 103-1632,-15-72 1,9 87-6863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9:11:15.6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854 860 24575,'-13'-15'0,"2"0"0,0-1 0,0-1 0,2 0 0,0 0 0,-8-25 0,-4-5 0,-286-584 0,304 624 0,-18-26 0,9 30 0,-3 20 0,-65 175 0,28-60 0,-166 277 0,182-337-1365,28-48-5461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9:11:39.7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3304 24575,'4'-4'0,"-1"-1"0,0 0 0,-1 0 0,1 0 0,-1 0 0,0 0 0,0-1 0,-1 1 0,1-1 0,0-9 0,0 3 0,27-146 0,-7-1 0,-7-1 0,-7-1 0,-7 1 0,-29-241 0,-21 58 0,-4-53 0,42 277 0,7-161 0,9 194 0,4 0 0,4 1 0,43-151 0,-34 158-455,4 1 0,68-140 0,-80 193-6371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9:11:49.7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24575,'3'44'0,"1"1"0,3-1 0,1 0 0,15 44 0,4 19 0,-16-38-1365,-7-52-5461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9:11:54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408 1 24575,'-2'0'0,"-1"2"0,-4 3 0,-4 6 0,-3 2 0,-8 4 0,-5 4 0,-8 4 0,-5 1 0,-6 3 0,0 0 0,3-4 0,6-5 0,6-2 0,6-3 0,6-4-8191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9:12:16.6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2158 24575,'2'0'0,"1"-1"0,-1 0 0,0 1 0,1-1 0,-1 0 0,0 0 0,0 0 0,0 0 0,0 0 0,0 0 0,0-1 0,0 1 0,2-3 0,8-4 0,207-114 0,90-58 0,-188 93-74,-6-3 0,-6-3 0,-7-3 0,-6-3 0,95-135 0,-85 80-74,-11-4 0,124-328 0,-113 185-1069,-92 267-4869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9:12:24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407 613 24575,'-11'-72'0,"2"15"0,6-103 0,4 109 0,-2 1 0,-9-60 0,-5 43 0,14 65 0,1-1 0,-1 1 0,1 0 0,-1-1 0,0 1 0,0 0 0,0 0 0,0 0 0,0 0 0,0 0 0,-1 0 0,1 0 0,-1 0 0,0 0 0,1 1 0,-1-1 0,0 0 0,0 1 0,0 0 0,0-1 0,0 1 0,0 0 0,0 0 0,-3-1 0,3 3 0,-1 0 0,1 0 0,0 0 0,0 0 0,0 1 0,0-1 0,0 0 0,0 1 0,0 0 0,1-1 0,-1 1 0,0 0 0,1 0 0,-1 0 0,1 0 0,0 0 0,0 0 0,0 0 0,-2 4 0,-2 4 0,-115 212 100,-21 35-1565,122-229-5361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24D14-2A52-4D8E-BE45-1A7AE6AFDD68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CD5-9943-436C-A942-F814C902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39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CD5-9943-436C-A942-F814C902331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44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CD5-9943-436C-A942-F814C902331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91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735B-06ED-4378-DA6B-17CACAA73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3C02553-24FE-2FA4-C28E-C304FCDA4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E92010A-55D8-7B5B-AC14-9445DB8EB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D9F882-84BB-DE58-CD92-B69818C3D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CD5-9943-436C-A942-F814C902331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8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EB0A4-95C9-9EAD-5231-9D2D80C12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F00E3BF-EEEC-209A-18AD-C1799EAE5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9A89123-1E17-4839-45BF-B2205CFDB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46CFDC-6BFA-357D-46A6-85A11FB04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CD5-9943-436C-A942-F814C902331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96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CD5-9943-436C-A942-F814C902331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07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CD5-9943-436C-A942-F814C902331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7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25AF0-2FA6-51BE-42D2-F71675C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C069F0-0B06-4942-8195-FEFCB886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6AF36-7602-EA92-53CB-57C95915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A6F74-DB92-674F-9674-4B091B84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77EEC4-02B7-BC99-4B5E-89D2007F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13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81926-A052-21C8-C7A8-8B004E0C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2D6050-733F-B9E6-439C-7BD4076C3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C6A24-2E57-1191-DBEF-FAC2BB94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BD20B-CBC0-A1D7-16D5-D153F38C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9CF82-6B32-82E1-AF4A-56296E6A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EECDD6-3EAB-8E5F-EAC4-1EAEA170D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6293C9-28B9-4077-BE72-ED424C490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A41B9C-1354-28FC-2B15-CFC7F99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2EA19A-81E8-F309-F0FA-049BE1DC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6DCF6-9803-B882-DFC3-9A6ED0BB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0BBF5-6813-5DBC-AAFE-663C32F6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FA610-741E-CA0A-D55B-61EF93C7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151929-F7F5-B416-F322-CBE769E9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7D597-4CE2-2A26-EA4E-F3D11F72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4135B-D729-821A-D271-6C9EF0E5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89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3DDF4-A9BD-694B-7FC1-DDBD5394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25596-0421-B5D5-7E29-91420C7F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9AE4A-AC37-E402-E657-57EF1609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A1010-D94E-143D-3651-0B6EBDD3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40033-C8C1-B844-9CDF-1F363A34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88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3D87B-09C8-1D1F-FE5E-12FA162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856C8-2888-1AAF-180E-DE3DA088B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811FC-350E-F3C3-87EE-F603DCCF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06BE77-31E6-7E42-DADC-D4D84CEC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A270E6-6121-B065-8D3A-8D7406D9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50E728-B04D-F8AD-EE3A-49144B9E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1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C7979-99A7-9DD3-11D0-DC89D342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102BE3-95A9-B5E3-1226-CE9E5C64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6B064F-9F57-ECD3-84F5-8153EC336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3A0E5F-132E-0748-54BF-D5CA7995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B2A1B3-2E32-BB78-CB66-E116D1A9B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CAAF47-3C71-529E-CF50-1717CB73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4FBDD-5844-26E8-4502-071453A7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0B13FB-4E4D-2373-A984-9E2D4139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1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09D4-7D04-E972-84B1-74A6F5CA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938B64-9645-F076-9DDF-99DF2DD5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410D07-3FB4-C8DE-801B-98DF79DC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DDEF8C-53A4-E681-51E9-D65B2064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8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ADC241-9611-D489-08F8-77F86B4F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3BE1B7-9BB0-5D74-EF8C-F34CBA19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F728A0-BEB7-867C-4160-48B40851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90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AD2B7-6737-62E6-392A-FCDC0C5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8B41E-27D6-8939-E529-6BD11098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9B344-D6AE-9081-06B4-446281E7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F6FAF8-A0B7-5696-514D-B07F0E17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A50CF4-0BE8-0FC5-1E27-0880708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846769-4557-E08A-0C11-9F5F6465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3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C6A14-6BC8-7843-A927-9531A381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4113FF-7FE3-3896-29CA-B5AF565C2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0EDC7A-42A5-DF0B-DC2D-BB238EFD8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99EF8C-83B4-D911-5E0E-E94DD099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5E2C82-9302-BC29-F0AD-E740C87B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E7196B-E135-B506-FF75-7E2FCAD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12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AECF4-163F-9538-7F67-AC35F33D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8F9D29-E1CF-03EF-A714-182AFB56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1510B9-4F80-E626-85A9-835F6BDC0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F9A7B-B525-4058-AD86-5ABE05B0CD17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D610D-C8AF-8504-7A25-20D85DD0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BD7F2-22E2-6D19-DA34-CBE1284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2A859-5182-454C-828E-20A441A7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7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0D2F2EE-6393-988D-A1C6-438A9D02924B}"/>
              </a:ext>
            </a:extLst>
          </p:cNvPr>
          <p:cNvSpPr txBox="1">
            <a:spLocks/>
          </p:cNvSpPr>
          <p:nvPr/>
        </p:nvSpPr>
        <p:spPr>
          <a:xfrm>
            <a:off x="1540932" y="1412346"/>
            <a:ext cx="9110133" cy="2306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5000"/>
              </a:lnSpc>
            </a:pPr>
            <a:r>
              <a:rPr lang="ru-RU" sz="7200" dirty="0">
                <a:latin typeface="Bureausans Swash Bold" pitchFamily="2" charset="0"/>
              </a:rPr>
              <a:t>Анализ системы</a:t>
            </a:r>
            <a:br>
              <a:rPr lang="ru-RU" sz="7200" dirty="0">
                <a:latin typeface="Bureausans Swash Bold" pitchFamily="2" charset="0"/>
              </a:rPr>
            </a:br>
            <a:r>
              <a:rPr lang="ru-RU" sz="7200" dirty="0">
                <a:latin typeface="Bureausans Swash Bold" pitchFamily="2" charset="0"/>
              </a:rPr>
              <a:t>мотивации персонала </a:t>
            </a:r>
            <a:endParaRPr lang="ru-RU" sz="5400" dirty="0">
              <a:latin typeface="Bureausans Swash Bold" pitchFamily="2" charset="0"/>
              <a:ea typeface="Golos T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8ACE0-DA4C-00AE-2B88-98328B9C02CD}"/>
              </a:ext>
            </a:extLst>
          </p:cNvPr>
          <p:cNvSpPr txBox="1"/>
          <p:nvPr/>
        </p:nvSpPr>
        <p:spPr>
          <a:xfrm>
            <a:off x="2270270" y="3464983"/>
            <a:ext cx="7338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800" dirty="0">
                <a:latin typeface="Bureausans Bold" pitchFamily="2" charset="0"/>
              </a:rPr>
              <a:t>на примере Полиграфики</a:t>
            </a:r>
            <a:endParaRPr lang="ru-RU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64F49-CFFB-7B60-003E-E1B23DCA5FE3}"/>
              </a:ext>
            </a:extLst>
          </p:cNvPr>
          <p:cNvSpPr txBox="1"/>
          <p:nvPr/>
        </p:nvSpPr>
        <p:spPr>
          <a:xfrm rot="21416820">
            <a:off x="7385514" y="4873835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Bureausans Regular" pitchFamily="2" charset="0"/>
                <a:ea typeface="Golos Text" panose="020B0503020202020204" pitchFamily="34" charset="0"/>
              </a:rPr>
              <a:t>Реальная организация</a:t>
            </a:r>
          </a:p>
          <a:p>
            <a:pPr algn="ctr"/>
            <a:r>
              <a:rPr lang="ru-RU" dirty="0">
                <a:latin typeface="Bureausans Regular" pitchFamily="2" charset="0"/>
                <a:ea typeface="Golos Text" panose="020B0503020202020204" pitchFamily="34" charset="0"/>
              </a:rPr>
              <a:t>с изменённым названием</a:t>
            </a: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07F5800A-DF8D-EDF4-A06E-D0828BCAD069}"/>
              </a:ext>
            </a:extLst>
          </p:cNvPr>
          <p:cNvSpPr/>
          <p:nvPr/>
        </p:nvSpPr>
        <p:spPr>
          <a:xfrm>
            <a:off x="6886773" y="4253760"/>
            <a:ext cx="630759" cy="830997"/>
          </a:xfrm>
          <a:custGeom>
            <a:avLst/>
            <a:gdLst>
              <a:gd name="connsiteX0" fmla="*/ 630759 w 630759"/>
              <a:gd name="connsiteY0" fmla="*/ 1016000 h 1016000"/>
              <a:gd name="connsiteX1" fmla="*/ 35673 w 630759"/>
              <a:gd name="connsiteY1" fmla="*/ 609600 h 1016000"/>
              <a:gd name="connsiteX2" fmla="*/ 93730 w 630759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759" h="1016000">
                <a:moveTo>
                  <a:pt x="630759" y="1016000"/>
                </a:moveTo>
                <a:cubicBezTo>
                  <a:pt x="377968" y="897466"/>
                  <a:pt x="125178" y="778933"/>
                  <a:pt x="35673" y="609600"/>
                </a:cubicBezTo>
                <a:cubicBezTo>
                  <a:pt x="-53832" y="440267"/>
                  <a:pt x="47768" y="108857"/>
                  <a:pt x="93730" y="0"/>
                </a:cubicBezTo>
              </a:path>
            </a:pathLst>
          </a:custGeom>
          <a:ln w="25400" cap="rnd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6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1972CF-DB68-2556-9227-5FE878FEB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2C966-A658-E44A-24F8-2613A981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dirty="0">
                <a:latin typeface="Bureausans Swash Bold" pitchFamily="2" charset="0"/>
              </a:rPr>
              <a:t>Инфосистема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F2B244E-161E-FAA9-48D3-F77DE24B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0"/>
            <a:ext cx="10515600" cy="4478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Для отслеживания</a:t>
            </a:r>
            <a:r>
              <a:rPr lang="en-US" sz="3600" dirty="0">
                <a:latin typeface="Bureausans Regular" pitchFamily="2" charset="0"/>
              </a:rPr>
              <a:t> </a:t>
            </a:r>
            <a:r>
              <a:rPr lang="ru-RU" sz="3600" dirty="0">
                <a:latin typeface="Bureausans Regular" pitchFamily="2" charset="0"/>
              </a:rPr>
              <a:t>работниками своей зарплаты и продуктивности была разработана система, учитывающая особенности каждого отдела.</a:t>
            </a:r>
            <a:endParaRPr lang="en-US" sz="3600" dirty="0">
              <a:latin typeface="Bureausans Regular" pitchFamily="2" charset="0"/>
            </a:endParaRPr>
          </a:p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В ней работники могут смотреть сколько они заработали, какие заказы закрыли, сравнить это с предыдущими месяцами.</a:t>
            </a:r>
          </a:p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Такая система работает в рамках </a:t>
            </a:r>
            <a:r>
              <a:rPr lang="ru-RU" sz="3600" dirty="0">
                <a:latin typeface="Bureausans Bold" pitchFamily="2" charset="0"/>
              </a:rPr>
              <a:t>нематериальной системы мотивации, </a:t>
            </a:r>
            <a:r>
              <a:rPr lang="ru-RU" sz="3600" dirty="0">
                <a:latin typeface="Bureausans Regular" pitchFamily="2" charset="0"/>
              </a:rPr>
              <a:t>повышая прозрачность оплаты труда и давая ощущение результативности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96989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B6B64-428A-48FF-A703-DA0B8A356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56DFB3-A1DC-11E6-D593-F5A5FBCC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" y="28575"/>
            <a:ext cx="7515225" cy="679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383B257-E7DB-525F-1ABA-0E4EC374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212" y="139700"/>
            <a:ext cx="4268788" cy="153193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Bureausans Swash Bold" pitchFamily="2" charset="0"/>
              </a:rPr>
              <a:t>Фрагмент инфосистемы члена отдела продаж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61143-62FD-1C42-D1B1-7853A233ED9D}"/>
              </a:ext>
            </a:extLst>
          </p:cNvPr>
          <p:cNvSpPr txBox="1"/>
          <p:nvPr/>
        </p:nvSpPr>
        <p:spPr>
          <a:xfrm>
            <a:off x="7669212" y="1671638"/>
            <a:ext cx="43703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ureausans Regular" pitchFamily="2" charset="0"/>
              </a:rPr>
              <a:t>Здесь сотрудник подекадно видит свою производительность. На каждую декаду отмечен план, а статус его выполнения выделен цветом. Текущая декада подсвечена.</a:t>
            </a:r>
          </a:p>
          <a:p>
            <a:endParaRPr lang="ru-RU" sz="1000" dirty="0">
              <a:latin typeface="Bureausans Regular" pitchFamily="2" charset="0"/>
            </a:endParaRPr>
          </a:p>
          <a:p>
            <a:r>
              <a:rPr lang="ru-RU" dirty="0">
                <a:highlight>
                  <a:srgbClr val="69CB69"/>
                </a:highlight>
                <a:latin typeface="Bureausans Regular" pitchFamily="2" charset="0"/>
              </a:rPr>
              <a:t>Зелёный</a:t>
            </a:r>
            <a:r>
              <a:rPr lang="ru-RU" dirty="0">
                <a:latin typeface="Bureausans Regular" pitchFamily="2" charset="0"/>
              </a:rPr>
              <a:t> — выполнен или перевыполнен.</a:t>
            </a:r>
          </a:p>
          <a:p>
            <a:r>
              <a:rPr lang="ru-RU" dirty="0">
                <a:highlight>
                  <a:srgbClr val="FFC107"/>
                </a:highlight>
                <a:latin typeface="Bureausans Regular" pitchFamily="2" charset="0"/>
              </a:rPr>
              <a:t>Жёлтый</a:t>
            </a:r>
            <a:r>
              <a:rPr lang="ru-RU" dirty="0">
                <a:latin typeface="Bureausans Regular" pitchFamily="2" charset="0"/>
              </a:rPr>
              <a:t> — не выполнен, но динамика хорошая.</a:t>
            </a:r>
          </a:p>
          <a:p>
            <a:r>
              <a:rPr lang="ru-RU" dirty="0">
                <a:highlight>
                  <a:srgbClr val="E53737"/>
                </a:highlight>
                <a:latin typeface="Bureausans Regular" pitchFamily="2" charset="0"/>
              </a:rPr>
              <a:t>Красный</a:t>
            </a:r>
            <a:r>
              <a:rPr lang="ru-RU" dirty="0">
                <a:latin typeface="Bureausans Regular" pitchFamily="2" charset="0"/>
              </a:rPr>
              <a:t> — не выполнен, динамика плохая.</a:t>
            </a:r>
          </a:p>
        </p:txBody>
      </p:sp>
    </p:spTree>
    <p:extLst>
      <p:ext uri="{BB962C8B-B14F-4D97-AF65-F5344CB8AC3E}">
        <p14:creationId xmlns:p14="http://schemas.microsoft.com/office/powerpoint/2010/main" val="120886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49542-BA7E-EAB7-B486-6395C371F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68186-7250-F481-3E8D-FC42CAB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038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75000"/>
              </a:lnSpc>
            </a:pPr>
            <a:r>
              <a:rPr lang="ru-RU" sz="6700" dirty="0">
                <a:latin typeface="Bureausans Swash Bold" pitchFamily="2" charset="0"/>
              </a:rPr>
              <a:t>Элементы нематериальной мотивации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44533C-1F9F-130D-A3B5-4C81025E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9548"/>
            <a:ext cx="10515600" cy="4188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Bureausans Regular" pitchFamily="2" charset="0"/>
              </a:rPr>
              <a:t>Всем сотрудникам положены:</a:t>
            </a:r>
          </a:p>
          <a:p>
            <a:pPr>
              <a:buFontTx/>
              <a:buChar char="-"/>
            </a:pPr>
            <a:r>
              <a:rPr lang="ru-RU" sz="3200" dirty="0">
                <a:latin typeface="Bureausans Regular" pitchFamily="2" charset="0"/>
              </a:rPr>
              <a:t>Отпуск на 4 недели в году</a:t>
            </a:r>
          </a:p>
          <a:p>
            <a:pPr>
              <a:buFontTx/>
              <a:buChar char="-"/>
            </a:pPr>
            <a:r>
              <a:rPr lang="ru-RU" sz="3200" dirty="0">
                <a:latin typeface="Bureausans Regular" pitchFamily="2" charset="0"/>
              </a:rPr>
              <a:t>Печать на любой продукции по себестоимости</a:t>
            </a:r>
          </a:p>
          <a:p>
            <a:pPr>
              <a:buFontTx/>
              <a:buChar char="-"/>
            </a:pPr>
            <a:r>
              <a:rPr lang="ru-RU" sz="3200" dirty="0">
                <a:latin typeface="Bureausans Regular" pitchFamily="2" charset="0"/>
              </a:rPr>
              <a:t>Личный рабочий стол с компьютером</a:t>
            </a:r>
          </a:p>
          <a:p>
            <a:pPr>
              <a:buFontTx/>
              <a:buChar char="-"/>
            </a:pPr>
            <a:r>
              <a:rPr lang="ru-RU" sz="3200" dirty="0">
                <a:latin typeface="Bureausans Regular" pitchFamily="2" charset="0"/>
              </a:rPr>
              <a:t>Свободный доступ к генеративной нейросети</a:t>
            </a:r>
            <a:br>
              <a:rPr lang="ru-RU" sz="3200" dirty="0">
                <a:latin typeface="Bureausans Regular" pitchFamily="2" charset="0"/>
              </a:rPr>
            </a:br>
            <a:r>
              <a:rPr lang="ru-RU" sz="800" dirty="0">
                <a:latin typeface="Bureausans Regular" pitchFamily="2" charset="0"/>
              </a:rPr>
              <a:t> </a:t>
            </a:r>
          </a:p>
          <a:p>
            <a:pPr marL="0" indent="0">
              <a:buNone/>
            </a:pPr>
            <a:r>
              <a:rPr lang="ru-RU" sz="3200" dirty="0">
                <a:latin typeface="Bureausans Regular" pitchFamily="2" charset="0"/>
              </a:rPr>
              <a:t>А так же отсутствует дресс-код и прочие корпоративные формальности.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08BED1E-99FB-50DC-E909-A6044AB9FFDE}"/>
              </a:ext>
            </a:extLst>
          </p:cNvPr>
          <p:cNvSpPr txBox="1">
            <a:spLocks/>
          </p:cNvSpPr>
          <p:nvPr/>
        </p:nvSpPr>
        <p:spPr>
          <a:xfrm>
            <a:off x="6096000" y="2511424"/>
            <a:ext cx="5257800" cy="38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dirty="0">
              <a:latin typeface="Bureausans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1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FB489F-EE7B-E488-2425-543377E99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F025A-9C13-C07C-91B3-1C5F5EDA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700" dirty="0">
                <a:latin typeface="Bureausans Swash Bold" pitchFamily="2" charset="0"/>
              </a:rPr>
              <a:t>Анализ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C7210D3-ECE5-2A72-8E72-07577F14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0"/>
            <a:ext cx="10515600" cy="447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Главные принципы материальной мотивации: прозрачность заработка, гибкость, справедливость и связь с результатом.</a:t>
            </a:r>
          </a:p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В целом, все они соблюдены, однако в системе по этим пунктам есть несколько недочётов, которые можно исправить.</a:t>
            </a:r>
          </a:p>
        </p:txBody>
      </p:sp>
    </p:spTree>
    <p:extLst>
      <p:ext uri="{BB962C8B-B14F-4D97-AF65-F5344CB8AC3E}">
        <p14:creationId xmlns:p14="http://schemas.microsoft.com/office/powerpoint/2010/main" val="156396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6CEEBD-CFB1-DC96-1379-964FF242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904BB-7CE2-968E-3F6A-47C3C171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700" dirty="0">
                <a:latin typeface="Bureausans Swash Bold" pitchFamily="2" charset="0"/>
              </a:rPr>
              <a:t>Коррекция формулировок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50841CE-094B-C0AD-5175-C9E61039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0"/>
            <a:ext cx="10515600" cy="447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Самое простое, что можно сделать — инвертировать «штраф за просрочку» в «премию за выполнение в срок».</a:t>
            </a:r>
          </a:p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По существу ничего не изменится, но для работника «наказание» сменится «поощрением».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8A0AAF1-69C6-EBD4-124A-E1502771407B}"/>
              </a:ext>
            </a:extLst>
          </p:cNvPr>
          <p:cNvSpPr/>
          <p:nvPr/>
        </p:nvSpPr>
        <p:spPr>
          <a:xfrm>
            <a:off x="838200" y="5997802"/>
            <a:ext cx="3362325" cy="503011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04AC25-5089-4051-06F3-A63E0977E2E6}"/>
              </a:ext>
            </a:extLst>
          </p:cNvPr>
          <p:cNvSpPr/>
          <p:nvPr/>
        </p:nvSpPr>
        <p:spPr>
          <a:xfrm>
            <a:off x="4276325" y="5997801"/>
            <a:ext cx="796798" cy="503011"/>
          </a:xfrm>
          <a:prstGeom prst="rect">
            <a:avLst/>
          </a:prstGeom>
          <a:pattFill prst="wdUpDiag">
            <a:fgClr>
              <a:srgbClr val="C00000"/>
            </a:fgClr>
            <a:bgClr>
              <a:srgbClr val="F2F2F2"/>
            </a:bgClr>
          </a:pattFill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65D6EC-A223-2E52-71EE-90996679FC6F}"/>
              </a:ext>
            </a:extLst>
          </p:cNvPr>
          <p:cNvSpPr/>
          <p:nvPr/>
        </p:nvSpPr>
        <p:spPr>
          <a:xfrm>
            <a:off x="838201" y="5033023"/>
            <a:ext cx="4234922" cy="503011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36EA1-B5BD-8F3B-79B1-E07A4D18B667}"/>
              </a:ext>
            </a:extLst>
          </p:cNvPr>
          <p:cNvSpPr txBox="1"/>
          <p:nvPr/>
        </p:nvSpPr>
        <p:spPr>
          <a:xfrm>
            <a:off x="838201" y="4666475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ureausans Regular" pitchFamily="2" charset="0"/>
              </a:rPr>
              <a:t>В срок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1B2A8-BE7E-1E99-931D-6BF293E321CC}"/>
              </a:ext>
            </a:extLst>
          </p:cNvPr>
          <p:cNvSpPr txBox="1"/>
          <p:nvPr/>
        </p:nvSpPr>
        <p:spPr>
          <a:xfrm>
            <a:off x="838200" y="5631254"/>
            <a:ext cx="140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Bureausans Regular" pitchFamily="2" charset="0"/>
              </a:rPr>
              <a:t>Просрочено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61AE7-E3A6-1604-3E2B-7FECEA4C2F96}"/>
              </a:ext>
            </a:extLst>
          </p:cNvPr>
          <p:cNvSpPr txBox="1"/>
          <p:nvPr/>
        </p:nvSpPr>
        <p:spPr>
          <a:xfrm>
            <a:off x="5645395" y="5077256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ureausans Light" pitchFamily="2" charset="0"/>
              </a:rPr>
              <a:t>→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44F314E-E0A0-1405-90C0-0B9A90556753}"/>
              </a:ext>
            </a:extLst>
          </p:cNvPr>
          <p:cNvSpPr/>
          <p:nvPr/>
        </p:nvSpPr>
        <p:spPr>
          <a:xfrm>
            <a:off x="7099534" y="5997802"/>
            <a:ext cx="3362324" cy="503011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F2CF104-53B3-FA22-0729-ABF0B44F46BF}"/>
              </a:ext>
            </a:extLst>
          </p:cNvPr>
          <p:cNvSpPr/>
          <p:nvPr/>
        </p:nvSpPr>
        <p:spPr>
          <a:xfrm>
            <a:off x="10557001" y="5033022"/>
            <a:ext cx="796798" cy="503011"/>
          </a:xfrm>
          <a:prstGeom prst="rect">
            <a:avLst/>
          </a:prstGeom>
          <a:pattFill prst="wdUpDiag">
            <a:fgClr>
              <a:srgbClr val="00B050"/>
            </a:fgClr>
            <a:bgClr>
              <a:srgbClr val="F2F2F2"/>
            </a:bgClr>
          </a:pattFill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09CAFD6-A146-5AFE-8CE1-5280034F014B}"/>
              </a:ext>
            </a:extLst>
          </p:cNvPr>
          <p:cNvSpPr/>
          <p:nvPr/>
        </p:nvSpPr>
        <p:spPr>
          <a:xfrm>
            <a:off x="7099534" y="5033023"/>
            <a:ext cx="3362324" cy="503011"/>
          </a:xfrm>
          <a:prstGeom prst="rect">
            <a:avLst/>
          </a:prstGeom>
          <a:pattFill prst="pct5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1EE206-278C-CB58-FDFD-9A5BD52BF7D9}"/>
              </a:ext>
            </a:extLst>
          </p:cNvPr>
          <p:cNvSpPr txBox="1"/>
          <p:nvPr/>
        </p:nvSpPr>
        <p:spPr>
          <a:xfrm>
            <a:off x="7099534" y="4666475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A37"/>
                </a:solidFill>
                <a:latin typeface="Bureausans Regular" pitchFamily="2" charset="0"/>
              </a:rPr>
              <a:t>В срок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B408A4-5F9F-871F-235B-7C9A5D0F873B}"/>
              </a:ext>
            </a:extLst>
          </p:cNvPr>
          <p:cNvSpPr txBox="1"/>
          <p:nvPr/>
        </p:nvSpPr>
        <p:spPr>
          <a:xfrm>
            <a:off x="7099533" y="5631254"/>
            <a:ext cx="140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ureausans Regular" pitchFamily="2" charset="0"/>
              </a:rPr>
              <a:t>Просрочено</a:t>
            </a:r>
          </a:p>
        </p:txBody>
      </p:sp>
    </p:spTree>
    <p:extLst>
      <p:ext uri="{BB962C8B-B14F-4D97-AF65-F5344CB8AC3E}">
        <p14:creationId xmlns:p14="http://schemas.microsoft.com/office/powerpoint/2010/main" val="174004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D7E841-B96A-E1A2-6FD2-D0B0074A5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F68C2-8717-2CE1-9D92-058B5FF5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500062"/>
            <a:ext cx="4310743" cy="1325563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ru-RU" sz="4800" dirty="0">
                <a:latin typeface="Bureausans Swash Bold" pitchFamily="2" charset="0"/>
              </a:rPr>
              <a:t>Улучшение интерфейса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857007A-C690-2B63-D095-42B0A13A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" y="1825625"/>
            <a:ext cx="4310743" cy="471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ureausans Regular" pitchFamily="2" charset="0"/>
              </a:rPr>
              <a:t>В инфосистеме мало сведений про заработок. Его можно улучшить:</a:t>
            </a:r>
          </a:p>
          <a:p>
            <a:pPr>
              <a:buFontTx/>
              <a:buChar char="-"/>
            </a:pPr>
            <a:r>
              <a:rPr lang="ru-RU" sz="2400" dirty="0">
                <a:latin typeface="Bureausans Regular" pitchFamily="2" charset="0"/>
              </a:rPr>
              <a:t>Добавить информацию о бонусе</a:t>
            </a:r>
          </a:p>
          <a:p>
            <a:pPr>
              <a:buFontTx/>
              <a:buChar char="-"/>
            </a:pPr>
            <a:r>
              <a:rPr lang="ru-RU" sz="2400" dirty="0">
                <a:latin typeface="Bureausans Regular" pitchFamily="2" charset="0"/>
              </a:rPr>
              <a:t>Поместить сумму продаж возле процента выполнения</a:t>
            </a:r>
          </a:p>
          <a:p>
            <a:pPr>
              <a:buFontTx/>
              <a:buChar char="-"/>
            </a:pPr>
            <a:r>
              <a:rPr lang="ru-RU" sz="2400" dirty="0">
                <a:latin typeface="Bureausans Regular" pitchFamily="2" charset="0"/>
              </a:rPr>
              <a:t>Показать конкретный заработок за каждую декаду</a:t>
            </a:r>
            <a:endParaRPr lang="en-US" sz="2400" dirty="0">
              <a:latin typeface="Bureausans Regular" pitchFamily="2" charset="0"/>
            </a:endParaRPr>
          </a:p>
          <a:p>
            <a:pPr>
              <a:buFontTx/>
              <a:buChar char="-"/>
            </a:pPr>
            <a:r>
              <a:rPr lang="ru-RU" sz="2400" dirty="0">
                <a:latin typeface="Bureausans Regular" pitchFamily="2" charset="0"/>
              </a:rPr>
              <a:t>Уточнить формулировки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A12335-1640-07C0-22EF-6D4008DB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8100"/>
            <a:ext cx="7515225" cy="6781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061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282A0-A78E-B286-8D5D-BB5E32C92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A2813-54D5-DE95-0A22-D3F2AB48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700" dirty="0">
                <a:latin typeface="Bureausans Swash Bold" pitchFamily="2" charset="0"/>
              </a:rPr>
              <a:t>Анализ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0C53FB6-7ECA-7E0E-26BA-58F2E4E7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0"/>
            <a:ext cx="10515600" cy="447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Bureausans Regular" pitchFamily="2" charset="0"/>
              </a:rPr>
              <a:t>Компания маленькая, поэтому в ней будут не очень уместны многие традиционные методы нематериальной мотивации.</a:t>
            </a:r>
          </a:p>
          <a:p>
            <a:pPr marL="0" indent="0">
              <a:buNone/>
            </a:pPr>
            <a:r>
              <a:rPr lang="ru-RU" sz="3200" dirty="0">
                <a:latin typeface="Bureausans Regular" pitchFamily="2" charset="0"/>
              </a:rPr>
              <a:t>Однако к тем, что уже применяются, вполне можно порекомендовать добавить:</a:t>
            </a:r>
          </a:p>
          <a:p>
            <a:pPr>
              <a:buFontTx/>
              <a:buChar char="-"/>
            </a:pPr>
            <a:r>
              <a:rPr lang="ru-RU" sz="3200" dirty="0">
                <a:latin typeface="Bureausans Regular" pitchFamily="2" charset="0"/>
              </a:rPr>
              <a:t>Бесплатные закуски на кухне</a:t>
            </a:r>
          </a:p>
          <a:p>
            <a:pPr>
              <a:buFontTx/>
              <a:buChar char="-"/>
            </a:pPr>
            <a:r>
              <a:rPr lang="ru-RU" sz="3200" dirty="0">
                <a:latin typeface="Bureausans Regular" pitchFamily="2" charset="0"/>
              </a:rPr>
              <a:t>Корпоративы по случаю праздников</a:t>
            </a:r>
          </a:p>
          <a:p>
            <a:pPr>
              <a:buFontTx/>
              <a:buChar char="-"/>
            </a:pPr>
            <a:r>
              <a:rPr lang="ru-RU" sz="3200" dirty="0">
                <a:latin typeface="Bureausans Regular" pitchFamily="2" charset="0"/>
              </a:rPr>
              <a:t>Зону отдыха</a:t>
            </a:r>
          </a:p>
        </p:txBody>
      </p:sp>
    </p:spTree>
    <p:extLst>
      <p:ext uri="{BB962C8B-B14F-4D97-AF65-F5344CB8AC3E}">
        <p14:creationId xmlns:p14="http://schemas.microsoft.com/office/powerpoint/2010/main" val="4300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F7C30-2257-BEB2-7186-CE912001D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14697-674F-F288-9BA6-E711D318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700" dirty="0">
                <a:latin typeface="Bureausans Swash Bold" pitchFamily="2" charset="0"/>
              </a:rPr>
              <a:t>В итоге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4740605-6F26-DB73-117A-EF0FBFA0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0"/>
            <a:ext cx="10515600" cy="4478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Проанализировав систему мотивации компании, получилось:</a:t>
            </a:r>
          </a:p>
          <a:p>
            <a:pPr>
              <a:buFontTx/>
              <a:buChar char="-"/>
            </a:pPr>
            <a:r>
              <a:rPr lang="ru-RU" sz="3600" dirty="0">
                <a:latin typeface="Bureausans Regular" pitchFamily="2" charset="0"/>
              </a:rPr>
              <a:t>Улучшить её материальную составляющую — ввели позитивное подкрепление, увеличили прозрачность оплаты труда и ощущение результативности;</a:t>
            </a:r>
          </a:p>
          <a:p>
            <a:pPr>
              <a:buFontTx/>
              <a:buChar char="-"/>
            </a:pPr>
            <a:r>
              <a:rPr lang="ru-RU" sz="3600" dirty="0">
                <a:latin typeface="Bureausans Regular" pitchFamily="2" charset="0"/>
              </a:rPr>
              <a:t>Улучшить её нематериальную составляющую — сформулировали советы.</a:t>
            </a:r>
          </a:p>
        </p:txBody>
      </p:sp>
    </p:spTree>
    <p:extLst>
      <p:ext uri="{BB962C8B-B14F-4D97-AF65-F5344CB8AC3E}">
        <p14:creationId xmlns:p14="http://schemas.microsoft.com/office/powerpoint/2010/main" val="312699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A8BF4D-DBAD-3FDD-63A5-0AC987B50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E1730AD-5B96-00DC-999B-0D7ED0A5DDD1}"/>
              </a:ext>
            </a:extLst>
          </p:cNvPr>
          <p:cNvSpPr txBox="1"/>
          <p:nvPr/>
        </p:nvSpPr>
        <p:spPr>
          <a:xfrm>
            <a:off x="4267615" y="2608640"/>
            <a:ext cx="36567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latin typeface="Bureausans Swash Bold" pitchFamily="2" charset="0"/>
                <a:cs typeface="Sabon Next LT" panose="020B0502040204020203" pitchFamily="2" charset="0"/>
              </a:rPr>
              <a:t>Конец</a:t>
            </a:r>
          </a:p>
        </p:txBody>
      </p:sp>
      <p:pic>
        <p:nvPicPr>
          <p:cNvPr id="21" name="Рисунок 20" descr="Пожилая женщина, веселье двух рук">
            <a:extLst>
              <a:ext uri="{FF2B5EF4-FFF2-40B4-BE49-F238E27FC236}">
                <a16:creationId xmlns:a16="http://schemas.microsoft.com/office/drawing/2014/main" id="{4DA252C3-E83C-1B52-A21A-DD4EC0CE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07483" y="5531381"/>
            <a:ext cx="538263" cy="1326619"/>
          </a:xfrm>
          <a:prstGeom prst="rect">
            <a:avLst/>
          </a:prstGeom>
          <a:ln w="79375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0"/>
          </a:sp3d>
        </p:spPr>
      </p:pic>
    </p:spTree>
    <p:extLst>
      <p:ext uri="{BB962C8B-B14F-4D97-AF65-F5344CB8AC3E}">
        <p14:creationId xmlns:p14="http://schemas.microsoft.com/office/powerpoint/2010/main" val="289110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9B090-7DDB-625E-714F-A2E538EB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dirty="0">
                <a:latin typeface="Bureausans Swash Bold" pitchFamily="2" charset="0"/>
              </a:rPr>
              <a:t>Профиль организации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98089-79F5-CC8D-90FD-0463A3F59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5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Полиграфика — студия полиграфии и вышивки, работающая уже 15 лет. В её штате сейчас 11</a:t>
            </a:r>
            <a:r>
              <a:rPr lang="en-US" sz="3600" dirty="0">
                <a:latin typeface="Bureausans Regular" pitchFamily="2" charset="0"/>
              </a:rPr>
              <a:t> </a:t>
            </a:r>
            <a:r>
              <a:rPr lang="ru-RU" sz="3600" dirty="0">
                <a:latin typeface="Bureausans Regular" pitchFamily="2" charset="0"/>
              </a:rPr>
              <a:t>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23414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79A6F-58DA-B8E0-F64E-44D1559FE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D95EA-BF5B-C0FF-75D6-FC5AAC6D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latin typeface="Bureausans Swash Bold" pitchFamily="2" charset="0"/>
              </a:rPr>
              <a:t>Организационная 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A17D9-9371-F53A-6B45-3AF83525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0"/>
            <a:ext cx="10515600" cy="4478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3600" b="1" dirty="0">
                <a:latin typeface="Bureausans Bold" pitchFamily="2" charset="0"/>
              </a:rPr>
              <a:t>Продажи</a:t>
            </a:r>
            <a:r>
              <a:rPr lang="ru-RU" sz="3600" dirty="0">
                <a:latin typeface="Bureausans Regular" pitchFamily="2" charset="0"/>
              </a:rPr>
              <a:t> — чаты, ведение заказов, мелкий дизайн;</a:t>
            </a:r>
          </a:p>
          <a:p>
            <a:pPr>
              <a:buFontTx/>
              <a:buChar char="-"/>
            </a:pPr>
            <a:r>
              <a:rPr lang="ru-RU" sz="3600" b="1" dirty="0">
                <a:latin typeface="Bureausans Bold" pitchFamily="2" charset="0"/>
              </a:rPr>
              <a:t>Производство</a:t>
            </a:r>
            <a:r>
              <a:rPr lang="ru-RU" sz="3600" dirty="0">
                <a:latin typeface="Bureausans Regular" pitchFamily="2" charset="0"/>
              </a:rPr>
              <a:t> — печать и вышивка;</a:t>
            </a:r>
          </a:p>
          <a:p>
            <a:pPr>
              <a:buFontTx/>
              <a:buChar char="-"/>
            </a:pPr>
            <a:r>
              <a:rPr lang="ru-RU" sz="3600" b="1" dirty="0">
                <a:latin typeface="Bureausans Bold" pitchFamily="2" charset="0"/>
              </a:rPr>
              <a:t>Дизайн</a:t>
            </a:r>
            <a:r>
              <a:rPr lang="ru-RU" sz="3600" dirty="0">
                <a:latin typeface="Bureausans Regular" pitchFamily="2" charset="0"/>
              </a:rPr>
              <a:t> — сложная графика;</a:t>
            </a:r>
          </a:p>
          <a:p>
            <a:pPr>
              <a:buFontTx/>
              <a:buChar char="-"/>
            </a:pPr>
            <a:r>
              <a:rPr lang="ru-RU" sz="3600" b="1" dirty="0">
                <a:latin typeface="Bureausans Bold" pitchFamily="2" charset="0"/>
              </a:rPr>
              <a:t>Руководство</a:t>
            </a:r>
            <a:r>
              <a:rPr lang="ru-RU" sz="3600" dirty="0">
                <a:latin typeface="Bureausans Regular" pitchFamily="2" charset="0"/>
              </a:rPr>
              <a:t> — поставки, отчёты, </a:t>
            </a:r>
            <a:r>
              <a:rPr lang="en-US" sz="3600" dirty="0">
                <a:latin typeface="Bureausans Regular" pitchFamily="2" charset="0"/>
              </a:rPr>
              <a:t>big-picture</a:t>
            </a:r>
            <a:r>
              <a:rPr lang="ru-RU" sz="3600" dirty="0">
                <a:latin typeface="Bureausans Regular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ru-RU" sz="3600" b="1" dirty="0">
                <a:latin typeface="Bureausans Bold" pitchFamily="2" charset="0"/>
              </a:rPr>
              <a:t>Айти</a:t>
            </a:r>
            <a:r>
              <a:rPr lang="ru-RU" sz="3600" dirty="0">
                <a:latin typeface="Bureausans Regular" pitchFamily="2" charset="0"/>
              </a:rPr>
              <a:t> — сайт, внутренние сервисы.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5192EDE-D122-06EC-EDB1-41F76748F443}"/>
              </a:ext>
            </a:extLst>
          </p:cNvPr>
          <p:cNvSpPr txBox="1">
            <a:spLocks/>
          </p:cNvSpPr>
          <p:nvPr/>
        </p:nvSpPr>
        <p:spPr>
          <a:xfrm>
            <a:off x="838200" y="5077279"/>
            <a:ext cx="10515600" cy="1334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ru-RU" sz="3600" kern="1200" dirty="0">
                <a:solidFill>
                  <a:srgbClr val="000000"/>
                </a:solidFill>
                <a:effectLst/>
                <a:latin typeface="Bureausans Regular" pitchFamily="2" charset="0"/>
                <a:ea typeface="+mn-ea"/>
                <a:cs typeface="+mn-cs"/>
              </a:rPr>
              <a:t>Особые системы оплаты труда внедрены в первых трёх отделах.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258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7BEB5-D79C-5CA8-C2C4-CA26F6C0A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0011F-13E9-DC6E-81C8-88F6BB65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1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7300" dirty="0">
                <a:latin typeface="Bureausans Swash Bold" pitchFamily="2" charset="0"/>
              </a:rPr>
              <a:t>Материальная мотивация</a:t>
            </a:r>
            <a:br>
              <a:rPr lang="ru-RU" sz="6600" dirty="0">
                <a:latin typeface="Bureausans Bold" pitchFamily="2" charset="0"/>
              </a:rPr>
            </a:br>
            <a:r>
              <a:rPr lang="ru-RU" sz="4000" dirty="0"/>
              <a:t>❯</a:t>
            </a:r>
            <a:r>
              <a:rPr lang="ru-RU" dirty="0"/>
              <a:t>  </a:t>
            </a:r>
            <a:r>
              <a:rPr lang="ru-RU" dirty="0">
                <a:latin typeface="Bureausans Bold" pitchFamily="2" charset="0"/>
              </a:rPr>
              <a:t>Отдел продаж</a:t>
            </a:r>
            <a:endParaRPr lang="ru-RU" sz="6600" dirty="0">
              <a:latin typeface="Bureausans Bol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6CE54-6F42-37A4-AB31-77A0553E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5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Специалисты этого отдела занимаются ведением всех заказов. </a:t>
            </a:r>
          </a:p>
          <a:p>
            <a:pPr marL="0" indent="0">
              <a:buNone/>
            </a:pPr>
            <a:r>
              <a:rPr lang="ru-RU" sz="3600" kern="1200" dirty="0">
                <a:solidFill>
                  <a:srgbClr val="000000"/>
                </a:solidFill>
                <a:effectLst/>
                <a:latin typeface="Bureausans Regular" pitchFamily="2" charset="0"/>
                <a:ea typeface="+mn-ea"/>
                <a:cs typeface="+mn-cs"/>
              </a:rPr>
              <a:t>Поскольку этот отдел — источник дохода компании, система оплаты их труда должна быть направлена на поощрение как можно большего объёма продаж.</a:t>
            </a:r>
            <a:endParaRPr lang="ru-RU" sz="3600" dirty="0">
              <a:effectLst/>
            </a:endParaRPr>
          </a:p>
          <a:p>
            <a:pPr marL="0" indent="0">
              <a:buNone/>
            </a:pPr>
            <a:endParaRPr lang="ru-RU" sz="3600" dirty="0">
              <a:latin typeface="Bureausans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F4240-DA60-7CFB-9EDB-DB07ED57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35685-3CA8-F182-B732-D1467701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1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7300" dirty="0">
                <a:latin typeface="Bureausans Swash Bold" pitchFamily="2" charset="0"/>
              </a:rPr>
              <a:t>Материальная мотивация</a:t>
            </a:r>
            <a:br>
              <a:rPr lang="ru-RU" sz="6600" dirty="0">
                <a:latin typeface="Bureausans Bold" pitchFamily="2" charset="0"/>
              </a:rPr>
            </a:br>
            <a:r>
              <a:rPr lang="ru-RU" sz="4000" dirty="0"/>
              <a:t>❯</a:t>
            </a:r>
            <a:r>
              <a:rPr lang="ru-RU" dirty="0"/>
              <a:t>  </a:t>
            </a:r>
            <a:r>
              <a:rPr lang="ru-RU" dirty="0">
                <a:latin typeface="Bureausans Bold" pitchFamily="2" charset="0"/>
              </a:rPr>
              <a:t>Отдел продаж</a:t>
            </a:r>
            <a:endParaRPr lang="ru-RU" sz="6600" dirty="0">
              <a:latin typeface="Bureausans Bol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7BF88-6211-9D97-F18D-F8F93146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5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У каждого специалиста есть план продаж</a:t>
            </a:r>
            <a:r>
              <a:rPr lang="en-US" sz="3600" dirty="0">
                <a:latin typeface="Bureausans Regular" pitchFamily="2" charset="0"/>
              </a:rPr>
              <a:t> </a:t>
            </a:r>
            <a:r>
              <a:rPr lang="ru-RU" sz="3600" dirty="0">
                <a:latin typeface="Bureausans Regular" pitchFamily="2" charset="0"/>
              </a:rPr>
              <a:t>на 10 дней. За его выполнение полагается премия. Таким образом, система прямой материальной мотивации здесь состоит из трёх компонентов: </a:t>
            </a:r>
            <a:r>
              <a:rPr lang="ru-RU" sz="3600" dirty="0">
                <a:latin typeface="Bureausans Bold" pitchFamily="2" charset="0"/>
              </a:rPr>
              <a:t>оклад, процент от продаж, бонус.</a:t>
            </a:r>
            <a:r>
              <a:rPr lang="en-US" sz="3600" dirty="0">
                <a:latin typeface="Bureausans Bold" pitchFamily="2" charset="0"/>
              </a:rPr>
              <a:t> </a:t>
            </a:r>
            <a:endParaRPr lang="ru-RU" sz="3600" dirty="0">
              <a:latin typeface="Bureausans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7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0ED53-C100-C719-06B5-178ADA44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8EC0E-4D3B-02DE-8998-DEAF6944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5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7300" dirty="0">
                <a:latin typeface="Bureausans Swash Bold" pitchFamily="2" charset="0"/>
              </a:rPr>
              <a:t>Материальная мотивация</a:t>
            </a:r>
            <a:br>
              <a:rPr lang="ru-RU" sz="6600" dirty="0">
                <a:latin typeface="Bureausans Bold" pitchFamily="2" charset="0"/>
              </a:rPr>
            </a:br>
            <a:r>
              <a:rPr lang="ru-RU" sz="4000" dirty="0"/>
              <a:t>❯</a:t>
            </a:r>
            <a:r>
              <a:rPr lang="ru-RU" dirty="0"/>
              <a:t>  </a:t>
            </a:r>
            <a:r>
              <a:rPr lang="ru-RU" dirty="0">
                <a:latin typeface="Bureausans Bold" pitchFamily="2" charset="0"/>
              </a:rPr>
              <a:t>Отдел продаж</a:t>
            </a:r>
            <a:endParaRPr lang="ru-RU" sz="6600" dirty="0">
              <a:latin typeface="Bureausans Bol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50F76-589D-71C7-1919-9E7F8596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0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Наглядно, система оплаты труда выглядит так: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2BE09B-B28F-0B6A-4C8D-093761842079}"/>
              </a:ext>
            </a:extLst>
          </p:cNvPr>
          <p:cNvSpPr/>
          <p:nvPr/>
        </p:nvSpPr>
        <p:spPr>
          <a:xfrm>
            <a:off x="838200" y="3657093"/>
            <a:ext cx="9398000" cy="725714"/>
          </a:xfrm>
          <a:prstGeom prst="rect">
            <a:avLst/>
          </a:prstGeom>
          <a:noFill/>
          <a:ln w="38100" cap="sq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725714"/>
                      <a:gd name="connsiteX1" fmla="*/ 10515600 w 10515600"/>
                      <a:gd name="connsiteY1" fmla="*/ 0 h 725714"/>
                      <a:gd name="connsiteX2" fmla="*/ 10515600 w 10515600"/>
                      <a:gd name="connsiteY2" fmla="*/ 725714 h 725714"/>
                      <a:gd name="connsiteX3" fmla="*/ 0 w 10515600"/>
                      <a:gd name="connsiteY3" fmla="*/ 725714 h 725714"/>
                      <a:gd name="connsiteX4" fmla="*/ 0 w 10515600"/>
                      <a:gd name="connsiteY4" fmla="*/ 0 h 725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15600" h="725714" fill="none" extrusionOk="0">
                        <a:moveTo>
                          <a:pt x="0" y="0"/>
                        </a:moveTo>
                        <a:cubicBezTo>
                          <a:pt x="1336723" y="-49533"/>
                          <a:pt x="5786221" y="-14809"/>
                          <a:pt x="10515600" y="0"/>
                        </a:cubicBezTo>
                        <a:cubicBezTo>
                          <a:pt x="10565128" y="229217"/>
                          <a:pt x="10530329" y="581484"/>
                          <a:pt x="10515600" y="725714"/>
                        </a:cubicBezTo>
                        <a:cubicBezTo>
                          <a:pt x="5888664" y="677483"/>
                          <a:pt x="3324145" y="810169"/>
                          <a:pt x="0" y="725714"/>
                        </a:cubicBezTo>
                        <a:cubicBezTo>
                          <a:pt x="35467" y="587727"/>
                          <a:pt x="59649" y="319348"/>
                          <a:pt x="0" y="0"/>
                        </a:cubicBezTo>
                        <a:close/>
                      </a:path>
                      <a:path w="10515600" h="725714" stroke="0" extrusionOk="0">
                        <a:moveTo>
                          <a:pt x="0" y="0"/>
                        </a:moveTo>
                        <a:cubicBezTo>
                          <a:pt x="2385074" y="118645"/>
                          <a:pt x="7736396" y="116012"/>
                          <a:pt x="10515600" y="0"/>
                        </a:cubicBezTo>
                        <a:cubicBezTo>
                          <a:pt x="10451987" y="83084"/>
                          <a:pt x="10477921" y="526348"/>
                          <a:pt x="10515600" y="725714"/>
                        </a:cubicBezTo>
                        <a:cubicBezTo>
                          <a:pt x="8570514" y="860314"/>
                          <a:pt x="4733866" y="568518"/>
                          <a:pt x="0" y="725714"/>
                        </a:cubicBezTo>
                        <a:cubicBezTo>
                          <a:pt x="43589" y="437379"/>
                          <a:pt x="58436" y="1044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AD45E0-D9D2-BA9D-9E6F-D648E64B323B}"/>
              </a:ext>
            </a:extLst>
          </p:cNvPr>
          <p:cNvSpPr/>
          <p:nvPr/>
        </p:nvSpPr>
        <p:spPr>
          <a:xfrm>
            <a:off x="909320" y="3722988"/>
            <a:ext cx="7005320" cy="59392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 cap="sq" cmpd="sng">
            <a:noFill/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725714"/>
                      <a:gd name="connsiteX1" fmla="*/ 10515600 w 10515600"/>
                      <a:gd name="connsiteY1" fmla="*/ 0 h 725714"/>
                      <a:gd name="connsiteX2" fmla="*/ 10515600 w 10515600"/>
                      <a:gd name="connsiteY2" fmla="*/ 725714 h 725714"/>
                      <a:gd name="connsiteX3" fmla="*/ 0 w 10515600"/>
                      <a:gd name="connsiteY3" fmla="*/ 725714 h 725714"/>
                      <a:gd name="connsiteX4" fmla="*/ 0 w 10515600"/>
                      <a:gd name="connsiteY4" fmla="*/ 0 h 725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15600" h="725714" fill="none" extrusionOk="0">
                        <a:moveTo>
                          <a:pt x="0" y="0"/>
                        </a:moveTo>
                        <a:cubicBezTo>
                          <a:pt x="1336723" y="-49533"/>
                          <a:pt x="5786221" y="-14809"/>
                          <a:pt x="10515600" y="0"/>
                        </a:cubicBezTo>
                        <a:cubicBezTo>
                          <a:pt x="10565128" y="229217"/>
                          <a:pt x="10530329" y="581484"/>
                          <a:pt x="10515600" y="725714"/>
                        </a:cubicBezTo>
                        <a:cubicBezTo>
                          <a:pt x="5888664" y="677483"/>
                          <a:pt x="3324145" y="810169"/>
                          <a:pt x="0" y="725714"/>
                        </a:cubicBezTo>
                        <a:cubicBezTo>
                          <a:pt x="35467" y="587727"/>
                          <a:pt x="59649" y="319348"/>
                          <a:pt x="0" y="0"/>
                        </a:cubicBezTo>
                        <a:close/>
                      </a:path>
                      <a:path w="10515600" h="725714" stroke="0" extrusionOk="0">
                        <a:moveTo>
                          <a:pt x="0" y="0"/>
                        </a:moveTo>
                        <a:cubicBezTo>
                          <a:pt x="2385074" y="118645"/>
                          <a:pt x="7736396" y="116012"/>
                          <a:pt x="10515600" y="0"/>
                        </a:cubicBezTo>
                        <a:cubicBezTo>
                          <a:pt x="10451987" y="83084"/>
                          <a:pt x="10477921" y="526348"/>
                          <a:pt x="10515600" y="725714"/>
                        </a:cubicBezTo>
                        <a:cubicBezTo>
                          <a:pt x="8570514" y="860314"/>
                          <a:pt x="4733866" y="568518"/>
                          <a:pt x="0" y="725714"/>
                        </a:cubicBezTo>
                        <a:cubicBezTo>
                          <a:pt x="43589" y="437379"/>
                          <a:pt x="58436" y="1044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B6BD-0E5F-A116-70D1-D09EDCEF47A7}"/>
              </a:ext>
            </a:extLst>
          </p:cNvPr>
          <p:cNvSpPr txBox="1"/>
          <p:nvPr/>
        </p:nvSpPr>
        <p:spPr>
          <a:xfrm>
            <a:off x="10375059" y="3506937"/>
            <a:ext cx="907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ureausans Bold" pitchFamily="2" charset="0"/>
              </a:rPr>
              <a:t>. .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8467B-022E-4164-D668-F42ED4850AA7}"/>
              </a:ext>
            </a:extLst>
          </p:cNvPr>
          <p:cNvSpPr txBox="1"/>
          <p:nvPr/>
        </p:nvSpPr>
        <p:spPr>
          <a:xfrm>
            <a:off x="838200" y="4448702"/>
            <a:ext cx="57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ureausans Regular" pitchFamily="2" charset="0"/>
              </a:rPr>
              <a:t>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39214-1F09-2E45-139A-995D64379267}"/>
              </a:ext>
            </a:extLst>
          </p:cNvPr>
          <p:cNvSpPr txBox="1"/>
          <p:nvPr/>
        </p:nvSpPr>
        <p:spPr>
          <a:xfrm>
            <a:off x="9545320" y="4448702"/>
            <a:ext cx="9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ureausans Regular" pitchFamily="2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678AA-7588-4170-81E2-756417A4E066}"/>
              </a:ext>
            </a:extLst>
          </p:cNvPr>
          <p:cNvSpPr txBox="1"/>
          <p:nvPr/>
        </p:nvSpPr>
        <p:spPr>
          <a:xfrm>
            <a:off x="838199" y="3072317"/>
            <a:ext cx="939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Bureausans Regular" pitchFamily="2" charset="0"/>
              </a:rPr>
              <a:t>Оклад — 15 000 ₽                                 </a:t>
            </a:r>
            <a:r>
              <a:rPr lang="en-US" sz="3200" dirty="0">
                <a:latin typeface="Bureausans Regular" pitchFamily="2" charset="0"/>
              </a:rPr>
              <a:t>   </a:t>
            </a:r>
            <a:r>
              <a:rPr lang="ru-RU" sz="3200" dirty="0">
                <a:latin typeface="Bureausans Regular" pitchFamily="2" charset="0"/>
              </a:rPr>
              <a:t>  План</a:t>
            </a:r>
            <a:r>
              <a:rPr lang="en-US" sz="3200" dirty="0">
                <a:latin typeface="Bureausans Regular" pitchFamily="2" charset="0"/>
              </a:rPr>
              <a:t> — </a:t>
            </a:r>
            <a:r>
              <a:rPr lang="ru-RU" sz="3200" dirty="0">
                <a:latin typeface="Bureausans Regular" pitchFamily="2" charset="0"/>
              </a:rPr>
              <a:t>300 000 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685E0-8DA1-70CB-A1AD-C83AA384BB73}"/>
              </a:ext>
            </a:extLst>
          </p:cNvPr>
          <p:cNvSpPr txBox="1"/>
          <p:nvPr/>
        </p:nvSpPr>
        <p:spPr>
          <a:xfrm>
            <a:off x="7583170" y="4448702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ureausans Regular" pitchFamily="2" charset="0"/>
              </a:rPr>
              <a:t>83</a:t>
            </a:r>
            <a:r>
              <a:rPr lang="ru-RU" dirty="0">
                <a:latin typeface="Bureausans Regular" pitchFamily="2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FD438-64CF-7FE9-3ED6-B8CAB369378F}"/>
              </a:ext>
            </a:extLst>
          </p:cNvPr>
          <p:cNvSpPr txBox="1"/>
          <p:nvPr/>
        </p:nvSpPr>
        <p:spPr>
          <a:xfrm>
            <a:off x="6428970" y="3816126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ureausans Bold" pitchFamily="2" charset="0"/>
              </a:rPr>
              <a:t>214 980</a:t>
            </a:r>
            <a:r>
              <a:rPr lang="ru-RU" sz="2400" dirty="0">
                <a:solidFill>
                  <a:schemeClr val="bg1"/>
                </a:solidFill>
                <a:latin typeface="Bureausans Bold" pitchFamily="2" charset="0"/>
              </a:rPr>
              <a:t>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98B33-B65A-C02F-6AB4-1C81C8B43E5C}"/>
              </a:ext>
            </a:extLst>
          </p:cNvPr>
          <p:cNvSpPr txBox="1"/>
          <p:nvPr/>
        </p:nvSpPr>
        <p:spPr>
          <a:xfrm>
            <a:off x="838199" y="5584971"/>
            <a:ext cx="947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Bureausans Regular" pitchFamily="2" charset="0"/>
              </a:rPr>
              <a:t>ЗАРПЛАТА: ОКЛАД + ПРОДАЖИ + БОНУС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6C912696-33B3-ADA1-35DD-DE8C286A2AD8}"/>
                  </a:ext>
                </a:extLst>
              </p14:cNvPr>
              <p14:cNvContentPartPr/>
              <p14:nvPr/>
            </p14:nvContentPartPr>
            <p14:xfrm>
              <a:off x="3398040" y="3612898"/>
              <a:ext cx="488160" cy="1976337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6C912696-33B3-ADA1-35DD-DE8C286A2A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040" y="3604258"/>
                <a:ext cx="505800" cy="1993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B2622B94-81C6-531C-0A43-DB0FD84E31A1}"/>
                  </a:ext>
                </a:extLst>
              </p14:cNvPr>
              <p14:cNvContentPartPr/>
              <p14:nvPr/>
            </p14:nvContentPartPr>
            <p14:xfrm>
              <a:off x="3254760" y="3580138"/>
              <a:ext cx="307440" cy="3099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B2622B94-81C6-531C-0A43-DB0FD84E31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5760" y="3571138"/>
                <a:ext cx="3250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AEB706C4-3178-BD38-3312-A6EF4A34C0EC}"/>
                  </a:ext>
                </a:extLst>
              </p14:cNvPr>
              <p14:cNvContentPartPr/>
              <p14:nvPr/>
            </p14:nvContentPartPr>
            <p14:xfrm>
              <a:off x="6638040" y="4399498"/>
              <a:ext cx="86225" cy="1189737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AEB706C4-3178-BD38-3312-A6EF4A34C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9417" y="4390498"/>
                <a:ext cx="103829" cy="1207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737CFF01-3A6B-1F09-4A5E-27C9EDE68024}"/>
                  </a:ext>
                </a:extLst>
              </p14:cNvPr>
              <p14:cNvContentPartPr/>
              <p14:nvPr/>
            </p14:nvContentPartPr>
            <p14:xfrm>
              <a:off x="6727375" y="4389613"/>
              <a:ext cx="31680" cy="1652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737CFF01-3A6B-1F09-4A5E-27C9EDE680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18735" y="4380973"/>
                <a:ext cx="493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15F1412B-F0A5-173E-6352-F4AE74839E86}"/>
                  </a:ext>
                </a:extLst>
              </p14:cNvPr>
              <p14:cNvContentPartPr/>
              <p14:nvPr/>
            </p14:nvContentPartPr>
            <p14:xfrm>
              <a:off x="6571135" y="4395963"/>
              <a:ext cx="147240" cy="9648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15F1412B-F0A5-173E-6352-F4AE74839E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62135" y="4387323"/>
                <a:ext cx="1648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50764AC2-650F-95B7-F110-E9F553A50029}"/>
                  </a:ext>
                </a:extLst>
              </p14:cNvPr>
              <p14:cNvContentPartPr/>
              <p14:nvPr/>
            </p14:nvContentPartPr>
            <p14:xfrm>
              <a:off x="9911920" y="4773161"/>
              <a:ext cx="664920" cy="777071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50764AC2-650F-95B7-F110-E9F553A500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03280" y="4764163"/>
                <a:ext cx="682560" cy="794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15A12D9E-C55C-4AC9-7EEC-12FB93DD52BC}"/>
                  </a:ext>
                </a:extLst>
              </p14:cNvPr>
              <p14:cNvContentPartPr/>
              <p14:nvPr/>
            </p14:nvContentPartPr>
            <p14:xfrm>
              <a:off x="10461040" y="4748154"/>
              <a:ext cx="146520" cy="22104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15A12D9E-C55C-4AC9-7EEC-12FB93DD52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52040" y="4739154"/>
                <a:ext cx="16416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FB910656-75D7-0325-5B50-BDB436CD1DB2}"/>
              </a:ext>
            </a:extLst>
          </p:cNvPr>
          <p:cNvSpPr txBox="1"/>
          <p:nvPr/>
        </p:nvSpPr>
        <p:spPr>
          <a:xfrm>
            <a:off x="6666687" y="53464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5"/>
                </a:solidFill>
                <a:latin typeface="Bureausans Italic" pitchFamily="2" charset="0"/>
              </a:rPr>
              <a:t>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1D73D0-249E-1053-08BE-B03166B80379}"/>
              </a:ext>
            </a:extLst>
          </p:cNvPr>
          <p:cNvSpPr txBox="1"/>
          <p:nvPr/>
        </p:nvSpPr>
        <p:spPr>
          <a:xfrm>
            <a:off x="10006022" y="537663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Bureausans Italic" pitchFamily="2" charset="0"/>
              </a:rPr>
              <a:t>+5000 ₽</a:t>
            </a:r>
            <a:endParaRPr lang="ru-RU" dirty="0">
              <a:solidFill>
                <a:schemeClr val="accent5"/>
              </a:solidFill>
              <a:latin typeface="Bureausans 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8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A3AC4-E262-154B-9786-310751ACF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2C3F6-E987-65BB-72FD-B6046959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8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7300" dirty="0">
                <a:latin typeface="Bureausans Swash Bold" pitchFamily="2" charset="0"/>
              </a:rPr>
              <a:t>Материальная мотивация</a:t>
            </a:r>
            <a:br>
              <a:rPr lang="ru-RU" sz="6600" dirty="0">
                <a:latin typeface="Bureausans Bold" pitchFamily="2" charset="0"/>
              </a:rPr>
            </a:br>
            <a:r>
              <a:rPr lang="ru-RU" sz="4000" dirty="0"/>
              <a:t>❯</a:t>
            </a:r>
            <a:r>
              <a:rPr lang="ru-RU" dirty="0"/>
              <a:t>  </a:t>
            </a:r>
            <a:r>
              <a:rPr lang="ru-RU" dirty="0">
                <a:latin typeface="Bureausans Bold" pitchFamily="2" charset="0"/>
              </a:rPr>
              <a:t>Производство</a:t>
            </a:r>
            <a:endParaRPr lang="ru-RU" sz="6600" dirty="0">
              <a:latin typeface="Bureausans Bol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0728A0-8080-CC34-0BE7-6C979A1E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5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Сотрудники этого отдела занимаются выполнением заказов.</a:t>
            </a:r>
          </a:p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Специалисты получают </a:t>
            </a:r>
            <a:r>
              <a:rPr lang="ru-RU" sz="3600" dirty="0">
                <a:latin typeface="Bureausans Bold" pitchFamily="2" charset="0"/>
              </a:rPr>
              <a:t>оклад и процент</a:t>
            </a:r>
            <a:r>
              <a:rPr lang="ru-RU" sz="3600" dirty="0">
                <a:latin typeface="Bureausans Regular" pitchFamily="2" charset="0"/>
              </a:rPr>
              <a:t> </a:t>
            </a:r>
            <a:r>
              <a:rPr lang="en-US" sz="3600" dirty="0">
                <a:latin typeface="Bureausans Regular" pitchFamily="2" charset="0"/>
              </a:rPr>
              <a:t>c</a:t>
            </a:r>
            <a:r>
              <a:rPr lang="ru-RU" sz="3600" dirty="0">
                <a:latin typeface="Bureausans Regular" pitchFamily="2" charset="0"/>
              </a:rPr>
              <a:t> каждого выполненного заказа, процент зависит от категории.</a:t>
            </a:r>
          </a:p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Также у каждого заказа есть дедлайн, который надо соблюсти. За несоблюдение процент уменьшается.</a:t>
            </a:r>
          </a:p>
        </p:txBody>
      </p:sp>
    </p:spTree>
    <p:extLst>
      <p:ext uri="{BB962C8B-B14F-4D97-AF65-F5344CB8AC3E}">
        <p14:creationId xmlns:p14="http://schemas.microsoft.com/office/powerpoint/2010/main" val="318642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819F76-B55F-AEEC-6DF6-B1BEE8A4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51E70-AD44-E048-0F19-28C9227F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8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7300" dirty="0">
                <a:latin typeface="Bureausans Swash Bold" pitchFamily="2" charset="0"/>
              </a:rPr>
              <a:t>Материальная мотивация</a:t>
            </a:r>
            <a:br>
              <a:rPr lang="ru-RU" sz="6600" dirty="0">
                <a:latin typeface="Bureausans Bold" pitchFamily="2" charset="0"/>
              </a:rPr>
            </a:br>
            <a:r>
              <a:rPr lang="ru-RU" sz="4000" dirty="0"/>
              <a:t>❯</a:t>
            </a:r>
            <a:r>
              <a:rPr lang="ru-RU" dirty="0"/>
              <a:t>  </a:t>
            </a:r>
            <a:r>
              <a:rPr lang="ru-RU" dirty="0">
                <a:latin typeface="Bureausans Bold" pitchFamily="2" charset="0"/>
              </a:rPr>
              <a:t>Производство</a:t>
            </a:r>
            <a:endParaRPr lang="ru-RU" sz="6600" dirty="0">
              <a:latin typeface="Bureausans Bol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6E0EC-CF49-69D4-9649-F75FFDC6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595"/>
            <a:ext cx="10515600" cy="67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Математически, система оплаты труда выглядит так: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DE1EBC-38D5-0EB9-6117-681E92A2347E}"/>
                  </a:ext>
                </a:extLst>
              </p:cNvPr>
              <p:cNvSpPr txBox="1"/>
              <p:nvPr/>
            </p:nvSpPr>
            <p:spPr>
              <a:xfrm>
                <a:off x="997857" y="3219677"/>
                <a:ext cx="6186714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ru-RU" sz="6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60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u-RU" sz="6000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6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ru-RU" sz="6000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6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latin typeface="Bureausans Regular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DE1EBC-38D5-0EB9-6117-681E92A2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7" y="3219677"/>
                <a:ext cx="618671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4653C9D-AF2E-451D-7D2A-EC6236C6B2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58227"/>
                <a:ext cx="10515600" cy="2373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3600" dirty="0">
                    <a:latin typeface="Bureausans Italic" pitchFamily="2" charset="0"/>
                  </a:rPr>
                  <a:t>Где </a:t>
                </a:r>
                <a:r>
                  <a:rPr lang="en-US" sz="3600" b="1" i="1" dirty="0">
                    <a:latin typeface="Bureausans Italic" pitchFamily="2" charset="0"/>
                    <a:ea typeface="Cambria Math" panose="02040503050406030204" pitchFamily="18" charset="0"/>
                  </a:rPr>
                  <a:t>S</a:t>
                </a:r>
                <a:r>
                  <a:rPr lang="en-US" sz="3600" b="1" dirty="0">
                    <a:latin typeface="Bureausans Italic" pitchFamily="2" charset="0"/>
                  </a:rPr>
                  <a:t>  </a:t>
                </a:r>
                <a:r>
                  <a:rPr lang="en-US" sz="3600" dirty="0">
                    <a:latin typeface="Bureausans Italic" pitchFamily="2" charset="0"/>
                  </a:rPr>
                  <a:t>—</a:t>
                </a:r>
                <a:r>
                  <a:rPr lang="ru-RU" sz="3600" dirty="0">
                    <a:latin typeface="Bureausans Italic" pitchFamily="2" charset="0"/>
                  </a:rPr>
                  <a:t> зарплата, </a:t>
                </a:r>
                <a:r>
                  <a:rPr lang="en-US" sz="3600" b="1" i="1" dirty="0">
                    <a:latin typeface="Bureausans Italic" pitchFamily="2" charset="0"/>
                    <a:ea typeface="Cambria Math" panose="02040503050406030204" pitchFamily="18" charset="0"/>
                  </a:rPr>
                  <a:t>O</a:t>
                </a:r>
                <a:r>
                  <a:rPr lang="en-US" sz="3600" dirty="0">
                    <a:latin typeface="Bureausans Italic" pitchFamily="2" charset="0"/>
                  </a:rPr>
                  <a:t>  — </a:t>
                </a:r>
                <a:r>
                  <a:rPr lang="ru-RU" sz="3600" dirty="0">
                    <a:latin typeface="Bureausans Italic" pitchFamily="2" charset="0"/>
                  </a:rPr>
                  <a:t>цена заказа,</a:t>
                </a:r>
                <a:r>
                  <a:rPr lang="en-US" sz="3600" dirty="0">
                    <a:latin typeface="Bureausans Italic" pitchFamily="2" charset="0"/>
                  </a:rPr>
                  <a:t> </a:t>
                </a:r>
                <a:r>
                  <a:rPr lang="en-US" sz="3600" b="1" i="1" dirty="0">
                    <a:latin typeface="Bureausans Italic" pitchFamily="2" charset="0"/>
                    <a:ea typeface="Cambria Math" panose="02040503050406030204" pitchFamily="18" charset="0"/>
                  </a:rPr>
                  <a:t>p</a:t>
                </a:r>
                <a:r>
                  <a:rPr lang="ru-RU" sz="3600" b="1" dirty="0">
                    <a:latin typeface="Bureausans Italic" pitchFamily="2" charset="0"/>
                  </a:rPr>
                  <a:t> </a:t>
                </a:r>
                <a:r>
                  <a:rPr lang="en-US" sz="3600" dirty="0">
                    <a:latin typeface="Bureausans Italic" pitchFamily="2" charset="0"/>
                  </a:rPr>
                  <a:t> </a:t>
                </a:r>
                <a:r>
                  <a:rPr lang="ru-RU" sz="3600" dirty="0">
                    <a:latin typeface="Bureausans Italic" pitchFamily="2" charset="0"/>
                  </a:rPr>
                  <a:t>— процент категории, </a:t>
                </a:r>
                <a:r>
                  <a:rPr lang="en-US" sz="3600" b="1" i="1" dirty="0">
                    <a:latin typeface="Bureausans Italic" pitchFamily="2" charset="0"/>
                    <a:ea typeface="Cambria Math" panose="02040503050406030204" pitchFamily="18" charset="0"/>
                  </a:rPr>
                  <a:t>r</a:t>
                </a:r>
                <a:r>
                  <a:rPr lang="en-US" sz="3600" dirty="0">
                    <a:latin typeface="Bureausans Italic" pitchFamily="2" charset="0"/>
                  </a:rPr>
                  <a:t>  —</a:t>
                </a:r>
                <a:r>
                  <a:rPr lang="ru-RU" sz="3600" dirty="0">
                    <a:latin typeface="Bureausans Italic" pitchFamily="2" charset="0"/>
                  </a:rPr>
                  <a:t> штраф за просрочку.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3600" dirty="0">
                    <a:latin typeface="Bureausans Bold" pitchFamily="2" charset="0"/>
                  </a:rPr>
                  <a:t>Пример: 12560 </a:t>
                </a:r>
                <a14:m>
                  <m:oMath xmlns:m="http://schemas.openxmlformats.org/officeDocument/2006/math">
                    <m:r>
                      <a:rPr lang="ru-RU" sz="36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ru-RU" sz="3600" dirty="0">
                    <a:latin typeface="Bureausans Bold" pitchFamily="2" charset="0"/>
                  </a:rPr>
                  <a:t> </a:t>
                </a:r>
                <a:r>
                  <a:rPr lang="en-US" sz="3600" dirty="0">
                    <a:latin typeface="Bureausans Bold" pitchFamily="2" charset="0"/>
                  </a:rPr>
                  <a:t>(</a:t>
                </a:r>
                <a:r>
                  <a:rPr lang="ru-RU" sz="3600" dirty="0">
                    <a:latin typeface="Bureausans Bold" pitchFamily="2" charset="0"/>
                  </a:rPr>
                  <a:t>0.0</a:t>
                </a:r>
                <a:r>
                  <a:rPr lang="en-US" sz="3600" dirty="0">
                    <a:latin typeface="Bureausans Bold" pitchFamily="2" charset="0"/>
                  </a:rPr>
                  <a:t>5</a:t>
                </a:r>
                <a:r>
                  <a:rPr lang="ru-RU" sz="3600" dirty="0">
                    <a:latin typeface="Bureausans Bold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b="1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ru-RU" sz="3600" dirty="0">
                    <a:latin typeface="Bureausans Bold" pitchFamily="2" charset="0"/>
                  </a:rPr>
                  <a:t> 0.5</a:t>
                </a:r>
                <a:r>
                  <a:rPr lang="en-US" sz="3600" dirty="0">
                    <a:latin typeface="Bureausans Bold" pitchFamily="2" charset="0"/>
                  </a:rPr>
                  <a:t>)</a:t>
                </a:r>
                <a:r>
                  <a:rPr lang="ru-RU" sz="3600" dirty="0">
                    <a:latin typeface="Bureausans Bold" pitchFamily="2" charset="0"/>
                  </a:rPr>
                  <a:t> </a:t>
                </a:r>
                <a:r>
                  <a:rPr lang="en-US" sz="3600" dirty="0">
                    <a:latin typeface="Bureausans Bold" pitchFamily="2" charset="0"/>
                  </a:rPr>
                  <a:t>= 314₽ /</a:t>
                </a:r>
                <a:r>
                  <a:rPr lang="ru-RU" sz="3600" dirty="0">
                    <a:latin typeface="Bureausans Bold" pitchFamily="2" charset="0"/>
                  </a:rPr>
                  <a:t> заказ.</a:t>
                </a: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4653C9D-AF2E-451D-7D2A-EC6236C6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8227"/>
                <a:ext cx="10515600" cy="2373422"/>
              </a:xfrm>
              <a:prstGeom prst="rect">
                <a:avLst/>
              </a:prstGeom>
              <a:blipFill>
                <a:blip r:embed="rId4"/>
                <a:stretch>
                  <a:fillRect l="-1797" t="-5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56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AEC5C-A7AD-3B10-C0F3-E156C2954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396EF-ABA7-8DDC-DD27-C485EFC5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8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7300" dirty="0">
                <a:latin typeface="Bureausans Swash Bold" pitchFamily="2" charset="0"/>
              </a:rPr>
              <a:t>Материальная мотивация</a:t>
            </a:r>
            <a:br>
              <a:rPr lang="ru-RU" sz="6600" dirty="0">
                <a:latin typeface="Bureausans Bold" pitchFamily="2" charset="0"/>
              </a:rPr>
            </a:br>
            <a:r>
              <a:rPr lang="ru-RU" sz="4000" dirty="0"/>
              <a:t>❯</a:t>
            </a:r>
            <a:r>
              <a:rPr lang="ru-RU" dirty="0"/>
              <a:t>  </a:t>
            </a:r>
            <a:r>
              <a:rPr lang="ru-RU" dirty="0">
                <a:latin typeface="Bureausans Bold" pitchFamily="2" charset="0"/>
              </a:rPr>
              <a:t>Дизайн</a:t>
            </a:r>
            <a:endParaRPr lang="ru-RU" sz="6600" dirty="0">
              <a:latin typeface="Bureausans Bol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6CFDB-6099-E666-FE21-F8017962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594"/>
            <a:ext cx="10515600" cy="4059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Дизайнеры занимаются разработкой макетов со сложной графикой.</a:t>
            </a:r>
          </a:p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Принцип оплаты труда дизайнеров схож с таковым в отделе производства. Но есть одно отличие: стоимость дизайна определяется самостоятельно.</a:t>
            </a:r>
          </a:p>
          <a:p>
            <a:pPr marL="0" indent="0">
              <a:buNone/>
            </a:pPr>
            <a:r>
              <a:rPr lang="ru-RU" sz="3600" dirty="0">
                <a:latin typeface="Bureausans Regular" pitchFamily="2" charset="0"/>
              </a:rPr>
              <a:t>Таким образом, зарплата складывается из </a:t>
            </a:r>
            <a:r>
              <a:rPr lang="ru-RU" sz="3600" dirty="0">
                <a:latin typeface="Bureausans Bold" pitchFamily="2" charset="0"/>
              </a:rPr>
              <a:t>оклада</a:t>
            </a:r>
            <a:r>
              <a:rPr lang="ru-RU" sz="3600" dirty="0">
                <a:latin typeface="Bureausans Regular" pitchFamily="2" charset="0"/>
              </a:rPr>
              <a:t> и </a:t>
            </a:r>
            <a:r>
              <a:rPr lang="ru-RU" sz="3600" dirty="0">
                <a:latin typeface="Bureausans Bold" pitchFamily="2" charset="0"/>
              </a:rPr>
              <a:t>оплат каждой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5032056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702</Words>
  <Application>Microsoft Office PowerPoint</Application>
  <PresentationFormat>Широкоэкранный</PresentationFormat>
  <Paragraphs>93</Paragraphs>
  <Slides>18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Bureausans Swash Bold</vt:lpstr>
      <vt:lpstr>Bureausans Bold</vt:lpstr>
      <vt:lpstr>Bureausans Italic</vt:lpstr>
      <vt:lpstr>Bureausans Regular</vt:lpstr>
      <vt:lpstr>Cambria Math</vt:lpstr>
      <vt:lpstr>Aptos Display</vt:lpstr>
      <vt:lpstr>Arial</vt:lpstr>
      <vt:lpstr>Bureausans Light</vt:lpstr>
      <vt:lpstr>Aptos</vt:lpstr>
      <vt:lpstr>Тема Office</vt:lpstr>
      <vt:lpstr>Презентация PowerPoint</vt:lpstr>
      <vt:lpstr>Профиль организации</vt:lpstr>
      <vt:lpstr>Организационная структура</vt:lpstr>
      <vt:lpstr>Материальная мотивация ❯  Отдел продаж</vt:lpstr>
      <vt:lpstr>Материальная мотивация ❯  Отдел продаж</vt:lpstr>
      <vt:lpstr>Материальная мотивация ❯  Отдел продаж</vt:lpstr>
      <vt:lpstr>Материальная мотивация ❯  Производство</vt:lpstr>
      <vt:lpstr>Материальная мотивация ❯  Производство</vt:lpstr>
      <vt:lpstr>Материальная мотивация ❯  Дизайн</vt:lpstr>
      <vt:lpstr>Инфосистема</vt:lpstr>
      <vt:lpstr>Фрагмент инфосистемы члена отдела продаж</vt:lpstr>
      <vt:lpstr>Элементы нематериальной мотивации</vt:lpstr>
      <vt:lpstr>Анализ</vt:lpstr>
      <vt:lpstr>Коррекция формулировок</vt:lpstr>
      <vt:lpstr>Улучшение интерфейса</vt:lpstr>
      <vt:lpstr>Анализ</vt:lpstr>
      <vt:lpstr>В итоге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dima</dc:creator>
  <cp:lastModifiedBy>dima</cp:lastModifiedBy>
  <cp:revision>123</cp:revision>
  <dcterms:created xsi:type="dcterms:W3CDTF">2024-11-26T07:06:03Z</dcterms:created>
  <dcterms:modified xsi:type="dcterms:W3CDTF">2024-11-29T04:58:33Z</dcterms:modified>
</cp:coreProperties>
</file>