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2"/>
  </p:notesMasterIdLst>
  <p:sldIdLst>
    <p:sldId id="319" r:id="rId2"/>
    <p:sldId id="385" r:id="rId3"/>
    <p:sldId id="387" r:id="rId4"/>
    <p:sldId id="391" r:id="rId5"/>
    <p:sldId id="378" r:id="rId6"/>
    <p:sldId id="392" r:id="rId7"/>
    <p:sldId id="386" r:id="rId8"/>
    <p:sldId id="384" r:id="rId9"/>
    <p:sldId id="379" r:id="rId10"/>
    <p:sldId id="383" r:id="rId11"/>
    <p:sldId id="394" r:id="rId12"/>
    <p:sldId id="371" r:id="rId13"/>
    <p:sldId id="370" r:id="rId14"/>
    <p:sldId id="389" r:id="rId15"/>
    <p:sldId id="390" r:id="rId16"/>
    <p:sldId id="393" r:id="rId17"/>
    <p:sldId id="355" r:id="rId18"/>
    <p:sldId id="388" r:id="rId19"/>
    <p:sldId id="362" r:id="rId20"/>
    <p:sldId id="369" r:id="rId21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SimSun" pitchFamily="2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SimSun" pitchFamily="2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SimSun" pitchFamily="2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SimSun" pitchFamily="2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589287"/>
    <a:srgbClr val="23421E"/>
    <a:srgbClr val="243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11" autoAdjust="0"/>
    <p:restoredTop sz="94660"/>
  </p:normalViewPr>
  <p:slideViewPr>
    <p:cSldViewPr>
      <p:cViewPr varScale="1">
        <p:scale>
          <a:sx n="60" d="100"/>
          <a:sy n="60" d="100"/>
        </p:scale>
        <p:origin x="-86" y="235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>
              <a:ea typeface="+mn-ea"/>
              <a:cs typeface="Arial" charset="0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>
              <a:ea typeface="+mn-ea"/>
              <a:cs typeface="Arial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>
              <a:ea typeface="+mn-ea"/>
              <a:cs typeface="Arial" charset="0"/>
            </a:endParaRPr>
          </a:p>
        </p:txBody>
      </p:sp>
      <p:sp>
        <p:nvSpPr>
          <p:cNvPr id="3686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>
              <a:ea typeface="+mn-ea"/>
              <a:cs typeface="Arial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674AD4A-5266-4F81-A1A1-7B1F8EEA0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21E-EC2F-4A5E-BCF7-C720F6395110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2015-02-15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5234-F838-4E15-8AF0-8D5F3935585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 flipH="1">
            <a:off x="0" y="5733256"/>
            <a:ext cx="9144000" cy="1124744"/>
          </a:xfrm>
          <a:prstGeom prst="rtTriangle">
            <a:avLst/>
          </a:prstGeom>
          <a:solidFill>
            <a:srgbClr val="4FBAE8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AU" sz="1800">
              <a:solidFill>
                <a:prstClr val="white"/>
              </a:solidFill>
            </a:endParaRPr>
          </a:p>
        </p:txBody>
      </p:sp>
      <p:pic>
        <p:nvPicPr>
          <p:cNvPr id="11" name="Picture 3" descr="D:\Admin_GeoIntrepid_Office\Logos\logo_trimme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" y="6093477"/>
            <a:ext cx="2859087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4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DC34-D810-4E4E-9477-56BBFD677AF1}" type="datetime1">
              <a:rPr lang="en-AU" smtClean="0"/>
              <a:t>2015-02-15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5234-F838-4E15-8AF0-8D5F3935585B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ight Triangle 8"/>
          <p:cNvSpPr/>
          <p:nvPr userDrawn="1"/>
        </p:nvSpPr>
        <p:spPr>
          <a:xfrm flipH="1">
            <a:off x="0" y="5013176"/>
            <a:ext cx="9144000" cy="1844824"/>
          </a:xfrm>
          <a:prstGeom prst="rtTriangle">
            <a:avLst/>
          </a:prstGeom>
          <a:solidFill>
            <a:srgbClr val="4FBAE8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2" descr="D:\Admin_GeoIntrepid_Office\Logos\start_screen6537pixelsWID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249820"/>
            <a:ext cx="3542417" cy="151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Admin_GeoIntrepid_Office\Logos\logo_trimme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" y="6093477"/>
            <a:ext cx="2859087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6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AB0F21E-EC2F-4A5E-BCF7-C720F6395110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2015-02-15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0EE5234-F838-4E15-8AF0-8D5F3935585B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3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758" y="12460"/>
            <a:ext cx="485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 smtClean="0">
                <a:solidFill>
                  <a:schemeClr val="tx1"/>
                </a:solidFill>
              </a:rPr>
              <a:t>GeoModeller</a:t>
            </a:r>
            <a:endParaRPr lang="en-AU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AEM - 1D and 2D Inversion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99" y="971127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b="1" dirty="0" smtClean="0">
                <a:solidFill>
                  <a:schemeClr val="tx1"/>
                </a:solidFill>
              </a:rPr>
              <a:t>1D &amp; 2D Forward and Inverse EM modelling is fully integrated with the </a:t>
            </a:r>
            <a:r>
              <a:rPr lang="en-AU" b="1" dirty="0" err="1" smtClean="0">
                <a:solidFill>
                  <a:schemeClr val="tx1"/>
                </a:solidFill>
              </a:rPr>
              <a:t>GeoModeller</a:t>
            </a:r>
            <a:r>
              <a:rPr lang="en-AU" b="1" dirty="0" smtClean="0">
                <a:solidFill>
                  <a:schemeClr val="tx1"/>
                </a:solidFill>
              </a:rPr>
              <a:t> 3D geology modelling package.</a:t>
            </a:r>
          </a:p>
          <a:p>
            <a:pPr marL="457200" indent="-457200">
              <a:buFont typeface="+mj-lt"/>
              <a:buAutoNum type="arabicPeriod"/>
            </a:pPr>
            <a:endParaRPr lang="en-AU" sz="800" b="1" dirty="0" smtClean="0">
              <a:solidFill>
                <a:schemeClr val="tx1"/>
              </a:solidFill>
            </a:endParaRPr>
          </a:p>
          <a:p>
            <a:pPr marL="1200150" lvl="1" indent="-457200">
              <a:buFont typeface="+mj-lt"/>
              <a:buAutoNum type="alphaLcPeriod"/>
            </a:pPr>
            <a:r>
              <a:rPr lang="en-AU" b="1" dirty="0" smtClean="0">
                <a:solidFill>
                  <a:schemeClr val="tx1"/>
                </a:solidFill>
              </a:rPr>
              <a:t>AEM </a:t>
            </a:r>
            <a:r>
              <a:rPr lang="en-AU" b="1" dirty="0">
                <a:solidFill>
                  <a:schemeClr val="tx1"/>
                </a:solidFill>
              </a:rPr>
              <a:t>Time </a:t>
            </a:r>
            <a:r>
              <a:rPr lang="en-AU" b="1">
                <a:solidFill>
                  <a:schemeClr val="tx1"/>
                </a:solidFill>
              </a:rPr>
              <a:t>and </a:t>
            </a:r>
            <a:r>
              <a:rPr lang="en-AU" b="1" smtClean="0">
                <a:solidFill>
                  <a:schemeClr val="tx1"/>
                </a:solidFill>
              </a:rPr>
              <a:t>Freq. </a:t>
            </a:r>
            <a:r>
              <a:rPr lang="en-AU" b="1" dirty="0" smtClean="0">
                <a:solidFill>
                  <a:schemeClr val="tx1"/>
                </a:solidFill>
              </a:rPr>
              <a:t>Domain for most current systems.</a:t>
            </a:r>
            <a:endParaRPr lang="en-AU" b="1" dirty="0">
              <a:solidFill>
                <a:schemeClr val="tx1"/>
              </a:solidFill>
            </a:endParaRPr>
          </a:p>
          <a:p>
            <a:endParaRPr lang="en-AU" sz="800" b="1" dirty="0">
              <a:solidFill>
                <a:schemeClr val="tx1"/>
              </a:solidFill>
            </a:endParaRPr>
          </a:p>
          <a:p>
            <a:pPr marL="1200150" lvl="1" indent="-457200">
              <a:buFont typeface="+mj-lt"/>
              <a:buAutoNum type="alphaLcPeriod" startAt="2"/>
            </a:pPr>
            <a:r>
              <a:rPr lang="en-AU" b="1" dirty="0">
                <a:solidFill>
                  <a:schemeClr val="tx1"/>
                </a:solidFill>
              </a:rPr>
              <a:t>Includes a fast approximate </a:t>
            </a:r>
            <a:r>
              <a:rPr lang="en-AU" b="1" dirty="0" smtClean="0">
                <a:solidFill>
                  <a:schemeClr val="tx1"/>
                </a:solidFill>
              </a:rPr>
              <a:t>Apparent </a:t>
            </a:r>
            <a:r>
              <a:rPr lang="en-AU" b="1" dirty="0">
                <a:solidFill>
                  <a:schemeClr val="tx1"/>
                </a:solidFill>
              </a:rPr>
              <a:t>Conductivity calculation (by channel</a:t>
            </a:r>
            <a:r>
              <a:rPr lang="en-AU" b="1" dirty="0" smtClean="0">
                <a:solidFill>
                  <a:schemeClr val="tx1"/>
                </a:solidFill>
              </a:rPr>
              <a:t>).</a:t>
            </a:r>
          </a:p>
          <a:p>
            <a:pPr marL="1200150" lvl="1" indent="-457200">
              <a:buFont typeface="+mj-lt"/>
              <a:buAutoNum type="alphaLcPeriod" startAt="2"/>
            </a:pPr>
            <a:endParaRPr lang="en-AU" sz="800" b="1" dirty="0" smtClean="0">
              <a:solidFill>
                <a:schemeClr val="tx1"/>
              </a:solidFill>
            </a:endParaRPr>
          </a:p>
          <a:p>
            <a:pPr marL="1200150" lvl="1" indent="-457200">
              <a:buFont typeface="+mj-lt"/>
              <a:buAutoNum type="alphaLcPeriod" startAt="2"/>
            </a:pPr>
            <a:r>
              <a:rPr lang="en-AU" b="1" dirty="0" smtClean="0">
                <a:solidFill>
                  <a:schemeClr val="tx1"/>
                </a:solidFill>
              </a:rPr>
              <a:t>1D inversion developed by Jovan </a:t>
            </a:r>
            <a:r>
              <a:rPr lang="en-AU" b="1" dirty="0" err="1" smtClean="0">
                <a:solidFill>
                  <a:schemeClr val="tx1"/>
                </a:solidFill>
              </a:rPr>
              <a:t>Silic</a:t>
            </a:r>
            <a:r>
              <a:rPr lang="en-AU" b="1" dirty="0" smtClean="0">
                <a:solidFill>
                  <a:schemeClr val="tx1"/>
                </a:solidFill>
              </a:rPr>
              <a:t>.</a:t>
            </a:r>
          </a:p>
          <a:p>
            <a:pPr marL="1200150" lvl="1" indent="-457200">
              <a:buFont typeface="+mj-lt"/>
              <a:buAutoNum type="alphaLcPeriod" startAt="2"/>
            </a:pPr>
            <a:endParaRPr lang="en-AU" sz="800" b="1" dirty="0">
              <a:solidFill>
                <a:schemeClr val="tx1"/>
              </a:solidFill>
            </a:endParaRPr>
          </a:p>
          <a:p>
            <a:pPr marL="1200150" lvl="1" indent="-457200">
              <a:buFont typeface="+mj-lt"/>
              <a:buAutoNum type="alphaLcPeriod" startAt="2"/>
            </a:pPr>
            <a:r>
              <a:rPr lang="en-AU" b="1" dirty="0" smtClean="0">
                <a:solidFill>
                  <a:schemeClr val="tx1"/>
                </a:solidFill>
              </a:rPr>
              <a:t>2D </a:t>
            </a:r>
            <a:r>
              <a:rPr lang="en-AU" b="1" dirty="0">
                <a:solidFill>
                  <a:schemeClr val="tx1"/>
                </a:solidFill>
              </a:rPr>
              <a:t>methods </a:t>
            </a:r>
            <a:r>
              <a:rPr lang="en-AU" b="1" dirty="0" smtClean="0">
                <a:solidFill>
                  <a:schemeClr val="tx1"/>
                </a:solidFill>
              </a:rPr>
              <a:t>based </a:t>
            </a:r>
            <a:r>
              <a:rPr lang="en-AU" b="1" dirty="0">
                <a:solidFill>
                  <a:schemeClr val="tx1"/>
                </a:solidFill>
              </a:rPr>
              <a:t>on </a:t>
            </a:r>
            <a:r>
              <a:rPr lang="en-AU" b="1" dirty="0" smtClean="0">
                <a:solidFill>
                  <a:schemeClr val="tx1"/>
                </a:solidFill>
              </a:rPr>
              <a:t>AMIRA/CSIRO </a:t>
            </a:r>
            <a:r>
              <a:rPr lang="en-AU" b="1" dirty="0">
                <a:solidFill>
                  <a:schemeClr val="tx1"/>
                </a:solidFill>
              </a:rPr>
              <a:t>code </a:t>
            </a:r>
            <a:r>
              <a:rPr lang="en-AU" b="1" dirty="0" err="1" smtClean="0">
                <a:solidFill>
                  <a:schemeClr val="tx1"/>
                </a:solidFill>
              </a:rPr>
              <a:t>ArjunAir</a:t>
            </a:r>
            <a:r>
              <a:rPr lang="en-AU" b="1" dirty="0" smtClean="0">
                <a:solidFill>
                  <a:schemeClr val="tx1"/>
                </a:solidFill>
              </a:rPr>
              <a:t>; with new forward and inversion solver and other improvements implemented by Jovan. </a:t>
            </a:r>
          </a:p>
          <a:p>
            <a:pPr lvl="1" indent="0"/>
            <a:endParaRPr lang="en-AU" sz="800" b="1" dirty="0" smtClean="0">
              <a:solidFill>
                <a:schemeClr val="tx1"/>
              </a:solidFill>
            </a:endParaRPr>
          </a:p>
          <a:p>
            <a:pPr marL="1200150" lvl="1" indent="-457200">
              <a:buFont typeface="+mj-lt"/>
              <a:buAutoNum type="alphaLcPeriod" startAt="2"/>
            </a:pPr>
            <a:r>
              <a:rPr lang="en-AU" b="1" dirty="0" smtClean="0">
                <a:solidFill>
                  <a:schemeClr val="tx1"/>
                </a:solidFill>
              </a:rPr>
              <a:t>Both 1D &amp; 2D are parallelised using MPI.</a:t>
            </a:r>
            <a:endParaRPr lang="en-AU" b="1" dirty="0">
              <a:solidFill>
                <a:schemeClr val="tx1"/>
              </a:solidFill>
            </a:endParaRPr>
          </a:p>
          <a:p>
            <a:endParaRPr lang="en-AU" sz="10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AU" b="1" dirty="0" err="1" smtClean="0">
                <a:solidFill>
                  <a:schemeClr val="tx1"/>
                </a:solidFill>
              </a:rPr>
              <a:t>GeoModeller</a:t>
            </a:r>
            <a:r>
              <a:rPr lang="en-AU" b="1" dirty="0" smtClean="0">
                <a:solidFill>
                  <a:schemeClr val="tx1"/>
                </a:solidFill>
              </a:rPr>
              <a:t>  also provides 3D </a:t>
            </a:r>
            <a:r>
              <a:rPr lang="en-AU" b="1" dirty="0" err="1" smtClean="0">
                <a:solidFill>
                  <a:schemeClr val="tx1"/>
                </a:solidFill>
              </a:rPr>
              <a:t>Grav</a:t>
            </a:r>
            <a:r>
              <a:rPr lang="en-AU" b="1" dirty="0">
                <a:solidFill>
                  <a:schemeClr val="tx1"/>
                </a:solidFill>
              </a:rPr>
              <a:t>/</a:t>
            </a:r>
            <a:r>
              <a:rPr lang="en-AU" b="1" dirty="0" smtClean="0">
                <a:solidFill>
                  <a:schemeClr val="tx1"/>
                </a:solidFill>
              </a:rPr>
              <a:t>Mag forward and stochastic inverse modelling (single or joint) with full tensor capabilities.</a:t>
            </a:r>
          </a:p>
          <a:p>
            <a:endParaRPr lang="en-AU" sz="1000" b="1" dirty="0" smtClean="0">
              <a:solidFill>
                <a:schemeClr val="tx1"/>
              </a:solidFill>
            </a:endParaRPr>
          </a:p>
          <a:p>
            <a:endParaRPr lang="en-AU" b="1" dirty="0" smtClean="0">
              <a:solidFill>
                <a:schemeClr val="tx1"/>
              </a:solidFill>
            </a:endParaRPr>
          </a:p>
          <a:p>
            <a:endParaRPr lang="en-AU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46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 smtClean="0">
                <a:solidFill>
                  <a:schemeClr val="tx1"/>
                </a:solidFill>
              </a:rPr>
              <a:t>GeoModeller</a:t>
            </a:r>
            <a:r>
              <a:rPr lang="en-AU" sz="2800" b="1" dirty="0" smtClean="0">
                <a:solidFill>
                  <a:schemeClr val="tx1"/>
                </a:solidFill>
              </a:rPr>
              <a:t>  AEM - 1D and 2D Inversion</a:t>
            </a: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GUI - Work Flow</a:t>
            </a:r>
            <a:endParaRPr lang="en-AU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" y="994277"/>
            <a:ext cx="914399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5"/>
            </a:pPr>
            <a:r>
              <a:rPr lang="en-AU" sz="2200" b="1" dirty="0" smtClean="0">
                <a:solidFill>
                  <a:schemeClr val="tx1"/>
                </a:solidFill>
              </a:rPr>
              <a:t>When done click</a:t>
            </a:r>
            <a:r>
              <a:rPr lang="en-AU" b="1" dirty="0" smtClean="0">
                <a:solidFill>
                  <a:schemeClr val="tx1"/>
                </a:solidFill>
              </a:rPr>
              <a:t> </a:t>
            </a:r>
            <a:r>
              <a:rPr lang="en-AU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Launch Compute EM </a:t>
            </a:r>
            <a:r>
              <a:rPr lang="en-AU" sz="2200" b="1" dirty="0" smtClean="0">
                <a:solidFill>
                  <a:schemeClr val="tx1"/>
                </a:solidFill>
              </a:rPr>
              <a:t>button.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5"/>
            </a:pPr>
            <a:r>
              <a:rPr lang="en-AU" sz="2200" b="1" dirty="0" smtClean="0">
                <a:solidFill>
                  <a:schemeClr val="tx1"/>
                </a:solidFill>
              </a:rPr>
              <a:t>Select required supporting channels: East, North, DTM, </a:t>
            </a:r>
            <a:r>
              <a:rPr lang="en-AU" sz="2200" b="1" dirty="0" err="1" smtClean="0">
                <a:solidFill>
                  <a:schemeClr val="tx1"/>
                </a:solidFill>
              </a:rPr>
              <a:t>Tx</a:t>
            </a:r>
            <a:r>
              <a:rPr lang="en-AU" sz="2200" b="1" dirty="0" smtClean="0">
                <a:solidFill>
                  <a:schemeClr val="tx1"/>
                </a:solidFill>
              </a:rPr>
              <a:t> Clearance</a:t>
            </a:r>
            <a:r>
              <a:rPr lang="en-AU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AU" sz="2200" b="1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411" y="1903749"/>
            <a:ext cx="6139967" cy="496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" y="1903749"/>
            <a:ext cx="277179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AU" sz="2200" b="1" dirty="0">
                <a:solidFill>
                  <a:schemeClr val="tx1"/>
                </a:solidFill>
              </a:rPr>
              <a:t>Choose </a:t>
            </a:r>
            <a:r>
              <a:rPr lang="en-AU" sz="2200" b="1" dirty="0" smtClean="0">
                <a:solidFill>
                  <a:schemeClr val="tx1"/>
                </a:solidFill>
              </a:rPr>
              <a:t>method</a:t>
            </a:r>
          </a:p>
          <a:p>
            <a:pPr marL="457200" indent="-457200">
              <a:buFont typeface="+mj-lt"/>
              <a:buAutoNum type="arabicPeriod" startAt="7"/>
            </a:pPr>
            <a:endParaRPr lang="en-AU" sz="8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AU" sz="2200" b="1" dirty="0">
                <a:solidFill>
                  <a:schemeClr val="tx1"/>
                </a:solidFill>
              </a:rPr>
              <a:t>Setup </a:t>
            </a:r>
            <a:r>
              <a:rPr lang="en-AU" sz="2200" b="1" dirty="0" smtClean="0">
                <a:solidFill>
                  <a:schemeClr val="tx1"/>
                </a:solidFill>
              </a:rPr>
              <a:t>parameters</a:t>
            </a:r>
          </a:p>
          <a:p>
            <a:pPr marL="457200" indent="-457200">
              <a:buFont typeface="+mj-lt"/>
              <a:buAutoNum type="arabicPeriod" startAt="7"/>
            </a:pPr>
            <a:endParaRPr lang="en-AU" sz="8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AU" sz="2200" b="1" dirty="0" smtClean="0">
                <a:solidFill>
                  <a:schemeClr val="tx1"/>
                </a:solidFill>
              </a:rPr>
              <a:t>Click Compute …..</a:t>
            </a:r>
          </a:p>
          <a:p>
            <a:pPr marL="457200" indent="-457200">
              <a:buFont typeface="+mj-lt"/>
              <a:buAutoNum type="arabicPeriod" startAt="7"/>
            </a:pPr>
            <a:endParaRPr lang="en-AU" sz="8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AU" sz="2200" b="1" dirty="0" smtClean="0">
                <a:solidFill>
                  <a:schemeClr val="tx1"/>
                </a:solidFill>
              </a:rPr>
              <a:t>Review results and misfits in profile panel.</a:t>
            </a:r>
          </a:p>
          <a:p>
            <a:pPr marL="457200" indent="-457200">
              <a:buFont typeface="+mj-lt"/>
              <a:buAutoNum type="arabicPeriod" startAt="7"/>
            </a:pPr>
            <a:endParaRPr lang="en-AU" sz="8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AU" sz="2200" b="1" dirty="0" smtClean="0">
                <a:solidFill>
                  <a:schemeClr val="tx1"/>
                </a:solidFill>
              </a:rPr>
              <a:t>Save Results to GM Mesh grid tree</a:t>
            </a:r>
            <a:endParaRPr lang="en-AU" sz="22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7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8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46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 smtClean="0">
                <a:solidFill>
                  <a:schemeClr val="tx1"/>
                </a:solidFill>
              </a:rPr>
              <a:t>GeoModeller</a:t>
            </a:r>
            <a:r>
              <a:rPr lang="en-AU" sz="2800" b="1" dirty="0" smtClean="0">
                <a:solidFill>
                  <a:schemeClr val="tx1"/>
                </a:solidFill>
              </a:rPr>
              <a:t>  AEM - 1D and 2D Inversion</a:t>
            </a: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GUI - Work Flow</a:t>
            </a:r>
            <a:endParaRPr lang="en-AU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" y="994277"/>
            <a:ext cx="91439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5"/>
            </a:pPr>
            <a:r>
              <a:rPr lang="en-AU" sz="2200" b="1" dirty="0" smtClean="0">
                <a:solidFill>
                  <a:schemeClr val="tx1"/>
                </a:solidFill>
              </a:rPr>
              <a:t>Estimating System Noise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b="1" dirty="0" err="1" smtClean="0">
                <a:solidFill>
                  <a:schemeClr val="tx1"/>
                </a:solidFill>
              </a:rPr>
              <a:t>Calc</a:t>
            </a:r>
            <a:endParaRPr lang="en-AU" sz="2000" b="1" dirty="0" smtClean="0">
              <a:solidFill>
                <a:schemeClr val="tx1"/>
              </a:solidFill>
            </a:endParaRPr>
          </a:p>
          <a:p>
            <a:pPr lvl="2" indent="0">
              <a:spcAft>
                <a:spcPts val="600"/>
              </a:spcAft>
            </a:pPr>
            <a:r>
              <a:rPr lang="en-AU" sz="2000" b="1" dirty="0" smtClean="0">
                <a:solidFill>
                  <a:schemeClr val="tx1"/>
                </a:solidFill>
              </a:rPr>
              <a:t>Calculate </a:t>
            </a:r>
            <a:r>
              <a:rPr lang="en-AU" sz="2000" b="1" dirty="0">
                <a:solidFill>
                  <a:schemeClr val="tx1"/>
                </a:solidFill>
              </a:rPr>
              <a:t>the </a:t>
            </a:r>
            <a:r>
              <a:rPr lang="en-AU" sz="2000" b="1" dirty="0" err="1">
                <a:solidFill>
                  <a:schemeClr val="tx1"/>
                </a:solidFill>
              </a:rPr>
              <a:t>StdDev</a:t>
            </a:r>
            <a:r>
              <a:rPr lang="en-AU" sz="2000" b="1" dirty="0">
                <a:solidFill>
                  <a:schemeClr val="tx1"/>
                </a:solidFill>
              </a:rPr>
              <a:t> of each channel (time gate) for both X and Z components within a polygon drawn - with pen tool - around an area of low signal on the Surface Topography section. Use a contractor delivered apparent conductivity grid or a late time channel point plot loaded into the mesh grid environment and displayed on the </a:t>
            </a:r>
            <a:r>
              <a:rPr lang="en-AU" sz="2000" b="1" dirty="0" err="1">
                <a:solidFill>
                  <a:schemeClr val="tx1"/>
                </a:solidFill>
              </a:rPr>
              <a:t>Topo</a:t>
            </a:r>
            <a:r>
              <a:rPr lang="en-AU" sz="2000" b="1" dirty="0">
                <a:solidFill>
                  <a:schemeClr val="tx1"/>
                </a:solidFill>
              </a:rPr>
              <a:t> section to identify the area of low signal. </a:t>
            </a:r>
            <a:endParaRPr lang="en-AU" sz="2000" b="1" dirty="0" smtClean="0">
              <a:solidFill>
                <a:schemeClr val="tx1"/>
              </a:solidFill>
            </a:endParaRP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chemeClr val="tx1"/>
                </a:solidFill>
              </a:rPr>
              <a:t>Set </a:t>
            </a:r>
            <a:r>
              <a:rPr lang="en-AU" sz="2000" b="1" dirty="0">
                <a:solidFill>
                  <a:schemeClr val="tx1"/>
                </a:solidFill>
              </a:rPr>
              <a:t>Decay </a:t>
            </a:r>
            <a:r>
              <a:rPr lang="en-AU" sz="2000" b="1" dirty="0" smtClean="0">
                <a:solidFill>
                  <a:schemeClr val="tx1"/>
                </a:solidFill>
              </a:rPr>
              <a:t>Reference</a:t>
            </a:r>
          </a:p>
          <a:p>
            <a:pPr lvl="2" indent="0">
              <a:spcAft>
                <a:spcPts val="600"/>
              </a:spcAft>
            </a:pPr>
            <a:r>
              <a:rPr lang="en-AU" sz="2000" b="1" dirty="0" smtClean="0">
                <a:solidFill>
                  <a:schemeClr val="tx1"/>
                </a:solidFill>
              </a:rPr>
              <a:t>Choose </a:t>
            </a:r>
            <a:r>
              <a:rPr lang="en-AU" sz="2000" b="1" dirty="0">
                <a:solidFill>
                  <a:schemeClr val="tx1"/>
                </a:solidFill>
              </a:rPr>
              <a:t>the earliest of the late time channels where you are confident that signal is all noise and compute a multiplier </a:t>
            </a:r>
            <a:r>
              <a:rPr lang="en-AU" sz="2000" b="1" i="1" dirty="0" err="1">
                <a:solidFill>
                  <a:schemeClr val="tx1"/>
                </a:solidFill>
              </a:rPr>
              <a:t>sqrt</a:t>
            </a:r>
            <a:r>
              <a:rPr lang="en-AU" sz="2000" b="1" i="1" dirty="0">
                <a:solidFill>
                  <a:schemeClr val="tx1"/>
                </a:solidFill>
              </a:rPr>
              <a:t>(</a:t>
            </a:r>
            <a:r>
              <a:rPr lang="en-AU" sz="2000" b="1" i="1" dirty="0" err="1">
                <a:solidFill>
                  <a:schemeClr val="tx1"/>
                </a:solidFill>
              </a:rPr>
              <a:t>ts</a:t>
            </a:r>
            <a:r>
              <a:rPr lang="en-AU" sz="2000" b="1" i="1" dirty="0">
                <a:solidFill>
                  <a:schemeClr val="tx1"/>
                </a:solidFill>
              </a:rPr>
              <a:t>/</a:t>
            </a:r>
            <a:r>
              <a:rPr lang="en-AU" sz="2000" b="1" i="1" dirty="0" err="1">
                <a:solidFill>
                  <a:schemeClr val="tx1"/>
                </a:solidFill>
              </a:rPr>
              <a:t>tn</a:t>
            </a:r>
            <a:r>
              <a:rPr lang="en-AU" sz="2000" b="1" i="1" dirty="0">
                <a:solidFill>
                  <a:schemeClr val="tx1"/>
                </a:solidFill>
              </a:rPr>
              <a:t>) </a:t>
            </a:r>
            <a:r>
              <a:rPr lang="en-AU" sz="2000" b="1" dirty="0">
                <a:solidFill>
                  <a:schemeClr val="tx1"/>
                </a:solidFill>
              </a:rPr>
              <a:t>where </a:t>
            </a:r>
            <a:r>
              <a:rPr lang="en-AU" sz="2000" b="1" i="1" dirty="0" err="1">
                <a:solidFill>
                  <a:schemeClr val="tx1"/>
                </a:solidFill>
              </a:rPr>
              <a:t>ts</a:t>
            </a:r>
            <a:r>
              <a:rPr lang="en-AU" sz="2000" b="1" i="1" dirty="0">
                <a:solidFill>
                  <a:schemeClr val="tx1"/>
                </a:solidFill>
              </a:rPr>
              <a:t> = time since turnoff for the chosen channel </a:t>
            </a:r>
            <a:r>
              <a:rPr lang="en-AU" sz="2000" b="1" dirty="0">
                <a:solidFill>
                  <a:schemeClr val="tx1"/>
                </a:solidFill>
              </a:rPr>
              <a:t>and </a:t>
            </a:r>
            <a:r>
              <a:rPr lang="en-AU" sz="2000" b="1" i="1" dirty="0" err="1">
                <a:solidFill>
                  <a:schemeClr val="tx1"/>
                </a:solidFill>
              </a:rPr>
              <a:t>tn</a:t>
            </a:r>
            <a:r>
              <a:rPr lang="en-AU" sz="2000" b="1" i="1" dirty="0">
                <a:solidFill>
                  <a:schemeClr val="tx1"/>
                </a:solidFill>
              </a:rPr>
              <a:t> = time since turnoff for the channel we are calculating. </a:t>
            </a:r>
            <a:r>
              <a:rPr lang="en-AU" sz="2000" b="1" dirty="0">
                <a:solidFill>
                  <a:schemeClr val="tx1"/>
                </a:solidFill>
              </a:rPr>
              <a:t>The </a:t>
            </a:r>
            <a:r>
              <a:rPr lang="en-AU" sz="2000" b="1" dirty="0" err="1">
                <a:solidFill>
                  <a:schemeClr val="tx1"/>
                </a:solidFill>
              </a:rPr>
              <a:t>NoiseX</a:t>
            </a:r>
            <a:r>
              <a:rPr lang="en-AU" sz="2000" b="1" dirty="0">
                <a:solidFill>
                  <a:schemeClr val="tx1"/>
                </a:solidFill>
              </a:rPr>
              <a:t> or </a:t>
            </a:r>
            <a:r>
              <a:rPr lang="en-AU" sz="2000" b="1" dirty="0" err="1">
                <a:solidFill>
                  <a:schemeClr val="tx1"/>
                </a:solidFill>
              </a:rPr>
              <a:t>NoiseZ</a:t>
            </a:r>
            <a:r>
              <a:rPr lang="en-AU" sz="2000" b="1" dirty="0">
                <a:solidFill>
                  <a:schemeClr val="tx1"/>
                </a:solidFill>
              </a:rPr>
              <a:t> value for the chosen channel is then set constant for all X or Z channels in the group. When computing noise for inversion the value </a:t>
            </a:r>
            <a:r>
              <a:rPr lang="en-AU" sz="2000" b="1" dirty="0" err="1">
                <a:solidFill>
                  <a:schemeClr val="tx1"/>
                </a:solidFill>
              </a:rPr>
              <a:t>NoiseX</a:t>
            </a:r>
            <a:r>
              <a:rPr lang="en-AU" sz="2000" b="1" dirty="0">
                <a:solidFill>
                  <a:schemeClr val="tx1"/>
                </a:solidFill>
              </a:rPr>
              <a:t>*</a:t>
            </a:r>
            <a:r>
              <a:rPr lang="en-AU" sz="2000" b="1" dirty="0" err="1">
                <a:solidFill>
                  <a:schemeClr val="tx1"/>
                </a:solidFill>
              </a:rPr>
              <a:t>MultipleX</a:t>
            </a:r>
            <a:r>
              <a:rPr lang="en-AU" sz="2000" b="1" dirty="0">
                <a:solidFill>
                  <a:schemeClr val="tx1"/>
                </a:solidFill>
              </a:rPr>
              <a:t>*Peak Moment is the noise value applied to each component </a:t>
            </a:r>
            <a:r>
              <a:rPr lang="en-AU" sz="2000" b="1" dirty="0" smtClean="0">
                <a:solidFill>
                  <a:schemeClr val="tx1"/>
                </a:solidFill>
              </a:rPr>
              <a:t>channel.</a:t>
            </a:r>
            <a:endParaRPr lang="en-AU" sz="2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D_3D_Section_View_LogRes_Vertex_Mes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00" y="936000"/>
            <a:ext cx="8780323" cy="50879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9512" y="188640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chemeClr val="tx1"/>
                </a:solidFill>
              </a:rPr>
              <a:t>Save results into </a:t>
            </a:r>
            <a:r>
              <a:rPr lang="en-AU" b="1" dirty="0" err="1" smtClean="0">
                <a:solidFill>
                  <a:schemeClr val="tx1"/>
                </a:solidFill>
              </a:rPr>
              <a:t>GeoModeller</a:t>
            </a:r>
            <a:r>
              <a:rPr lang="en-AU" b="1" dirty="0" smtClean="0">
                <a:solidFill>
                  <a:schemeClr val="tx1"/>
                </a:solidFill>
              </a:rPr>
              <a:t> mesh grid and visualise on 2D sections and in 3D Viewer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640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chemeClr val="tx1"/>
                </a:solidFill>
              </a:rPr>
              <a:t>Checking 1D inversion misfit – black profiles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5814" y="6150114"/>
            <a:ext cx="5881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b="1" dirty="0" smtClean="0">
                <a:solidFill>
                  <a:schemeClr val="tx1"/>
                </a:solidFill>
              </a:rPr>
              <a:t>SPECTREM – Z Component Profiles and</a:t>
            </a:r>
          </a:p>
          <a:p>
            <a:pPr algn="ctr"/>
            <a:r>
              <a:rPr lang="en-AU" sz="2000" b="1" dirty="0" smtClean="0">
                <a:solidFill>
                  <a:schemeClr val="tx1"/>
                </a:solidFill>
              </a:rPr>
              <a:t> Log Conductivity Section</a:t>
            </a:r>
            <a:endParaRPr lang="en-AU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9" y="697531"/>
            <a:ext cx="8319476" cy="5452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640"/>
            <a:ext cx="889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chemeClr val="tx1"/>
                </a:solidFill>
              </a:rPr>
              <a:t>Checking the 1D inversion misfit – grid individual observed and computed inversion channels</a:t>
            </a:r>
          </a:p>
        </p:txBody>
      </p:sp>
      <p:pic>
        <p:nvPicPr>
          <p:cNvPr id="6" name="Picture 5" descr="MTW_237_Survey_Predicted_Data_Ch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999" y="936000"/>
            <a:ext cx="8660266" cy="51195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87824" y="6165304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chemeClr val="tx1"/>
                </a:solidFill>
              </a:rPr>
              <a:t>Check individual channel (15) inversion misfits</a:t>
            </a:r>
            <a:endParaRPr lang="en-A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3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640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chemeClr val="tx1"/>
                </a:solidFill>
              </a:rPr>
              <a:t>Checking </a:t>
            </a:r>
            <a:r>
              <a:rPr lang="en-AU" b="1" dirty="0">
                <a:solidFill>
                  <a:schemeClr val="tx1"/>
                </a:solidFill>
              </a:rPr>
              <a:t>2</a:t>
            </a:r>
            <a:r>
              <a:rPr lang="en-AU" b="1" dirty="0" smtClean="0">
                <a:solidFill>
                  <a:schemeClr val="tx1"/>
                </a:solidFill>
              </a:rPr>
              <a:t>D inversion misfits – black profiles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2120" y="6090592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b="1" dirty="0" smtClean="0">
                <a:solidFill>
                  <a:schemeClr val="tx1"/>
                </a:solidFill>
              </a:rPr>
              <a:t>SPECTREM – 2D Inversion X &amp; Z Component Profiles and Conductivity Section</a:t>
            </a:r>
            <a:endParaRPr lang="en-AU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8678" y="1700808"/>
            <a:ext cx="215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X Component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2030" y="3645024"/>
            <a:ext cx="1914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Z</a:t>
            </a:r>
            <a:r>
              <a:rPr lang="en-AU" dirty="0" smtClean="0">
                <a:solidFill>
                  <a:schemeClr val="tx1"/>
                </a:solidFill>
              </a:rPr>
              <a:t> Component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51755"/>
            <a:ext cx="6563142" cy="521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8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640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chemeClr val="tx1"/>
                </a:solidFill>
              </a:rPr>
              <a:t>1D and 2D inversion Comparison – Z 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9764" y="6090592"/>
            <a:ext cx="6231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b="1" dirty="0" smtClean="0">
                <a:solidFill>
                  <a:schemeClr val="tx1"/>
                </a:solidFill>
              </a:rPr>
              <a:t>SPECTREM – 1D and 2D Inversion Z </a:t>
            </a:r>
            <a:r>
              <a:rPr lang="en-AU" sz="2000" b="1" smtClean="0">
                <a:solidFill>
                  <a:schemeClr val="tx1"/>
                </a:solidFill>
              </a:rPr>
              <a:t>Component  Ch6 to Ch8 </a:t>
            </a:r>
            <a:r>
              <a:rPr lang="en-AU" sz="2000" b="1" dirty="0" smtClean="0">
                <a:solidFill>
                  <a:schemeClr val="tx1"/>
                </a:solidFill>
              </a:rPr>
              <a:t>Profiles and </a:t>
            </a:r>
            <a:r>
              <a:rPr lang="en-AU" sz="2000" b="1" smtClean="0">
                <a:solidFill>
                  <a:schemeClr val="tx1"/>
                </a:solidFill>
              </a:rPr>
              <a:t>Conductivity Sections</a:t>
            </a:r>
            <a:endParaRPr lang="en-AU" sz="20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4" y="650305"/>
            <a:ext cx="8042160" cy="544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5479" y="38169"/>
            <a:ext cx="4400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 err="1" smtClean="0">
                <a:solidFill>
                  <a:schemeClr val="tx1"/>
                </a:solidFill>
              </a:rPr>
              <a:t>GeoModeller</a:t>
            </a:r>
            <a:r>
              <a:rPr lang="en-AU" sz="2800" b="1" dirty="0" smtClean="0">
                <a:solidFill>
                  <a:schemeClr val="tx1"/>
                </a:solidFill>
              </a:rPr>
              <a:t> EM Inversion</a:t>
            </a: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Post Processing</a:t>
            </a:r>
            <a:endParaRPr lang="en-AU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9227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chemeClr val="tx1"/>
                </a:solidFill>
              </a:rPr>
              <a:t>Compute </a:t>
            </a:r>
            <a:r>
              <a:rPr lang="en-AU" b="1" dirty="0" err="1" smtClean="0">
                <a:solidFill>
                  <a:schemeClr val="tx1"/>
                </a:solidFill>
              </a:rPr>
              <a:t>variogram</a:t>
            </a:r>
            <a:r>
              <a:rPr lang="en-AU" b="1" dirty="0" smtClean="0">
                <a:solidFill>
                  <a:schemeClr val="tx1"/>
                </a:solidFill>
              </a:rPr>
              <a:t> for  1D </a:t>
            </a:r>
            <a:r>
              <a:rPr lang="en-AU" b="1" dirty="0" err="1" smtClean="0">
                <a:solidFill>
                  <a:schemeClr val="tx1"/>
                </a:solidFill>
              </a:rPr>
              <a:t>LogCond</a:t>
            </a:r>
            <a:r>
              <a:rPr lang="en-AU" b="1" dirty="0" smtClean="0">
                <a:solidFill>
                  <a:schemeClr val="tx1"/>
                </a:solidFill>
              </a:rPr>
              <a:t> and Cross Validate.</a:t>
            </a:r>
          </a:p>
        </p:txBody>
      </p:sp>
      <p:pic>
        <p:nvPicPr>
          <p:cNvPr id="5" name="Picture 4" descr="1D_Variogram_Fit_Expon_Log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5083302" cy="3355086"/>
          </a:xfrm>
          <a:prstGeom prst="rect">
            <a:avLst/>
          </a:prstGeom>
        </p:spPr>
      </p:pic>
      <p:pic>
        <p:nvPicPr>
          <p:cNvPr id="6" name="Picture 5" descr="1D_Variogram_Analysis_LogCond_CrossV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1737" y="1628800"/>
            <a:ext cx="3696462" cy="2416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5479" y="38169"/>
            <a:ext cx="4400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 err="1" smtClean="0">
                <a:solidFill>
                  <a:schemeClr val="tx1"/>
                </a:solidFill>
              </a:rPr>
              <a:t>GeoModeller</a:t>
            </a:r>
            <a:r>
              <a:rPr lang="en-AU" sz="2800" b="1" dirty="0" smtClean="0">
                <a:solidFill>
                  <a:schemeClr val="tx1"/>
                </a:solidFill>
              </a:rPr>
              <a:t> EM Inversion</a:t>
            </a: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Post Processing</a:t>
            </a:r>
            <a:endParaRPr lang="en-AU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9227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tx1"/>
                </a:solidFill>
              </a:rPr>
              <a:t>Run </a:t>
            </a:r>
            <a:r>
              <a:rPr lang="en-AU" b="1" dirty="0" smtClean="0">
                <a:solidFill>
                  <a:schemeClr val="tx1"/>
                </a:solidFill>
              </a:rPr>
              <a:t>kriging, </a:t>
            </a:r>
            <a:r>
              <a:rPr lang="en-AU" b="1" dirty="0">
                <a:solidFill>
                  <a:schemeClr val="tx1"/>
                </a:solidFill>
              </a:rPr>
              <a:t>create 3D </a:t>
            </a:r>
            <a:r>
              <a:rPr lang="en-AU" b="1" dirty="0" err="1">
                <a:solidFill>
                  <a:schemeClr val="tx1"/>
                </a:solidFill>
              </a:rPr>
              <a:t>voxet</a:t>
            </a:r>
            <a:r>
              <a:rPr lang="en-AU" b="1" dirty="0">
                <a:solidFill>
                  <a:schemeClr val="tx1"/>
                </a:solidFill>
              </a:rPr>
              <a:t> and visualise in  2D and </a:t>
            </a:r>
            <a:r>
              <a:rPr lang="en-AU" b="1" dirty="0" smtClean="0">
                <a:solidFill>
                  <a:schemeClr val="tx1"/>
                </a:solidFill>
              </a:rPr>
              <a:t>3D</a:t>
            </a:r>
          </a:p>
        </p:txBody>
      </p:sp>
      <p:pic>
        <p:nvPicPr>
          <p:cNvPr id="7" name="Picture 6" descr="LogRes_Krig_Slice_Perp_to_Sections_3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05" y="1453941"/>
            <a:ext cx="5010912" cy="4297680"/>
          </a:xfrm>
          <a:prstGeom prst="rect">
            <a:avLst/>
          </a:prstGeom>
        </p:spPr>
      </p:pic>
      <p:pic>
        <p:nvPicPr>
          <p:cNvPr id="8" name="Picture 7" descr="LogRes_Krig_gt3p0_in_3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68" y="1700808"/>
            <a:ext cx="3864559" cy="354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0068" y="5336122"/>
            <a:ext cx="325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AU" b="1" dirty="0">
                <a:solidFill>
                  <a:schemeClr val="tx1"/>
                </a:solidFill>
              </a:rPr>
              <a:t>Show </a:t>
            </a:r>
            <a:r>
              <a:rPr lang="en-AU" b="1" dirty="0" err="1">
                <a:solidFill>
                  <a:schemeClr val="tx1"/>
                </a:solidFill>
              </a:rPr>
              <a:t>LogRes</a:t>
            </a:r>
            <a:r>
              <a:rPr lang="en-AU" b="1" dirty="0">
                <a:solidFill>
                  <a:schemeClr val="tx1"/>
                </a:solidFill>
              </a:rPr>
              <a:t> &gt;</a:t>
            </a:r>
            <a:r>
              <a:rPr lang="en-AU" b="1" dirty="0" smtClean="0">
                <a:solidFill>
                  <a:schemeClr val="tx1"/>
                </a:solidFill>
              </a:rPr>
              <a:t>3.0</a:t>
            </a:r>
          </a:p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Resistivity Units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750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 smtClean="0">
                <a:solidFill>
                  <a:schemeClr val="tx1"/>
                </a:solidFill>
              </a:rPr>
              <a:t>GeoModeller</a:t>
            </a:r>
            <a:r>
              <a:rPr lang="en-AU" sz="2800" b="1" dirty="0" smtClean="0">
                <a:solidFill>
                  <a:schemeClr val="tx1"/>
                </a:solidFill>
              </a:rPr>
              <a:t> EM Inversion</a:t>
            </a:r>
            <a:endParaRPr lang="en-AU" sz="2800" b="1" dirty="0">
              <a:solidFill>
                <a:schemeClr val="tx1"/>
              </a:solidFill>
            </a:endParaRP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Post Processing – Build Geology and Property Model</a:t>
            </a:r>
            <a:endParaRPr lang="en-AU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954857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chemeClr val="tx1"/>
                </a:solidFill>
              </a:rPr>
              <a:t>Run “Export surface shells” using log resistivity or conductivity and the range option to create surfaces (csv points) or triangulated shells.</a:t>
            </a:r>
            <a:endParaRPr lang="en-AU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LogRes_Krig_lt1p0_in_3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88" y="1662743"/>
            <a:ext cx="4384548" cy="3776472"/>
          </a:xfrm>
          <a:prstGeom prst="rect">
            <a:avLst/>
          </a:prstGeom>
        </p:spPr>
      </p:pic>
      <p:pic>
        <p:nvPicPr>
          <p:cNvPr id="6" name="Picture 5" descr="Export_Tops_LogRes_gt1om_SectView.PNG"/>
          <p:cNvPicPr>
            <a:picLocks noChangeAspect="1"/>
          </p:cNvPicPr>
          <p:nvPr/>
        </p:nvPicPr>
        <p:blipFill rotWithShape="1">
          <a:blip r:embed="rId3" cstate="print"/>
          <a:srcRect l="18504" r="-18504"/>
          <a:stretch/>
        </p:blipFill>
        <p:spPr>
          <a:xfrm>
            <a:off x="4418872" y="2155186"/>
            <a:ext cx="7003542" cy="40591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84548" y="4869160"/>
            <a:ext cx="475945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chemeClr val="tx1"/>
                </a:solidFill>
              </a:rPr>
              <a:t>Import CSV point surfaces or shells and use </a:t>
            </a:r>
            <a:r>
              <a:rPr lang="en-AU" sz="2000" b="1" dirty="0" smtClean="0">
                <a:solidFill>
                  <a:schemeClr val="tx1"/>
                </a:solidFill>
              </a:rPr>
              <a:t>to </a:t>
            </a:r>
            <a:r>
              <a:rPr lang="en-AU" sz="2000" b="1" dirty="0">
                <a:solidFill>
                  <a:schemeClr val="tx1"/>
                </a:solidFill>
              </a:rPr>
              <a:t>create the </a:t>
            </a:r>
            <a:r>
              <a:rPr lang="en-AU" sz="2000" b="1" dirty="0" err="1" smtClean="0">
                <a:solidFill>
                  <a:schemeClr val="tx1"/>
                </a:solidFill>
              </a:rPr>
              <a:t>GeoModeller</a:t>
            </a:r>
            <a:r>
              <a:rPr lang="en-AU" sz="2000" b="1" dirty="0" smtClean="0">
                <a:solidFill>
                  <a:schemeClr val="tx1"/>
                </a:solidFill>
              </a:rPr>
              <a:t> section </a:t>
            </a:r>
            <a:r>
              <a:rPr lang="en-AU" sz="2000" b="1" dirty="0">
                <a:solidFill>
                  <a:schemeClr val="tx1"/>
                </a:solidFill>
              </a:rPr>
              <a:t>model formation </a:t>
            </a:r>
            <a:r>
              <a:rPr lang="en-AU" sz="2000" b="1" dirty="0" smtClean="0">
                <a:solidFill>
                  <a:schemeClr val="tx1"/>
                </a:solidFill>
              </a:rPr>
              <a:t>boundaries.</a:t>
            </a:r>
          </a:p>
          <a:p>
            <a:pPr marL="457200" indent="-457200">
              <a:buFont typeface="+mj-lt"/>
              <a:buAutoNum type="arabicPeriod" startAt="14"/>
            </a:pPr>
            <a:endParaRPr lang="en-AU" sz="20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88" y="5439215"/>
            <a:ext cx="433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b="1" dirty="0">
                <a:solidFill>
                  <a:schemeClr val="tx1"/>
                </a:solidFill>
              </a:rPr>
              <a:t>Extract Surface at </a:t>
            </a:r>
            <a:r>
              <a:rPr lang="en-AU" sz="1800" b="1" dirty="0" smtClean="0">
                <a:solidFill>
                  <a:schemeClr val="tx1"/>
                </a:solidFill>
              </a:rPr>
              <a:t>base </a:t>
            </a:r>
            <a:r>
              <a:rPr lang="en-AU" sz="1800" b="1" dirty="0">
                <a:solidFill>
                  <a:schemeClr val="tx1"/>
                </a:solidFill>
              </a:rPr>
              <a:t>of Conductive </a:t>
            </a:r>
            <a:r>
              <a:rPr lang="en-AU" sz="1800" b="1" dirty="0" smtClean="0">
                <a:solidFill>
                  <a:schemeClr val="tx1"/>
                </a:solidFill>
              </a:rPr>
              <a:t>Cover; Top </a:t>
            </a:r>
            <a:r>
              <a:rPr lang="en-AU" sz="1800" b="1" dirty="0">
                <a:solidFill>
                  <a:schemeClr val="tx1"/>
                </a:solidFill>
              </a:rPr>
              <a:t>of </a:t>
            </a:r>
            <a:r>
              <a:rPr lang="en-AU" sz="1800" b="1" dirty="0" err="1">
                <a:solidFill>
                  <a:schemeClr val="tx1"/>
                </a:solidFill>
              </a:rPr>
              <a:t>Fm</a:t>
            </a:r>
            <a:r>
              <a:rPr lang="en-AU" sz="1800" b="1" dirty="0">
                <a:solidFill>
                  <a:schemeClr val="tx1"/>
                </a:solidFill>
              </a:rPr>
              <a:t> with </a:t>
            </a:r>
            <a:r>
              <a:rPr lang="en-AU" sz="1800" b="1" dirty="0" err="1">
                <a:solidFill>
                  <a:schemeClr val="tx1"/>
                </a:solidFill>
              </a:rPr>
              <a:t>LogRes</a:t>
            </a:r>
            <a:r>
              <a:rPr lang="en-AU" sz="1800" b="1" dirty="0">
                <a:solidFill>
                  <a:schemeClr val="tx1"/>
                </a:solidFill>
              </a:rPr>
              <a:t> &gt; </a:t>
            </a:r>
            <a:r>
              <a:rPr lang="en-AU" sz="1800" b="1" dirty="0" smtClean="0">
                <a:solidFill>
                  <a:schemeClr val="tx1"/>
                </a:solidFill>
              </a:rPr>
              <a:t>1.0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106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AU" b="1" dirty="0">
                <a:solidFill>
                  <a:schemeClr val="tx1"/>
                </a:solidFill>
              </a:rPr>
              <a:t>Supports </a:t>
            </a:r>
            <a:r>
              <a:rPr lang="en-AU" b="1" dirty="0" smtClean="0">
                <a:solidFill>
                  <a:schemeClr val="tx1"/>
                </a:solidFill>
              </a:rPr>
              <a:t>TEMPEST, AEROTEM, GEOTEM</a:t>
            </a:r>
            <a:r>
              <a:rPr lang="en-AU" b="1" dirty="0">
                <a:solidFill>
                  <a:schemeClr val="tx1"/>
                </a:solidFill>
              </a:rPr>
              <a:t>, </a:t>
            </a:r>
            <a:r>
              <a:rPr lang="en-AU" b="1" dirty="0" err="1" smtClean="0">
                <a:solidFill>
                  <a:schemeClr val="tx1"/>
                </a:solidFill>
              </a:rPr>
              <a:t>HeliGEOTEM</a:t>
            </a:r>
            <a:r>
              <a:rPr lang="en-AU" b="1" dirty="0" smtClean="0">
                <a:solidFill>
                  <a:schemeClr val="tx1"/>
                </a:solidFill>
              </a:rPr>
              <a:t>, QUESTEM</a:t>
            </a:r>
            <a:r>
              <a:rPr lang="en-AU" b="1" dirty="0">
                <a:solidFill>
                  <a:schemeClr val="tx1"/>
                </a:solidFill>
              </a:rPr>
              <a:t>, </a:t>
            </a:r>
            <a:r>
              <a:rPr lang="en-AU" b="1" dirty="0" smtClean="0">
                <a:solidFill>
                  <a:schemeClr val="tx1"/>
                </a:solidFill>
              </a:rPr>
              <a:t>SPECTREM, VTEM</a:t>
            </a:r>
            <a:r>
              <a:rPr lang="en-AU" b="1" dirty="0">
                <a:solidFill>
                  <a:schemeClr val="tx1"/>
                </a:solidFill>
              </a:rPr>
              <a:t>, VTEM Plus, </a:t>
            </a:r>
            <a:r>
              <a:rPr lang="en-AU" b="1" dirty="0" err="1">
                <a:solidFill>
                  <a:schemeClr val="tx1"/>
                </a:solidFill>
              </a:rPr>
              <a:t>SkyTEM</a:t>
            </a:r>
            <a:r>
              <a:rPr lang="en-AU" b="1" dirty="0">
                <a:solidFill>
                  <a:schemeClr val="tx1"/>
                </a:solidFill>
              </a:rPr>
              <a:t>, </a:t>
            </a:r>
            <a:r>
              <a:rPr lang="en-AU" b="1" dirty="0" err="1" smtClean="0">
                <a:solidFill>
                  <a:schemeClr val="tx1"/>
                </a:solidFill>
              </a:rPr>
              <a:t>DigHEM</a:t>
            </a:r>
            <a:r>
              <a:rPr lang="en-AU" b="1" dirty="0" smtClean="0">
                <a:solidFill>
                  <a:schemeClr val="tx1"/>
                </a:solidFill>
              </a:rPr>
              <a:t> RESOLVE, </a:t>
            </a:r>
            <a:r>
              <a:rPr lang="en-AU" b="1" dirty="0" err="1">
                <a:solidFill>
                  <a:schemeClr val="tx1"/>
                </a:solidFill>
              </a:rPr>
              <a:t>DigHEM</a:t>
            </a:r>
            <a:endParaRPr lang="en-AU" b="1" dirty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AU" b="1" dirty="0" smtClean="0">
                <a:solidFill>
                  <a:schemeClr val="tx1"/>
                </a:solidFill>
              </a:rPr>
              <a:t>Example </a:t>
            </a:r>
            <a:r>
              <a:rPr lang="en-AU" b="1" dirty="0">
                <a:solidFill>
                  <a:schemeClr val="tx1"/>
                </a:solidFill>
              </a:rPr>
              <a:t>Waveform and configuration defaults </a:t>
            </a:r>
            <a:r>
              <a:rPr lang="en-AU" b="1" dirty="0" smtClean="0">
                <a:solidFill>
                  <a:schemeClr val="tx1"/>
                </a:solidFill>
              </a:rPr>
              <a:t>are supplied for each system.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AU" b="1" dirty="0" smtClean="0">
                <a:solidFill>
                  <a:schemeClr val="tx1"/>
                </a:solidFill>
              </a:rPr>
              <a:t>Measurement units </a:t>
            </a:r>
            <a:r>
              <a:rPr lang="en-AU" b="1" dirty="0">
                <a:solidFill>
                  <a:schemeClr val="tx1"/>
                </a:solidFill>
              </a:rPr>
              <a:t>are standardised internally on data </a:t>
            </a:r>
            <a:r>
              <a:rPr lang="en-AU" b="1" dirty="0" smtClean="0">
                <a:solidFill>
                  <a:schemeClr val="tx1"/>
                </a:solidFill>
              </a:rPr>
              <a:t>load.</a:t>
            </a:r>
            <a:endParaRPr lang="en-AU" b="1" dirty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AU" b="1" dirty="0">
                <a:solidFill>
                  <a:schemeClr val="tx1"/>
                </a:solidFill>
              </a:rPr>
              <a:t>Direct GDB support – no reformatting required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AU" b="1" dirty="0" smtClean="0">
                <a:solidFill>
                  <a:schemeClr val="tx1"/>
                </a:solidFill>
              </a:rPr>
              <a:t>Automatic generation of </a:t>
            </a:r>
            <a:r>
              <a:rPr lang="en-AU" b="1" dirty="0">
                <a:solidFill>
                  <a:schemeClr val="tx1"/>
                </a:solidFill>
              </a:rPr>
              <a:t>sections for each EM Flight </a:t>
            </a:r>
            <a:r>
              <a:rPr lang="en-AU" b="1" dirty="0" smtClean="0">
                <a:solidFill>
                  <a:schemeClr val="tx1"/>
                </a:solidFill>
              </a:rPr>
              <a:t>line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AU" b="1" dirty="0">
                <a:solidFill>
                  <a:schemeClr val="tx1"/>
                </a:solidFill>
              </a:rPr>
              <a:t>Intuitive and Simplified interface</a:t>
            </a:r>
          </a:p>
          <a:p>
            <a:pPr>
              <a:spcAft>
                <a:spcPts val="1200"/>
              </a:spcAft>
            </a:pPr>
            <a:endParaRPr lang="en-AU" b="1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0758" y="116632"/>
            <a:ext cx="4850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 smtClean="0">
                <a:solidFill>
                  <a:schemeClr val="tx1"/>
                </a:solidFill>
              </a:rPr>
              <a:t>GeoModeller</a:t>
            </a:r>
            <a:endParaRPr lang="en-AU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AEM - 1D and 2D Inversion</a:t>
            </a: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51093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5480" y="188640"/>
            <a:ext cx="4400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 err="1" smtClean="0">
                <a:solidFill>
                  <a:schemeClr val="tx1"/>
                </a:solidFill>
              </a:rPr>
              <a:t>GeoModeller</a:t>
            </a:r>
            <a:r>
              <a:rPr lang="en-AU" sz="2800" b="1" dirty="0" smtClean="0">
                <a:solidFill>
                  <a:schemeClr val="tx1"/>
                </a:solidFill>
              </a:rPr>
              <a:t> EM Inversion</a:t>
            </a: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Future Plans</a:t>
            </a:r>
            <a:endParaRPr lang="en-AU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836712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AU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b="1" dirty="0" smtClean="0">
                <a:solidFill>
                  <a:schemeClr val="tx1"/>
                </a:solidFill>
              </a:rPr>
              <a:t>Implement Geological and Property constraints in 1D Inversion.</a:t>
            </a:r>
          </a:p>
          <a:p>
            <a:pPr marL="457200" indent="-457200">
              <a:buFont typeface="+mj-lt"/>
              <a:buAutoNum type="arabicPeriod"/>
            </a:pPr>
            <a:r>
              <a:rPr lang="en-AU" b="1" dirty="0" smtClean="0">
                <a:solidFill>
                  <a:schemeClr val="tx1"/>
                </a:solidFill>
              </a:rPr>
              <a:t>Add ability to fix (</a:t>
            </a:r>
            <a:r>
              <a:rPr lang="en-AU" b="1" dirty="0" err="1" smtClean="0">
                <a:solidFill>
                  <a:schemeClr val="tx1"/>
                </a:solidFill>
              </a:rPr>
              <a:t>drillholes</a:t>
            </a:r>
            <a:r>
              <a:rPr lang="en-AU" b="1" dirty="0" smtClean="0">
                <a:solidFill>
                  <a:schemeClr val="tx1"/>
                </a:solidFill>
              </a:rPr>
              <a:t>) or stiffen model elements from the GUI in 2D Inversion.</a:t>
            </a:r>
          </a:p>
          <a:p>
            <a:pPr marL="457200" indent="-457200">
              <a:buFont typeface="+mj-lt"/>
              <a:buAutoNum type="arabicPeriod"/>
            </a:pPr>
            <a:r>
              <a:rPr lang="en-AU" b="1" dirty="0" smtClean="0">
                <a:solidFill>
                  <a:schemeClr val="tx1"/>
                </a:solidFill>
              </a:rPr>
              <a:t>Add 3D Inversion support</a:t>
            </a:r>
          </a:p>
          <a:p>
            <a:pPr marL="457200" indent="-457200">
              <a:buFont typeface="+mj-lt"/>
              <a:buAutoNum type="arabicPeriod"/>
            </a:pPr>
            <a:r>
              <a:rPr lang="en-AU" b="1" dirty="0" smtClean="0">
                <a:solidFill>
                  <a:schemeClr val="tx1"/>
                </a:solidFill>
              </a:rPr>
              <a:t>Add support for MT and ZTEM.</a:t>
            </a:r>
          </a:p>
          <a:p>
            <a:pPr marL="457200" indent="-457200">
              <a:buFont typeface="+mj-lt"/>
              <a:buAutoNum type="arabicPeriod"/>
            </a:pPr>
            <a:r>
              <a:rPr lang="en-AU" b="1" dirty="0" smtClean="0">
                <a:solidFill>
                  <a:schemeClr val="tx1"/>
                </a:solidFill>
              </a:rPr>
              <a:t>Improve Inversion Speed and Memory management.</a:t>
            </a:r>
            <a:endParaRPr lang="en-AU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23528" y="116632"/>
            <a:ext cx="8533135" cy="614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GeoModeller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Core Design Specs</a:t>
            </a:r>
            <a:endParaRPr lang="en-US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-144337" y="731069"/>
            <a:ext cx="9001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uilds </a:t>
            </a:r>
            <a:r>
              <a:rPr lang="en-A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complex</a:t>
            </a:r>
            <a:r>
              <a:rPr lang="en-A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3D models (faults, folds, overturned strata, intrusions)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Incorporates </a:t>
            </a:r>
            <a:r>
              <a:rPr lang="en-A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terrain model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Implicit potential </a:t>
            </a:r>
            <a:r>
              <a:rPr lang="en-A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 geological </a:t>
            </a:r>
            <a:r>
              <a:rPr lang="en-A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interpolators</a:t>
            </a:r>
            <a:r>
              <a:rPr lang="en-A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Rule-based</a:t>
            </a:r>
            <a:r>
              <a:rPr lang="en-A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modelling; </a:t>
            </a:r>
            <a:r>
              <a:rPr lang="en-AU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onlap</a:t>
            </a:r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erode relationships in stratigraphic pile</a:t>
            </a:r>
            <a:endParaRPr lang="en-AU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Handles </a:t>
            </a:r>
            <a:r>
              <a:rPr lang="en-A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data </a:t>
            </a:r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well;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</a:t>
            </a:r>
            <a:r>
              <a:rPr lang="en-AU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drillhole</a:t>
            </a:r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lithology, assay and rock properties</a:t>
            </a:r>
            <a:endParaRPr lang="en-AU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Quickly </a:t>
            </a:r>
            <a:r>
              <a:rPr lang="en-A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/ </a:t>
            </a:r>
            <a:r>
              <a:rPr lang="en-A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revise</a:t>
            </a:r>
            <a:r>
              <a:rPr lang="en-A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data, re-compute &amp; </a:t>
            </a:r>
            <a:r>
              <a:rPr lang="en-A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re-build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model; new drilling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2D/3D IDW and Kriging interpolators for gridding assay &amp; property data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AU" sz="2000" b="1" dirty="0">
                <a:solidFill>
                  <a:schemeClr val="tx1"/>
                </a:solidFill>
              </a:rPr>
              <a:t>3D Gravity and Magnetic </a:t>
            </a:r>
            <a:r>
              <a:rPr lang="en-AU" sz="2000" b="1" dirty="0" smtClean="0">
                <a:solidFill>
                  <a:schemeClr val="tx1"/>
                </a:solidFill>
              </a:rPr>
              <a:t>voxel based forward </a:t>
            </a:r>
            <a:r>
              <a:rPr lang="en-AU" sz="2000" b="1" dirty="0">
                <a:solidFill>
                  <a:schemeClr val="tx1"/>
                </a:solidFill>
              </a:rPr>
              <a:t>and stochastic inverse modelling (single or joint) with full tensor capabilities</a:t>
            </a:r>
            <a:r>
              <a:rPr lang="en-AU" sz="2000" b="1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000" b="1" dirty="0" smtClean="0">
                <a:solidFill>
                  <a:schemeClr val="tx1"/>
                </a:solidFill>
              </a:rPr>
              <a:t>1D/2D AEM forward modelling &amp; inversion.</a:t>
            </a:r>
            <a:endParaRPr lang="en-AU" sz="2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6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2776"/>
            <a:ext cx="9144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A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completely rewritten Inversion </a:t>
            </a:r>
            <a:r>
              <a:rPr lang="en-AU" dirty="0" smtClean="0">
                <a:solidFill>
                  <a:schemeClr val="tx1"/>
                </a:solidFill>
              </a:rPr>
              <a:t>Solver based </a:t>
            </a:r>
            <a:r>
              <a:rPr lang="en-AU" dirty="0">
                <a:solidFill>
                  <a:schemeClr val="tx1"/>
                </a:solidFill>
              </a:rPr>
              <a:t>upon an L2 norm objective function which also includes the misfit to the reference model and a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model smoothness function. 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The </a:t>
            </a:r>
            <a:r>
              <a:rPr lang="en-AU" dirty="0">
                <a:solidFill>
                  <a:schemeClr val="tx1"/>
                </a:solidFill>
              </a:rPr>
              <a:t>solver uses a Generalized Single Value </a:t>
            </a:r>
            <a:r>
              <a:rPr lang="en-AU" dirty="0" smtClean="0">
                <a:solidFill>
                  <a:schemeClr val="tx1"/>
                </a:solidFill>
              </a:rPr>
              <a:t>Decomposition (GSVD) </a:t>
            </a:r>
            <a:r>
              <a:rPr lang="en-AU" dirty="0">
                <a:solidFill>
                  <a:schemeClr val="tx1"/>
                </a:solidFill>
              </a:rPr>
              <a:t>method where generalized singular values of the sensitivity and model norm matrices are used as weights in determining changes in the cell conductivities at each iteration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</a:p>
          <a:p>
            <a:endParaRPr lang="en-AU" sz="1000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An </a:t>
            </a:r>
            <a:r>
              <a:rPr lang="en-AU" dirty="0">
                <a:solidFill>
                  <a:schemeClr val="tx1"/>
                </a:solidFill>
              </a:rPr>
              <a:t>adaptive </a:t>
            </a:r>
            <a:r>
              <a:rPr lang="en-AU" dirty="0" err="1">
                <a:solidFill>
                  <a:schemeClr val="tx1"/>
                </a:solidFill>
              </a:rPr>
              <a:t>Tikhonov</a:t>
            </a:r>
            <a:r>
              <a:rPr lang="en-AU" dirty="0">
                <a:solidFill>
                  <a:schemeClr val="tx1"/>
                </a:solidFill>
              </a:rPr>
              <a:t> regularization scheme is used to solve for changes in the conductivity model at each iteration. A</a:t>
            </a:r>
            <a:r>
              <a:rPr lang="en-AU" dirty="0" smtClean="0">
                <a:solidFill>
                  <a:schemeClr val="tx1"/>
                </a:solidFill>
              </a:rPr>
              <a:t>n </a:t>
            </a:r>
            <a:r>
              <a:rPr lang="en-AU" dirty="0">
                <a:solidFill>
                  <a:schemeClr val="tx1"/>
                </a:solidFill>
              </a:rPr>
              <a:t>RSVT (Relative Singular Value Truncation) parameter </a:t>
            </a:r>
            <a:r>
              <a:rPr lang="en-AU" dirty="0" smtClean="0">
                <a:solidFill>
                  <a:schemeClr val="tx1"/>
                </a:solidFill>
              </a:rPr>
              <a:t>allows dampening of </a:t>
            </a:r>
            <a:r>
              <a:rPr lang="en-AU" dirty="0">
                <a:solidFill>
                  <a:schemeClr val="tx1"/>
                </a:solidFill>
              </a:rPr>
              <a:t>changes in non-sensitive cell </a:t>
            </a:r>
            <a:r>
              <a:rPr lang="en-AU" dirty="0" smtClean="0">
                <a:solidFill>
                  <a:schemeClr val="tx1"/>
                </a:solidFill>
              </a:rPr>
              <a:t>conductivities for </a:t>
            </a:r>
            <a:r>
              <a:rPr lang="en-AU" dirty="0">
                <a:solidFill>
                  <a:schemeClr val="tx1"/>
                </a:solidFill>
              </a:rPr>
              <a:t>each data point during the initial stages of the solution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  <a:endParaRPr lang="en-AU" b="1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241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 smtClean="0">
                <a:solidFill>
                  <a:schemeClr val="tx1"/>
                </a:solidFill>
              </a:rPr>
              <a:t>GeoModeller</a:t>
            </a:r>
            <a:endParaRPr lang="en-AU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AEM - 1D and 2D Inversion</a:t>
            </a: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Unique Features</a:t>
            </a:r>
          </a:p>
        </p:txBody>
      </p:sp>
    </p:spTree>
    <p:extLst>
      <p:ext uri="{BB962C8B-B14F-4D97-AF65-F5344CB8AC3E}">
        <p14:creationId xmlns:p14="http://schemas.microsoft.com/office/powerpoint/2010/main" val="17207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24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 smtClean="0">
                <a:solidFill>
                  <a:schemeClr val="tx1"/>
                </a:solidFill>
              </a:rPr>
              <a:t>GeoModeller</a:t>
            </a:r>
            <a:r>
              <a:rPr lang="en-AU" sz="2800" b="1" dirty="0" smtClean="0">
                <a:solidFill>
                  <a:schemeClr val="tx1"/>
                </a:solidFill>
              </a:rPr>
              <a:t> AEM - 1D and 2D Inversion</a:t>
            </a: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Algorithmic Improvements - Comparisons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11247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64964" y="2204864"/>
            <a:ext cx="88569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G = Sensitivity matrix; L = Model Roughness matrix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β = Regularisation parameter; d = observed data</a:t>
            </a:r>
          </a:p>
          <a:p>
            <a:r>
              <a:rPr lang="en-AU" sz="2000" i="1" dirty="0">
                <a:solidFill>
                  <a:schemeClr val="tx1"/>
                </a:solidFill>
              </a:rPr>
              <a:t>m</a:t>
            </a:r>
            <a:r>
              <a:rPr lang="en-AU" sz="2000" i="1" baseline="-25000" dirty="0" smtClean="0">
                <a:solidFill>
                  <a:schemeClr val="tx1"/>
                </a:solidFill>
              </a:rPr>
              <a:t>0 </a:t>
            </a:r>
            <a:r>
              <a:rPr lang="en-AU" sz="2000" dirty="0" smtClean="0">
                <a:solidFill>
                  <a:schemeClr val="tx1"/>
                </a:solidFill>
              </a:rPr>
              <a:t>= Reference model; </a:t>
            </a:r>
            <a:r>
              <a:rPr lang="en-AU" sz="2000" i="1" dirty="0" err="1" smtClean="0">
                <a:solidFill>
                  <a:schemeClr val="tx1"/>
                </a:solidFill>
              </a:rPr>
              <a:t>m</a:t>
            </a:r>
            <a:r>
              <a:rPr lang="en-AU" sz="2000" i="1" baseline="30000" dirty="0" err="1" smtClean="0">
                <a:solidFill>
                  <a:schemeClr val="tx1"/>
                </a:solidFill>
              </a:rPr>
              <a:t>n</a:t>
            </a:r>
            <a:r>
              <a:rPr lang="en-AU" sz="2000" dirty="0" smtClean="0">
                <a:solidFill>
                  <a:schemeClr val="tx1"/>
                </a:solidFill>
              </a:rPr>
              <a:t> = Model at the n</a:t>
            </a:r>
            <a:r>
              <a:rPr lang="en-AU" sz="2000" baseline="30000" dirty="0" smtClean="0">
                <a:solidFill>
                  <a:schemeClr val="tx1"/>
                </a:solidFill>
              </a:rPr>
              <a:t>th</a:t>
            </a:r>
            <a:r>
              <a:rPr lang="en-AU" sz="2000" dirty="0" smtClean="0">
                <a:solidFill>
                  <a:schemeClr val="tx1"/>
                </a:solidFill>
              </a:rPr>
              <a:t> iteration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We solve </a:t>
            </a:r>
            <a:r>
              <a:rPr lang="en-AU" dirty="0">
                <a:solidFill>
                  <a:schemeClr val="tx1"/>
                </a:solidFill>
              </a:rPr>
              <a:t>equation </a:t>
            </a:r>
            <a:r>
              <a:rPr lang="en-AU" dirty="0" smtClean="0">
                <a:solidFill>
                  <a:schemeClr val="tx1"/>
                </a:solidFill>
              </a:rPr>
              <a:t>[1</a:t>
            </a:r>
            <a:r>
              <a:rPr lang="en-AU" dirty="0">
                <a:solidFill>
                  <a:schemeClr val="tx1"/>
                </a:solidFill>
              </a:rPr>
              <a:t>]</a:t>
            </a:r>
            <a:r>
              <a:rPr lang="en-AU" dirty="0" smtClean="0">
                <a:solidFill>
                  <a:schemeClr val="tx1"/>
                </a:solidFill>
              </a:rPr>
              <a:t> using </a:t>
            </a:r>
            <a:r>
              <a:rPr lang="en-AU" dirty="0">
                <a:solidFill>
                  <a:schemeClr val="tx1"/>
                </a:solidFill>
              </a:rPr>
              <a:t>the </a:t>
            </a:r>
            <a:r>
              <a:rPr lang="en-AU" dirty="0" smtClean="0">
                <a:solidFill>
                  <a:schemeClr val="tx1"/>
                </a:solidFill>
              </a:rPr>
              <a:t>GSVD </a:t>
            </a:r>
            <a:r>
              <a:rPr lang="en-AU" dirty="0">
                <a:solidFill>
                  <a:schemeClr val="tx1"/>
                </a:solidFill>
              </a:rPr>
              <a:t>method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Unlike most commonly </a:t>
            </a:r>
            <a:r>
              <a:rPr lang="en-AU" dirty="0">
                <a:solidFill>
                  <a:schemeClr val="tx1"/>
                </a:solidFill>
              </a:rPr>
              <a:t>applied </a:t>
            </a:r>
            <a:r>
              <a:rPr lang="en-AU" dirty="0" smtClean="0">
                <a:solidFill>
                  <a:schemeClr val="tx1"/>
                </a:solidFill>
              </a:rPr>
              <a:t>algorithms, the </a:t>
            </a:r>
            <a:r>
              <a:rPr lang="en-AU" dirty="0">
                <a:solidFill>
                  <a:schemeClr val="tx1"/>
                </a:solidFill>
              </a:rPr>
              <a:t>inversion solver implemented in </a:t>
            </a:r>
            <a:r>
              <a:rPr lang="en-AU" dirty="0" err="1" smtClean="0">
                <a:solidFill>
                  <a:schemeClr val="tx1"/>
                </a:solidFill>
              </a:rPr>
              <a:t>GeoModeller</a:t>
            </a:r>
            <a:r>
              <a:rPr lang="en-AU" dirty="0" smtClean="0">
                <a:solidFill>
                  <a:schemeClr val="tx1"/>
                </a:solidFill>
              </a:rPr>
              <a:t> uses special </a:t>
            </a:r>
            <a:r>
              <a:rPr lang="en-AU" dirty="0">
                <a:solidFill>
                  <a:schemeClr val="tx1"/>
                </a:solidFill>
              </a:rPr>
              <a:t>properties of matrix L</a:t>
            </a:r>
            <a:r>
              <a:rPr lang="en-AU" baseline="30000" dirty="0">
                <a:solidFill>
                  <a:schemeClr val="tx1"/>
                </a:solidFill>
              </a:rPr>
              <a:t>T</a:t>
            </a:r>
            <a:r>
              <a:rPr lang="en-AU" dirty="0">
                <a:solidFill>
                  <a:schemeClr val="tx1"/>
                </a:solidFill>
              </a:rPr>
              <a:t>L and </a:t>
            </a:r>
            <a:r>
              <a:rPr lang="en-AU" dirty="0" smtClean="0">
                <a:solidFill>
                  <a:schemeClr val="tx1"/>
                </a:solidFill>
              </a:rPr>
              <a:t>applies the GSVD </a:t>
            </a:r>
            <a:r>
              <a:rPr lang="en-AU" dirty="0">
                <a:solidFill>
                  <a:schemeClr val="tx1"/>
                </a:solidFill>
              </a:rPr>
              <a:t>method to matrices G and </a:t>
            </a:r>
            <a:r>
              <a:rPr lang="en-AU" dirty="0" smtClean="0">
                <a:solidFill>
                  <a:schemeClr val="tx1"/>
                </a:solidFill>
              </a:rPr>
              <a:t>L, so </a:t>
            </a:r>
            <a:r>
              <a:rPr lang="en-AU" dirty="0">
                <a:solidFill>
                  <a:schemeClr val="tx1"/>
                </a:solidFill>
              </a:rPr>
              <a:t>that </a:t>
            </a:r>
            <a:r>
              <a:rPr lang="en-AU" dirty="0" smtClean="0">
                <a:solidFill>
                  <a:schemeClr val="tx1"/>
                </a:solidFill>
              </a:rPr>
              <a:t>the regularisation parameter </a:t>
            </a:r>
            <a:r>
              <a:rPr lang="en-AU" dirty="0">
                <a:solidFill>
                  <a:schemeClr val="tx1"/>
                </a:solidFill>
              </a:rPr>
              <a:t>is </a:t>
            </a:r>
            <a:r>
              <a:rPr lang="en-AU" dirty="0" smtClean="0">
                <a:solidFill>
                  <a:schemeClr val="tx1"/>
                </a:solidFill>
              </a:rPr>
              <a:t>chosen automatically </a:t>
            </a:r>
            <a:r>
              <a:rPr lang="en-AU" dirty="0">
                <a:solidFill>
                  <a:schemeClr val="tx1"/>
                </a:solidFill>
              </a:rPr>
              <a:t>and </a:t>
            </a:r>
            <a:r>
              <a:rPr lang="en-AU" dirty="0" smtClean="0">
                <a:solidFill>
                  <a:schemeClr val="tx1"/>
                </a:solidFill>
              </a:rPr>
              <a:t>changed adaptively at </a:t>
            </a:r>
            <a:r>
              <a:rPr lang="en-AU" dirty="0">
                <a:solidFill>
                  <a:schemeClr val="tx1"/>
                </a:solidFill>
              </a:rPr>
              <a:t>each iteration as the model</a:t>
            </a:r>
            <a:r>
              <a:rPr lang="en-AU" dirty="0" smtClean="0">
                <a:solidFill>
                  <a:schemeClr val="tx1"/>
                </a:solidFill>
              </a:rPr>
              <a:t>, the </a:t>
            </a:r>
            <a:r>
              <a:rPr lang="en-AU" dirty="0">
                <a:solidFill>
                  <a:schemeClr val="tx1"/>
                </a:solidFill>
              </a:rPr>
              <a:t>sensitivity and the roughness matrices are changing.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" y="994348"/>
            <a:ext cx="8517904" cy="12978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4612" y="944129"/>
            <a:ext cx="576064" cy="36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490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24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 smtClean="0">
                <a:solidFill>
                  <a:schemeClr val="tx1"/>
                </a:solidFill>
              </a:rPr>
              <a:t>GeoModeller</a:t>
            </a:r>
            <a:r>
              <a:rPr lang="en-AU" sz="2800" b="1" dirty="0" smtClean="0">
                <a:solidFill>
                  <a:schemeClr val="tx1"/>
                </a:solidFill>
              </a:rPr>
              <a:t> AEM - 1D and 2D Inversion</a:t>
            </a: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Algorithmic Improvements - Comparisons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05" b="-31305"/>
          <a:stretch/>
        </p:blipFill>
        <p:spPr>
          <a:xfrm>
            <a:off x="0" y="2160000"/>
            <a:ext cx="3505690" cy="6858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848" y="2797223"/>
            <a:ext cx="4218709" cy="30491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576" y="11247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47941" y="1170910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Published CSIRO modelling results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3076" y="1170096"/>
            <a:ext cx="3456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Equivalent CSIRO Model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Using the new methods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4652" y="2956835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Synthetic model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0413" y="4194293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Predicted inverted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0997" y="521496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>
                <a:solidFill>
                  <a:schemeClr val="tx1"/>
                </a:solidFill>
              </a:rPr>
              <a:t>mS</a:t>
            </a:r>
            <a:r>
              <a:rPr lang="en-AU" sz="1200" dirty="0" smtClean="0">
                <a:solidFill>
                  <a:schemeClr val="tx1"/>
                </a:solidFill>
              </a:rPr>
              <a:t>/m</a:t>
            </a:r>
            <a:endParaRPr lang="en-A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4348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U" b="1" dirty="0" smtClean="0">
                <a:solidFill>
                  <a:schemeClr val="tx1"/>
                </a:solidFill>
              </a:rPr>
              <a:t>Fully Integrated with an implicit 3D Geology model builder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chemeClr val="tx1"/>
                </a:solidFill>
              </a:rPr>
              <a:t>Builds geology models with associated resistivity properties from sparse geological or geophysical data</a:t>
            </a:r>
          </a:p>
          <a:p>
            <a:pPr lvl="1" indent="0"/>
            <a:r>
              <a:rPr lang="en-AU" b="1" dirty="0">
                <a:solidFill>
                  <a:schemeClr val="tx1"/>
                </a:solidFill>
              </a:rPr>
              <a:t>	 </a:t>
            </a:r>
            <a:r>
              <a:rPr lang="en-AU" b="1" dirty="0" smtClean="0">
                <a:solidFill>
                  <a:schemeClr val="tx1"/>
                </a:solidFill>
              </a:rPr>
              <a:t>   i.e. from a prior EM 1D Inversion or actual observed data.</a:t>
            </a:r>
          </a:p>
          <a:p>
            <a:pPr marL="457200" indent="-457200">
              <a:buFont typeface="+mj-lt"/>
              <a:buAutoNum type="arabicPeriod"/>
            </a:pPr>
            <a:endParaRPr lang="en-AU" sz="8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U" b="1" dirty="0" smtClean="0">
                <a:solidFill>
                  <a:schemeClr val="tx1"/>
                </a:solidFill>
              </a:rPr>
              <a:t>Preliminary geology/property models can be used in: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chemeClr val="tx1"/>
                </a:solidFill>
              </a:rPr>
              <a:t>2D forward for AEM system evaluation.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chemeClr val="tx1"/>
                </a:solidFill>
              </a:rPr>
              <a:t>2D inversion as starting models or reference models for improved inversion accuracy and convergence speed.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AU" sz="8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AU" b="1" dirty="0" smtClean="0">
                <a:solidFill>
                  <a:schemeClr val="tx1"/>
                </a:solidFill>
              </a:rPr>
              <a:t>2D Inversion has the ability to fix or stiffen well constrained parts of the reference model during inversion.</a:t>
            </a:r>
          </a:p>
          <a:p>
            <a:pPr marL="457200" indent="-457200">
              <a:buFont typeface="+mj-lt"/>
              <a:buAutoNum type="arabicPeriod" startAt="3"/>
            </a:pPr>
            <a:endParaRPr lang="en-AU" sz="8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AU" b="1" dirty="0" err="1" smtClean="0">
                <a:solidFill>
                  <a:schemeClr val="tx1"/>
                </a:solidFill>
              </a:rPr>
              <a:t>SkyTEM</a:t>
            </a:r>
            <a:r>
              <a:rPr lang="en-AU" b="1" dirty="0" smtClean="0">
                <a:solidFill>
                  <a:schemeClr val="tx1"/>
                </a:solidFill>
              </a:rPr>
              <a:t> 1D Inversion jointly inverts measurements for both transmitters taking full advantage of High Moment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024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 smtClean="0">
                <a:solidFill>
                  <a:schemeClr val="tx1"/>
                </a:solidFill>
              </a:rPr>
              <a:t>GeoModeller</a:t>
            </a:r>
            <a:r>
              <a:rPr lang="en-AU" sz="2800" b="1" dirty="0" smtClean="0">
                <a:solidFill>
                  <a:schemeClr val="tx1"/>
                </a:solidFill>
              </a:rPr>
              <a:t> AEM - 1D and 2D Inversion</a:t>
            </a: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Competitive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246936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3501695" cy="688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620688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An </a:t>
            </a:r>
            <a:r>
              <a:rPr lang="en-AU" dirty="0">
                <a:solidFill>
                  <a:schemeClr val="tx1"/>
                </a:solidFill>
              </a:rPr>
              <a:t>E</a:t>
            </a:r>
            <a:r>
              <a:rPr lang="en-AU" dirty="0" smtClean="0">
                <a:solidFill>
                  <a:schemeClr val="tx1"/>
                </a:solidFill>
              </a:rPr>
              <a:t>xample </a:t>
            </a:r>
            <a:r>
              <a:rPr lang="en-AU" dirty="0">
                <a:solidFill>
                  <a:schemeClr val="tx1"/>
                </a:solidFill>
              </a:rPr>
              <a:t>W</a:t>
            </a:r>
            <a:r>
              <a:rPr lang="en-AU" dirty="0" smtClean="0">
                <a:solidFill>
                  <a:schemeClr val="tx1"/>
                </a:solidFill>
              </a:rPr>
              <a:t>orkflow: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Progress from 1D to 2D geology/property constrained inversion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9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74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 smtClean="0">
                <a:solidFill>
                  <a:schemeClr val="tx1"/>
                </a:solidFill>
              </a:rPr>
              <a:t>GeoModeller</a:t>
            </a:r>
            <a:r>
              <a:rPr lang="en-AU" sz="2800" b="1" dirty="0" smtClean="0">
                <a:solidFill>
                  <a:schemeClr val="tx1"/>
                </a:solidFill>
              </a:rPr>
              <a:t>  AEM - 1D and 2D Inversion</a:t>
            </a:r>
          </a:p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GUI - Work Flow</a:t>
            </a:r>
            <a:endParaRPr lang="en-AU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71054"/>
            <a:ext cx="91440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AU" b="1" dirty="0" smtClean="0">
                <a:solidFill>
                  <a:schemeClr val="tx1"/>
                </a:solidFill>
              </a:rPr>
              <a:t>Set up new </a:t>
            </a:r>
            <a:r>
              <a:rPr lang="en-AU" b="1" dirty="0" err="1" smtClean="0">
                <a:solidFill>
                  <a:schemeClr val="tx1"/>
                </a:solidFill>
              </a:rPr>
              <a:t>GeoModeller</a:t>
            </a:r>
            <a:r>
              <a:rPr lang="en-AU" b="1" dirty="0" smtClean="0">
                <a:solidFill>
                  <a:schemeClr val="tx1"/>
                </a:solidFill>
              </a:rPr>
              <a:t> Project – need </a:t>
            </a:r>
            <a:r>
              <a:rPr lang="en-AU" b="1" dirty="0" err="1" smtClean="0">
                <a:solidFill>
                  <a:schemeClr val="tx1"/>
                </a:solidFill>
              </a:rPr>
              <a:t>coord</a:t>
            </a:r>
            <a:r>
              <a:rPr lang="en-AU" b="1" dirty="0" smtClean="0">
                <a:solidFill>
                  <a:schemeClr val="tx1"/>
                </a:solidFill>
              </a:rPr>
              <a:t> limits &amp; DTM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en-AU" b="1" dirty="0" err="1" smtClean="0">
                <a:solidFill>
                  <a:schemeClr val="tx1"/>
                </a:solidFill>
              </a:rPr>
              <a:t>Startup</a:t>
            </a:r>
            <a:r>
              <a:rPr lang="en-AU" b="1" dirty="0" smtClean="0">
                <a:solidFill>
                  <a:schemeClr val="tx1"/>
                </a:solidFill>
              </a:rPr>
              <a:t> MPI daemon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en-AU" b="1" dirty="0" smtClean="0">
                <a:solidFill>
                  <a:schemeClr val="tx1"/>
                </a:solidFill>
              </a:rPr>
              <a:t>Prepare EM system file.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en-AU" b="1" dirty="0" smtClean="0">
                <a:solidFill>
                  <a:schemeClr val="tx1"/>
                </a:solidFill>
              </a:rPr>
              <a:t>Select </a:t>
            </a:r>
            <a:r>
              <a:rPr lang="en-AU" sz="2200" b="1" dirty="0" smtClean="0">
                <a:solidFill>
                  <a:schemeClr val="accent5">
                    <a:lumMod val="50000"/>
                  </a:schemeClr>
                </a:solidFill>
              </a:rPr>
              <a:t>Geophysics-&gt;EM Modelling-&gt;Define Survey Properties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45" y="2924943"/>
            <a:ext cx="6802222" cy="389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9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32517</TotalTime>
  <Words>1108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Victoria - Gravity</dc:title>
  <dc:creator>des</dc:creator>
  <cp:lastModifiedBy>develop</cp:lastModifiedBy>
  <cp:revision>457</cp:revision>
  <cp:lastPrinted>1601-01-01T00:00:00Z</cp:lastPrinted>
  <dcterms:created xsi:type="dcterms:W3CDTF">2008-10-24T04:46:15Z</dcterms:created>
  <dcterms:modified xsi:type="dcterms:W3CDTF">2015-02-15T05:30:41Z</dcterms:modified>
</cp:coreProperties>
</file>