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CarbonChain: AI-Driven Carbon-Credit Marketplace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TRADING PROCESS FLOWCHART (TRADITIONAL)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The Current Cumbersome Process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(Illustrate as a multi-step flowchart)</a:t>
            </a:r>
          </a:p>
          <a:p>
            <a:pPr lvl="0" indent="-342900" marL="342900">
              <a:buAutoNum type="arabicPeriod"/>
            </a:pPr>
            <a:r>
              <a:rPr/>
              <a:t>Project Idea &amp; Validation (3-6+ months)</a:t>
            </a:r>
          </a:p>
          <a:p>
            <a:pPr lvl="0" indent="-342900" marL="342900">
              <a:buAutoNum type="arabicPeriod"/>
            </a:pPr>
            <a:r>
              <a:rPr/>
              <a:t>Monitoring, Reporting, Verification (MRV) (2-4 months)</a:t>
            </a:r>
          </a:p>
          <a:p>
            <a:pPr lvl="0" indent="-342900" marL="342900">
              <a:buAutoNum type="arabicPeriod"/>
            </a:pPr>
            <a:r>
              <a:rPr/>
              <a:t>Credit Issuance by Registry (30-90 days)</a:t>
            </a:r>
          </a:p>
          <a:p>
            <a:pPr lvl="0" indent="-342900" marL="342900">
              <a:buAutoNum type="arabicPeriod"/>
            </a:pPr>
            <a:r>
              <a:rPr/>
              <a:t>Wait for Trading Window (Weeks to Months)</a:t>
            </a:r>
          </a:p>
          <a:p>
            <a:pPr lvl="0" indent="-342900" marL="342900">
              <a:buAutoNum type="arabicPeriod"/>
            </a:pPr>
            <a:r>
              <a:rPr/>
              <a:t>Limited Trading Window (Few hours)</a:t>
            </a:r>
          </a:p>
          <a:p>
            <a:pPr lvl="0" indent="-342900" marL="342900">
              <a:buAutoNum type="arabicPeriod"/>
            </a:pPr>
            <a:r>
              <a:rPr/>
              <a:t>Trade Matching &amp; Confirmation</a:t>
            </a:r>
          </a:p>
          <a:p>
            <a:pPr lvl="0" indent="-342900" marL="342900">
              <a:buAutoNum type="arabicPeriod"/>
            </a:pPr>
            <a:r>
              <a:rPr/>
              <a:t>Settlement Process (T+3 to T+7 days, often manual)</a:t>
            </a:r>
          </a:p>
          <a:p>
            <a:pPr lvl="0" indent="-342900" marL="342900">
              <a:buAutoNum type="arabicPeriod"/>
            </a:pPr>
            <a:r>
              <a:rPr/>
              <a:t>Registry Update (1-3 days)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linear, complex flowchart visually depicting these steps with timelines for each, highlighting the overall length and potential delays at each stage.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This lengthy and fragmented process creates enormous friction and time delays, particularly for project developers who need predictable cash flows and for buyers seeking timely credits.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KEY INEFFICIENCIES (PART 1 - STRUCTURAL)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Deep-Seated Structural Problems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Limited Trading Windows:</a:t>
            </a:r>
            <a:r>
              <a:rPr/>
              <a:t> (8-12 actual trading days/year for compliance credits)</a:t>
            </a:r>
          </a:p>
          <a:p>
            <a:pPr lvl="1"/>
            <a:r>
              <a:rPr/>
              <a:t>No continuous price signals, hinders planning.</a:t>
            </a:r>
          </a:p>
          <a:p>
            <a:pPr lvl="1"/>
            <a:r>
              <a:rPr/>
              <a:t>High price volatility between sessions.</a:t>
            </a:r>
          </a:p>
          <a:p>
            <a:pPr lvl="0"/>
            <a:r>
              <a:rPr b="1"/>
              <a:t>Opaque Price Discovery:</a:t>
            </a:r>
          </a:p>
          <a:p>
            <a:pPr lvl="1"/>
            <a:r>
              <a:rPr/>
              <a:t>Lack of forward pricing visibility.</a:t>
            </a:r>
          </a:p>
          <a:p>
            <a:pPr lvl="1"/>
            <a:r>
              <a:rPr/>
              <a:t>Limited access to historical trade data.</a:t>
            </a:r>
          </a:p>
          <a:p>
            <a:pPr lvl="1"/>
            <a:r>
              <a:rPr/>
              <a:t>Wide bid-ask spreads (can be 30-50%+ in VCM).</a:t>
            </a:r>
          </a:p>
          <a:p>
            <a:pPr lvl="0"/>
            <a:r>
              <a:rPr b="1"/>
              <a:t>Low Liquidity:</a:t>
            </a:r>
          </a:p>
          <a:p>
            <a:pPr lvl="1"/>
            <a:r>
              <a:rPr/>
              <a:t>Fragmented markets, few active participants.</a:t>
            </a:r>
          </a:p>
          <a:p>
            <a:pPr lvl="1"/>
            <a:r>
              <a:rPr/>
              <a:t>Difficult to execute large orders without price slippage.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Abstract graphic representing market friction – e.g., gears grinding, a tangled rope, or a murky pool for opacity.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These aren't just minor inconveniences; they are fundamental barriers to market growth and efficiency.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KEY INEFFICIENCIES (PART 2 - OPERATIONAL &amp; ACCESS)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Operational &amp; Access Challenges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Slow Settlement Cycles:</a:t>
            </a:r>
          </a:p>
          <a:p>
            <a:pPr lvl="1"/>
            <a:r>
              <a:rPr/>
              <a:t>T+3 to T+7 days (or longer for OTC VCM deals).</a:t>
            </a:r>
          </a:p>
          <a:p>
            <a:pPr lvl="1"/>
            <a:r>
              <a:rPr/>
              <a:t>Manual verification and registry update processes.</a:t>
            </a:r>
          </a:p>
          <a:p>
            <a:pPr lvl="1"/>
            <a:r>
              <a:rPr/>
              <a:t>Capital locked up during extended settlement periods.</a:t>
            </a:r>
          </a:p>
          <a:p>
            <a:pPr lvl="0"/>
            <a:r>
              <a:rPr b="1"/>
              <a:t>High Transaction Costs:</a:t>
            </a:r>
          </a:p>
          <a:p>
            <a:pPr lvl="1"/>
            <a:r>
              <a:rPr/>
              <a:t>Brokerage fees (5-15% in VCM).</a:t>
            </a:r>
          </a:p>
          <a:p>
            <a:pPr lvl="1"/>
            <a:r>
              <a:rPr/>
              <a:t>Exchange fees, registry fees.</a:t>
            </a:r>
          </a:p>
          <a:p>
            <a:pPr lvl="0"/>
            <a:r>
              <a:rPr b="1"/>
              <a:t>High Entry Barriers:</a:t>
            </a:r>
          </a:p>
          <a:p>
            <a:pPr lvl="1"/>
            <a:r>
              <a:rPr/>
              <a:t>Minimum trading lot sizes can be prohibitive for smaller players.</a:t>
            </a:r>
          </a:p>
          <a:p>
            <a:pPr lvl="1"/>
            <a:r>
              <a:rPr/>
              <a:t>Complex registration and participation procedures.</a:t>
            </a:r>
          </a:p>
          <a:p>
            <a:pPr lvl="1"/>
            <a:r>
              <a:rPr/>
              <a:t>Limited access for retail investors or SMEs.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diagram showing a winding, slow path with toll booths (transaction costs) and high walls (entry barriers).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The operational hurdles further compound the structural issues, making the market unwieldy and expensive to participate in.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QUANTIFIED INEFFICIENCY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The Tangible Cost of Market Friction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(Use estimated figures)</a:t>
            </a:r>
          </a:p>
          <a:p>
            <a:pPr lvl="0"/>
            <a:r>
              <a:rPr b="1"/>
              <a:t>Opportunity Cost (Delayed Settlements):</a:t>
            </a:r>
            <a:r>
              <a:rPr/>
              <a:t> ₹700-900 crores annually from capital lock-up.</a:t>
            </a:r>
          </a:p>
          <a:p>
            <a:pPr lvl="0"/>
            <a:r>
              <a:rPr b="1"/>
              <a:t>Operational Costs (Manual Processes):</a:t>
            </a:r>
            <a:r>
              <a:rPr/>
              <a:t> ₹500-650 crores spent on manual verification, brokerage.</a:t>
            </a:r>
          </a:p>
          <a:p>
            <a:pPr lvl="0"/>
            <a:r>
              <a:rPr b="1"/>
              <a:t>Excluded Potential:</a:t>
            </a:r>
            <a:r>
              <a:rPr/>
              <a:t> An estimated 35-45 million tCO₂e from small/medium projects remain unmonetized due to complexity and cost.</a:t>
            </a:r>
          </a:p>
          <a:p>
            <a:pPr lvl="0"/>
            <a:r>
              <a:rPr b="1"/>
              <a:t>Price Volatility Premium:</a:t>
            </a:r>
            <a:r>
              <a:rPr/>
              <a:t> 30-40% excess price volatility compared to more efficient global commodity markets.</a:t>
            </a:r>
          </a:p>
          <a:p>
            <a:pPr lvl="0"/>
            <a:r>
              <a:rPr b="1"/>
              <a:t>Participation Gap:</a:t>
            </a:r>
            <a:r>
              <a:rPr/>
              <a:t> Only ~1,400 entities participating vs. a potential of 25,000+.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cost breakdown chart or infographic with icons representing each type of quantified loss (e.g., a money bag with a clock for opportunity cost, a factory icon for excluded projects).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These inefficiencies aren't just abstract problems – they represent significant, quantifiable economic and environmental losses for India.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INTRODUCING CARBONCHAIN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The CarbonChain Solution: A Paradigm Shift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Vision:</a:t>
            </a:r>
            <a:r>
              <a:rPr/>
              <a:t> To create a transparent, liquid, and efficient carbon credit marketplace for India.</a:t>
            </a:r>
          </a:p>
          <a:p>
            <a:pPr lvl="0"/>
            <a:r>
              <a:rPr b="1"/>
              <a:t>Core Technologies:</a:t>
            </a:r>
            <a:r>
              <a:rPr/>
              <a:t> A synergistic platform combining:</a:t>
            </a:r>
          </a:p>
          <a:p>
            <a:pPr lvl="1"/>
            <a:r>
              <a:rPr b="1"/>
              <a:t>Blockchain Tokenization:</a:t>
            </a:r>
            <a:r>
              <a:rPr/>
              <a:t> For digital, traceable, and instantly transferable credits.</a:t>
            </a:r>
          </a:p>
          <a:p>
            <a:pPr lvl="1"/>
            <a:r>
              <a:rPr b="1"/>
              <a:t>AI-Powered Pricing Oracle:</a:t>
            </a:r>
            <a:r>
              <a:rPr/>
              <a:t> For continuous, fair, and data-driven price discovery.</a:t>
            </a:r>
          </a:p>
          <a:p>
            <a:pPr lvl="1"/>
            <a:r>
              <a:rPr b="1"/>
              <a:t>Smart Contract Trading:</a:t>
            </a:r>
            <a:r>
              <a:rPr/>
              <a:t> For automated, instant, and low-cost trade execution &amp; settlement.</a:t>
            </a:r>
          </a:p>
          <a:p>
            <a:pPr lvl="1"/>
            <a:r>
              <a:rPr b="1"/>
              <a:t>Enhanced Digital MRV:</a:t>
            </a:r>
            <a:r>
              <a:rPr/>
              <a:t> Streamlining verification using IoT, satellite data, and AI.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central CarbonChain logo/icon with spokes connecting to icons for Blockchain, AI, Smart Contracts, and Digital MRV, signifying integration.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CarbonChain is not just an incremental improvement; it's a fundamental redesign of how carbon credits are created, traded, and managed, leveraging cutting-edge technologies.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CARBONCHAIN - CORE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System Architecture Overview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(High-level layers)</a:t>
            </a:r>
          </a:p>
          <a:p>
            <a:pPr lvl="0" indent="-342900" marL="342900">
              <a:buAutoNum type="arabicPeriod"/>
            </a:pPr>
            <a:r>
              <a:rPr b="1"/>
              <a:t>Data Aggregation &amp; Ingestion Layer:</a:t>
            </a:r>
            <a:r>
              <a:rPr/>
              <a:t> Connects to registries, market data feeds, project data, IoT/satellite inputs.</a:t>
            </a:r>
          </a:p>
          <a:p>
            <a:pPr lvl="0" indent="-342900" marL="342900">
              <a:buAutoNum type="arabicPeriod"/>
            </a:pPr>
            <a:r>
              <a:rPr b="1"/>
              <a:t>AI &amp; Analytics Layer:</a:t>
            </a:r>
            <a:r>
              <a:rPr/>
              <a:t> Houses pricing models, risk assessment tools, MRV data analysis engines.</a:t>
            </a:r>
          </a:p>
          <a:p>
            <a:pPr lvl="0" indent="-342900" marL="342900">
              <a:buAutoNum type="arabicPeriod"/>
            </a:pPr>
            <a:r>
              <a:rPr b="1"/>
              <a:t>Blockchain &amp; Tokenization Layer:</a:t>
            </a:r>
            <a:r>
              <a:rPr/>
              <a:t> Manages credit tokenization (e.g., ERC-1155/custom standard), smart contracts for trading, and immutable transaction ledger.</a:t>
            </a:r>
          </a:p>
          <a:p>
            <a:pPr lvl="0" indent="-342900" marL="342900">
              <a:buAutoNum type="arabicPeriod"/>
            </a:pPr>
            <a:r>
              <a:rPr b="1"/>
              <a:t>Application &amp; API Layer:</a:t>
            </a:r>
            <a:r>
              <a:rPr/>
              <a:t> Provides user interfaces (trading platform, portfolio tools) and APIs for integration.</a:t>
            </a:r>
          </a:p>
          <a:p>
            <a:pPr lvl="0" indent="-342900" marL="342900">
              <a:buAutoNum type="arabicPeriod"/>
            </a:pPr>
            <a:r>
              <a:rPr b="1"/>
              <a:t>Governance &amp; Compliance Layer:</a:t>
            </a:r>
            <a:r>
              <a:rPr/>
              <a:t> Implements market rules, KYC/AML, and automated reporting features.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clean, layered architectural diagram showing these five components and key data flows between them.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Our architecture is designed for scalability, security, and interoperability, addressing the core inefficiencies head-on.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COMPONENT 1 - BLOCKCHAIN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Tokenizing Carbon Credits: Digital &amp; Divisible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Process:</a:t>
            </a:r>
            <a:r>
              <a:rPr/>
              <a:t> Each verified carbon credit (1 tCO₂e) is represented as a unique digital token on a blockchain.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 b="1"/>
              <a:t>Immutability &amp; Transparency:</a:t>
            </a:r>
            <a:r>
              <a:rPr/>
              <a:t> Secure and auditable record of ownership and transaction history.</a:t>
            </a:r>
          </a:p>
          <a:p>
            <a:pPr lvl="1"/>
            <a:r>
              <a:rPr b="1"/>
              <a:t>Instant Transfer &amp; Settlement:</a:t>
            </a:r>
            <a:r>
              <a:rPr/>
              <a:t> Ownership changes in seconds, not days.</a:t>
            </a:r>
          </a:p>
          <a:p>
            <a:pPr lvl="1"/>
            <a:r>
              <a:rPr b="1"/>
              <a:t>Fractionalization:</a:t>
            </a:r>
            <a:r>
              <a:rPr/>
              <a:t> Tokens can be divided, enabling participation from smaller investors/buyers and new financial products.</a:t>
            </a:r>
          </a:p>
          <a:p>
            <a:pPr lvl="1"/>
            <a:r>
              <a:rPr b="1"/>
              <a:t>Enhanced Traceability:</a:t>
            </a:r>
            <a:r>
              <a:rPr/>
              <a:t> Rich metadata (project type, vintage, location, co-benefits) embedded or linked to each token.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diagram showing a physical credit certificate transforming into a digital token with associated metadata icons (e.g., tree for forestry, factory for industrial, SDG icons for co-benefits).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Tokenization creates a digital twin of each carbon credit that can be traded instantly and transparently while maintaining its environmental integrity and rich data attributes.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COMPONENT 2 - AI-POWERED PRICING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AI for Continuous &amp; Fair Price Discovery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Problem Solved:</a:t>
            </a:r>
            <a:r>
              <a:rPr/>
              <a:t> Addresses opacity and lack of continuous pricing.</a:t>
            </a:r>
          </a:p>
          <a:p>
            <a:pPr lvl="0"/>
            <a:r>
              <a:rPr b="1"/>
              <a:t>Mechanism:</a:t>
            </a:r>
            <a:r>
              <a:rPr/>
              <a:t> AI models analyze diverse data inputs:</a:t>
            </a:r>
          </a:p>
          <a:p>
            <a:pPr lvl="1"/>
            <a:r>
              <a:rPr/>
              <a:t>Historical trade data (across markets where available).</a:t>
            </a:r>
          </a:p>
          <a:p>
            <a:pPr lvl="1"/>
            <a:r>
              <a:rPr/>
              <a:t>Real-time order book depth on CarbonChain.</a:t>
            </a:r>
          </a:p>
          <a:p>
            <a:pPr lvl="1"/>
            <a:r>
              <a:rPr/>
              <a:t>Project-specific attributes (type, vintage, co-benefits, risk).</a:t>
            </a:r>
          </a:p>
          <a:p>
            <a:pPr lvl="1"/>
            <a:r>
              <a:rPr/>
              <a:t>Macroeconomic indicators, policy changes, related commodity prices.</a:t>
            </a:r>
          </a:p>
          <a:p>
            <a:pPr lvl="0"/>
            <a:r>
              <a:rPr b="1"/>
              <a:t>Output:</a:t>
            </a:r>
            <a:r>
              <a:rPr/>
              <a:t> Provides a continuous, indicative fair price range for different credit types.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diagram showing various data sources (graphs, news feeds, project docs) feeding into an 'AI brain' icon, which then outputs a dynamic price chart/feed.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Our AI oracle solves the price opacity problem by providing continuous, data-driven, and dynamic price signals, fostering market confidence and informed decision-making even when direct trading is low.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COMPONENT 3 - SMART CONTRACT TRADING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Trading Reimagined: Automated &amp; Instant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Mechanism:</a:t>
            </a:r>
            <a:r>
              <a:rPr/>
              <a:t> Trades are executed via self-executing smart contracts on the blockchain.</a:t>
            </a:r>
          </a:p>
          <a:p>
            <a:pPr lvl="0"/>
            <a:r>
              <a:rPr b="1"/>
              <a:t>Process:</a:t>
            </a:r>
            <a:r>
              <a:rPr/>
              <a:t> Buyer and seller agree on terms; smart contract automatically verifies funds/tokens and executes the exchange if conditions are met.</a:t>
            </a:r>
          </a:p>
          <a:p>
            <a:pPr lvl="0"/>
            <a:r>
              <a:rPr b="1"/>
              <a:t>Key Advantages over Traditional Exchanges:</a:t>
            </a:r>
          </a:p>
          <a:p>
            <a:pPr lvl="1"/>
            <a:r>
              <a:rPr b="1"/>
              <a:t>24/7 Continuous Market:</a:t>
            </a:r>
            <a:r>
              <a:rPr/>
              <a:t> Vs. periodic, short trading sessions.</a:t>
            </a:r>
          </a:p>
          <a:p>
            <a:pPr lvl="1"/>
            <a:r>
              <a:rPr b="1"/>
              <a:t>Instant Atomic Settlement:</a:t>
            </a:r>
            <a:r>
              <a:rPr/>
              <a:t> Vs. T+3 to T+7 day cycles. Trade and settlement are one single, indivisible operation.</a:t>
            </a:r>
          </a:p>
          <a:p>
            <a:pPr lvl="1"/>
            <a:r>
              <a:rPr b="1"/>
              <a:t>Reduced Counterparty Risk:</a:t>
            </a:r>
            <a:r>
              <a:rPr/>
              <a:t> Assets are locked in escrow by the smart contract until execution.</a:t>
            </a:r>
          </a:p>
          <a:p>
            <a:pPr lvl="1"/>
            <a:r>
              <a:rPr b="1"/>
              <a:t>Lower Transaction Fees:</a:t>
            </a:r>
            <a:r>
              <a:rPr/>
              <a:t> Automation significantly cuts intermediary costs (aiming for 0.1-0.5% vs. 5-15% traditional).</a:t>
            </a:r>
          </a:p>
          <a:p>
            <a:pPr lvl="1"/>
            <a:r>
              <a:rPr b="1"/>
              <a:t>Automated Compliance &amp; Reporting:</a:t>
            </a:r>
            <a:r>
              <a:rPr/>
              <a:t> Trade details immutably recorded for easy auditing.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visual mockup of a clean, modern trading interface for CarbonChain, showing an order book, price chart, and trade execution button. Alternatively, a diagram showing two parties transacting via a central smart contract icon, with instant exchange of tokens and payment.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We're moving from a market that's closed most of the time and settles slowly, to one that's always open, always liquid, and instantly settled through the power of smart contracts.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COMPONENT 4 - ENHANCED DIGITAL MRV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Streamlining Verification with Digital MRV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Traditional MRV:</a:t>
            </a:r>
            <a:r>
              <a:rPr/>
              <a:t> Often paper-based, time-consuming (months), and expensive.</a:t>
            </a:r>
          </a:p>
          <a:p>
            <a:pPr lvl="0"/>
            <a:r>
              <a:rPr b="1"/>
              <a:t>CarbonChain's Approach:</a:t>
            </a:r>
            <a:r>
              <a:rPr/>
              <a:t> Integrate digital tools to support and accelerate MRV:</a:t>
            </a:r>
          </a:p>
          <a:p>
            <a:pPr lvl="1"/>
            <a:r>
              <a:rPr b="1"/>
              <a:t>Satellite Imagery &amp; Remote Sensing:</a:t>
            </a:r>
            <a:r>
              <a:rPr/>
              <a:t> For land-use change, forestry projects, agricultural practices.</a:t>
            </a:r>
          </a:p>
          <a:p>
            <a:pPr lvl="1"/>
            <a:r>
              <a:rPr b="1"/>
              <a:t>IoT Sensors:</a:t>
            </a:r>
            <a:r>
              <a:rPr/>
              <a:t> For direct emissions monitoring, energy consumption data, operational parameters.</a:t>
            </a:r>
          </a:p>
          <a:p>
            <a:pPr lvl="1"/>
            <a:r>
              <a:rPr b="1"/>
              <a:t>AI-driven Data Analytics:</a:t>
            </a:r>
            <a:r>
              <a:rPr/>
              <a:t> To process large datasets, detect anomalies, and predict baselines.</a:t>
            </a:r>
          </a:p>
          <a:p>
            <a:pPr lvl="0"/>
            <a:r>
              <a:rPr b="1"/>
              <a:t>Benefits:</a:t>
            </a:r>
          </a:p>
          <a:p>
            <a:pPr lvl="1"/>
            <a:r>
              <a:rPr/>
              <a:t>Increased accuracy and reliability.</a:t>
            </a:r>
          </a:p>
          <a:p>
            <a:pPr lvl="1"/>
            <a:r>
              <a:rPr/>
              <a:t>Reduced verification time (potential for 60-75% time reduction).</a:t>
            </a:r>
          </a:p>
          <a:p>
            <a:pPr lvl="1"/>
            <a:r>
              <a:rPr/>
              <a:t>Lower costs for project developers.</a:t>
            </a:r>
          </a:p>
          <a:p>
            <a:pPr lvl="1"/>
            <a:r>
              <a:rPr/>
              <a:t>Near real-time monitoring possibilities for certain project types.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split screen or comparison diagram: Left side shows traditional MRV (paper, manual checks). Right side shows Digital MRV (satellite, drone, sensor icons, data flowing to a computer for analysis).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By digitizing aspects of the MRV process, we can significantly reduce the time and cost of credit issuance, making it viable for more projects to participate.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Detailed Slide Content for PowerPoint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INTEGRATION WITH EXISTING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Bridging the Old and New: Phased Integration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Goal:</a:t>
            </a:r>
            <a:r>
              <a:rPr/>
              <a:t> Not to replace, but to enhance and interoperate with existing and upcoming Indian carbon market infrastructure (PAT, REC, CCTS).</a:t>
            </a:r>
          </a:p>
          <a:p>
            <a:pPr lvl="0"/>
            <a:r>
              <a:rPr b="1"/>
              <a:t>Strategy:</a:t>
            </a:r>
          </a:p>
          <a:p>
            <a:pPr lvl="1"/>
            <a:r>
              <a:rPr b="1"/>
              <a:t>API-level connectivity:</a:t>
            </a:r>
            <a:r>
              <a:rPr/>
              <a:t> For registries and exchanges where feasible.</a:t>
            </a:r>
          </a:p>
          <a:p>
            <a:pPr lvl="1"/>
            <a:r>
              <a:rPr b="1"/>
              <a:t>Tokenization of existing credits:</a:t>
            </a:r>
            <a:r>
              <a:rPr/>
              <a:t> Provide pathways for ESCerts, RECs to be represented on CarbonChain (subject to regulatory approvals).</a:t>
            </a:r>
          </a:p>
          <a:p>
            <a:pPr lvl="1"/>
            <a:r>
              <a:rPr b="1"/>
              <a:t>Compliance with CCTS rules:</a:t>
            </a:r>
            <a:r>
              <a:rPr/>
              <a:t> Ensure CarbonChain operates as a compliant trading venue or technology provider under the new national framework.</a:t>
            </a:r>
          </a:p>
          <a:p>
            <a:pPr lvl="1"/>
            <a:r>
              <a:rPr b="1"/>
              <a:t>Phased rollout:</a:t>
            </a:r>
            <a:r>
              <a:rPr/>
              <a:t> Start with voluntary market segments or specific project types, then expand.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bridge diagram, with 'Traditional Systems' (PAT, REC, CCTS icons) on one side and 'CarbonChain Platform' on the other, connected by a bridge labeled 'APIs &amp; Regulatory Alignment'.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Our approach emphasizes collaboration and integration, ensuring CarbonChain complements and strengthens India's evolving carbon market ecosystem.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USE CASE EXAMPLE: RENEWABLE ENERGY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Impact Illustrated: A Solar Project on CarbonChain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(Comparative table: Traditional vs. CarbonChain) | Feature | Traditional Path | CarbonChain Path | |---------------------|---------------------------------------|------------------------------------------| | Credit Issuance | 4-8 months | 1-2 months (with Digital MRV assist) | | Price Discovery | Weeks (OTC), periodic auction | Continuous (AI Oracle) | | Trading Window | Few hours/month | 24/7 | | Settlement Time | 3-7 days | &lt; 5 minutes | | Transaction Costs | 5-10% | 0.1-0.5% | | Access to Finance | Limited, reliant on large off-takers | Broader, potential for token-based finance |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Side-by-side comparison infographic using icons and timelines to highlight the differences in the table for key metrics like time and cost.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For a typical project developer, CarbonChain means faster monetization, lower costs, better price realization, and access to a wider pool of buyers.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TRANSFORMATIVE IMPACT (QUANTIFIED)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Key Improvements: A Quantum Leap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(Show 'Before CarbonChain' vs 'With CarbonChain')</a:t>
            </a:r>
          </a:p>
          <a:p>
            <a:pPr lvl="0"/>
            <a:r>
              <a:rPr b="1"/>
              <a:t>Settlement Time:</a:t>
            </a:r>
            <a:r>
              <a:rPr/>
              <a:t> 3-10 days → </a:t>
            </a:r>
            <a:r>
              <a:rPr b="1"/>
              <a:t>&lt; 5 minutes</a:t>
            </a:r>
            <a:r>
              <a:rPr/>
              <a:t> (&gt;99% reduction)</a:t>
            </a:r>
          </a:p>
          <a:p>
            <a:pPr lvl="0"/>
            <a:r>
              <a:rPr b="1"/>
              <a:t>Trading Frequency:</a:t>
            </a:r>
            <a:r>
              <a:rPr/>
              <a:t> 8-12 specific days/year → </a:t>
            </a:r>
            <a:r>
              <a:rPr b="1"/>
              <a:t>365 days/year, 24/7</a:t>
            </a:r>
            <a:r>
              <a:rPr/>
              <a:t> (continuous access)</a:t>
            </a:r>
          </a:p>
          <a:p>
            <a:pPr lvl="0"/>
            <a:r>
              <a:rPr b="1"/>
              <a:t>Transaction Costs:</a:t>
            </a:r>
            <a:r>
              <a:rPr/>
              <a:t> 5-15% of trade value → </a:t>
            </a:r>
            <a:r>
              <a:rPr b="1"/>
              <a:t>0.1-0.5%</a:t>
            </a:r>
            <a:r>
              <a:rPr/>
              <a:t> (90-98% reduction)</a:t>
            </a:r>
          </a:p>
          <a:p>
            <a:pPr lvl="0"/>
            <a:r>
              <a:rPr b="1"/>
              <a:t>Market Access (Participants):</a:t>
            </a:r>
            <a:r>
              <a:rPr/>
              <a:t> ~1,400 entities → </a:t>
            </a:r>
            <a:r>
              <a:rPr b="1"/>
              <a:t>25,000+ potential</a:t>
            </a:r>
            <a:r>
              <a:rPr/>
              <a:t> (significant expansion)</a:t>
            </a:r>
          </a:p>
          <a:p>
            <a:pPr lvl="0"/>
            <a:r>
              <a:rPr b="1"/>
              <a:t>Price Discovery:</a:t>
            </a:r>
            <a:r>
              <a:rPr/>
              <a:t> Opaque, infrequent → </a:t>
            </a:r>
            <a:r>
              <a:rPr b="1"/>
              <a:t>Transparent, continuous</a:t>
            </a:r>
            <a:r>
              <a:rPr/>
              <a:t> (AI-driven)</a:t>
            </a:r>
          </a:p>
          <a:p>
            <a:pPr lvl="0"/>
            <a:r>
              <a:rPr b="1"/>
              <a:t>Credit Issuance Time (with Digital MRV):</a:t>
            </a:r>
            <a:r>
              <a:rPr/>
              <a:t> 3-6 months (for MRV &amp; issuance) → </a:t>
            </a:r>
            <a:r>
              <a:rPr b="1"/>
              <a:t>1-2 months</a:t>
            </a:r>
            <a:r>
              <a:rPr/>
              <a:t> (potential 65-75% reduction)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dynamic 'before and after' graphic, with sliders or arrows dramatically showing the improvement for each metric (e.g., a long bar shrinking for settlement time).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These are not incremental changes. CarbonChain offers a fundamental transformation in how the carbon market operates, unlocking significant value.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Phased Rollout Strategy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(Visual timeline with 3 phases)</a:t>
            </a:r>
          </a:p>
          <a:p>
            <a:pPr lvl="0"/>
            <a:r>
              <a:rPr b="1"/>
              <a:t>Phase 1 (Months 1-6): Foundation &amp; Pilot</a:t>
            </a:r>
          </a:p>
          <a:p>
            <a:pPr lvl="1"/>
            <a:r>
              <a:rPr/>
              <a:t>Develop core trading platform &amp; AI oracle (MVP).</a:t>
            </a:r>
          </a:p>
          <a:p>
            <a:pPr lvl="1"/>
            <a:r>
              <a:rPr/>
              <a:t>Onboard pilot users (select project developers, buyers).</a:t>
            </a:r>
          </a:p>
          <a:p>
            <a:pPr lvl="1"/>
            <a:r>
              <a:rPr/>
              <a:t>Regulatory sandbox engagement; initial VCM focus.</a:t>
            </a:r>
          </a:p>
          <a:p>
            <a:pPr lvl="0"/>
            <a:r>
              <a:rPr b="1"/>
              <a:t>Phase 2 (Months 7-18): Market Operations &amp; Growth</a:t>
            </a:r>
          </a:p>
          <a:p>
            <a:pPr lvl="1"/>
            <a:r>
              <a:rPr/>
              <a:t>Launch full trading functionality for VCM credits.</a:t>
            </a:r>
          </a:p>
          <a:p>
            <a:pPr lvl="1"/>
            <a:r>
              <a:rPr/>
              <a:t>Scale user acquisition; expand asset classes (e.g., explore tokenizing RECs/ESCerts if regulations permit).</a:t>
            </a:r>
          </a:p>
          <a:p>
            <a:pPr lvl="1"/>
            <a:r>
              <a:rPr/>
              <a:t>Partnerships with financial institutions, corporations.</a:t>
            </a:r>
          </a:p>
          <a:p>
            <a:pPr lvl="0"/>
            <a:r>
              <a:rPr b="1"/>
              <a:t>Phase 3 (Year 2-3): Scaling &amp; Ecosystem Expansion</a:t>
            </a:r>
          </a:p>
          <a:p>
            <a:pPr lvl="1"/>
            <a:r>
              <a:rPr/>
              <a:t>Integrate with national CCTS framework (as technology provider or exchange).</a:t>
            </a:r>
          </a:p>
          <a:p>
            <a:pPr lvl="1"/>
            <a:r>
              <a:rPr/>
              <a:t>Develop advanced financial products (e.g., carbon futures, options based on tokens).</a:t>
            </a:r>
          </a:p>
          <a:p>
            <a:pPr lvl="1"/>
            <a:r>
              <a:rPr/>
              <a:t>Explore cross-border trading capabilities.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3-stage horizontal timeline graphic with key milestones listed under each phase.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Our implementation is phased, starting with focused pilots and gradually expanding scope and integration as the platform matures and regulatory frameworks evolve.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22: FINANCIAL PROJECTIONS (ILLUSTRATIVE)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Illustrative Growth &amp; Revenue Model</a:t>
            </a:r>
          </a:p>
          <a:p>
            <a:pPr lvl="0" indent="0" marL="0">
              <a:buNone/>
            </a:pPr>
            <a:r>
              <a:rPr b="1"/>
              <a:t>Content:</a:t>
            </a:r>
            <a:r>
              <a:rPr/>
              <a:t> (Based on market share and transaction fees)</a:t>
            </a:r>
          </a:p>
          <a:p>
            <a:pPr lvl="0"/>
            <a:r>
              <a:rPr b="1"/>
              <a:t>Revenue Streams:</a:t>
            </a:r>
            <a:r>
              <a:rPr/>
              <a:t> Primarily transaction fees (a small percentage of trade value), data services, premium features.</a:t>
            </a:r>
          </a:p>
          <a:p>
            <a:pPr lvl="0"/>
            <a:r>
              <a:rPr b="1"/>
              <a:t>Year 1 (Pilot/Early Ops):</a:t>
            </a:r>
          </a:p>
          <a:p>
            <a:pPr lvl="1"/>
            <a:r>
              <a:rPr/>
              <a:t>Projected Trading Volume: ₹500 - ₹750 crores (focus on VCM).</a:t>
            </a:r>
          </a:p>
          <a:p>
            <a:pPr lvl="1"/>
            <a:r>
              <a:rPr/>
              <a:t>Est. Platform Revenue: ₹0.5 - ₹1.5 crores.</a:t>
            </a:r>
          </a:p>
          <a:p>
            <a:pPr lvl="0"/>
            <a:r>
              <a:rPr b="1"/>
              <a:t>Year 3 (Scaling Post-CCTS Launch):</a:t>
            </a:r>
          </a:p>
          <a:p>
            <a:pPr lvl="1"/>
            <a:r>
              <a:rPr/>
              <a:t>Projected Trading Volume (incl. CCTS share): ₹5,000 - ₹7,000 crores.</a:t>
            </a:r>
          </a:p>
          <a:p>
            <a:pPr lvl="1"/>
            <a:r>
              <a:rPr/>
              <a:t>Est. Platform Revenue: ₹5 - ₹10 crores.</a:t>
            </a:r>
          </a:p>
          <a:p>
            <a:pPr lvl="0"/>
            <a:r>
              <a:rPr b="1"/>
              <a:t>Year 5 (Mature Market):</a:t>
            </a:r>
          </a:p>
          <a:p>
            <a:pPr lvl="1"/>
            <a:r>
              <a:rPr/>
              <a:t>Projected Trading Volume: ₹15,000 - ₹20,000 crores.</a:t>
            </a:r>
          </a:p>
          <a:p>
            <a:pPr lvl="1"/>
            <a:r>
              <a:rPr/>
              <a:t>Est. Platform Revenue: ₹15 - ₹30 crores.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Bar chart showing projected trading volume and platform revenue growth over 5 years.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Our financial model is conservative, based on capturing a modest share of the rapidly growing Indian carbon market. The primary driver is volume, enabled by low fees.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23: ACADEMIC &amp; RESEARCH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Frontiers for Research &amp; Collaboration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AI &amp; Machine Learning:</a:t>
            </a:r>
          </a:p>
          <a:p>
            <a:pPr lvl="1"/>
            <a:r>
              <a:rPr/>
              <a:t>Advanced carbon price prediction models.</a:t>
            </a:r>
          </a:p>
          <a:p>
            <a:pPr lvl="1"/>
            <a:r>
              <a:rPr/>
              <a:t>AI for enhanced MRV (e.g., computer vision for forestry, anomaly detection in industrial emissions data).</a:t>
            </a:r>
          </a:p>
          <a:p>
            <a:pPr lvl="1"/>
            <a:r>
              <a:rPr/>
              <a:t>Natural Language Processing for policy impact analysis on prices.</a:t>
            </a:r>
          </a:p>
          <a:p>
            <a:pPr lvl="0"/>
            <a:r>
              <a:rPr b="1"/>
              <a:t>Blockchain &amp; Distributed Ledger Technology:</a:t>
            </a:r>
          </a:p>
          <a:p>
            <a:pPr lvl="1"/>
            <a:r>
              <a:rPr/>
              <a:t>Optimal token standards for carbon credits (balancing features vs. complexity).</a:t>
            </a:r>
          </a:p>
          <a:p>
            <a:pPr lvl="1"/>
            <a:r>
              <a:rPr/>
              <a:t>Decentralized governance models (DAOs) for market rules.</a:t>
            </a:r>
          </a:p>
          <a:p>
            <a:pPr lvl="1"/>
            <a:r>
              <a:rPr/>
              <a:t>Interoperability solutions for cross-chain/cross-registry credit movement.</a:t>
            </a:r>
          </a:p>
          <a:p>
            <a:pPr lvl="0"/>
            <a:r>
              <a:rPr b="1"/>
              <a:t>Market Design &amp; Economics:</a:t>
            </a:r>
          </a:p>
          <a:p>
            <a:pPr lvl="1"/>
            <a:r>
              <a:rPr/>
              <a:t>Behavioral economics of carbon trading on transparent platforms.</a:t>
            </a:r>
          </a:p>
          <a:p>
            <a:pPr lvl="1"/>
            <a:r>
              <a:rPr/>
              <a:t>Design of novel carbon-linked financial instruments.</a:t>
            </a:r>
          </a:p>
          <a:p>
            <a:pPr lvl="1"/>
            <a:r>
              <a:rPr/>
              <a:t>Impact assessment of CarbonChain on market liquidity and efficiency.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'mind map' or interconnected diagram showing these research areas branching from a central 'CarbonChain Research Hub' concept.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We see CarbonChain as a rich ground for academic research and actively seek collaboration with institutions to explore these exciting frontiers.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24: BROADER ENVIRONMENTAL &amp; SOCIAL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Beyond Market Efficiency: Catalyzing Climate Action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Accelerated Climate Finance:</a:t>
            </a:r>
            <a:r>
              <a:rPr/>
              <a:t> More projects funded, faster.</a:t>
            </a:r>
          </a:p>
          <a:p>
            <a:pPr lvl="0"/>
            <a:r>
              <a:rPr b="1"/>
              <a:t>Increased Participation:</a:t>
            </a:r>
            <a:r>
              <a:rPr/>
              <a:t> Enables smaller projects and businesses to access carbon finance.</a:t>
            </a:r>
          </a:p>
          <a:p>
            <a:pPr lvl="0"/>
            <a:r>
              <a:rPr b="1"/>
              <a:t>Enhanced Transparency &amp; Trust:</a:t>
            </a:r>
            <a:r>
              <a:rPr/>
              <a:t> Builds greater confidence in carbon markets.</a:t>
            </a:r>
          </a:p>
          <a:p>
            <a:pPr lvl="0"/>
            <a:r>
              <a:rPr b="1"/>
              <a:t>Supports India's NDC Goals:</a:t>
            </a:r>
            <a:r>
              <a:rPr/>
              <a:t> Directly contributes to achieving national climate targets.</a:t>
            </a:r>
          </a:p>
          <a:p>
            <a:pPr lvl="0"/>
            <a:r>
              <a:rPr b="1"/>
              <a:t>Innovation in Green Tech:</a:t>
            </a:r>
            <a:r>
              <a:rPr/>
              <a:t> Data from CarbonChain can spur innovation in MRV and project development.</a:t>
            </a:r>
          </a:p>
          <a:p>
            <a:pPr lvl="0"/>
            <a:r>
              <a:rPr b="1"/>
              <a:t>Potential for Co-benefit Monetization:</a:t>
            </a:r>
            <a:r>
              <a:rPr/>
              <a:t> Token metadata can highlight and potentially value social and environmental co-benefits (biodiversity, livelihoods).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series of impactful icons representing these benefits (e.g., a growing sapling for environment, community icon for social, India flag for NDC, gear for innovation).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Ultimately, CarbonChain isn't just about market efficiency – it's about creating a more robust and inclusive system that delivers greater climate impact and supports sustainable development.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25: 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The Future of Carbon Trading is Here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 indent="-342900" marL="342900">
              <a:buAutoNum type="arabicPeriod"/>
            </a:pPr>
            <a:r>
              <a:rPr b="1"/>
              <a:t>The Problem is Clear:</a:t>
            </a:r>
            <a:r>
              <a:rPr/>
              <a:t> India's current carbon markets are hampered by significant structural and operational inefficiencies, limiting their potential.</a:t>
            </a:r>
          </a:p>
          <a:p>
            <a:pPr lvl="0" indent="-342900" marL="342900">
              <a:buAutoNum type="arabicPeriod"/>
            </a:pPr>
            <a:r>
              <a:rPr b="1"/>
              <a:t>The Solution is Innovative:</a:t>
            </a:r>
            <a:r>
              <a:rPr/>
              <a:t> CarbonChain leverages AI, Blockchain, and Digital MRV to create a transparent, efficient, and liquid marketplace.</a:t>
            </a:r>
          </a:p>
          <a:p>
            <a:pPr lvl="0" indent="-342900" marL="342900">
              <a:buAutoNum type="arabicPeriod"/>
            </a:pPr>
            <a:r>
              <a:rPr b="1"/>
              <a:t>The Impact is Transformative:</a:t>
            </a:r>
            <a:r>
              <a:rPr/>
              <a:t> Drastic reductions in costs and timelines, continuous price discovery, and broader market access.</a:t>
            </a:r>
          </a:p>
          <a:p>
            <a:pPr lvl="0" indent="-342900" marL="342900">
              <a:buAutoNum type="arabicPeriod"/>
            </a:pPr>
            <a:r>
              <a:rPr b="1"/>
              <a:t>The Opportunity is Now:</a:t>
            </a:r>
            <a:r>
              <a:rPr/>
              <a:t> CarbonChain offers a pragmatic pathway to unlock India's carbon market potential and accelerate climate action.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simple, powerful concluding visual that encapsulates the core message – e.g., a stylized upward arrow made of interconnected tech icons, or a clear path emerging from a tangled one.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Reiterate the core value proposition. CarbonChain is a timely and necessary innovation for India.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26: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Join Us in Shaping the Future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For Policymakers &amp; Regulators:</a:t>
            </a:r>
            <a:r>
              <a:rPr/>
              <a:t> Engage with us to explore how CarbonChain can support India's CCTS and climate goals.</a:t>
            </a:r>
          </a:p>
          <a:p>
            <a:pPr lvl="0"/>
            <a:r>
              <a:rPr b="1"/>
              <a:t>For Project Developers &amp; Corporates:</a:t>
            </a:r>
            <a:r>
              <a:rPr/>
              <a:t> Partner with us for pilot programs and early access to a more efficient market.</a:t>
            </a:r>
          </a:p>
          <a:p>
            <a:pPr lvl="0"/>
            <a:r>
              <a:rPr b="1"/>
              <a:t>For Investors &amp; Financial Institutions:</a:t>
            </a:r>
            <a:r>
              <a:rPr/>
              <a:t> Explore investment opportunities in CarbonChain and the development of new carbon-linked financial products.</a:t>
            </a:r>
          </a:p>
          <a:p>
            <a:pPr lvl="0"/>
            <a:r>
              <a:rPr b="1"/>
              <a:t>For Academics &amp; Researchers:</a:t>
            </a:r>
            <a:r>
              <a:rPr/>
              <a:t> Collaborate with us on cutting-edge research to advance the field.</a:t>
            </a:r>
          </a:p>
          <a:p>
            <a:pPr lvl="0" indent="0" marL="0">
              <a:buNone/>
            </a:pPr>
            <a:r>
              <a:rPr b="1"/>
              <a:t>Contact Information:</a:t>
            </a:r>
          </a:p>
          <a:p>
            <a:pPr lvl="0"/>
            <a:r>
              <a:rPr/>
              <a:t>[Your Name/Organization Name]</a:t>
            </a:r>
          </a:p>
          <a:p>
            <a:pPr lvl="0"/>
            <a:r>
              <a:rPr/>
              <a:t>[Email Address]</a:t>
            </a:r>
          </a:p>
          <a:p>
            <a:pPr lvl="0"/>
            <a:r>
              <a:rPr/>
              <a:t>[Website (if any)]</a:t>
            </a:r>
          </a:p>
          <a:p>
            <a:pPr lvl="0"/>
            <a:r>
              <a:rPr/>
              <a:t>[LinkedIn Profile/QR Code for more info]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Collaborative imagery (e.g., diverse hands joining, network graphic) alongside clear contact details. A QR code can be effective here.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We are looking for partners across the ecosystem to help realize this vision. Please connect with us.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27: THANK YOU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Thank You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/>
              <a:t>[Reiterate Contact Information if desired]</a:t>
            </a:r>
          </a:p>
          <a:p>
            <a:pPr lvl="0"/>
            <a:r>
              <a:rPr/>
              <a:t>Open for Questions &amp; Discussion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clean, professional slide with your/organization's logo, contact details, and perhaps a subtle background related to the CarbonChain concept.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Thank the audience sincerely for their time and attention. Be prepared to answer questions confidently.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CarbonChain: AI-Driven Carbon-Credit Marketplace with Dynamic Token Pricing </a:t>
            </a:r>
            <a:r>
              <a:rPr b="1"/>
              <a:t>Subtitle:</a:t>
            </a:r>
            <a:r>
              <a:rPr/>
              <a:t> Transforming India's Climate Finance Landscape </a:t>
            </a:r>
            <a:r>
              <a:rPr b="1"/>
              <a:t>Presenter:</a:t>
            </a:r>
            <a:r>
              <a:rPr/>
              <a:t> [Your Name] </a:t>
            </a:r>
            <a:r>
              <a:rPr b="1"/>
              <a:t>Date:</a:t>
            </a:r>
            <a:r>
              <a:rPr/>
              <a:t> [Conference Date]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Clean design with carbon market imagery, possibly showing a digital marketplace interface or token visualization.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Start with a confident introduction. Briefly state the presentation's core message: CarbonChain as a solution to critical inefficiencies in India's carbon market, leveraging AI and blockchain.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 SLIDES (Topics to have ready if needed)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Detailed AI Model Architecture Concepts</a:t>
            </a:r>
          </a:p>
          <a:p>
            <a:pPr lvl="0"/>
            <a:r>
              <a:rPr/>
              <a:t>Blockchain Security Measures &amp; Consensus Mechanism Choice</a:t>
            </a:r>
          </a:p>
          <a:p>
            <a:pPr lvl="0"/>
            <a:r>
              <a:rPr/>
              <a:t>Specific Regulatory Compliance Approach (Interacting with CCTS rules)</a:t>
            </a:r>
          </a:p>
          <a:p>
            <a:pPr lvl="0"/>
            <a:r>
              <a:rPr/>
              <a:t>Detailed Digital MRV Methodologies for Key Project Types</a:t>
            </a:r>
          </a:p>
          <a:p>
            <a:pPr lvl="0"/>
            <a:r>
              <a:rPr/>
              <a:t>Tokenomics: Supply, Demand, and Stability Mechanisms (if any)</a:t>
            </a:r>
          </a:p>
          <a:p>
            <a:pPr lvl="0"/>
            <a:r>
              <a:rPr/>
              <a:t>Market Making and Liquidity Provision Strategies</a:t>
            </a:r>
          </a:p>
          <a:p>
            <a:pPr lvl="0"/>
            <a:r>
              <a:rPr/>
              <a:t>Integration API Specifications (High-Level)</a:t>
            </a:r>
          </a:p>
          <a:p>
            <a:pPr lvl="0"/>
            <a:r>
              <a:rPr/>
              <a:t>Comparative Analysis with International Carbon Platforms</a:t>
            </a:r>
          </a:p>
          <a:p>
            <a:pPr lvl="0" indent="0" marL="0">
              <a:buNone/>
            </a:pPr>
            <a:r>
              <a:rPr b="1"/>
              <a:t>Speaker Notes (for Appendix prep):</a:t>
            </a:r>
            <a:r>
              <a:rPr/>
              <a:t> These slides are not for the main presentation but should be ready to address specific, deep-dive questions from a technical or expert audience. Keep them concise and focused on one topic per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OPENING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The Climate Finance Imperative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/>
              <a:t>India's Net-Zero 2070 Target: Requires an estimated ₹162.5 lakh crores ($1.9 trillion) in investment.</a:t>
            </a:r>
          </a:p>
          <a:p>
            <a:pPr lvl="0"/>
            <a:r>
              <a:rPr/>
              <a:t>Current Carbon Market Contribution: Mobilizes less than 0.5% of this annual requirement.</a:t>
            </a:r>
          </a:p>
          <a:p>
            <a:pPr lvl="0"/>
            <a:r>
              <a:rPr/>
              <a:t>The Gap: A significant shortfall exists in financing climate action effectively.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Simple, impactful infographic visually representing the large funding requirement versus the small current mobilization (e.g., two vastly different sized bars or circles).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This massive gap underscores why we need more efficient, accessible carbon markets. Today I'll show how technology can help bridge this divide.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PRESENTATION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Our Journey Today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 indent="-342900" marL="342900">
              <a:buAutoNum type="arabicPeriod"/>
            </a:pPr>
            <a:r>
              <a:rPr/>
              <a:t>The Big Picture: Carbon Markets &amp; India's Landscape</a:t>
            </a:r>
          </a:p>
          <a:p>
            <a:pPr lvl="0" indent="-342900" marL="342900">
              <a:buAutoNum type="arabicPeriod"/>
            </a:pPr>
            <a:r>
              <a:rPr/>
              <a:t>The Bottlenecks: Current Inefficiencies Unpacked</a:t>
            </a:r>
          </a:p>
          <a:p>
            <a:pPr lvl="0" indent="-342900" marL="342900">
              <a:buAutoNum type="arabicPeriod"/>
            </a:pPr>
            <a:r>
              <a:rPr/>
              <a:t>The Innovation: Introducing CarbonChain</a:t>
            </a:r>
          </a:p>
          <a:p>
            <a:pPr lvl="0" indent="-342900" marL="342900">
              <a:buAutoNum type="arabicPeriod"/>
            </a:pPr>
            <a:r>
              <a:rPr/>
              <a:t>The Mechanics: How CarbonChain Works</a:t>
            </a:r>
          </a:p>
          <a:p>
            <a:pPr lvl="0" indent="-342900" marL="342900">
              <a:buAutoNum type="arabicPeriod"/>
            </a:pPr>
            <a:r>
              <a:rPr/>
              <a:t>The Impact: Benefits &amp; Projections</a:t>
            </a:r>
          </a:p>
          <a:p>
            <a:pPr lvl="0" indent="-342900" marL="342900">
              <a:buAutoNum type="arabicPeriod"/>
            </a:pPr>
            <a:r>
              <a:rPr/>
              <a:t>The Path Forward: Implementation &amp; Collaboration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Simple roadmap or journey visual with icons representing each section (e.g., magnifying glass for inefficiencies, gear/brain for solution, handshake for collaboration).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My goal is to give you a clear understanding of the problems in today's carbon markets and a concrete technological solution that addresses these challenges effectively.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4: CARBON CREDIT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What Are Carbon Credits?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/>
              <a:t>Definition: 1 Carbon Credit = 1 tonne of CO₂ equivalent (tCO₂e) reduced, removed, or avoided.</a:t>
            </a:r>
          </a:p>
          <a:p>
            <a:pPr lvl="0"/>
            <a:r>
              <a:rPr/>
              <a:t>Purpose: Create a financial incentive for climate action.</a:t>
            </a:r>
          </a:p>
          <a:p>
            <a:pPr lvl="0"/>
            <a:r>
              <a:rPr/>
              <a:t>Mechanisms:</a:t>
            </a:r>
          </a:p>
          <a:p>
            <a:pPr lvl="1"/>
            <a:r>
              <a:rPr/>
              <a:t>Cap-and-Trade: Regulated emission limits for industries.</a:t>
            </a:r>
          </a:p>
          <a:p>
            <a:pPr lvl="1"/>
            <a:r>
              <a:rPr/>
              <a:t>Voluntary Markets: Corporate social responsibility, net-zero commitments.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Simple diagram illustrating the concept: a factory reducing emissions linked to a certificate/credit, which is then traded.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At their core, carbon markets create financial incentives for reducing emissions by assigning value to each tonne of CO₂ mitigated.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INDIAN CARBON MARKET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India's Current Framework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Perform, Achieve, and Trade (PAT) Scheme:</a:t>
            </a:r>
            <a:r>
              <a:rPr/>
              <a:t> Focus on energy efficiency in designated industrial sectors (ESCerts).</a:t>
            </a:r>
          </a:p>
          <a:p>
            <a:pPr lvl="0"/>
            <a:r>
              <a:rPr b="1"/>
              <a:t>Renewable Energy Certificate (REC) Mechanism:</a:t>
            </a:r>
            <a:r>
              <a:rPr/>
              <a:t> Promotes renewable energy generation.</a:t>
            </a:r>
          </a:p>
          <a:p>
            <a:pPr lvl="0"/>
            <a:r>
              <a:rPr b="1"/>
              <a:t>Voluntary Carbon Market (VCM):</a:t>
            </a:r>
            <a:r>
              <a:rPr/>
              <a:t> Projects registered under international standards (e.g., Verra, Gold Standard).</a:t>
            </a:r>
          </a:p>
          <a:p>
            <a:pPr lvl="0"/>
            <a:r>
              <a:rPr b="1"/>
              <a:t>Emerging: Carbon Credit Trading Scheme (CCTS):</a:t>
            </a:r>
            <a:r>
              <a:rPr/>
              <a:t> India's national compliance market in development.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Map of India with distinct icons or colored regions representing these different schemes, perhaps showing some overlap or connection points to hint at complexity.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India has already laid groundwork with these schemes, but they often operate in silos with limited interaction and distinct inefficiencies, which we'll explore.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MARKET SIZE &amp; GROWTH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A Nascent Market with Huge Potential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Current Estimated Annual Trading Volume (India):</a:t>
            </a:r>
            <a:r>
              <a:rPr/>
              <a:t> ₹5,500 - ₹6,700 crores.</a:t>
            </a:r>
          </a:p>
          <a:p>
            <a:pPr lvl="0"/>
            <a:r>
              <a:rPr b="1"/>
              <a:t>Credits Traded Annually:</a:t>
            </a:r>
            <a:r>
              <a:rPr/>
              <a:t> Approx. 20 million tCO₂e.</a:t>
            </a:r>
          </a:p>
          <a:p>
            <a:pPr lvl="0"/>
            <a:r>
              <a:rPr b="1"/>
              <a:t>Active Participants:</a:t>
            </a:r>
            <a:r>
              <a:rPr/>
              <a:t> Around 1,400 entities.</a:t>
            </a:r>
          </a:p>
          <a:p>
            <a:pPr lvl="0"/>
            <a:r>
              <a:rPr b="1"/>
              <a:t>Projected Growth (by 2030, with CCTS):</a:t>
            </a:r>
          </a:p>
          <a:p>
            <a:pPr lvl="1"/>
            <a:r>
              <a:rPr/>
              <a:t>Potential Market Value: ₹30,000 - ₹45,000 crores annually.</a:t>
            </a:r>
          </a:p>
          <a:p>
            <a:pPr lvl="1"/>
            <a:r>
              <a:rPr/>
              <a:t>Potential Credits Traded: 90 - 120 million tCO₂e annually.</a:t>
            </a:r>
          </a:p>
          <a:p>
            <a:pPr lvl="1"/>
            <a:r>
              <a:rPr/>
              <a:t>Potential Participants: Over 25,000 entities.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clear growth chart (bar or line) showing current figures versus 2030 projections, emphasizing the exponential curve.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The market is set to grow dramatically. However, this potential can only be fully realized if we address the current deep-seated inefficiencies.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CURRENT TRADING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Title:</a:t>
            </a:r>
            <a:r>
              <a:rPr/>
              <a:t> How Trading Happens Today: The Hurdles</a:t>
            </a:r>
          </a:p>
          <a:p>
            <a:pPr lvl="0" indent="0" marL="0">
              <a:buNone/>
            </a:pPr>
            <a:r>
              <a:rPr b="1"/>
              <a:t>Content:</a:t>
            </a:r>
          </a:p>
          <a:p>
            <a:pPr lvl="0"/>
            <a:r>
              <a:rPr b="1"/>
              <a:t>PAT Scheme (ESCerts):</a:t>
            </a:r>
            <a:r>
              <a:rPr/>
              <a:t> Trading via power exchanges, quarterly sessions (often just 2-3 hours each).</a:t>
            </a:r>
          </a:p>
          <a:p>
            <a:pPr lvl="0"/>
            <a:r>
              <a:rPr b="1"/>
              <a:t>REC Market:</a:t>
            </a:r>
            <a:r>
              <a:rPr/>
              <a:t> Monthly sessions on power exchanges (typically last Wednesday, 2-hour window).</a:t>
            </a:r>
          </a:p>
          <a:p>
            <a:pPr lvl="0"/>
            <a:r>
              <a:rPr b="1"/>
              <a:t>Voluntary Market:</a:t>
            </a:r>
            <a:r>
              <a:rPr/>
              <a:t> Primarily Over-The-Counter (OTC) deals, broker-mediated, taking weeks for price discovery and settlement.</a:t>
            </a:r>
          </a:p>
          <a:p>
            <a:pPr lvl="0" indent="0" marL="0">
              <a:buNone/>
            </a:pPr>
            <a:r>
              <a:rPr b="1"/>
              <a:t>Visual Cue:</a:t>
            </a:r>
            <a:r>
              <a:rPr/>
              <a:t> A trading calendar visual highlighting very few 'open' days/hours versus many 'closed' days, emphasizing scarcity of trading opportunities.</a:t>
            </a:r>
          </a:p>
          <a:p>
            <a:pPr lvl="0" indent="0" marL="0">
              <a:buNone/>
            </a:pPr>
            <a:r>
              <a:rPr b="1"/>
              <a:t>Speaker Notes:</a:t>
            </a:r>
            <a:r>
              <a:rPr/>
              <a:t> Imagine a stock market that only opened for a few hours every few months – this is the constrained reality of carbon trading in India today for compliance markets.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2025-05-11T11:26:29Z</dcterms:created>
  <dcterms:modified xsi:type="dcterms:W3CDTF">2025-05-11T11:26:29Z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