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9"/>
  </p:notesMasterIdLst>
  <p:sldIdLst>
    <p:sldId id="256" r:id="rId2"/>
    <p:sldId id="257" r:id="rId3"/>
    <p:sldId id="258" r:id="rId4"/>
    <p:sldId id="274" r:id="rId5"/>
    <p:sldId id="268" r:id="rId6"/>
    <p:sldId id="277" r:id="rId7"/>
    <p:sldId id="269" r:id="rId8"/>
    <p:sldId id="282" r:id="rId9"/>
    <p:sldId id="287" r:id="rId10"/>
    <p:sldId id="278" r:id="rId11"/>
    <p:sldId id="279" r:id="rId12"/>
    <p:sldId id="280" r:id="rId13"/>
    <p:sldId id="281" r:id="rId14"/>
    <p:sldId id="283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0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28EDD-F92F-8142-B83E-C19EC04F34C9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149DE9-D850-B54D-B111-E50F1B5C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40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49DE9-D850-B54D-B111-E50F1B5CC6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CB6C-42F2-304B-AE50-5727A6C827AD}" type="datetime1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9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E2C2F-B67C-274F-8B32-7D2E6E2D91AE}" type="datetime1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3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825F4-2D21-034C-8123-A55B7B695247}" type="datetime1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30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98D0-1221-9E47-B32A-9EFAD3B30C37}" type="datetime1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8019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E9E1B-3A75-D343-997B-61E2AA256BED}" type="datetime1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53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6AA34-FA58-F145-ABC5-5D36038D5EEA}" type="datetime1">
              <a:rPr lang="en-US" smtClean="0"/>
              <a:t>4/3/23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7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009E-2FB6-B948-B944-24C5576F825C}" type="datetime1">
              <a:rPr lang="en-US" smtClean="0"/>
              <a:t>4/3/23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98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44DB-19F6-074A-BA62-58378F42C4BE}" type="datetime1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06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B9ED-7423-594E-BE6E-A3DE24DE5122}" type="datetime1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4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0C93-B8FE-9743-8172-C05957EFB87C}" type="datetime1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4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1497-0394-FA44-BB05-EDB8BA47A151}" type="datetime1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6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D6688-5440-804E-8E05-3B82E0C1D445}" type="datetime1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99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53B71-11E0-0446-8ADB-D698B48BEA5A}" type="datetime1">
              <a:rPr lang="en-US" smtClean="0"/>
              <a:t>4/3/23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26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C25E-86BB-2642-864C-49E0B3276656}" type="datetime1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2C44-8D91-B54E-A4CC-25F0E7FE789D}" type="datetime1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4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6633-25D9-D54C-B119-518F4D9AD4F8}" type="datetime1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34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97637-AAC0-424F-8CCB-602F6CD5299E}" type="datetime1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2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B948AF-CD3C-0D44-AC51-010FFFE28289}" type="datetime1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B6784-DA4F-4E23-8F4C-41806829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9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  <p:sldLayoutId id="2147484049" r:id="rId16"/>
    <p:sldLayoutId id="214748405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8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FB41-7D77-BCBF-3C63-95A0EBA41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01169"/>
            <a:ext cx="12192000" cy="23876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Deep Inverse Q-learning with Constraints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37715"/>
            <a:ext cx="12192000" cy="490537"/>
          </a:xfrm>
        </p:spPr>
        <p:txBody>
          <a:bodyPr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Gabriel Kalweit, Maria Huegle, Moritz Wehrling and Joschka Boedecker. NeurIPS 2020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33D1D91-1C78-5CFF-292F-B857ED6BC599}"/>
              </a:ext>
            </a:extLst>
          </p:cNvPr>
          <p:cNvSpPr txBox="1">
            <a:spLocks/>
          </p:cNvSpPr>
          <p:nvPr/>
        </p:nvSpPr>
        <p:spPr>
          <a:xfrm>
            <a:off x="1" y="5710382"/>
            <a:ext cx="12192000" cy="3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Presented by: Chinthaka Jayaweera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0F6CC-3838-DC4D-A5E3-6269B61C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8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4. The Experiment</a:t>
            </a:r>
          </a:p>
          <a:p>
            <a:pPr algn="l"/>
            <a:endParaRPr lang="en-US" sz="28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F6B266F-1219-CD47-A248-483FB1190CBA}"/>
              </a:ext>
            </a:extLst>
          </p:cNvPr>
          <p:cNvSpPr txBox="1">
            <a:spLocks/>
          </p:cNvSpPr>
          <p:nvPr/>
        </p:nvSpPr>
        <p:spPr>
          <a:xfrm>
            <a:off x="854500" y="1457011"/>
            <a:ext cx="10077450" cy="4874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They evaluate the algorithms on the Objectworld benchmark and show a significant speedup compared to existing methods.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They evaluated the algorithm using Expected  Value Difference (EVD).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They also apply the Deep Constrained Inverse Q-learning algorithm to the task of learning autonomous lane-changes in a simulator and achieving competent driving after training on 30 minutes of demonstrations.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In this assignment, we will evaluate the IQL and IAVI on the </a:t>
            </a:r>
            <a:r>
              <a:rPr lang="en-US" sz="1800" dirty="0" err="1">
                <a:latin typeface="Arial" panose="020B0604020202020204" pitchFamily="34" charset="0"/>
              </a:rPr>
              <a:t>Objectworld</a:t>
            </a:r>
            <a:r>
              <a:rPr lang="en-US" sz="1800" dirty="0">
                <a:latin typeface="Arial" panose="020B0604020202020204" pitchFamily="34" charset="0"/>
              </a:rPr>
              <a:t> environment under the following settings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lvl="2" algn="just"/>
            <a:r>
              <a:rPr lang="en-US" sz="1200" dirty="0">
                <a:latin typeface="Arial" panose="020B0604020202020204" pitchFamily="34" charset="0"/>
              </a:rPr>
              <a:t>grid_size = 32</a:t>
            </a:r>
          </a:p>
          <a:p>
            <a:pPr lvl="2" algn="just"/>
            <a:r>
              <a:rPr lang="en-US" sz="1200" dirty="0">
                <a:latin typeface="Arial" panose="020B0604020202020204" pitchFamily="34" charset="0"/>
              </a:rPr>
              <a:t>n_objects = 50</a:t>
            </a:r>
          </a:p>
          <a:p>
            <a:pPr lvl="2" algn="just"/>
            <a:r>
              <a:rPr lang="en-US" sz="1200" dirty="0">
                <a:latin typeface="Arial" panose="020B0604020202020204" pitchFamily="34" charset="0"/>
              </a:rPr>
              <a:t>n_colours = 2</a:t>
            </a:r>
          </a:p>
          <a:p>
            <a:pPr lvl="2" algn="just"/>
            <a:r>
              <a:rPr lang="en-US" sz="1200" dirty="0">
                <a:latin typeface="Arial" panose="020B0604020202020204" pitchFamily="34" charset="0"/>
              </a:rPr>
              <a:t>wind = 0.3</a:t>
            </a:r>
          </a:p>
          <a:p>
            <a:pPr lvl="2" algn="just"/>
            <a:r>
              <a:rPr lang="en-US" sz="1200" dirty="0">
                <a:latin typeface="Arial" panose="020B0604020202020204" pitchFamily="34" charset="0"/>
              </a:rPr>
              <a:t>discount = 0.99</a:t>
            </a:r>
          </a:p>
          <a:p>
            <a:pPr lvl="2" algn="just"/>
            <a:r>
              <a:rPr lang="en-US" sz="1200" dirty="0">
                <a:latin typeface="Arial" panose="020B0604020202020204" pitchFamily="34" charset="0"/>
              </a:rPr>
              <a:t>trajectory_length = 8</a:t>
            </a:r>
          </a:p>
          <a:p>
            <a:pPr algn="just"/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A5DA1-793E-F340-AE4F-D8425082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3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4. The Experiment</a:t>
            </a:r>
          </a:p>
          <a:p>
            <a:pPr algn="l"/>
            <a:endParaRPr lang="en-US" sz="28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F6B266F-1219-CD47-A248-483FB1190CBA}"/>
              </a:ext>
            </a:extLst>
          </p:cNvPr>
          <p:cNvSpPr txBox="1">
            <a:spLocks/>
          </p:cNvSpPr>
          <p:nvPr/>
        </p:nvSpPr>
        <p:spPr>
          <a:xfrm>
            <a:off x="1057275" y="1692467"/>
            <a:ext cx="10077450" cy="4874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The Objectworld environment is an N × N map, where an agent can choose between going up, down, left, or right or staying in place per time step.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Stochastic transitions take the agent in a random direction with 30% chance. Objects are randomly put on the grid with certain inner and outer colors from a set of C colors.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 Let’s say we have </a:t>
            </a:r>
            <a:r>
              <a:rPr lang="en-US" sz="1800" b="1" dirty="0">
                <a:latin typeface="Arial" panose="020B0604020202020204" pitchFamily="34" charset="0"/>
              </a:rPr>
              <a:t>two colors. </a:t>
            </a:r>
            <a:r>
              <a:rPr lang="en-US" sz="1800" dirty="0">
                <a:latin typeface="Arial" panose="020B0604020202020204" pitchFamily="34" charset="0"/>
              </a:rPr>
              <a:t>Then there will be 4 types of objects in the environment.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400050" indent="-400050" algn="just">
              <a:buFont typeface="+mj-lt"/>
              <a:buAutoNum type="romanUcPeriod"/>
            </a:pPr>
            <a:r>
              <a:rPr lang="en-US" sz="1600" dirty="0">
                <a:latin typeface="Arial" panose="020B0604020202020204" pitchFamily="34" charset="0"/>
              </a:rPr>
              <a:t>Inner color of Color 0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sz="1600" dirty="0">
                <a:latin typeface="Arial" panose="020B0604020202020204" pitchFamily="34" charset="0"/>
              </a:rPr>
              <a:t>Outer color of Color 0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sz="1600" dirty="0">
                <a:latin typeface="Arial" panose="020B0604020202020204" pitchFamily="34" charset="0"/>
              </a:rPr>
              <a:t>Inner color of Color 1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sz="1600" dirty="0">
                <a:latin typeface="Arial" panose="020B0604020202020204" pitchFamily="34" charset="0"/>
              </a:rPr>
              <a:t>Outer color of Color 1</a:t>
            </a:r>
          </a:p>
          <a:p>
            <a:pPr marL="400050" indent="-400050" algn="just">
              <a:buFont typeface="+mj-lt"/>
              <a:buAutoNum type="romanUcPeriod"/>
            </a:pPr>
            <a:endParaRPr lang="en-US" sz="16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In this experiment, we are only considering the outer color, which means we only have two types of objects.</a:t>
            </a:r>
          </a:p>
          <a:p>
            <a:pPr algn="just"/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just"/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C533A9-56B3-B646-9F8F-30CDE3EEBD0F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4.1 The Objectworld environment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5361C0-CDFA-5D4C-A533-F2978688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686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4. The Experiment</a:t>
            </a:r>
          </a:p>
          <a:p>
            <a:pPr algn="l"/>
            <a:endParaRPr lang="en-US" sz="28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F6B266F-1219-CD47-A248-483FB1190CBA}"/>
              </a:ext>
            </a:extLst>
          </p:cNvPr>
          <p:cNvSpPr txBox="1">
            <a:spLocks/>
          </p:cNvSpPr>
          <p:nvPr/>
        </p:nvSpPr>
        <p:spPr>
          <a:xfrm>
            <a:off x="1057275" y="1836845"/>
            <a:ext cx="10077450" cy="239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Let’s say the agent position is (x, y) and, the number of colors is two. 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Then the environment will check for at least 1 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</a:rPr>
              <a:t>outer color 0 </a:t>
            </a:r>
            <a:r>
              <a:rPr lang="en-US" sz="1800" dirty="0">
                <a:latin typeface="Arial" panose="020B0604020202020204" pitchFamily="34" charset="0"/>
              </a:rPr>
              <a:t>object within the distance of 3 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And the environment will check for at least 1 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</a:rPr>
              <a:t>outer color 1 </a:t>
            </a:r>
            <a:r>
              <a:rPr lang="en-US" sz="1800" dirty="0">
                <a:latin typeface="Arial" panose="020B0604020202020204" pitchFamily="34" charset="0"/>
              </a:rPr>
              <a:t>object within the distance of 2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If there are objects of both colors, the reward is 1. If there are only objects of color 0, the reward is -1. Otherwise, the reward is 0.</a:t>
            </a:r>
          </a:p>
          <a:p>
            <a:pPr algn="just"/>
            <a:endParaRPr lang="en-US" sz="1800" dirty="0">
              <a:latin typeface="Arial" panose="020B0604020202020204" pitchFamily="34" charset="0"/>
            </a:endParaRPr>
          </a:p>
          <a:p>
            <a:pPr algn="just"/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C533A9-56B3-B646-9F8F-30CDE3EEBD0F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4.1 The Objectworld environment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12FA80-A547-F74F-AB53-116DD5869477}"/>
              </a:ext>
            </a:extLst>
          </p:cNvPr>
          <p:cNvSpPr txBox="1"/>
          <p:nvPr/>
        </p:nvSpPr>
        <p:spPr>
          <a:xfrm>
            <a:off x="4399266" y="5944532"/>
            <a:ext cx="33934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Figure 4: Reward heatmap of the environment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E256AB-4DF0-FB4A-BD68-62623A4B1B8D}"/>
              </a:ext>
            </a:extLst>
          </p:cNvPr>
          <p:cNvSpPr txBox="1"/>
          <p:nvPr/>
        </p:nvSpPr>
        <p:spPr>
          <a:xfrm>
            <a:off x="6815965" y="4670751"/>
            <a:ext cx="897587" cy="661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+1</a:t>
            </a:r>
          </a:p>
          <a:p>
            <a:r>
              <a:rPr lang="en-US" sz="1200" dirty="0">
                <a:solidFill>
                  <a:srgbClr val="00BB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0</a:t>
            </a:r>
          </a:p>
          <a:p>
            <a:r>
              <a:rPr lang="en-US" sz="1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 -1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BCB51-E54B-B24F-877A-DBC36417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B532D-CD02-CC4D-AFF2-4B34C3EFDB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7" t="35304" r="64597" b="34817"/>
          <a:stretch/>
        </p:blipFill>
        <p:spPr>
          <a:xfrm>
            <a:off x="4651513" y="4050718"/>
            <a:ext cx="1940119" cy="190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09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4. The Experiment</a:t>
            </a:r>
          </a:p>
          <a:p>
            <a:pPr algn="l"/>
            <a:endParaRPr lang="en-US" sz="28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F6B266F-1219-CD47-A248-483FB1190CBA}"/>
              </a:ext>
            </a:extLst>
          </p:cNvPr>
          <p:cNvSpPr txBox="1">
            <a:spLocks/>
          </p:cNvSpPr>
          <p:nvPr/>
        </p:nvSpPr>
        <p:spPr>
          <a:xfrm>
            <a:off x="1057275" y="1836846"/>
            <a:ext cx="10077450" cy="1592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The expert policy is already implemented using Q-learning in the object world environment.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That policy has been used to generate demonstrations.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Generated demonstrations have been used to train IAVI and tabular inverse Q-learning, which is an extended version of IAVI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C533A9-56B3-B646-9F8F-30CDE3EEBD0F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4.2 The Expert policy for collect demonstrations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94388-3D34-5641-B531-5686342C5B2C}"/>
              </a:ext>
            </a:extLst>
          </p:cNvPr>
          <p:cNvSpPr txBox="1"/>
          <p:nvPr/>
        </p:nvSpPr>
        <p:spPr>
          <a:xfrm>
            <a:off x="4297666" y="6152762"/>
            <a:ext cx="33934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Figure 4: Expert’s Value heatmap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A1931F-1677-DA4A-9BA6-0DCF901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3442ED-955A-3C47-BED5-8C49D881A6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84" t="35098" r="37122" b="34983"/>
          <a:stretch/>
        </p:blipFill>
        <p:spPr>
          <a:xfrm>
            <a:off x="4679134" y="3597262"/>
            <a:ext cx="2618602" cy="255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85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5. Results</a:t>
            </a:r>
          </a:p>
          <a:p>
            <a:pPr algn="l"/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69308-3655-E048-AE13-86646036C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48" y="2011350"/>
            <a:ext cx="7704903" cy="26747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9FE305-F035-EA4B-B15A-DDF1C05F2517}"/>
              </a:ext>
            </a:extLst>
          </p:cNvPr>
          <p:cNvSpPr txBox="1"/>
          <p:nvPr/>
        </p:nvSpPr>
        <p:spPr>
          <a:xfrm>
            <a:off x="1776087" y="4686109"/>
            <a:ext cx="84366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Figure 5: Value heatmaps of different algorithms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4FAD11-BDEE-D541-98AF-4AA284CA0407}"/>
              </a:ext>
            </a:extLst>
          </p:cNvPr>
          <p:cNvSpPr txBox="1"/>
          <p:nvPr/>
        </p:nvSpPr>
        <p:spPr>
          <a:xfrm>
            <a:off x="1176950" y="5107961"/>
            <a:ext cx="103609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effectLst/>
                <a:latin typeface="NimbusRomNo9L"/>
              </a:rPr>
              <a:t>AVI matches the ground truth distribution almost exactly with an EVD of 0.09 while IQL shows a low mean EVD of 1.47 and the </a:t>
            </a:r>
            <a:r>
              <a:rPr lang="en-US" sz="1800" dirty="0" err="1">
                <a:effectLst/>
                <a:latin typeface="NimbusRomNo9L"/>
              </a:rPr>
              <a:t>MaxEnt</a:t>
            </a:r>
            <a:r>
              <a:rPr lang="en-US" sz="1800" dirty="0">
                <a:effectLst/>
                <a:latin typeface="NimbusRomNo9L"/>
              </a:rPr>
              <a:t> IRL methods 11.58 and 4.33, respectively. </a:t>
            </a:r>
          </a:p>
          <a:p>
            <a:endParaRPr lang="en-US" dirty="0">
              <a:latin typeface="NimbusRomNo9L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effectLst/>
                <a:latin typeface="NimbusRomNo9L"/>
              </a:rPr>
              <a:t>IAVI and IQL have </a:t>
            </a:r>
            <a:r>
              <a:rPr lang="en-US" sz="1800" i="1" dirty="0">
                <a:effectLst/>
                <a:latin typeface="NimbusRomNo9L"/>
              </a:rPr>
              <a:t>tremendously </a:t>
            </a:r>
            <a:r>
              <a:rPr lang="en-US" sz="1800" dirty="0">
                <a:effectLst/>
                <a:latin typeface="NimbusRomNo9L"/>
              </a:rPr>
              <a:t>lower runtimes than </a:t>
            </a:r>
            <a:r>
              <a:rPr lang="en-US" sz="1800" dirty="0" err="1">
                <a:effectLst/>
                <a:latin typeface="NimbusRomNo9L"/>
              </a:rPr>
              <a:t>MaxEnt</a:t>
            </a:r>
            <a:r>
              <a:rPr lang="en-US" sz="1800" dirty="0">
                <a:effectLst/>
                <a:latin typeface="NimbusRomNo9L"/>
              </a:rPr>
              <a:t> IRL, with </a:t>
            </a:r>
            <a:r>
              <a:rPr lang="en-US" sz="1800" dirty="0">
                <a:effectLst/>
                <a:latin typeface="CMR10"/>
              </a:rPr>
              <a:t>1</a:t>
            </a:r>
            <a:r>
              <a:rPr lang="en-US" sz="1800" dirty="0">
                <a:effectLst/>
                <a:latin typeface="CMMI10"/>
              </a:rPr>
              <a:t>.</a:t>
            </a:r>
            <a:r>
              <a:rPr lang="en-US" sz="1800" dirty="0">
                <a:effectLst/>
                <a:latin typeface="CMR10"/>
              </a:rPr>
              <a:t>77 min </a:t>
            </a:r>
            <a:r>
              <a:rPr lang="en-US" sz="1800" dirty="0">
                <a:effectLst/>
                <a:latin typeface="NimbusRomNo9L"/>
              </a:rPr>
              <a:t>and </a:t>
            </a:r>
            <a:r>
              <a:rPr lang="en-US" sz="1800" dirty="0">
                <a:effectLst/>
                <a:latin typeface="CMR10"/>
              </a:rPr>
              <a:t>21</a:t>
            </a:r>
            <a:r>
              <a:rPr lang="en-US" sz="1800" dirty="0">
                <a:effectLst/>
                <a:latin typeface="CMMI10"/>
              </a:rPr>
              <a:t>.</a:t>
            </a:r>
            <a:r>
              <a:rPr lang="en-US" sz="1800" dirty="0">
                <a:effectLst/>
                <a:latin typeface="CMR10"/>
              </a:rPr>
              <a:t>06 min </a:t>
            </a:r>
            <a:r>
              <a:rPr lang="en-US" sz="1800" dirty="0">
                <a:effectLst/>
                <a:latin typeface="NimbusRomNo9L"/>
              </a:rPr>
              <a:t>compared to </a:t>
            </a:r>
            <a:r>
              <a:rPr lang="en-US" sz="1800" dirty="0">
                <a:effectLst/>
                <a:latin typeface="CMR10"/>
              </a:rPr>
              <a:t>8</a:t>
            </a:r>
            <a:r>
              <a:rPr lang="en-US" sz="1800" dirty="0">
                <a:effectLst/>
                <a:latin typeface="CMMI10"/>
              </a:rPr>
              <a:t>.</a:t>
            </a:r>
            <a:r>
              <a:rPr lang="en-US" sz="1800" dirty="0">
                <a:effectLst/>
                <a:latin typeface="CMR10"/>
              </a:rPr>
              <a:t>08 h</a:t>
            </a:r>
            <a:r>
              <a:rPr lang="en-US" sz="1800" dirty="0">
                <a:effectLst/>
                <a:latin typeface="NimbusRomNo9L"/>
              </a:rPr>
              <a:t>. 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5AE17E19-6FD7-3744-9962-C6863D2DE258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5.1 Their implementation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ACFBF6A-DEBC-6440-9D1A-111D37B9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3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5. Results</a:t>
            </a:r>
          </a:p>
          <a:p>
            <a:pPr algn="l"/>
            <a:endParaRPr lang="en-US" sz="2800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5AE17E19-6FD7-3744-9962-C6863D2DE258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5.2 Our Implementation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D64BB2-97D8-8448-80C5-4FDBDE27AC6D}"/>
              </a:ext>
            </a:extLst>
          </p:cNvPr>
          <p:cNvSpPr txBox="1"/>
          <p:nvPr/>
        </p:nvSpPr>
        <p:spPr>
          <a:xfrm>
            <a:off x="3033157" y="1836405"/>
            <a:ext cx="11843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Optimal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584FB-4B85-C84C-A111-9024930057B0}"/>
              </a:ext>
            </a:extLst>
          </p:cNvPr>
          <p:cNvSpPr txBox="1"/>
          <p:nvPr/>
        </p:nvSpPr>
        <p:spPr>
          <a:xfrm>
            <a:off x="5230001" y="1836406"/>
            <a:ext cx="11843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IAVI Value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77908166-36AC-1140-9647-2DAF2F584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906907"/>
              </p:ext>
            </p:extLst>
          </p:nvPr>
        </p:nvGraphicFramePr>
        <p:xfrm>
          <a:off x="2063609" y="4204384"/>
          <a:ext cx="7659231" cy="1499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077">
                  <a:extLst>
                    <a:ext uri="{9D8B030D-6E8A-4147-A177-3AD203B41FA5}">
                      <a16:colId xmlns:a16="http://schemas.microsoft.com/office/drawing/2014/main" val="3663084910"/>
                    </a:ext>
                  </a:extLst>
                </a:gridCol>
                <a:gridCol w="2553077">
                  <a:extLst>
                    <a:ext uri="{9D8B030D-6E8A-4147-A177-3AD203B41FA5}">
                      <a16:colId xmlns:a16="http://schemas.microsoft.com/office/drawing/2014/main" val="2405102874"/>
                    </a:ext>
                  </a:extLst>
                </a:gridCol>
                <a:gridCol w="2553077">
                  <a:extLst>
                    <a:ext uri="{9D8B030D-6E8A-4147-A177-3AD203B41FA5}">
                      <a16:colId xmlns:a16="http://schemas.microsoft.com/office/drawing/2014/main" val="260496648"/>
                    </a:ext>
                  </a:extLst>
                </a:gridCol>
              </a:tblGrid>
              <a:tr h="3396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IAVI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86021"/>
                  </a:ext>
                </a:extLst>
              </a:tr>
              <a:tr h="493626">
                <a:tc>
                  <a:txBody>
                    <a:bodyPr/>
                    <a:lstStyle/>
                    <a:p>
                      <a:r>
                        <a:rPr lang="en-US" dirty="0"/>
                        <a:t>EVD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08941"/>
                  </a:ext>
                </a:extLst>
              </a:tr>
              <a:tr h="339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124 sec(128 demontrations)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 sec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513089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2F5E56-397C-D743-B6A5-D659A360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EC092E-58DB-604E-8634-9CF37CB3B9D7}"/>
              </a:ext>
            </a:extLst>
          </p:cNvPr>
          <p:cNvSpPr txBox="1"/>
          <p:nvPr/>
        </p:nvSpPr>
        <p:spPr>
          <a:xfrm>
            <a:off x="7421618" y="1809020"/>
            <a:ext cx="11843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IQL Value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FB7139-721F-8146-BD7F-C488077C68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26" t="35757" r="9827" b="35082"/>
          <a:stretch/>
        </p:blipFill>
        <p:spPr>
          <a:xfrm>
            <a:off x="4955656" y="2087600"/>
            <a:ext cx="1733086" cy="16961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27A3BA-3CB3-EB4A-8A9D-CF98B5610D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84" t="35098" r="37122" b="34983"/>
          <a:stretch/>
        </p:blipFill>
        <p:spPr>
          <a:xfrm>
            <a:off x="2758812" y="2090862"/>
            <a:ext cx="1733086" cy="16913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7FC08E-9AAB-1C47-921F-1DB268CC10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91" t="35641" r="9739" b="34255"/>
          <a:stretch/>
        </p:blipFill>
        <p:spPr>
          <a:xfrm>
            <a:off x="7246552" y="2113403"/>
            <a:ext cx="1719970" cy="166878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167D04C-D21C-CB47-A17B-423ED2FE3C62}"/>
              </a:ext>
            </a:extLst>
          </p:cNvPr>
          <p:cNvSpPr txBox="1"/>
          <p:nvPr/>
        </p:nvSpPr>
        <p:spPr>
          <a:xfrm>
            <a:off x="2063609" y="5657813"/>
            <a:ext cx="77682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Runtime</a:t>
            </a:r>
            <a:r>
              <a:rPr lang="en-US" sz="1200" dirty="0"/>
              <a:t> is the time taken to converge the </a:t>
            </a:r>
            <a:r>
              <a:rPr lang="en-US" sz="12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difference of learned reward &lt; 0.001 between iterations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87677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6. Discussion</a:t>
            </a:r>
          </a:p>
          <a:p>
            <a:pPr algn="l"/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3FF216-8A13-094A-BA6B-BA9CE1AA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13B65-03FD-AA43-835D-9EB4A54A5CB1}"/>
              </a:ext>
            </a:extLst>
          </p:cNvPr>
          <p:cNvSpPr txBox="1"/>
          <p:nvPr/>
        </p:nvSpPr>
        <p:spPr>
          <a:xfrm>
            <a:off x="813900" y="1507005"/>
            <a:ext cx="103609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effectLst/>
                <a:latin typeface="NimbusRomNo9L"/>
              </a:rPr>
              <a:t>According to their paper and our implementation, we can see the IAVI and IQL are much faster compared to the </a:t>
            </a:r>
            <a:r>
              <a:rPr lang="en-US" sz="1800" dirty="0" err="1">
                <a:effectLst/>
                <a:latin typeface="NimbusRomNo9L"/>
              </a:rPr>
              <a:t>MaxEnt</a:t>
            </a:r>
            <a:r>
              <a:rPr lang="en-US" sz="1800" dirty="0">
                <a:effectLst/>
                <a:latin typeface="NimbusRomNo9L"/>
              </a:rPr>
              <a:t> IRL.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NimbusRomNo9L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effectLst/>
                <a:latin typeface="NimbusRomNo9L"/>
              </a:rPr>
              <a:t>And IAVI and IQL could able to learn good reward functions so that EVD is less than </a:t>
            </a:r>
            <a:r>
              <a:rPr lang="en-US" sz="1800" dirty="0" err="1">
                <a:effectLst/>
                <a:latin typeface="NimbusRomNo9L"/>
              </a:rPr>
              <a:t>MaxEnt</a:t>
            </a:r>
            <a:r>
              <a:rPr lang="en-US" sz="1800" dirty="0">
                <a:effectLst/>
                <a:latin typeface="NimbusRomNo9L"/>
              </a:rPr>
              <a:t> IRL.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NimbusRomNo9L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effectLst/>
                <a:latin typeface="NimbusRomNo9L"/>
              </a:rPr>
              <a:t>However, there are some differences in runtimes between our results and their results. The possible reasons could be,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030C2-2585-3742-A270-2515B8DD21AF}"/>
              </a:ext>
            </a:extLst>
          </p:cNvPr>
          <p:cNvSpPr txBox="1"/>
          <p:nvPr/>
        </p:nvSpPr>
        <p:spPr>
          <a:xfrm>
            <a:off x="2134274" y="3860417"/>
            <a:ext cx="7810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latin typeface="NimbusRomNo9L"/>
              </a:rPr>
              <a:t>They have run 5 runs and had average results while we only run once.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NimbusRomNo9L"/>
              </a:rPr>
              <a:t>The computational power.</a:t>
            </a:r>
            <a:endParaRPr lang="en-US" sz="1600" dirty="0">
              <a:effectLst/>
              <a:latin typeface="NimbusRomNo9L"/>
            </a:endParaRPr>
          </a:p>
        </p:txBody>
      </p:sp>
    </p:spTree>
    <p:extLst>
      <p:ext uri="{BB962C8B-B14F-4D97-AF65-F5344CB8AC3E}">
        <p14:creationId xmlns:p14="http://schemas.microsoft.com/office/powerpoint/2010/main" val="1747920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1AD1E5D-99B8-3C4A-897A-4BAC4C0F8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4927" y="3102489"/>
            <a:ext cx="3942145" cy="1071159"/>
          </a:xfrm>
        </p:spPr>
        <p:txBody>
          <a:bodyPr>
            <a:noAutofit/>
          </a:bodyPr>
          <a:lstStyle/>
          <a:p>
            <a:r>
              <a:rPr lang="en-US" sz="4400" dirty="0"/>
              <a:t>Thank you..!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A7063-7326-7441-A7A1-156D9ECD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0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2998" y="995880"/>
            <a:ext cx="8975002" cy="426191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Contents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Introduction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Related work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Methodology and algorithms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The experiment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Results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Discussion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C5CFED-6A6F-D24D-9A4A-70AB260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88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1. Introduction</a:t>
            </a:r>
          </a:p>
          <a:p>
            <a:pPr algn="l"/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EC3426-3BCE-9547-9B01-D3FF729B6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71" y="2498805"/>
            <a:ext cx="5715057" cy="407417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212030BE-F3E4-2A43-B876-3F3E4FA803EB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1.1 Inverse Reinforcement Learning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F76B4-FA7D-A14B-8F29-A06AEE9D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CE2DA-49E0-9645-A265-C43E656A5B1F}"/>
              </a:ext>
            </a:extLst>
          </p:cNvPr>
          <p:cNvSpPr txBox="1"/>
          <p:nvPr/>
        </p:nvSpPr>
        <p:spPr>
          <a:xfrm>
            <a:off x="1265873" y="1678907"/>
            <a:ext cx="9666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idea behind the Inverse Q-learning is to learn the reward function and use Q-learning to find the optimal policy</a:t>
            </a:r>
          </a:p>
        </p:txBody>
      </p:sp>
    </p:spTree>
    <p:extLst>
      <p:ext uri="{BB962C8B-B14F-4D97-AF65-F5344CB8AC3E}">
        <p14:creationId xmlns:p14="http://schemas.microsoft.com/office/powerpoint/2010/main" val="406285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1. Introduction</a:t>
            </a:r>
          </a:p>
          <a:p>
            <a:pPr algn="l"/>
            <a:endParaRPr lang="en-US" sz="2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FEC28F5-F55B-8B3C-5971-761AB0F22975}"/>
              </a:ext>
            </a:extLst>
          </p:cNvPr>
          <p:cNvSpPr txBox="1">
            <a:spLocks/>
          </p:cNvSpPr>
          <p:nvPr/>
        </p:nvSpPr>
        <p:spPr>
          <a:xfrm>
            <a:off x="854500" y="1457011"/>
            <a:ext cx="10472630" cy="51052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Common Inverse RL methods are using complex and time-consuming calculations to find the reward function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the paper, they have purposed a new set of algorithms that only needs to solve the MDP for the demonstrated behavior once to recover the expert policy.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Their method, called Inverse Action-value Iteration (IAVI), can accurately recover an external agent's reward function using simple analytical calculations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They also provide a sampling-based variant that doesn't require a model of the environment.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They evaluate the algorithms on the Objectworld benchmark and show a significant speedup compared to existing methods.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They also apply the Deep Constrained Inverse Q-learning algorithm to the task of learning autonomous lane-changes in a simulator and achieving competent driving after training on 30 minutes of demonstrations.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056DD1-CB66-ED44-A8E2-CF029D61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4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8BE419-BB5F-A1E1-552E-536A04575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50" y="566738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2. Related work</a:t>
            </a:r>
          </a:p>
          <a:p>
            <a:pPr algn="l"/>
            <a:endParaRPr lang="en-US" sz="2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FEC28F5-F55B-8B3C-5971-761AB0F22975}"/>
              </a:ext>
            </a:extLst>
          </p:cNvPr>
          <p:cNvSpPr txBox="1">
            <a:spLocks/>
          </p:cNvSpPr>
          <p:nvPr/>
        </p:nvSpPr>
        <p:spPr>
          <a:xfrm>
            <a:off x="506834" y="3546313"/>
            <a:ext cx="5147517" cy="319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Previous Work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Previous research has used Linear IRL [22, 1] and Large-Margin Q-Learning [24] to solve this problem</a:t>
            </a: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1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Maximum Entropy Inverse Reinforcement Learning (MaxEnt IRL [30]) is another popular approach that addresses the ambiguity of possible reward functions and induced policies by keeping the distribution over actions non-committed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itchFamily="2" charset="2"/>
              <a:buChar char="Ø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However, MaxEnt IRL requires the MDP underlying the demonstrations to be solved multiple times, making it computationally expensive.</a:t>
            </a:r>
          </a:p>
          <a:p>
            <a:pPr marL="285750" indent="-285750" algn="l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37880-1A10-1348-9E57-E11BB5E65E14}"/>
              </a:ext>
            </a:extLst>
          </p:cNvPr>
          <p:cNvSpPr txBox="1"/>
          <p:nvPr/>
        </p:nvSpPr>
        <p:spPr>
          <a:xfrm>
            <a:off x="6096000" y="3546313"/>
            <a:ext cx="564515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work</a:t>
            </a:r>
          </a:p>
          <a:p>
            <a:pPr marL="285750" indent="-285750" algn="l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this work, the authors propose a novel class of IRL algorithms based on Inverse Action-value Iteration (IAVI)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uses a probabilistic formulation and assumes a policy that only maximizes entropy locally at each step.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approach allows them to avoid the computationally expensive inner loop of </a:t>
            </a:r>
            <a:r>
              <a:rPr lang="en-US" sz="15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MaxEnt</a:t>
            </a:r>
            <a:r>
              <a:rPr lang="en-US" sz="15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IRL.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B6A2B1-8FB5-6041-BEB7-D458B59521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5" t="19779" r="15516" b="19350"/>
          <a:stretch/>
        </p:blipFill>
        <p:spPr>
          <a:xfrm>
            <a:off x="3359020" y="993516"/>
            <a:ext cx="4869090" cy="242947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167F7-9219-F74F-BF42-C2FC3B54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6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AF6B266F-1219-CD47-A248-483FB1190CBA}"/>
              </a:ext>
            </a:extLst>
          </p:cNvPr>
          <p:cNvSpPr txBox="1">
            <a:spLocks/>
          </p:cNvSpPr>
          <p:nvPr/>
        </p:nvSpPr>
        <p:spPr>
          <a:xfrm>
            <a:off x="854500" y="2046084"/>
            <a:ext cx="10077450" cy="25711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Inverse Action value iteration – Model-based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Tabular Inverse Q-learning – Model-free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Deep Inverse Q-learning – Model-based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Tabular Constrained Inverse Q-learning – Model-free </a:t>
            </a:r>
          </a:p>
          <a:p>
            <a:pPr marL="285750" indent="-285750" algn="just"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1800" dirty="0">
                <a:latin typeface="Arial" panose="020B0604020202020204" pitchFamily="34" charset="0"/>
              </a:rPr>
              <a:t>Fixed Batch Deep Constrained Inverse Q-learning – Model-free 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CAA60EC-C517-764F-998C-C1A929E81363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3.1 Purposed algorithms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BB15F-4DEF-5D4E-B8F6-32E0E6B8F847}"/>
              </a:ext>
            </a:extLst>
          </p:cNvPr>
          <p:cNvSpPr txBox="1"/>
          <p:nvPr/>
        </p:nvSpPr>
        <p:spPr>
          <a:xfrm>
            <a:off x="2451226" y="5158012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</a:rPr>
              <a:t>We will only implement 1</a:t>
            </a:r>
            <a:r>
              <a:rPr lang="en-US" sz="1800" baseline="30000" dirty="0">
                <a:solidFill>
                  <a:srgbClr val="0070C0"/>
                </a:solidFill>
                <a:latin typeface="Arial" panose="020B0604020202020204" pitchFamily="34" charset="0"/>
              </a:rPr>
              <a:t>st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</a:rPr>
              <a:t> and, the 2</a:t>
            </a:r>
            <a:r>
              <a:rPr lang="en-US" sz="1800" baseline="30000" dirty="0">
                <a:solidFill>
                  <a:srgbClr val="0070C0"/>
                </a:solidFill>
                <a:latin typeface="Arial" panose="020B0604020202020204" pitchFamily="34" charset="0"/>
              </a:rPr>
              <a:t>nd</a:t>
            </a:r>
            <a:r>
              <a:rPr lang="en-US" sz="1800" dirty="0">
                <a:solidFill>
                  <a:srgbClr val="0070C0"/>
                </a:solidFill>
                <a:latin typeface="Arial" panose="020B0604020202020204" pitchFamily="34" charset="0"/>
              </a:rPr>
              <a:t> algorithm in this Assignment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56F6CB7-2D76-2A4A-90F2-2377CB099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395" y="492802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3. Methodology and algorithms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AB0111-6E63-D447-8617-8DBF994F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51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0FEC28F5-F55B-8B3C-5971-761AB0F22975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3.2 Inverse action value iteration – IAVI</a:t>
            </a:r>
          </a:p>
          <a:p>
            <a:pPr algn="l"/>
            <a:endParaRPr lang="en-US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2374CE-E027-8848-9CB9-E3935908B175}"/>
                  </a:ext>
                </a:extLst>
              </p:cNvPr>
              <p:cNvSpPr txBox="1"/>
              <p:nvPr/>
            </p:nvSpPr>
            <p:spPr>
              <a:xfrm>
                <a:off x="7209212" y="3047179"/>
                <a:ext cx="4119360" cy="720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 ∈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1600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2374CE-E027-8848-9CB9-E3935908B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212" y="3047179"/>
                <a:ext cx="4119360" cy="720005"/>
              </a:xfrm>
              <a:prstGeom prst="rect">
                <a:avLst/>
              </a:prstGeom>
              <a:blipFill>
                <a:blip r:embed="rId2"/>
                <a:stretch>
                  <a:fillRect t="-119298" b="-16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480997-D172-694F-A338-E3CFE8A83C1C}"/>
                  </a:ext>
                </a:extLst>
              </p:cNvPr>
              <p:cNvSpPr txBox="1"/>
              <p:nvPr/>
            </p:nvSpPr>
            <p:spPr>
              <a:xfrm>
                <a:off x="6766657" y="2095507"/>
                <a:ext cx="4771293" cy="475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1600" i="0">
                          <a:latin typeface="Cambria Math" panose="02040503050406030204" pitchFamily="18" charset="0"/>
                        </a:rPr>
                        <m:t>:=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γ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sepChr m:val=","/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sub>
                          </m:sSub>
                          <m:sSup>
                            <m:sSup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480997-D172-694F-A338-E3CFE8A83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657" y="2095507"/>
                <a:ext cx="4771293" cy="4758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663353-C576-6D4F-9333-3F52A4B9E913}"/>
                  </a:ext>
                </a:extLst>
              </p:cNvPr>
              <p:cNvSpPr txBox="1"/>
              <p:nvPr/>
            </p:nvSpPr>
            <p:spPr>
              <a:xfrm>
                <a:off x="6766656" y="2571343"/>
                <a:ext cx="4771293" cy="475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sz="1600" i="0">
                          <a:latin typeface="Cambria Math" panose="02040503050406030204" pitchFamily="18" charset="0"/>
                        </a:rPr>
                        <m:t>:=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600" i="0">
                          <a:latin typeface="Cambria Math" panose="02040503050406030204" pitchFamily="18" charset="0"/>
                        </a:rPr>
                        <m:t>γ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sepChr m:val=","/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sub>
                          </m:sSub>
                          <m:sSup>
                            <m:sSup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663353-C576-6D4F-9333-3F52A4B9E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656" y="2571343"/>
                <a:ext cx="4771293" cy="4758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744A16-D8DB-8540-9CFA-52437388CCE4}"/>
                  </a:ext>
                </a:extLst>
              </p:cNvPr>
              <p:cNvSpPr txBox="1"/>
              <p:nvPr/>
            </p:nvSpPr>
            <p:spPr>
              <a:xfrm>
                <a:off x="1629634" y="2072520"/>
                <a:ext cx="3405168" cy="683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1600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600" b="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600" b="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744A16-D8DB-8540-9CFA-52437388C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634" y="2072520"/>
                <a:ext cx="3405168" cy="683585"/>
              </a:xfrm>
              <a:prstGeom prst="rect">
                <a:avLst/>
              </a:prstGeom>
              <a:blipFill>
                <a:blip r:embed="rId5"/>
                <a:stretch>
                  <a:fillRect t="-9259" b="-8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F41ADA-EC2B-1F47-8A30-B3D09190DE0E}"/>
                  </a:ext>
                </a:extLst>
              </p:cNvPr>
              <p:cNvSpPr txBox="1"/>
              <p:nvPr/>
            </p:nvSpPr>
            <p:spPr>
              <a:xfrm>
                <a:off x="1396051" y="2809261"/>
                <a:ext cx="3872334" cy="689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6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1600" b="0" i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600" b="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F41ADA-EC2B-1F47-8A30-B3D09190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051" y="2809261"/>
                <a:ext cx="3872334" cy="689676"/>
              </a:xfrm>
              <a:prstGeom prst="rect">
                <a:avLst/>
              </a:prstGeom>
              <a:blipFill>
                <a:blip r:embed="rId6"/>
                <a:stretch>
                  <a:fillRect t="-123636" b="-17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9DC76E-3FCE-1D4B-800A-6A008FEBBD98}"/>
                  </a:ext>
                </a:extLst>
              </p:cNvPr>
              <p:cNvSpPr txBox="1"/>
              <p:nvPr/>
            </p:nvSpPr>
            <p:spPr>
              <a:xfrm>
                <a:off x="1331159" y="3498937"/>
                <a:ext cx="3709863" cy="605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9DC76E-3FCE-1D4B-800A-6A008FEBB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159" y="3498937"/>
                <a:ext cx="3709863" cy="6050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63B3E3-C7E0-B444-AB3B-DE0ADFE0CFE1}"/>
                  </a:ext>
                </a:extLst>
              </p:cNvPr>
              <p:cNvSpPr txBox="1"/>
              <p:nvPr/>
            </p:nvSpPr>
            <p:spPr>
              <a:xfrm>
                <a:off x="1048079" y="4263665"/>
                <a:ext cx="4568278" cy="370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F63B3E3-C7E0-B444-AB3B-DE0ADFE0C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079" y="4263665"/>
                <a:ext cx="4568278" cy="370294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B955E4-C0E6-DE4B-93E4-C78A5943051A}"/>
                  </a:ext>
                </a:extLst>
              </p:cNvPr>
              <p:cNvSpPr txBox="1"/>
              <p:nvPr/>
            </p:nvSpPr>
            <p:spPr>
              <a:xfrm>
                <a:off x="720339" y="4793650"/>
                <a:ext cx="5757600" cy="720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6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 ∈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1600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6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6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e>
                                      <m:r>
                                        <a:rPr lang="en-US" sz="1600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B955E4-C0E6-DE4B-93E4-C78A59430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39" y="4793650"/>
                <a:ext cx="5757600" cy="720005"/>
              </a:xfrm>
              <a:prstGeom prst="rect">
                <a:avLst/>
              </a:prstGeom>
              <a:blipFill>
                <a:blip r:embed="rId9"/>
                <a:stretch>
                  <a:fillRect t="-119298" b="-16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E903BE3E-1278-C24D-90F9-697553CB2A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656" y="4741053"/>
            <a:ext cx="4891716" cy="1058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49AEA1-CCA9-3840-B856-6E4B62139600}"/>
                  </a:ext>
                </a:extLst>
              </p:cNvPr>
              <p:cNvSpPr txBox="1"/>
              <p:nvPr/>
            </p:nvSpPr>
            <p:spPr>
              <a:xfrm>
                <a:off x="6164982" y="3810822"/>
                <a:ext cx="6095064" cy="6415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∈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14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nary>
                      <m:r>
                        <a:rPr lang="en-US" sz="1400" b="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1400" b="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4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400" b="0" i="0">
                              <a:latin typeface="Cambria Math" panose="02040503050406030204" pitchFamily="18" charset="0"/>
                            </a:rPr>
                            <m:t> ∈ </m:t>
                          </m:r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1400" b="0" i="0">
                                  <a:latin typeface="Cambria Math" panose="02040503050406030204" pitchFamily="18" charset="0"/>
                                </a:rPr>
                                <m:t>ã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49AEA1-CCA9-3840-B856-6E4B62139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982" y="3810822"/>
                <a:ext cx="6095064" cy="641522"/>
              </a:xfrm>
              <a:prstGeom prst="rect">
                <a:avLst/>
              </a:prstGeom>
              <a:blipFill>
                <a:blip r:embed="rId11"/>
                <a:stretch>
                  <a:fillRect t="-113725" b="-160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ubtitle 2">
            <a:extLst>
              <a:ext uri="{FF2B5EF4-FFF2-40B4-BE49-F238E27FC236}">
                <a16:creationId xmlns:a16="http://schemas.microsoft.com/office/drawing/2014/main" id="{FF38045B-8107-CD43-90AD-3D7AE9BA87AA}"/>
              </a:ext>
            </a:extLst>
          </p:cNvPr>
          <p:cNvSpPr txBox="1">
            <a:spLocks/>
          </p:cNvSpPr>
          <p:nvPr/>
        </p:nvSpPr>
        <p:spPr>
          <a:xfrm>
            <a:off x="458395" y="492802"/>
            <a:ext cx="11087100" cy="493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/>
              <a:t>3. Methodology and algorithms</a:t>
            </a:r>
            <a:endParaRPr lang="en-US" sz="28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ADACD93-BEA9-5241-808C-FF9A9683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A533DF-A582-274F-9383-4FCEFCF08AC8}"/>
                  </a:ext>
                </a:extLst>
              </p:cNvPr>
              <p:cNvSpPr txBox="1"/>
              <p:nvPr/>
            </p:nvSpPr>
            <p:spPr>
              <a:xfrm>
                <a:off x="1185239" y="5513655"/>
                <a:ext cx="4568278" cy="950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600" b="1" i="1" dirty="0">
                    <a:latin typeface="Cambria Math" panose="02040503050406030204" pitchFamily="18" charset="0"/>
                  </a:rPr>
                  <a:t>But,</a:t>
                </a:r>
              </a:p>
              <a:p>
                <a:pPr/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600" i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600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γ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sepChr m:val=",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16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60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A533DF-A582-274F-9383-4FCEFCF08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239" y="5513655"/>
                <a:ext cx="4568278" cy="950645"/>
              </a:xfrm>
              <a:prstGeom prst="rect">
                <a:avLst/>
              </a:prstGeom>
              <a:blipFill>
                <a:blip r:embed="rId12"/>
                <a:stretch>
                  <a:fillRect l="-831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074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AF6B266F-1219-CD47-A248-483FB1190CBA}"/>
              </a:ext>
            </a:extLst>
          </p:cNvPr>
          <p:cNvSpPr txBox="1">
            <a:spLocks/>
          </p:cNvSpPr>
          <p:nvPr/>
        </p:nvSpPr>
        <p:spPr>
          <a:xfrm>
            <a:off x="854500" y="1932167"/>
            <a:ext cx="10077450" cy="4398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itchFamily="2" charset="2"/>
              <a:buChar char="Ø"/>
            </a:pPr>
            <a:endParaRPr lang="en-US" sz="1800" dirty="0">
              <a:latin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4B8C344-B172-9E43-A871-7E8F354FF5DE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Tabular Inverse Q-learning – Model-free</a:t>
            </a: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AA025-B379-844F-9153-06235CBF0E76}"/>
              </a:ext>
            </a:extLst>
          </p:cNvPr>
          <p:cNvSpPr txBox="1"/>
          <p:nvPr/>
        </p:nvSpPr>
        <p:spPr>
          <a:xfrm>
            <a:off x="875507" y="1717482"/>
            <a:ext cx="104619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relax the assumption of an existing transition model and action probabilities, they have extended the Inverse Action-value Iteration to a sampling-based algorithm. They have used shifted Q-functions to avoid the need of a model.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321E74-C593-9346-BA86-6EB63E5C0233}"/>
                  </a:ext>
                </a:extLst>
              </p:cNvPr>
              <p:cNvSpPr txBox="1"/>
              <p:nvPr/>
            </p:nvSpPr>
            <p:spPr>
              <a:xfrm>
                <a:off x="1515618" y="4703656"/>
                <a:ext cx="3086413" cy="435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𝑠h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sepChr m:val=","/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sub>
                          </m:sSub>
                          <m:sSup>
                            <m:sSup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4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4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4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321E74-C593-9346-BA86-6EB63E5C0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618" y="4703656"/>
                <a:ext cx="3086413" cy="4353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D618A9-BE5A-E54B-B579-521C3156FDE6}"/>
                  </a:ext>
                </a:extLst>
              </p:cNvPr>
              <p:cNvSpPr txBox="1"/>
              <p:nvPr/>
            </p:nvSpPr>
            <p:spPr>
              <a:xfrm>
                <a:off x="1737159" y="3828306"/>
                <a:ext cx="2864872" cy="320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l-GR" sz="1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ba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400" dirty="0"/>
                  <a:t> = </a:t>
                </a:r>
                <a:r>
                  <a:rPr lang="el-GR" sz="1400" dirty="0"/>
                  <a:t>ρ(</a:t>
                </a:r>
                <a:r>
                  <a:rPr lang="en-US" sz="1400" dirty="0"/>
                  <a:t>s, a) /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l-GR" sz="1400" dirty="0" smtClean="0"/>
                          <m:t>ρ</m:t>
                        </m:r>
                        <m:r>
                          <m:rPr>
                            <m:nor/>
                          </m:rPr>
                          <a:rPr lang="el-GR" sz="14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1400" dirty="0" smtClean="0"/>
                          <m:t>s</m:t>
                        </m:r>
                        <m:r>
                          <m:rPr>
                            <m:nor/>
                          </m:rPr>
                          <a:rPr lang="en-US" sz="1400" dirty="0" smtClean="0"/>
                          <m:t>, </m:t>
                        </m:r>
                        <m:r>
                          <m:rPr>
                            <m:nor/>
                          </m:rPr>
                          <a:rPr lang="en-US" sz="1400" b="0" i="0" dirty="0" smtClean="0"/>
                          <m:t>A</m:t>
                        </m:r>
                        <m:r>
                          <m:rPr>
                            <m:nor/>
                          </m:rPr>
                          <a:rPr lang="en-US" sz="1400" dirty="0" smtClean="0"/>
                          <m:t>)</m:t>
                        </m:r>
                      </m:e>
                    </m:nary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D618A9-BE5A-E54B-B579-521C3156F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159" y="3828306"/>
                <a:ext cx="2864872" cy="320922"/>
              </a:xfrm>
              <a:prstGeom prst="rect">
                <a:avLst/>
              </a:prstGeom>
              <a:blipFill>
                <a:blip r:embed="rId4"/>
                <a:stretch>
                  <a:fillRect t="-92308" b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67EEE1-A038-C34F-9587-DEFB8965FA69}"/>
                  </a:ext>
                </a:extLst>
              </p:cNvPr>
              <p:cNvSpPr txBox="1"/>
              <p:nvPr/>
            </p:nvSpPr>
            <p:spPr>
              <a:xfrm>
                <a:off x="1737159" y="5134725"/>
                <a:ext cx="2643332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pos m:val="top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ba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𝑠h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67EEE1-A038-C34F-9587-DEFB8965F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159" y="5134725"/>
                <a:ext cx="2643332" cy="414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EC5F9047-459D-004D-97E6-B907ED4525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57" y="3797991"/>
            <a:ext cx="5480343" cy="1926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05ED7F-6387-2045-83E5-64E010C0B73E}"/>
                  </a:ext>
                </a:extLst>
              </p:cNvPr>
              <p:cNvSpPr txBox="1"/>
              <p:nvPr/>
            </p:nvSpPr>
            <p:spPr>
              <a:xfrm>
                <a:off x="376814" y="4188820"/>
                <a:ext cx="5480343" cy="466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sz="1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16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ã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16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05ED7F-6387-2045-83E5-64E010C0B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14" y="4188820"/>
                <a:ext cx="5480343" cy="466666"/>
              </a:xfrm>
              <a:prstGeom prst="rect">
                <a:avLst/>
              </a:prstGeom>
              <a:blipFill>
                <a:blip r:embed="rId7"/>
                <a:stretch>
                  <a:fillRect t="-68421" b="-1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ubtitle 2">
            <a:extLst>
              <a:ext uri="{FF2B5EF4-FFF2-40B4-BE49-F238E27FC236}">
                <a16:creationId xmlns:a16="http://schemas.microsoft.com/office/drawing/2014/main" id="{A2050577-B14A-3346-A8C8-F7EAE5C0C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395" y="492802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3. Methodology and algorithms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5722C15F-0FD5-C64B-9C54-BC2AD14E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8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B4B8C344-B172-9E43-A871-7E8F354FF5DE}"/>
              </a:ext>
            </a:extLst>
          </p:cNvPr>
          <p:cNvSpPr txBox="1">
            <a:spLocks/>
          </p:cNvSpPr>
          <p:nvPr/>
        </p:nvSpPr>
        <p:spPr>
          <a:xfrm>
            <a:off x="854500" y="1133551"/>
            <a:ext cx="10077450" cy="37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3.4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Flow chart of the implementation</a:t>
            </a:r>
          </a:p>
          <a:p>
            <a:pPr algn="l"/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A2050577-B14A-3346-A8C8-F7EAE5C0C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395" y="492802"/>
            <a:ext cx="11087100" cy="4937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3. Methodology and algorithms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5722C15F-0FD5-C64B-9C54-BC2AD14E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B6784-DA4F-4E23-8F4C-41806829DD8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99684B-D4A6-3740-874C-1BFA37984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0" y="1652377"/>
            <a:ext cx="10412376" cy="443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17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{85DED970-6B2A-7A4A-98B1-E726D8FF306A}tf10001062</Template>
  <TotalTime>4285</TotalTime>
  <Words>1206</Words>
  <Application>Microsoft Macintosh PowerPoint</Application>
  <PresentationFormat>Widescreen</PresentationFormat>
  <Paragraphs>174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CMMI10</vt:lpstr>
      <vt:lpstr>CMR10</vt:lpstr>
      <vt:lpstr>NimbusRomNo9L</vt:lpstr>
      <vt:lpstr>Wingdings</vt:lpstr>
      <vt:lpstr>Wingdings 3</vt:lpstr>
      <vt:lpstr>Ion</vt:lpstr>
      <vt:lpstr>Deep Inverse Q-learning with Constraints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Inverse Q Learning</dc:title>
  <dc:creator>Chinthaka_Jayaweera</dc:creator>
  <cp:lastModifiedBy>Microsoft Office User</cp:lastModifiedBy>
  <cp:revision>113</cp:revision>
  <dcterms:created xsi:type="dcterms:W3CDTF">2023-03-10T15:14:52Z</dcterms:created>
  <dcterms:modified xsi:type="dcterms:W3CDTF">2023-04-03T04:28:08Z</dcterms:modified>
</cp:coreProperties>
</file>