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tsibble</a:t>
            </a:r>
            <a:r>
              <a:rPr lang="en"/>
              <a:t> comes from time-series + tibble</a:t>
            </a:r>
            <a:endParaRPr/>
          </a:p>
          <a:p>
            <a:pPr indent="0" lvl="0" marL="0" rtl="0" algn="l">
              <a:spcBef>
                <a:spcPts val="0"/>
              </a:spcBef>
              <a:spcAft>
                <a:spcPts val="0"/>
              </a:spcAft>
              <a:buNone/>
            </a:pPr>
            <a:r>
              <a:rPr lang="en"/>
              <a:t>The ‘ts’ pronounced as in ‘cats’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772df901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772df901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772df901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772df901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772df901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772df901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Earo Wang: a statistician and data scientist currently at the University of Auckland. Additional contributions came from Dianne Cook, Rob J Hyndman, and Mitchell O’Hara - Wild. It started as a data structure and then became a package, with tools for wrangling and modeling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Compared to the conventional time series objects in R (for example the R native ts, zoo, and xts) tsibble preserves time indices as the essential data column, and makes heterogeneous data structures possible. It is much easier to work with than its predecessors.</a:t>
            </a:r>
            <a:endParaRPr/>
          </a:p>
          <a:p>
            <a:pPr indent="0" lvl="0" marL="0" rtl="0" algn="l">
              <a:spcBef>
                <a:spcPts val="0"/>
              </a:spcBef>
              <a:spcAft>
                <a:spcPts val="0"/>
              </a:spcAft>
              <a:buNone/>
            </a:pPr>
            <a:r>
              <a:rPr lang="en"/>
              <a:t>The previous convention for time series was a matrix, which did not easily accommodate complications such as multiple variables, heterogeneous data types, implicit missing values, and so on. </a:t>
            </a:r>
            <a:r>
              <a:rPr lang="en"/>
              <a:t>tsibble</a:t>
            </a:r>
            <a:r>
              <a:rPr lang="en"/>
              <a:t> also accounts for irregularly spaced time series. Previous approaches were model-centric rather than data-centric, making it hard to adjust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'tsibble' provides tools to easily manipulate and analyse temporal data, such as filling in time gaps and aggregating over calendar periods.</a:t>
            </a:r>
            <a:endParaRPr/>
          </a:p>
          <a:p>
            <a:pPr indent="0" lvl="0" marL="0" rtl="0" algn="l">
              <a:spcBef>
                <a:spcPts val="0"/>
              </a:spcBef>
              <a:spcAft>
                <a:spcPts val="0"/>
              </a:spcAft>
              <a:buNone/>
            </a:pPr>
            <a:r>
              <a:rPr lang="en"/>
              <a:t>Tsibble adds time indices for weeks, quarters, and months.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772df901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772df901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first point may seem obvious, but it is useful to keep in mind. There is a natural chronological order, and you are observing change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 examples of regular vs irregular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Previous R structures were not very good at accounting for irregular time series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772df901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772df901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Keys can be subjects or individuals. Nesting means that one variable implies another one (eg ‘country’ will be nested within ‘continent’), while crossing means you choose multiple variables to be keys.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Index has inherent chronological ordering. Each observational unit should be measured at a common interval, if regularly spaced.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tsibble</a:t>
            </a:r>
            <a:r>
              <a:rPr lang="en"/>
              <a:t> will recognize different time frequencies. It has time class functions for frequencies (including year, quarter, month, week, day, all the way to nano-seconds).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772df901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772df901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8438dce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8438dce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8438dce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8438dce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772df901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772df901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Fable is very useful in conjunction with tsibble. Its models include ETS, </a:t>
            </a:r>
            <a:r>
              <a:rPr lang="en"/>
              <a:t>exponential smoothing via state space models and automatic ARIMA modelling. It provides a tidy forecasting framework built on top of tsibble, with the goal of promoting transparent and human-centered forecasting practices.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links in GitHub readme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Montserrat"/>
              <a:buNone/>
              <a:defRPr sz="52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Montserrat"/>
              <a:buNone/>
              <a:defRPr sz="28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Montserrat"/>
              <a:buNone/>
              <a:defRPr sz="36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900"/>
              <a:buFont typeface="Montserrat"/>
              <a:buNone/>
              <a:defRPr sz="2900">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55600" lvl="0" marL="457200">
              <a:spcBef>
                <a:spcPts val="0"/>
              </a:spcBef>
              <a:spcAft>
                <a:spcPts val="0"/>
              </a:spcAft>
              <a:buSzPts val="2000"/>
              <a:buFont typeface="Montserrat"/>
              <a:buChar char="●"/>
              <a:defRPr sz="2000">
                <a:latin typeface="Montserrat"/>
                <a:ea typeface="Montserrat"/>
                <a:cs typeface="Montserrat"/>
                <a:sym typeface="Montserrat"/>
              </a:defRPr>
            </a:lvl1pPr>
            <a:lvl2pPr indent="-330200" lvl="1" marL="914400">
              <a:spcBef>
                <a:spcPts val="0"/>
              </a:spcBef>
              <a:spcAft>
                <a:spcPts val="0"/>
              </a:spcAft>
              <a:buSzPts val="1600"/>
              <a:buFont typeface="Montserrat"/>
              <a:buChar char="○"/>
              <a:defRPr sz="1600">
                <a:latin typeface="Montserrat"/>
                <a:ea typeface="Montserrat"/>
                <a:cs typeface="Montserrat"/>
                <a:sym typeface="Montserrat"/>
              </a:defRPr>
            </a:lvl2pPr>
            <a:lvl3pPr indent="-330200" lvl="2" marL="1371600">
              <a:spcBef>
                <a:spcPts val="0"/>
              </a:spcBef>
              <a:spcAft>
                <a:spcPts val="0"/>
              </a:spcAft>
              <a:buSzPts val="1600"/>
              <a:buFont typeface="Montserrat"/>
              <a:buChar char="■"/>
              <a:defRPr sz="1600">
                <a:latin typeface="Montserrat"/>
                <a:ea typeface="Montserrat"/>
                <a:cs typeface="Montserrat"/>
                <a:sym typeface="Montserrat"/>
              </a:defRPr>
            </a:lvl3pPr>
            <a:lvl4pPr indent="-330200" lvl="3" marL="1828800">
              <a:spcBef>
                <a:spcPts val="0"/>
              </a:spcBef>
              <a:spcAft>
                <a:spcPts val="0"/>
              </a:spcAft>
              <a:buSzPts val="1600"/>
              <a:buFont typeface="Montserrat"/>
              <a:buChar char="●"/>
              <a:defRPr sz="1600">
                <a:latin typeface="Montserrat"/>
                <a:ea typeface="Montserrat"/>
                <a:cs typeface="Montserrat"/>
                <a:sym typeface="Montserrat"/>
              </a:defRPr>
            </a:lvl4pPr>
            <a:lvl5pPr indent="-330200" lvl="4" marL="2286000">
              <a:spcBef>
                <a:spcPts val="0"/>
              </a:spcBef>
              <a:spcAft>
                <a:spcPts val="0"/>
              </a:spcAft>
              <a:buSzPts val="1600"/>
              <a:buFont typeface="Montserrat"/>
              <a:buChar char="○"/>
              <a:defRPr sz="1600">
                <a:latin typeface="Montserrat"/>
                <a:ea typeface="Montserrat"/>
                <a:cs typeface="Montserrat"/>
                <a:sym typeface="Montserrat"/>
              </a:defRPr>
            </a:lvl5pPr>
            <a:lvl6pPr indent="-330200" lvl="5" marL="2743200">
              <a:spcBef>
                <a:spcPts val="0"/>
              </a:spcBef>
              <a:spcAft>
                <a:spcPts val="0"/>
              </a:spcAft>
              <a:buSzPts val="1600"/>
              <a:buFont typeface="Montserrat"/>
              <a:buChar char="■"/>
              <a:defRPr sz="1600">
                <a:latin typeface="Montserrat"/>
                <a:ea typeface="Montserrat"/>
                <a:cs typeface="Montserrat"/>
                <a:sym typeface="Montserrat"/>
              </a:defRPr>
            </a:lvl6pPr>
            <a:lvl7pPr indent="-330200" lvl="6" marL="3200400">
              <a:spcBef>
                <a:spcPts val="0"/>
              </a:spcBef>
              <a:spcAft>
                <a:spcPts val="0"/>
              </a:spcAft>
              <a:buSzPts val="1600"/>
              <a:buFont typeface="Montserrat"/>
              <a:buChar char="●"/>
              <a:defRPr sz="1600">
                <a:latin typeface="Montserrat"/>
                <a:ea typeface="Montserrat"/>
                <a:cs typeface="Montserrat"/>
                <a:sym typeface="Montserrat"/>
              </a:defRPr>
            </a:lvl7pPr>
            <a:lvl8pPr indent="-330200" lvl="7" marL="3657600">
              <a:spcBef>
                <a:spcPts val="0"/>
              </a:spcBef>
              <a:spcAft>
                <a:spcPts val="0"/>
              </a:spcAft>
              <a:buSzPts val="1600"/>
              <a:buFont typeface="Montserrat"/>
              <a:buChar char="○"/>
              <a:defRPr sz="1600">
                <a:latin typeface="Montserrat"/>
                <a:ea typeface="Montserrat"/>
                <a:cs typeface="Montserrat"/>
                <a:sym typeface="Montserrat"/>
              </a:defRPr>
            </a:lvl8pPr>
            <a:lvl9pPr indent="-330200" lvl="8" marL="4114800">
              <a:spcBef>
                <a:spcPts val="0"/>
              </a:spcBef>
              <a:spcAft>
                <a:spcPts val="0"/>
              </a:spcAft>
              <a:buSzPts val="1600"/>
              <a:buFont typeface="Montserrat"/>
              <a:buChar char="■"/>
              <a:defRPr sz="1600">
                <a:latin typeface="Montserrat"/>
                <a:ea typeface="Montserrat"/>
                <a:cs typeface="Montserrat"/>
                <a:sym typeface="Montserrat"/>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6341100" y="3661800"/>
            <a:ext cx="2802900" cy="148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solidFill>
                  <a:schemeClr val="lt1"/>
                </a:solidFill>
                <a:latin typeface="Montserrat"/>
                <a:ea typeface="Montserrat"/>
                <a:cs typeface="Montserrat"/>
                <a:sym typeface="Montserrat"/>
              </a:rPr>
              <a:t>Maren Rieker &amp; Kabir Sandrolini</a:t>
            </a:r>
            <a:endParaRPr sz="2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15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8" name="Google Shape;108;p22"/>
          <p:cNvSpPr txBox="1"/>
          <p:nvPr>
            <p:ph idx="1" type="body"/>
          </p:nvPr>
        </p:nvSpPr>
        <p:spPr>
          <a:xfrm>
            <a:off x="311700" y="727950"/>
            <a:ext cx="8520600" cy="40968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100"/>
              <a:t>tidyverts/tsibble: Tidy Temporal Data Frames and Tools. Retrieved 30 October 2021, from https://github.com/tidyverts/tsibble</a:t>
            </a:r>
            <a:endParaRPr sz="1100"/>
          </a:p>
          <a:p>
            <a:pPr indent="-228600" lvl="0" marL="228600" rtl="0" algn="l">
              <a:spcBef>
                <a:spcPts val="900"/>
              </a:spcBef>
              <a:spcAft>
                <a:spcPts val="0"/>
              </a:spcAft>
              <a:buNone/>
            </a:pPr>
            <a:r>
              <a:rPr lang="en" sz="1100"/>
              <a:t>tsibble: Tidy data structures to support exploration and modeling of temporal-context data. (2018). Retrieved 30 October 2021, from https://www.youtube.com/watch?v=v6yRmbulxUM</a:t>
            </a:r>
            <a:endParaRPr sz="1100"/>
          </a:p>
          <a:p>
            <a:pPr indent="-228600" lvl="0" marL="228600" rtl="0" algn="l">
              <a:spcBef>
                <a:spcPts val="900"/>
              </a:spcBef>
              <a:spcAft>
                <a:spcPts val="0"/>
              </a:spcAft>
              <a:buNone/>
            </a:pPr>
            <a:r>
              <a:rPr lang="en" sz="1100"/>
              <a:t>Wang, E. (2019). Reintroducing tsibble: data tools that melt the clock. Retrieved 30 October 2021, from https://blog.earo.me/2018/12/20/reintro-tsibble/</a:t>
            </a:r>
            <a:endParaRPr sz="1100"/>
          </a:p>
          <a:p>
            <a:pPr indent="-228600" lvl="0" marL="228600" rtl="0" algn="l">
              <a:spcBef>
                <a:spcPts val="900"/>
              </a:spcBef>
              <a:spcAft>
                <a:spcPts val="0"/>
              </a:spcAft>
              <a:buNone/>
            </a:pPr>
            <a:r>
              <a:rPr lang="en" sz="1100"/>
              <a:t>Wang, E., Cook, D., Hyndman, R., &amp; O'Hara-Wild, M. (2021). Tsibble documentation. Retrieved 30 October 2021, from https://cran.r-project.org/web/packages/tsibble/tsibble.pdf</a:t>
            </a:r>
            <a:endParaRPr sz="1100"/>
          </a:p>
          <a:p>
            <a:pPr indent="-228600" lvl="0" marL="228600" rtl="0" algn="l">
              <a:spcBef>
                <a:spcPts val="900"/>
              </a:spcBef>
              <a:spcAft>
                <a:spcPts val="0"/>
              </a:spcAft>
              <a:buNone/>
            </a:pPr>
            <a:r>
              <a:rPr lang="en" sz="1100"/>
              <a:t>Wang, E. Introduction to tsibble. Retrieved 30 October 2021, from https://mran.microsoft.com/snapshot/2018-01-26/web/packages/tsibble/vignettes/intro-tsibble.html</a:t>
            </a:r>
            <a:endParaRPr sz="1100"/>
          </a:p>
          <a:p>
            <a:pPr indent="-228600" lvl="0" marL="228600" rtl="0" algn="l">
              <a:spcBef>
                <a:spcPts val="900"/>
              </a:spcBef>
              <a:spcAft>
                <a:spcPts val="0"/>
              </a:spcAft>
              <a:buNone/>
            </a:pPr>
            <a:r>
              <a:rPr lang="en" sz="1100"/>
              <a:t>Wang, E. Introduction to tsibble. Retrieved 30 October 2021, from https://cran.rstudio.com/web/packages/tsibble/vignettes/intro-tsibble.html</a:t>
            </a:r>
            <a:endParaRPr sz="1100"/>
          </a:p>
          <a:p>
            <a:pPr indent="-228600" lvl="0" marL="228600" rtl="0" algn="l">
              <a:spcBef>
                <a:spcPts val="900"/>
              </a:spcBef>
              <a:spcAft>
                <a:spcPts val="0"/>
              </a:spcAft>
              <a:buNone/>
            </a:pPr>
            <a:r>
              <a:rPr lang="en" sz="1100"/>
              <a:t>What is time series data?. Retrieved 30 October 2021, from https://www.influxdata.com/what-is-time-series-data/</a:t>
            </a:r>
            <a:endParaRPr sz="1100"/>
          </a:p>
          <a:p>
            <a:pPr indent="-228600" lvl="0" marL="228600" rtl="0" algn="l">
              <a:spcBef>
                <a:spcPts val="900"/>
              </a:spcBef>
              <a:spcAft>
                <a:spcPts val="1200"/>
              </a:spcAft>
              <a:buNone/>
            </a:pPr>
            <a:r>
              <a:rPr lang="en" sz="1100"/>
              <a:t>Wang, E., Cook, D., &amp; Hyndman, R. J. (2020). A new tidy data structure to support exploration and modeling of temporal data. </a:t>
            </a:r>
            <a:r>
              <a:rPr i="1" lang="en" sz="1100"/>
              <a:t>Journal of Computational and Graphical Statistics, 29(3)</a:t>
            </a:r>
            <a:r>
              <a:rPr lang="en" sz="1100"/>
              <a:t>, 466-478.</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Brief history of tsibble</a:t>
            </a:r>
            <a:endParaRPr sz="2200"/>
          </a:p>
          <a:p>
            <a:pPr indent="-368300" lvl="0" marL="457200" rtl="0" algn="l">
              <a:spcBef>
                <a:spcPts val="0"/>
              </a:spcBef>
              <a:spcAft>
                <a:spcPts val="0"/>
              </a:spcAft>
              <a:buSzPts val="2200"/>
              <a:buAutoNum type="arabicPeriod"/>
            </a:pPr>
            <a:r>
              <a:rPr lang="en" sz="2200"/>
              <a:t>Quick recap of time series data</a:t>
            </a:r>
            <a:endParaRPr sz="2200"/>
          </a:p>
          <a:p>
            <a:pPr indent="-368300" lvl="0" marL="457200" rtl="0" algn="l">
              <a:spcBef>
                <a:spcPts val="0"/>
              </a:spcBef>
              <a:spcAft>
                <a:spcPts val="0"/>
              </a:spcAft>
              <a:buSzPts val="2200"/>
              <a:buAutoNum type="arabicPeriod"/>
            </a:pPr>
            <a:r>
              <a:rPr lang="en" sz="2200"/>
              <a:t>Basic structure and usage</a:t>
            </a:r>
            <a:endParaRPr sz="2200"/>
          </a:p>
          <a:p>
            <a:pPr indent="-368300" lvl="0" marL="457200" rtl="0" algn="l">
              <a:spcBef>
                <a:spcPts val="0"/>
              </a:spcBef>
              <a:spcAft>
                <a:spcPts val="0"/>
              </a:spcAft>
              <a:buSzPts val="2200"/>
              <a:buAutoNum type="arabicPeriod"/>
            </a:pPr>
            <a:r>
              <a:rPr lang="en" sz="2200"/>
              <a:t>Working with </a:t>
            </a:r>
            <a:r>
              <a:rPr lang="en" sz="2200"/>
              <a:t>tsibble</a:t>
            </a:r>
            <a:endParaRPr sz="2200"/>
          </a:p>
          <a:p>
            <a:pPr indent="-368300" lvl="0" marL="457200" rtl="0" algn="l">
              <a:spcBef>
                <a:spcPts val="0"/>
              </a:spcBef>
              <a:spcAft>
                <a:spcPts val="0"/>
              </a:spcAft>
              <a:buSzPts val="2200"/>
              <a:buAutoNum type="arabicPeriod"/>
            </a:pPr>
            <a:r>
              <a:rPr lang="en" sz="2200"/>
              <a:t>The Tidyverts ecosystem and other related packages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to </a:t>
            </a:r>
            <a:r>
              <a:rPr lang="en"/>
              <a:t>tsibble</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a:t>tsibble</a:t>
            </a:r>
            <a:r>
              <a:rPr lang="en"/>
              <a:t> first emerged around 4 years ago</a:t>
            </a:r>
            <a:endParaRPr/>
          </a:p>
          <a:p>
            <a:pPr indent="-355600" lvl="0" marL="457200" rtl="0" algn="l">
              <a:spcBef>
                <a:spcPts val="0"/>
              </a:spcBef>
              <a:spcAft>
                <a:spcPts val="0"/>
              </a:spcAft>
              <a:buSzPts val="2000"/>
              <a:buChar char="●"/>
            </a:pPr>
            <a:r>
              <a:rPr lang="en"/>
              <a:t>Built on top of tibble, tsibble extends the tidyverse to temporal-context data, creating a new data infrastructure for time series data</a:t>
            </a:r>
            <a:endParaRPr/>
          </a:p>
          <a:p>
            <a:pPr indent="-355600" lvl="0" marL="457200" rtl="0" algn="l">
              <a:spcBef>
                <a:spcPts val="0"/>
              </a:spcBef>
              <a:spcAft>
                <a:spcPts val="0"/>
              </a:spcAft>
              <a:buSzPts val="2000"/>
              <a:buChar char="●"/>
            </a:pPr>
            <a:r>
              <a:rPr lang="en"/>
              <a:t>Main improvements over previous approaches:</a:t>
            </a:r>
            <a:endParaRPr/>
          </a:p>
          <a:p>
            <a:pPr indent="-330200" lvl="1" marL="914400" rtl="0" algn="l">
              <a:spcBef>
                <a:spcPts val="0"/>
              </a:spcBef>
              <a:spcAft>
                <a:spcPts val="0"/>
              </a:spcAft>
              <a:buSzPts val="1600"/>
              <a:buChar char="○"/>
            </a:pPr>
            <a:r>
              <a:rPr lang="en"/>
              <a:t>Time is an explicitly declared variable rather than an implicit attribute</a:t>
            </a:r>
            <a:endParaRPr/>
          </a:p>
          <a:p>
            <a:pPr indent="-330200" lvl="1" marL="914400" rtl="0" algn="l">
              <a:spcBef>
                <a:spcPts val="0"/>
              </a:spcBef>
              <a:spcAft>
                <a:spcPts val="0"/>
              </a:spcAft>
              <a:buSzPts val="1600"/>
              <a:buChar char="○"/>
            </a:pPr>
            <a:r>
              <a:rPr lang="en"/>
              <a:t>Allows for heterogeneous data structures, implicit missing values, multiple variables, and more</a:t>
            </a:r>
            <a:endParaRPr/>
          </a:p>
          <a:p>
            <a:pPr indent="-330200" lvl="1" marL="914400" rtl="0" algn="l">
              <a:spcBef>
                <a:spcPts val="0"/>
              </a:spcBef>
              <a:spcAft>
                <a:spcPts val="0"/>
              </a:spcAft>
              <a:buSzPts val="1600"/>
              <a:buChar char="○"/>
            </a:pPr>
            <a:r>
              <a:rPr lang="en"/>
              <a:t>Handles irregularly spaced time series well</a:t>
            </a:r>
            <a:endParaRPr/>
          </a:p>
          <a:p>
            <a:pPr indent="-330200" lvl="1" marL="914400" rtl="0" algn="l">
              <a:spcBef>
                <a:spcPts val="0"/>
              </a:spcBef>
              <a:spcAft>
                <a:spcPts val="0"/>
              </a:spcAft>
              <a:buSzPts val="1600"/>
              <a:buChar char="○"/>
            </a:pPr>
            <a:r>
              <a:rPr lang="en"/>
              <a:t>Adheres to tidyverse logic: it is data-centric rather than model-centric, and is designed for a</a:t>
            </a:r>
            <a:r>
              <a:rPr lang="en"/>
              <a:t> human readable pipeline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10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10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1000"/>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1000"/>
                                        <p:tgtEl>
                                          <p:spTgt spid="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1000"/>
                                        <p:tgtEl>
                                          <p:spTgt spid="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1000"/>
                                        <p:tgtEl>
                                          <p:spTgt spid="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1000"/>
                                        <p:tgtEl>
                                          <p:spTgt spid="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10"/>
              <a:t>Time series data</a:t>
            </a:r>
            <a:endParaRPr sz="2810"/>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A collection of observations obtained from repeated measurements over time</a:t>
            </a:r>
            <a:endParaRPr sz="2300"/>
          </a:p>
          <a:p>
            <a:pPr indent="-349250" lvl="1" marL="914400" rtl="0" algn="l">
              <a:spcBef>
                <a:spcPts val="0"/>
              </a:spcBef>
              <a:spcAft>
                <a:spcPts val="0"/>
              </a:spcAft>
              <a:buSzPts val="1900"/>
              <a:buChar char="○"/>
            </a:pPr>
            <a:r>
              <a:rPr lang="en" sz="1900"/>
              <a:t>Useful for identifying trends, cycles, and seasonal variances</a:t>
            </a:r>
            <a:endParaRPr sz="1900"/>
          </a:p>
          <a:p>
            <a:pPr indent="-374650" lvl="0" marL="457200" rtl="0" algn="l">
              <a:spcBef>
                <a:spcPts val="0"/>
              </a:spcBef>
              <a:spcAft>
                <a:spcPts val="0"/>
              </a:spcAft>
              <a:buSzPts val="2300"/>
              <a:buChar char="●"/>
            </a:pPr>
            <a:r>
              <a:rPr lang="en" sz="2300"/>
              <a:t>Time series data can be:</a:t>
            </a:r>
            <a:endParaRPr sz="2300"/>
          </a:p>
          <a:p>
            <a:pPr indent="-349250" lvl="1" marL="914400" rtl="0" algn="l">
              <a:spcBef>
                <a:spcPts val="0"/>
              </a:spcBef>
              <a:spcAft>
                <a:spcPts val="0"/>
              </a:spcAft>
              <a:buSzPts val="1900"/>
              <a:buChar char="○"/>
            </a:pPr>
            <a:r>
              <a:rPr lang="en" sz="1900"/>
              <a:t>Regular: measurements obtained at a constant time interval</a:t>
            </a:r>
            <a:endParaRPr sz="1900"/>
          </a:p>
          <a:p>
            <a:pPr indent="-349250" lvl="1" marL="914400" rtl="0" algn="l">
              <a:spcBef>
                <a:spcPts val="0"/>
              </a:spcBef>
              <a:spcAft>
                <a:spcPts val="0"/>
              </a:spcAft>
              <a:buSzPts val="1900"/>
              <a:buChar char="○"/>
            </a:pPr>
            <a:r>
              <a:rPr lang="en" sz="1900"/>
              <a:t>Irregular: measurements </a:t>
            </a:r>
            <a:r>
              <a:rPr lang="en" sz="1900"/>
              <a:t>obtained</a:t>
            </a:r>
            <a:r>
              <a:rPr lang="en" sz="1900"/>
              <a:t> at inconsistent time intervals (‘event data’)</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0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10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10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1000"/>
                                        <p:tgtEl>
                                          <p:spTgt spid="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structure</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Each observation should be uniquely identified by a </a:t>
            </a:r>
            <a:r>
              <a:rPr b="1" lang="en" sz="2100"/>
              <a:t>key </a:t>
            </a:r>
            <a:r>
              <a:rPr lang="en" sz="2100"/>
              <a:t>and an </a:t>
            </a:r>
            <a:r>
              <a:rPr b="1" lang="en" sz="2100"/>
              <a:t>index</a:t>
            </a:r>
            <a:endParaRPr b="1" sz="2100"/>
          </a:p>
          <a:p>
            <a:pPr indent="-336550" lvl="1" marL="914400" rtl="0" algn="l">
              <a:spcBef>
                <a:spcPts val="0"/>
              </a:spcBef>
              <a:spcAft>
                <a:spcPts val="0"/>
              </a:spcAft>
              <a:buSzPts val="1700"/>
              <a:buChar char="○"/>
            </a:pPr>
            <a:r>
              <a:rPr b="1" lang="en" sz="1700"/>
              <a:t>Key</a:t>
            </a:r>
            <a:r>
              <a:rPr lang="en" sz="1700"/>
              <a:t> corresponds to a set of variables that uniquely identify observational units over time, by referencing the index timestamps.</a:t>
            </a:r>
            <a:endParaRPr sz="1700"/>
          </a:p>
          <a:p>
            <a:pPr indent="-336550" lvl="2" marL="1371600" rtl="0" algn="l">
              <a:spcBef>
                <a:spcPts val="0"/>
              </a:spcBef>
              <a:spcAft>
                <a:spcPts val="0"/>
              </a:spcAft>
              <a:buSzPts val="1700"/>
              <a:buChar char="■"/>
            </a:pPr>
            <a:r>
              <a:rPr lang="en" sz="1700"/>
              <a:t>It can consist of empty, one, or more variables, meaning you can </a:t>
            </a:r>
            <a:r>
              <a:rPr b="1" lang="en" sz="1700"/>
              <a:t>nest</a:t>
            </a:r>
            <a:r>
              <a:rPr lang="en" sz="1700"/>
              <a:t> and </a:t>
            </a:r>
            <a:r>
              <a:rPr b="1" lang="en" sz="1700"/>
              <a:t>cross</a:t>
            </a:r>
            <a:r>
              <a:rPr lang="en" sz="1700"/>
              <a:t> variables.</a:t>
            </a:r>
            <a:endParaRPr b="1" sz="1700"/>
          </a:p>
          <a:p>
            <a:pPr indent="-336550" lvl="1" marL="914400" rtl="0" algn="l">
              <a:spcBef>
                <a:spcPts val="0"/>
              </a:spcBef>
              <a:spcAft>
                <a:spcPts val="0"/>
              </a:spcAft>
              <a:buSzPts val="1700"/>
              <a:buChar char="○"/>
            </a:pPr>
            <a:r>
              <a:rPr b="1" lang="en" sz="1700"/>
              <a:t>Index</a:t>
            </a:r>
            <a:r>
              <a:rPr lang="en" sz="1700"/>
              <a:t> contains time indices. </a:t>
            </a:r>
            <a:r>
              <a:rPr lang="en" sz="1700"/>
              <a:t>tsibble</a:t>
            </a:r>
            <a:r>
              <a:rPr lang="en" sz="1700"/>
              <a:t> will default to regularly spaced intervals (for irregular data you must specify otherwise).</a:t>
            </a:r>
            <a:endParaRPr sz="1700"/>
          </a:p>
          <a:p>
            <a:pPr indent="-361950" lvl="0" marL="457200" rtl="0" algn="l">
              <a:spcBef>
                <a:spcPts val="0"/>
              </a:spcBef>
              <a:spcAft>
                <a:spcPts val="0"/>
              </a:spcAft>
              <a:buSzPts val="2100"/>
              <a:buChar char="●"/>
            </a:pPr>
            <a:r>
              <a:rPr lang="en" sz="2100"/>
              <a:t>t</a:t>
            </a:r>
            <a:r>
              <a:rPr lang="en" sz="2100"/>
              <a:t>sibbles are</a:t>
            </a:r>
            <a:r>
              <a:rPr lang="en" sz="2100"/>
              <a:t> sorted by keys, and then by index chronologically. </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000"/>
                                        <p:tgtEl>
                                          <p:spTgt spid="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18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tsibble</a:t>
            </a:r>
            <a:endParaRPr/>
          </a:p>
        </p:txBody>
      </p:sp>
      <p:pic>
        <p:nvPicPr>
          <p:cNvPr id="84" name="Google Shape;84;p18"/>
          <p:cNvPicPr preferRelativeResize="0"/>
          <p:nvPr/>
        </p:nvPicPr>
        <p:blipFill>
          <a:blip r:embed="rId3">
            <a:alphaModFix/>
          </a:blip>
          <a:stretch>
            <a:fillRect/>
          </a:stretch>
        </p:blipFill>
        <p:spPr>
          <a:xfrm>
            <a:off x="1468213" y="836750"/>
            <a:ext cx="6207575" cy="381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rotWithShape="1">
          <a:blip r:embed="rId3">
            <a:alphaModFix/>
          </a:blip>
          <a:srcRect b="0" l="0" r="20223" t="0"/>
          <a:stretch/>
        </p:blipFill>
        <p:spPr>
          <a:xfrm>
            <a:off x="1469200" y="0"/>
            <a:ext cx="6205594"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rotWithShape="1">
          <a:blip r:embed="rId3">
            <a:alphaModFix/>
          </a:blip>
          <a:srcRect b="0" l="0" r="28315" t="0"/>
          <a:stretch/>
        </p:blipFill>
        <p:spPr>
          <a:xfrm>
            <a:off x="76200" y="139550"/>
            <a:ext cx="5151325" cy="2946550"/>
          </a:xfrm>
          <a:prstGeom prst="rect">
            <a:avLst/>
          </a:prstGeom>
          <a:noFill/>
          <a:ln>
            <a:noFill/>
          </a:ln>
        </p:spPr>
      </p:pic>
      <p:pic>
        <p:nvPicPr>
          <p:cNvPr id="95" name="Google Shape;95;p20"/>
          <p:cNvPicPr preferRelativeResize="0"/>
          <p:nvPr/>
        </p:nvPicPr>
        <p:blipFill>
          <a:blip r:embed="rId4">
            <a:alphaModFix/>
          </a:blip>
          <a:stretch>
            <a:fillRect/>
          </a:stretch>
        </p:blipFill>
        <p:spPr>
          <a:xfrm>
            <a:off x="5290867" y="165259"/>
            <a:ext cx="3687874" cy="41088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17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Tidyverts &amp; other packages</a:t>
            </a:r>
            <a:endParaRPr/>
          </a:p>
        </p:txBody>
      </p:sp>
      <p:sp>
        <p:nvSpPr>
          <p:cNvPr id="101" name="Google Shape;101;p21"/>
          <p:cNvSpPr txBox="1"/>
          <p:nvPr>
            <p:ph idx="1" type="body"/>
          </p:nvPr>
        </p:nvSpPr>
        <p:spPr>
          <a:xfrm>
            <a:off x="311700" y="1006675"/>
            <a:ext cx="4260300" cy="37080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lang="en"/>
              <a:t>The </a:t>
            </a:r>
            <a:r>
              <a:rPr b="1" lang="en"/>
              <a:t>tidyverts</a:t>
            </a:r>
            <a:r>
              <a:rPr lang="en"/>
              <a:t> ecosystem is built around the tsibble object for tidy time series analysis</a:t>
            </a:r>
            <a:endParaRPr/>
          </a:p>
          <a:p>
            <a:pPr indent="-346075" lvl="0" marL="457200" rtl="0" algn="l">
              <a:spcBef>
                <a:spcPts val="0"/>
              </a:spcBef>
              <a:spcAft>
                <a:spcPts val="0"/>
              </a:spcAft>
              <a:buSzPct val="100000"/>
              <a:buChar char="●"/>
            </a:pPr>
            <a:r>
              <a:rPr lang="en"/>
              <a:t>feasts - visualizing data and extracting time series features</a:t>
            </a:r>
            <a:endParaRPr/>
          </a:p>
          <a:p>
            <a:pPr indent="-346075" lvl="0" marL="457200" rtl="0" algn="l">
              <a:spcBef>
                <a:spcPts val="0"/>
              </a:spcBef>
              <a:spcAft>
                <a:spcPts val="0"/>
              </a:spcAft>
              <a:buSzPct val="100000"/>
              <a:buChar char="●"/>
            </a:pPr>
            <a:r>
              <a:rPr lang="en"/>
              <a:t>Fable: a collection of commonly used univariate and multivariate time series forecasting models</a:t>
            </a:r>
            <a:endParaRPr/>
          </a:p>
          <a:p>
            <a:pPr indent="-346075" lvl="0" marL="457200" rtl="0" algn="l">
              <a:spcBef>
                <a:spcPts val="0"/>
              </a:spcBef>
              <a:spcAft>
                <a:spcPts val="0"/>
              </a:spcAft>
              <a:buSzPct val="100000"/>
              <a:buChar char="●"/>
            </a:pPr>
            <a:r>
              <a:rPr lang="en"/>
              <a:t>tsibbledata - a range of tsibble dataset examples</a:t>
            </a:r>
            <a:endParaRPr/>
          </a:p>
        </p:txBody>
      </p:sp>
      <p:pic>
        <p:nvPicPr>
          <p:cNvPr id="102" name="Google Shape;102;p21"/>
          <p:cNvPicPr preferRelativeResize="0"/>
          <p:nvPr/>
        </p:nvPicPr>
        <p:blipFill>
          <a:blip r:embed="rId3">
            <a:alphaModFix/>
          </a:blip>
          <a:stretch>
            <a:fillRect/>
          </a:stretch>
        </p:blipFill>
        <p:spPr>
          <a:xfrm>
            <a:off x="4724400" y="1399400"/>
            <a:ext cx="4267200" cy="292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