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67" r:id="rId5"/>
    <p:sldId id="276" r:id="rId6"/>
    <p:sldId id="269" r:id="rId7"/>
    <p:sldId id="281" r:id="rId8"/>
    <p:sldId id="282" r:id="rId9"/>
    <p:sldId id="263" r:id="rId10"/>
    <p:sldId id="279" r:id="rId11"/>
    <p:sldId id="280" r:id="rId12"/>
    <p:sldId id="271" r:id="rId13"/>
    <p:sldId id="274" r:id="rId14"/>
    <p:sldId id="283" r:id="rId15"/>
    <p:sldId id="284" r:id="rId16"/>
    <p:sldId id="26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38"/>
    <p:restoredTop sz="80590"/>
  </p:normalViewPr>
  <p:slideViewPr>
    <p:cSldViewPr snapToGrid="0">
      <p:cViewPr varScale="1">
        <p:scale>
          <a:sx n="63" d="100"/>
          <a:sy n="6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this short workshop.</a:t>
            </a:r>
          </a:p>
          <a:p>
            <a:r>
              <a:rPr lang="en-GB" dirty="0"/>
              <a:t>My name is Justus v. Samson and together with Oskar craft we will introduce you to temporal data with tsibble.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1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do so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we are looking at a graph, plotting temporal data like the one on the right, we can describe time series by analysing </a:t>
            </a:r>
            <a:r>
              <a:rPr lang="en-GB" b="1" dirty="0"/>
              <a:t>trends</a:t>
            </a:r>
            <a:r>
              <a:rPr lang="en-GB" dirty="0"/>
              <a:t>, </a:t>
            </a:r>
            <a:r>
              <a:rPr lang="en-GB" b="1" dirty="0"/>
              <a:t>seasonality</a:t>
            </a:r>
            <a:r>
              <a:rPr lang="en-GB" dirty="0"/>
              <a:t> and </a:t>
            </a:r>
            <a:r>
              <a:rPr lang="en-GB" b="1" dirty="0"/>
              <a:t>cycles</a:t>
            </a:r>
          </a:p>
          <a:p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Trends describe </a:t>
            </a:r>
            <a:r>
              <a:rPr lang="en-GB" sz="1200" b="0" dirty="0"/>
              <a:t>l</a:t>
            </a:r>
            <a:r>
              <a:rPr lang="en-GB" sz="1200" dirty="0"/>
              <a:t>ong-term overall increase or decrease in the Data, which do not have to be linear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Seasonal effects are reoccurring increases or decreases within fixed and known time periods, such as Holidays or climatic seasons.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Cyclic</a:t>
            </a:r>
            <a:r>
              <a:rPr lang="en-GB" sz="1200" b="0" dirty="0"/>
              <a:t> effects are similar effects to seasonality however they are not bound to known frequencies or periods. Examples here would include economic crisis or business cycles</a:t>
            </a:r>
            <a:endParaRPr lang="en-GB" b="0" dirty="0"/>
          </a:p>
          <a:p>
            <a:endParaRPr lang="en-GB" dirty="0"/>
          </a:p>
          <a:p>
            <a:r>
              <a:rPr lang="en-GB" dirty="0"/>
              <a:t>All over all time series can be thought of as a list of measurements, along some information about at what times those numbers were recorded and therefore creating an index.</a:t>
            </a:r>
          </a:p>
          <a:p>
            <a:endParaRPr lang="en-GB" dirty="0"/>
          </a:p>
          <a:p>
            <a:r>
              <a:rPr lang="en-GB" dirty="0"/>
              <a:t>We will now learn how to store this information within R as a tsibble and what we can do with those.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noProof="0" dirty="0"/>
              <a:t>Within tsibble the Index and Key are used to uniquely identify each observation, keeping with the idea of the general tidy workflow. 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9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3" name="Kamera 12">
            <a:extLst>
              <a:ext uri="{FF2B5EF4-FFF2-40B4-BE49-F238E27FC236}">
                <a16:creationId xmlns:a16="http://schemas.microsoft.com/office/drawing/2014/main" id="{A6BC8037-8C27-CCA0-CBC5-4021403742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The syntax of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8EE0B1-1D88-A56B-8309-4C804F46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15" y="2731431"/>
            <a:ext cx="6541958" cy="59735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/>
              <a:t>R&gt;	Transform(y)  </a:t>
            </a:r>
            <a:r>
              <a:rPr lang="en-GB" dirty="0">
                <a:solidFill>
                  <a:srgbClr val="333333"/>
                </a:solidFill>
                <a:latin typeface="SFMono-Regular"/>
              </a:rPr>
              <a:t>~  {model specification}</a:t>
            </a:r>
            <a:endParaRPr lang="en-GB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3D958E2A-BAAC-58A1-CED4-63E14289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7500"/>
              </p:ext>
            </p:extLst>
          </p:nvPr>
        </p:nvGraphicFramePr>
        <p:xfrm>
          <a:off x="1627681" y="3511574"/>
          <a:ext cx="8128000" cy="222504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06609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13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Left Hand Side - Response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Right Hand Side - Specials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426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Defines the response variable from the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Model specific special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526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Specification of transformations (which are automatically back-transformed)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Several models at the same time possible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872318"/>
                  </a:ext>
                </a:extLst>
              </a:tr>
            </a:tbl>
          </a:graphicData>
        </a:graphic>
      </p:graphicFrame>
      <p:pic>
        <p:nvPicPr>
          <p:cNvPr id="3" name="Kamera 2">
            <a:extLst>
              <a:ext uri="{FF2B5EF4-FFF2-40B4-BE49-F238E27FC236}">
                <a16:creationId xmlns:a16="http://schemas.microsoft.com/office/drawing/2014/main" id="{4FA7D2B6-FFDE-AB4F-1C82-9CDB9D558AA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5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Model()  Model specification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ETS()  Exponential smoothing state space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ARIMA()  Autoregressive integrated moving average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TSLM()  Linear model with time series components</a:t>
            </a:r>
          </a:p>
          <a:p>
            <a:pPr marL="457200" lvl="1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>
                <a:effectLst/>
                <a:latin typeface="Inconsolatazi4"/>
              </a:rPr>
              <a:t>forecast()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dirty="0">
                <a:effectLst/>
                <a:latin typeface="NimbusRomNo9L"/>
              </a:rPr>
              <a:t>Forecast </a:t>
            </a:r>
            <a:r>
              <a:rPr lang="en-GB" sz="2000" dirty="0">
                <a:latin typeface="NimbusRomNo9L"/>
              </a:rPr>
              <a:t>Data </a:t>
            </a:r>
            <a:r>
              <a:rPr lang="en-GB" sz="2000" dirty="0">
                <a:effectLst/>
                <a:latin typeface="NimbusRomNo9L"/>
              </a:rPr>
              <a:t>using the specified model</a:t>
            </a:r>
            <a:endParaRPr lang="en-GB" sz="2000" dirty="0"/>
          </a:p>
          <a:p>
            <a:endParaRPr lang="en-GB" sz="2000" dirty="0">
              <a:latin typeface="Inconsolatazi4"/>
            </a:endParaRPr>
          </a:p>
          <a:p>
            <a:r>
              <a:rPr lang="en-GB" sz="2000" dirty="0">
                <a:latin typeface="Inconsolatazi4"/>
              </a:rPr>
              <a:t>glance</a:t>
            </a:r>
            <a:r>
              <a:rPr lang="en-GB" sz="2000" dirty="0">
                <a:latin typeface="Inconsolatazi4"/>
                <a:sym typeface="Wingdings" pitchFamily="2" charset="2"/>
              </a:rPr>
              <a:t>()  Construct a single row summary of the model</a:t>
            </a:r>
          </a:p>
          <a:p>
            <a:r>
              <a:rPr lang="en-GB" sz="2000" dirty="0">
                <a:latin typeface="Inconsolatazi4"/>
              </a:rPr>
              <a:t>accuracy() </a:t>
            </a:r>
            <a:r>
              <a:rPr lang="en-GB" sz="2000" dirty="0">
                <a:latin typeface="Inconsolatazi4"/>
                <a:sym typeface="Wingdings" pitchFamily="2" charset="2"/>
              </a:rPr>
              <a:t> Summarise the performance of the model using accuracy measures</a:t>
            </a:r>
          </a:p>
          <a:p>
            <a:endParaRPr lang="en-GB" sz="2000" dirty="0">
              <a:latin typeface="Inconsolatazi4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0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Model specification and </a:t>
            </a:r>
            <a:r>
              <a:rPr lang="en-GB" sz="4000" dirty="0" err="1"/>
              <a:t>forcasting</a:t>
            </a:r>
            <a:r>
              <a:rPr lang="en-GB" sz="4000" dirty="0"/>
              <a:t>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59CDB7-234E-B981-713B-169A3B7B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208772"/>
            <a:ext cx="6985000" cy="19304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9489AA-F8B3-B9CF-C81B-5E969DD7F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39172"/>
            <a:ext cx="6985000" cy="838200"/>
          </a:xfrm>
          <a:prstGeom prst="rect">
            <a:avLst/>
          </a:prstGeom>
        </p:spPr>
      </p:pic>
      <p:pic>
        <p:nvPicPr>
          <p:cNvPr id="30" name="Grafik 2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FEF5061-51D8-2BC7-E5A5-D2D2F91F1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907" y="3968544"/>
            <a:ext cx="6985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40E714-A3D9-B7C4-CCE4-DBE58799E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416623"/>
            <a:ext cx="6985000" cy="15113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2F35A0D-D303-7B0E-0BAE-8BFCF9A11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063" y="2938337"/>
            <a:ext cx="4812536" cy="34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2E34D6-0F6E-7ADC-0BAA-79C875CF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676241"/>
            <a:ext cx="6985000" cy="1016000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94239C9-730D-8236-E9D8-D2F2673D3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48" y="2848100"/>
            <a:ext cx="6985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2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What have we learned today?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Time series can be described by Trends, Seasonality, and Cycles.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The tsibble package provides a data class to represent tidy temporal data.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A tsibble consists of a time index, key, and other measured variables in a data-centric format.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Further packages are building upon tsibble to further analyse and visualise temporal data.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Fable helps forecasting for time series data in a table format.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Keeping with the </a:t>
            </a:r>
            <a:r>
              <a:rPr lang="en-GB" sz="2000" dirty="0" err="1">
                <a:latin typeface="Inconsolatazi4"/>
                <a:sym typeface="Wingdings" pitchFamily="2" charset="2"/>
              </a:rPr>
              <a:t>tidyverse</a:t>
            </a:r>
            <a:r>
              <a:rPr lang="en-GB" sz="2000" dirty="0">
                <a:latin typeface="Inconsolatazi4"/>
                <a:sym typeface="Wingdings" pitchFamily="2" charset="2"/>
              </a:rPr>
              <a:t> models in fable define the response variable on the left hand side and model specific functions on the right hand side.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Fable can be used to produce forecasts and asses how well different models perform.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3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1389"/>
          </a:xfrm>
        </p:spPr>
        <p:txBody>
          <a:bodyPr>
            <a:noAutofit/>
          </a:bodyPr>
          <a:lstStyle/>
          <a:p>
            <a:r>
              <a:rPr lang="en-GB" sz="2000" dirty="0" err="1"/>
              <a:t>Tidyverse</a:t>
            </a:r>
            <a:r>
              <a:rPr lang="en-GB" sz="2000" dirty="0"/>
              <a:t> Webpage for tsibble: https://</a:t>
            </a:r>
            <a:r>
              <a:rPr lang="en-GB" sz="2000" dirty="0" err="1"/>
              <a:t>tsibble.tidyverts.org</a:t>
            </a:r>
            <a:endParaRPr lang="en-GB" sz="2000" dirty="0"/>
          </a:p>
          <a:p>
            <a:r>
              <a:rPr lang="en-GB" sz="2000" dirty="0" err="1"/>
              <a:t>Tidyverse</a:t>
            </a:r>
            <a:r>
              <a:rPr lang="en-GB" sz="2000" dirty="0"/>
              <a:t> Webpage for fable: https://fable.tidyverts.org</a:t>
            </a:r>
          </a:p>
          <a:p>
            <a:r>
              <a:rPr lang="en-GB" sz="2000" dirty="0" err="1"/>
              <a:t>Cran</a:t>
            </a:r>
            <a:r>
              <a:rPr lang="en-GB" sz="2000" dirty="0"/>
              <a:t> Webpage by the tsibble creator:</a:t>
            </a:r>
          </a:p>
          <a:p>
            <a:pPr marL="0" indent="0">
              <a:buNone/>
            </a:pPr>
            <a:r>
              <a:rPr lang="en-GB" sz="2000" dirty="0"/>
              <a:t> 	http://cran.nexr.com/web/packages/tsibble/vignettes/intro-tsibble.html</a:t>
            </a:r>
          </a:p>
          <a:p>
            <a:r>
              <a:rPr lang="en-GB" sz="2000" dirty="0" err="1"/>
              <a:t>Cran</a:t>
            </a:r>
            <a:r>
              <a:rPr lang="en-GB" sz="2000" dirty="0"/>
              <a:t> package description for tsibble: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cran.r-project.org</a:t>
            </a:r>
            <a:r>
              <a:rPr lang="en-GB" sz="2000" dirty="0"/>
              <a:t>/web/packages/tsibble/</a:t>
            </a:r>
            <a:r>
              <a:rPr lang="en-GB" sz="2000" dirty="0" err="1"/>
              <a:t>tsibble.pdf</a:t>
            </a:r>
            <a:endParaRPr lang="en-GB" sz="2000" dirty="0"/>
          </a:p>
          <a:p>
            <a:r>
              <a:rPr lang="en-GB" sz="2000" dirty="0" err="1"/>
              <a:t>Cran</a:t>
            </a:r>
            <a:r>
              <a:rPr lang="en-GB" sz="2000" dirty="0"/>
              <a:t> package description for fable: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cran.r-project.org</a:t>
            </a:r>
            <a:r>
              <a:rPr lang="en-GB" sz="2000" dirty="0"/>
              <a:t>/web/packages/fable/</a:t>
            </a:r>
            <a:r>
              <a:rPr lang="en-GB" sz="2000" dirty="0" err="1"/>
              <a:t>fable.pdf</a:t>
            </a:r>
            <a:endParaRPr lang="en-GB" sz="2000" dirty="0"/>
          </a:p>
          <a:p>
            <a:r>
              <a:rPr lang="en-GB" sz="2000" dirty="0"/>
              <a:t>Introduction to fable by package creator:</a:t>
            </a:r>
          </a:p>
          <a:p>
            <a:pPr marL="0" indent="0">
              <a:buNone/>
            </a:pPr>
            <a:r>
              <a:rPr lang="en-GB" sz="2000" dirty="0"/>
              <a:t>	https://www.mitchelloharawild.com/blog/fable/</a:t>
            </a:r>
          </a:p>
          <a:p>
            <a:r>
              <a:rPr lang="en-GB" sz="2000" dirty="0"/>
              <a:t>Book by Rob J Hyndman on forecasting principles: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otexts.com</a:t>
            </a:r>
            <a:r>
              <a:rPr lang="en-GB" sz="2000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for time series </a:t>
            </a:r>
            <a:r>
              <a:rPr lang="en-US" sz="2000" dirty="0" err="1">
                <a:solidFill>
                  <a:schemeClr val="bg1"/>
                </a:solidFill>
              </a:rPr>
              <a:t>datain</a:t>
            </a:r>
            <a:r>
              <a:rPr lang="en-US" sz="2000" dirty="0">
                <a:solidFill>
                  <a:schemeClr val="bg1"/>
                </a:solidFill>
              </a:rPr>
              <a:t> a table format 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33"/>
    </mc:Choice>
    <mc:Fallback>
      <p:transition spd="slow" advTm="76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8167744" cy="1298448"/>
          </a:xfrm>
        </p:spPr>
        <p:txBody>
          <a:bodyPr anchor="b">
            <a:noAutofit/>
          </a:bodyPr>
          <a:lstStyle/>
          <a:p>
            <a:r>
              <a:rPr lang="en-GB" sz="4500" dirty="0"/>
              <a:t>Vocabulary for time series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B37E50-B2A4-E629-0B08-C82685402B5C}"/>
              </a:ext>
            </a:extLst>
          </p:cNvPr>
          <p:cNvSpPr txBox="1">
            <a:spLocks/>
          </p:cNvSpPr>
          <p:nvPr/>
        </p:nvSpPr>
        <p:spPr>
          <a:xfrm>
            <a:off x="793661" y="2388417"/>
            <a:ext cx="4283310" cy="389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Trends</a:t>
            </a:r>
          </a:p>
          <a:p>
            <a:pPr lvl="1"/>
            <a:r>
              <a:rPr lang="en-GB" sz="2000" dirty="0"/>
              <a:t>Long-term overall increase or decrease in the Data</a:t>
            </a:r>
          </a:p>
          <a:p>
            <a:pPr lvl="1"/>
            <a:r>
              <a:rPr lang="en-GB" sz="2000" dirty="0"/>
              <a:t>Does not have to be linear</a:t>
            </a:r>
          </a:p>
          <a:p>
            <a:r>
              <a:rPr lang="en-GB" sz="2400" b="1" dirty="0"/>
              <a:t>Seasonal</a:t>
            </a:r>
          </a:p>
          <a:p>
            <a:pPr lvl="1"/>
            <a:r>
              <a:rPr lang="en-GB" sz="2000" dirty="0"/>
              <a:t>Data affected by seasonal factors</a:t>
            </a:r>
          </a:p>
          <a:p>
            <a:pPr lvl="1"/>
            <a:r>
              <a:rPr lang="en-GB" sz="2000" dirty="0"/>
              <a:t>Seasonality has fixed periods</a:t>
            </a:r>
          </a:p>
          <a:p>
            <a:r>
              <a:rPr lang="en-GB" sz="2400" b="1" dirty="0"/>
              <a:t>Cyclic</a:t>
            </a:r>
          </a:p>
          <a:p>
            <a:pPr lvl="1"/>
            <a:r>
              <a:rPr lang="en-GB" sz="2000" dirty="0"/>
              <a:t>Rises and falls of unknown frequency</a:t>
            </a:r>
          </a:p>
          <a:p>
            <a:pPr lvl="1"/>
            <a:r>
              <a:rPr lang="en-GB" sz="2000" dirty="0"/>
              <a:t>For example economic cycles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DD63C27-83AC-E669-30C0-2B7D7264F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59" y="2245050"/>
            <a:ext cx="5916427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66"/>
    </mc:Choice>
    <mc:Fallback>
      <p:transition spd="slow" advTm="49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Grammar of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68446"/>
            <a:ext cx="4530898" cy="3870513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2000" dirty="0"/>
              <a:t>Intervals can be Regular as well as Irregular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3"/>
    </mc:Choice>
    <mc:Fallback>
      <p:transition spd="slow" advTm="19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effectLst/>
                <a:latin typeface="Inconsolatazi4"/>
              </a:rPr>
              <a:t>as_tsibble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i="1" dirty="0">
                <a:effectLst/>
                <a:latin typeface="NimbusRomNo9L"/>
              </a:rPr>
              <a:t>Coerce Data to a tsibble object</a:t>
            </a:r>
            <a:endParaRPr lang="en-GB" sz="2000" dirty="0"/>
          </a:p>
          <a:p>
            <a:r>
              <a:rPr lang="en-GB" sz="2000" dirty="0" err="1">
                <a:effectLst/>
                <a:latin typeface="Inconsolatazi4"/>
              </a:rPr>
              <a:t>count_gaps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Count implicit gaps</a:t>
            </a:r>
          </a:p>
          <a:p>
            <a:r>
              <a:rPr lang="en-GB" sz="2000" dirty="0" err="1">
                <a:latin typeface="Inconsolatazi4"/>
              </a:rPr>
              <a:t>fill_gaps</a:t>
            </a:r>
            <a:r>
              <a:rPr lang="en-GB" sz="2000" dirty="0">
                <a:latin typeface="Inconsolatazi4"/>
                <a:sym typeface="Wingdings" pitchFamily="2" charset="2"/>
              </a:rPr>
              <a:t>()  Turn implicit missing values into explicit missing values</a:t>
            </a:r>
          </a:p>
          <a:p>
            <a:r>
              <a:rPr lang="en-GB" sz="2000" dirty="0" err="1">
                <a:effectLst/>
                <a:latin typeface="Inconsolatazi4"/>
              </a:rPr>
              <a:t>has_gaps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Show if a tsibble has implicit gaps</a:t>
            </a:r>
          </a:p>
          <a:p>
            <a:r>
              <a:rPr lang="en-GB" sz="2000" dirty="0" err="1">
                <a:latin typeface="Inconsolatazi4"/>
              </a:rPr>
              <a:t>filter_index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filtering time index for a tsibble</a:t>
            </a:r>
          </a:p>
          <a:p>
            <a:r>
              <a:rPr lang="de-DE" sz="2000" dirty="0" err="1">
                <a:effectLst/>
                <a:latin typeface="Inconsolatazi4"/>
              </a:rPr>
              <a:t>index_by</a:t>
            </a:r>
            <a:r>
              <a:rPr lang="de-DE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</a:t>
            </a:r>
            <a:r>
              <a:rPr lang="de-DE" sz="2000" i="1" dirty="0">
                <a:effectLst/>
                <a:latin typeface="NimbusRomNo9L"/>
              </a:rPr>
              <a:t>Group </a:t>
            </a:r>
            <a:r>
              <a:rPr lang="de-DE" sz="2000" i="1" dirty="0" err="1">
                <a:effectLst/>
                <a:latin typeface="NimbusRomNo9L"/>
              </a:rPr>
              <a:t>by</a:t>
            </a:r>
            <a:r>
              <a:rPr lang="de-DE" sz="2000" i="1" dirty="0">
                <a:effectLst/>
                <a:latin typeface="NimbusRomNo9L"/>
              </a:rPr>
              <a:t> time </a:t>
            </a:r>
            <a:r>
              <a:rPr lang="de-DE" sz="2000" i="1" dirty="0" err="1">
                <a:effectLst/>
                <a:latin typeface="NimbusRomNo9L"/>
              </a:rPr>
              <a:t>index</a:t>
            </a:r>
            <a:r>
              <a:rPr lang="de-DE" sz="2000" i="1" dirty="0">
                <a:effectLst/>
                <a:latin typeface="NimbusRomNo9L"/>
              </a:rPr>
              <a:t> and </a:t>
            </a:r>
            <a:r>
              <a:rPr lang="de-DE" sz="2000" i="1" dirty="0" err="1">
                <a:effectLst/>
                <a:latin typeface="NimbusRomNo9L"/>
              </a:rPr>
              <a:t>collapse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i="1" dirty="0" err="1">
                <a:effectLst/>
                <a:latin typeface="NimbusRomNo9L"/>
              </a:rPr>
              <a:t>with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dirty="0" err="1">
                <a:effectLst/>
                <a:latin typeface="Inconsolatazi4"/>
              </a:rPr>
              <a:t>summarise</a:t>
            </a:r>
            <a:r>
              <a:rPr lang="de-DE" sz="2000" dirty="0">
                <a:effectLst/>
                <a:latin typeface="Inconsolatazi4"/>
              </a:rPr>
              <a:t>() </a:t>
            </a: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 err="1">
                <a:latin typeface="Inconsolatazi4"/>
              </a:rPr>
              <a:t>group_by_key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.  Group by key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25B826-6590-2960-583B-2BB4A0C62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693360"/>
            <a:ext cx="699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F0B51F-A3C6-ADA0-5B49-BD993E5F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597160"/>
            <a:ext cx="6997700" cy="111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E6F25F-E48C-D04B-116C-23886A79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2865420"/>
            <a:ext cx="6997700" cy="622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470429-502F-5A25-FAB3-B5CAE968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99" y="3638380"/>
            <a:ext cx="6159685" cy="2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7AA0ED8-4A5E-1057-4344-FB05131D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831656"/>
            <a:ext cx="6985000" cy="1257300"/>
          </a:xfrm>
          <a:prstGeom prst="rect">
            <a:avLst/>
          </a:prstGeom>
        </p:spPr>
      </p:pic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70421E-87FE-8A97-6D5A-AC435E8A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60695"/>
            <a:ext cx="6985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1055</Words>
  <Application>Microsoft Macintosh PowerPoint</Application>
  <PresentationFormat>Breitbild</PresentationFormat>
  <Paragraphs>147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Inconsolatazi4</vt:lpstr>
      <vt:lpstr>NimbusRomNo9L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Vocabulary for time series analysis</vt:lpstr>
      <vt:lpstr>Grammar of tsibble</vt:lpstr>
      <vt:lpstr>Common verbs used in tsibble</vt:lpstr>
      <vt:lpstr>Data preparation and manipulation (tsibble)</vt:lpstr>
      <vt:lpstr>Data preparation and manipulation (tsibble)</vt:lpstr>
      <vt:lpstr>Data preparation and manipulation (tsibble)</vt:lpstr>
      <vt:lpstr>A forecasting workflow for time series data</vt:lpstr>
      <vt:lpstr>The syntax of fable</vt:lpstr>
      <vt:lpstr>Common verbs used in fable</vt:lpstr>
      <vt:lpstr>Model specification and forcasting (fable)</vt:lpstr>
      <vt:lpstr>Producing forecasts</vt:lpstr>
      <vt:lpstr>Producing forecasts</vt:lpstr>
      <vt:lpstr>What have we learned today?</vt:lpstr>
      <vt:lpstr>Further Reading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23</cp:revision>
  <dcterms:created xsi:type="dcterms:W3CDTF">2022-11-14T18:14:54Z</dcterms:created>
  <dcterms:modified xsi:type="dcterms:W3CDTF">2022-11-16T19:09:32Z</dcterms:modified>
</cp:coreProperties>
</file>