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5" r:id="rId4"/>
    <p:sldId id="267" r:id="rId5"/>
    <p:sldId id="276" r:id="rId6"/>
    <p:sldId id="269" r:id="rId7"/>
    <p:sldId id="281" r:id="rId8"/>
    <p:sldId id="282" r:id="rId9"/>
    <p:sldId id="263" r:id="rId10"/>
    <p:sldId id="290" r:id="rId11"/>
    <p:sldId id="289" r:id="rId12"/>
    <p:sldId id="287" r:id="rId13"/>
    <p:sldId id="279" r:id="rId14"/>
    <p:sldId id="280" r:id="rId15"/>
    <p:sldId id="271" r:id="rId16"/>
    <p:sldId id="274" r:id="rId17"/>
    <p:sldId id="283" r:id="rId18"/>
    <p:sldId id="284" r:id="rId19"/>
    <p:sldId id="262" r:id="rId20"/>
    <p:sldId id="273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438"/>
    <p:restoredTop sz="55817" autoAdjust="0"/>
  </p:normalViewPr>
  <p:slideViewPr>
    <p:cSldViewPr snapToGrid="0">
      <p:cViewPr varScale="1">
        <p:scale>
          <a:sx n="46" d="100"/>
          <a:sy n="46" d="100"/>
        </p:scale>
        <p:origin x="124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1746C-36BA-C544-B4A0-7C164F748B1D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EEC96-AFE4-AB4C-9F77-BF8C435C8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578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575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525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243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288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880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137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124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186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614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4649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334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077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092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143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597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252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59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913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89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19FE9-E5A5-AC32-47E6-814EA16EE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5B6492-084E-D754-435D-0D5F147CB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DDADD1-BC83-3E4C-DD3C-FD4D37FB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8D20C9-1FFB-D5C9-EDD0-AB8C5ADC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DED788C-329D-28C0-B99F-BB1337C86B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7568D-2A62-4200-9407-AE2B356B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466D1A-D18E-7E51-ADC7-C4B00439E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9679CE-0FFE-A5A0-4593-F6B48779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A9D306-C6A6-4967-9634-CAE098C1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CA3304E-2846-6363-858C-2D68A282CB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45A993-19B9-24CE-71EB-366B4566F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0EC012-3D19-6092-5EDC-20CB53E66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9CBF9-E5FF-5D9A-31CE-FBFEEE08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0624" y="642153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57D699-1020-DB84-E65D-568A9150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314EBA-8E8E-2E52-8418-1EC3CEC5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84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0E207-A0CC-B7A4-97A1-64A5D869A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4A8CEB-8931-DB2B-BAA1-BB38F724E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263B2C-3EC6-DAA3-6027-6049B4F4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4F0F51-F22D-6BC3-92D5-9608000B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E845969-2541-2009-4CC9-5BEDB8EF7C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3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0747C-11FC-DEBA-34F0-937AF83B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145425-C700-F09E-B302-9BF0CF238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1AF14F-6547-0CE9-6FDF-FC236050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01DC96-BB6C-F2A1-0749-6EF49BC3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8A2A2-B610-4666-B9B2-050D8BFDBA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8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125EB-E522-921C-589D-9F63F11B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81A71F-BD5F-F365-FC10-B7B3C9DE7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B332F8-248C-E160-C343-346DB242A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7F1F4A-6DE6-17FA-4C63-F60CDF70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0ED2EC-9033-7734-B446-15054276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27E5A92-4095-D2C0-D428-CD082E531A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3F994-F571-E0F5-19DD-31CE0011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8115953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ADC4C6-8311-FAEC-C6B7-8F0596322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2C3577-BDC9-425A-B9C2-EF4479630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156891-D3A9-467C-2D48-CDC40567D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A9913F-DEF6-195A-EEC2-461FCE3A0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781373B-0E74-15C6-278B-0B77EC55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F52E44-AE4C-42E4-7FF4-577AD18A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‹#›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F8CDCDC-644C-300F-501A-D9B41322A8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3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B48D1-7769-942F-DF7D-405197F1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DCD7F6-0D8D-4E45-301E-AACCE77B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B91635-7DA3-0020-ECC5-26E3CDB0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‹#›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075521D-E94D-6032-102F-CE856E628E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5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C9F2BA-BC29-E9F7-1C84-0D3506AD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F3408C-47D5-5327-01DD-F23AFB2B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‹#›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F08ED3C-B4AC-4D00-B5B0-4B6C5A957F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DBD7E-2AEE-DD23-2ABE-49C0C719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359A97-5F13-01A2-DCAF-0D064EBD2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EBA191-A790-7432-1497-64D553879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F18A99-1B86-8CA2-E607-DD480246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BCD12B-B4FC-5974-9B87-061570BD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78525DA-C3A0-1248-89FA-8FA337578B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0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F4CE5-EAC2-8686-FAA5-AD3E2DA0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5B88F12-C724-8F9B-631B-77A01F79E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1220E0-EC06-1AB5-AD3D-F0D171C26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780532-CB8C-2E37-CDA0-3F9F4728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1E97D3-A65E-6CBA-9005-709DC76D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1DA431B-0B82-A92D-DFE2-615FDC2D72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1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63111D-834D-03D9-74B1-8920F162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22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E728B5-71C1-1945-F7AA-A420001A6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FB75BF-745E-5509-2A23-ED5FEA2BF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73E8E-65CD-D508-DE7B-D3368BC3D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153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app.hedgeye.com/insights/62093-fed-forecasts-are-wrong-on-growth-inflation-70-of-the-time?type=macro%2Cmarket-insights" TargetMode="Externa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C9187-089A-68CC-FAC0-3586FB417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10"/>
            <a:ext cx="6413500" cy="1355750"/>
          </a:xfrm>
        </p:spPr>
        <p:txBody>
          <a:bodyPr>
            <a:normAutofit/>
          </a:bodyPr>
          <a:lstStyle/>
          <a:p>
            <a:pPr algn="l"/>
            <a:r>
              <a:rPr lang="en-GB" sz="4600" dirty="0"/>
              <a:t>Temporal data with </a:t>
            </a:r>
            <a:br>
              <a:rPr lang="en-GB" sz="4600" dirty="0"/>
            </a:br>
            <a:r>
              <a:rPr lang="en-GB" sz="4600" dirty="0"/>
              <a:t>tsibble and fable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9FC0E0-9085-6DB2-DE5A-76E49DE5C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516"/>
            <a:ext cx="5930900" cy="911117"/>
          </a:xfrm>
        </p:spPr>
        <p:txBody>
          <a:bodyPr>
            <a:normAutofit/>
          </a:bodyPr>
          <a:lstStyle/>
          <a:p>
            <a:pPr algn="l"/>
            <a:r>
              <a:rPr lang="de-DE" sz="2000"/>
              <a:t>Oskar Krafft</a:t>
            </a:r>
          </a:p>
          <a:p>
            <a:pPr algn="l"/>
            <a:r>
              <a:rPr lang="de-DE" sz="2000"/>
              <a:t>Justus v. Samson-Himmelstjerna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41F18803-BE79-4916-AE6B-5DE238B36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110" cy="2130951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E59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21A4024-2CF0-F035-B7D5-3BEB10E8B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279" y="2058651"/>
            <a:ext cx="2265899" cy="2624667"/>
          </a:xfrm>
          <a:prstGeom prst="rect">
            <a:avLst/>
          </a:prstGeom>
        </p:spPr>
      </p:pic>
      <p:sp>
        <p:nvSpPr>
          <p:cNvPr id="12" name="Freeform 18">
            <a:extLst>
              <a:ext uri="{FF2B5EF4-FFF2-40B4-BE49-F238E27FC236}">
                <a16:creationId xmlns:a16="http://schemas.microsoft.com/office/drawing/2014/main" id="{C15229F3-7A2E-4558-98FE-7A5F69409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683319"/>
            <a:ext cx="6516874" cy="2174681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34D3C2-0D10-E5AE-BC34-194F3D7C2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1178" y="3370984"/>
            <a:ext cx="2276370" cy="2627311"/>
          </a:xfrm>
          <a:prstGeom prst="rect">
            <a:avLst/>
          </a:prstGeom>
        </p:spPr>
      </p:pic>
      <p:pic>
        <p:nvPicPr>
          <p:cNvPr id="13" name="Kamera 12">
            <a:extLst>
              <a:ext uri="{FF2B5EF4-FFF2-40B4-BE49-F238E27FC236}">
                <a16:creationId xmlns:a16="http://schemas.microsoft.com/office/drawing/2014/main" id="{A6BC8037-8C27-CCA0-CBC5-4021403742C5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693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00"/>
    </mc:Choice>
    <mc:Fallback xmlns="">
      <p:transition spd="slow" advTm="1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9333B-3773-EC66-130B-F17B3BC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dirty="0"/>
              <a:t>What even is Forecasting?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amera 4">
            <a:extLst>
              <a:ext uri="{FF2B5EF4-FFF2-40B4-BE49-F238E27FC236}">
                <a16:creationId xmlns:a16="http://schemas.microsoft.com/office/drawing/2014/main" id="{5D0757A2-9332-4E73-0AC6-225A3AB7AFE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42B11C-297D-EB5F-DDCF-730154579D99}"/>
              </a:ext>
            </a:extLst>
          </p:cNvPr>
          <p:cNvSpPr txBox="1"/>
          <p:nvPr/>
        </p:nvSpPr>
        <p:spPr>
          <a:xfrm>
            <a:off x="8642979" y="6078015"/>
            <a:ext cx="2635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Inconsolatazi4"/>
                <a:hlinkClick r:id="rId5"/>
              </a:rPr>
              <a:t>Image Source</a:t>
            </a:r>
            <a:r>
              <a:rPr lang="en-GB" sz="1200" dirty="0">
                <a:latin typeface="Inconsolatazi4"/>
              </a:rPr>
              <a:t> (last access: 16.11.2022</a:t>
            </a:r>
          </a:p>
        </p:txBody>
      </p:sp>
      <p:pic>
        <p:nvPicPr>
          <p:cNvPr id="2050" name="Picture 2" descr="Fed Forecasts Are Wrong on Growth &amp; Inflation 70% of the Time - fed forecast crystal ball">
            <a:extLst>
              <a:ext uri="{FF2B5EF4-FFF2-40B4-BE49-F238E27FC236}">
                <a16:creationId xmlns:a16="http://schemas.microsoft.com/office/drawing/2014/main" id="{D41D87AB-8515-C781-665E-90018E4E8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149" y="2251327"/>
            <a:ext cx="5890742" cy="365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617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9333B-3773-EC66-130B-F17B3BC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dirty="0"/>
              <a:t>What even is Forecasting?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EFEFD-9F7B-6A02-77BA-FBAB0092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9849356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i="1" dirty="0">
                <a:latin typeface="Inconsolatazi4"/>
                <a:sym typeface="Wingdings" pitchFamily="2" charset="2"/>
              </a:rPr>
              <a:t>"Forecasting is about predicting the future as accurately as possible, given all of the information available, including historical data and knowledge of any future events that might impact the forecasts.“</a:t>
            </a:r>
          </a:p>
          <a:p>
            <a:pPr marL="0" indent="0">
              <a:buNone/>
            </a:pPr>
            <a:endParaRPr lang="en-GB" sz="2000" dirty="0">
              <a:latin typeface="Inconsolatazi4"/>
              <a:sym typeface="Wingdings" pitchFamily="2" charset="2"/>
            </a:endParaRPr>
          </a:p>
          <a:p>
            <a:pPr marL="0" indent="0">
              <a:buNone/>
            </a:pPr>
            <a:r>
              <a:rPr lang="en-GB" sz="2000" dirty="0">
                <a:latin typeface="Inconsolatazi4"/>
                <a:sym typeface="Wingdings" pitchFamily="2" charset="2"/>
              </a:rPr>
              <a:t>The predictability of an event or a quantity depends on several factors including:</a:t>
            </a:r>
          </a:p>
          <a:p>
            <a:pPr marL="457200" indent="-457200">
              <a:buAutoNum type="arabicPeriod"/>
            </a:pPr>
            <a:r>
              <a:rPr lang="en-GB" sz="2000" dirty="0">
                <a:latin typeface="Inconsolatazi4"/>
                <a:sym typeface="Wingdings" pitchFamily="2" charset="2"/>
              </a:rPr>
              <a:t>how well we understand the </a:t>
            </a:r>
            <a:r>
              <a:rPr lang="en-GB" sz="2000" b="1" dirty="0">
                <a:latin typeface="Inconsolatazi4"/>
                <a:sym typeface="Wingdings" pitchFamily="2" charset="2"/>
              </a:rPr>
              <a:t>factors </a:t>
            </a:r>
            <a:r>
              <a:rPr lang="en-GB" sz="2000" dirty="0">
                <a:latin typeface="Inconsolatazi4"/>
                <a:sym typeface="Wingdings" pitchFamily="2" charset="2"/>
              </a:rPr>
              <a:t>that contribute to it;</a:t>
            </a:r>
          </a:p>
          <a:p>
            <a:pPr marL="457200" indent="-457200">
              <a:buAutoNum type="arabicPeriod"/>
            </a:pPr>
            <a:r>
              <a:rPr lang="en-GB" sz="2000" dirty="0">
                <a:latin typeface="Inconsolatazi4"/>
                <a:sym typeface="Wingdings" pitchFamily="2" charset="2"/>
              </a:rPr>
              <a:t>how much </a:t>
            </a:r>
            <a:r>
              <a:rPr lang="en-GB" sz="2000" b="1" dirty="0">
                <a:latin typeface="Inconsolatazi4"/>
                <a:sym typeface="Wingdings" pitchFamily="2" charset="2"/>
              </a:rPr>
              <a:t>data </a:t>
            </a:r>
            <a:r>
              <a:rPr lang="en-GB" sz="2000" dirty="0">
                <a:latin typeface="Inconsolatazi4"/>
                <a:sym typeface="Wingdings" pitchFamily="2" charset="2"/>
              </a:rPr>
              <a:t>is available;</a:t>
            </a:r>
          </a:p>
          <a:p>
            <a:pPr marL="457200" indent="-457200">
              <a:buAutoNum type="arabicPeriod"/>
            </a:pPr>
            <a:r>
              <a:rPr lang="en-GB" sz="2000" b="1" dirty="0">
                <a:latin typeface="Inconsolatazi4"/>
                <a:sym typeface="Wingdings" pitchFamily="2" charset="2"/>
              </a:rPr>
              <a:t>how similar the future is to the past</a:t>
            </a:r>
            <a:r>
              <a:rPr lang="en-GB" sz="2000" dirty="0">
                <a:latin typeface="Inconsolatazi4"/>
                <a:sym typeface="Wingdings" pitchFamily="2" charset="2"/>
              </a:rPr>
              <a:t>;</a:t>
            </a:r>
          </a:p>
          <a:p>
            <a:pPr marL="457200" indent="-457200">
              <a:buAutoNum type="arabicPeriod"/>
            </a:pPr>
            <a:r>
              <a:rPr lang="en-GB" sz="2000" b="1" dirty="0">
                <a:latin typeface="Inconsolatazi4"/>
                <a:sym typeface="Wingdings" pitchFamily="2" charset="2"/>
              </a:rPr>
              <a:t>whether the forecasts can affect the thing we are trying to forecast</a:t>
            </a:r>
            <a:r>
              <a:rPr lang="en-GB" sz="2000" dirty="0">
                <a:latin typeface="Inconsolatazi4"/>
                <a:sym typeface="Wingdings" pitchFamily="2" charset="2"/>
              </a:rPr>
              <a:t>.</a:t>
            </a:r>
          </a:p>
          <a:p>
            <a:pPr marL="0" indent="0">
              <a:buNone/>
            </a:pPr>
            <a:endParaRPr lang="en-GB" sz="2000" dirty="0">
              <a:latin typeface="Inconsolatazi4"/>
              <a:sym typeface="Wingdings" pitchFamily="2" charset="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amera 4">
            <a:extLst>
              <a:ext uri="{FF2B5EF4-FFF2-40B4-BE49-F238E27FC236}">
                <a16:creationId xmlns:a16="http://schemas.microsoft.com/office/drawing/2014/main" id="{5D0757A2-9332-4E73-0AC6-225A3AB7AFE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42B11C-297D-EB5F-DDCF-730154579D99}"/>
              </a:ext>
            </a:extLst>
          </p:cNvPr>
          <p:cNvSpPr txBox="1"/>
          <p:nvPr/>
        </p:nvSpPr>
        <p:spPr>
          <a:xfrm>
            <a:off x="7829288" y="6016608"/>
            <a:ext cx="5312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Inconsolatazi4"/>
              </a:rPr>
              <a:t>Source: Hyndman, R.J., &amp; Athanasopoulos, G. (2021)</a:t>
            </a:r>
          </a:p>
        </p:txBody>
      </p:sp>
    </p:spTree>
    <p:extLst>
      <p:ext uri="{BB962C8B-B14F-4D97-AF65-F5344CB8AC3E}">
        <p14:creationId xmlns:p14="http://schemas.microsoft.com/office/powerpoint/2010/main" val="2055111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3" y="663695"/>
            <a:ext cx="7845156" cy="1169585"/>
          </a:xfrm>
        </p:spPr>
        <p:txBody>
          <a:bodyPr anchor="t">
            <a:normAutofit/>
          </a:bodyPr>
          <a:lstStyle/>
          <a:p>
            <a:r>
              <a:rPr lang="en-GB" sz="3700" dirty="0"/>
              <a:t>Fable in the Tidy Workflow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  <p:grpSp>
        <p:nvGrpSpPr>
          <p:cNvPr id="4" name="Gruppieren 30">
            <a:extLst>
              <a:ext uri="{FF2B5EF4-FFF2-40B4-BE49-F238E27FC236}">
                <a16:creationId xmlns:a16="http://schemas.microsoft.com/office/drawing/2014/main" id="{FE8F5D76-57E7-3008-2606-09372731008C}"/>
              </a:ext>
            </a:extLst>
          </p:cNvPr>
          <p:cNvGrpSpPr/>
          <p:nvPr/>
        </p:nvGrpSpPr>
        <p:grpSpPr>
          <a:xfrm>
            <a:off x="2041019" y="2800422"/>
            <a:ext cx="5874544" cy="1873661"/>
            <a:chOff x="661147" y="4407069"/>
            <a:chExt cx="5874544" cy="1873661"/>
          </a:xfrm>
        </p:grpSpPr>
        <p:sp>
          <p:nvSpPr>
            <p:cNvPr id="6" name="Textfeld 10">
              <a:extLst>
                <a:ext uri="{FF2B5EF4-FFF2-40B4-BE49-F238E27FC236}">
                  <a16:creationId xmlns:a16="http://schemas.microsoft.com/office/drawing/2014/main" id="{52F62F3C-275B-4DA6-0EE7-6E0B1FB6855E}"/>
                </a:ext>
              </a:extLst>
            </p:cNvPr>
            <p:cNvSpPr txBox="1"/>
            <p:nvPr/>
          </p:nvSpPr>
          <p:spPr>
            <a:xfrm>
              <a:off x="661147" y="5182815"/>
              <a:ext cx="661988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Tidy</a:t>
              </a:r>
            </a:p>
          </p:txBody>
        </p:sp>
        <p:pic>
          <p:nvPicPr>
            <p:cNvPr id="7" name="Grafik 12" descr="Pfeil nach oben Silhouette">
              <a:extLst>
                <a:ext uri="{FF2B5EF4-FFF2-40B4-BE49-F238E27FC236}">
                  <a16:creationId xmlns:a16="http://schemas.microsoft.com/office/drawing/2014/main" id="{DEB3F7D9-94E2-9C0E-BAFE-7C90AA3B6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231421" y="4911352"/>
              <a:ext cx="914400" cy="914400"/>
            </a:xfrm>
            <a:prstGeom prst="rect">
              <a:avLst/>
            </a:prstGeom>
          </p:spPr>
        </p:pic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D4830C90-FE1A-3A3B-7FC2-4EDA77466DED}"/>
                </a:ext>
              </a:extLst>
            </p:cNvPr>
            <p:cNvSpPr txBox="1"/>
            <p:nvPr/>
          </p:nvSpPr>
          <p:spPr>
            <a:xfrm>
              <a:off x="2093888" y="5193970"/>
              <a:ext cx="1049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Visualise</a:t>
              </a:r>
            </a:p>
          </p:txBody>
        </p:sp>
        <p:sp>
          <p:nvSpPr>
            <p:cNvPr id="9" name="Textfeld 15">
              <a:extLst>
                <a:ext uri="{FF2B5EF4-FFF2-40B4-BE49-F238E27FC236}">
                  <a16:creationId xmlns:a16="http://schemas.microsoft.com/office/drawing/2014/main" id="{3113DF9E-2293-D7B1-0F11-563C227A5B6E}"/>
                </a:ext>
              </a:extLst>
            </p:cNvPr>
            <p:cNvSpPr txBox="1"/>
            <p:nvPr/>
          </p:nvSpPr>
          <p:spPr>
            <a:xfrm>
              <a:off x="3088831" y="4407069"/>
              <a:ext cx="892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Specify</a:t>
              </a:r>
            </a:p>
          </p:txBody>
        </p:sp>
        <p:sp>
          <p:nvSpPr>
            <p:cNvPr id="10" name="Textfeld 16">
              <a:extLst>
                <a:ext uri="{FF2B5EF4-FFF2-40B4-BE49-F238E27FC236}">
                  <a16:creationId xmlns:a16="http://schemas.microsoft.com/office/drawing/2014/main" id="{1380FEE2-B6A3-C86B-3375-DF2E4B0372D5}"/>
                </a:ext>
              </a:extLst>
            </p:cNvPr>
            <p:cNvSpPr txBox="1"/>
            <p:nvPr/>
          </p:nvSpPr>
          <p:spPr>
            <a:xfrm>
              <a:off x="3048769" y="5911398"/>
              <a:ext cx="973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Evaluate</a:t>
              </a:r>
            </a:p>
          </p:txBody>
        </p:sp>
        <p:sp>
          <p:nvSpPr>
            <p:cNvPr id="11" name="Textfeld 17">
              <a:extLst>
                <a:ext uri="{FF2B5EF4-FFF2-40B4-BE49-F238E27FC236}">
                  <a16:creationId xmlns:a16="http://schemas.microsoft.com/office/drawing/2014/main" id="{7B833510-ED3F-E61C-7FB8-92736BB262E5}"/>
                </a:ext>
              </a:extLst>
            </p:cNvPr>
            <p:cNvSpPr txBox="1"/>
            <p:nvPr/>
          </p:nvSpPr>
          <p:spPr>
            <a:xfrm>
              <a:off x="3914002" y="5208836"/>
              <a:ext cx="1003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Estimate</a:t>
              </a:r>
            </a:p>
          </p:txBody>
        </p:sp>
        <p:sp>
          <p:nvSpPr>
            <p:cNvPr id="12" name="Textfeld 18">
              <a:extLst>
                <a:ext uri="{FF2B5EF4-FFF2-40B4-BE49-F238E27FC236}">
                  <a16:creationId xmlns:a16="http://schemas.microsoft.com/office/drawing/2014/main" id="{C56A4832-32E6-88BE-CE7C-340FD5A2D039}"/>
                </a:ext>
              </a:extLst>
            </p:cNvPr>
            <p:cNvSpPr txBox="1"/>
            <p:nvPr/>
          </p:nvSpPr>
          <p:spPr>
            <a:xfrm>
              <a:off x="5486330" y="5208836"/>
              <a:ext cx="1049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Forecast</a:t>
              </a:r>
            </a:p>
          </p:txBody>
        </p:sp>
        <p:pic>
          <p:nvPicPr>
            <p:cNvPr id="13" name="Grafik 19" descr="Pfeil nach oben Silhouette">
              <a:extLst>
                <a:ext uri="{FF2B5EF4-FFF2-40B4-BE49-F238E27FC236}">
                  <a16:creationId xmlns:a16="http://schemas.microsoft.com/office/drawing/2014/main" id="{96DB10CB-6742-C70E-E57B-A376319D4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4737390" y="5071798"/>
              <a:ext cx="914400" cy="613676"/>
            </a:xfrm>
            <a:prstGeom prst="rect">
              <a:avLst/>
            </a:prstGeom>
          </p:spPr>
        </p:pic>
        <p:sp>
          <p:nvSpPr>
            <p:cNvPr id="14" name="Rechteckiger Pfeil 23">
              <a:extLst>
                <a:ext uri="{FF2B5EF4-FFF2-40B4-BE49-F238E27FC236}">
                  <a16:creationId xmlns:a16="http://schemas.microsoft.com/office/drawing/2014/main" id="{8F9C309B-22BE-43F0-9618-17F4EA609B09}"/>
                </a:ext>
              </a:extLst>
            </p:cNvPr>
            <p:cNvSpPr/>
            <p:nvPr/>
          </p:nvSpPr>
          <p:spPr>
            <a:xfrm>
              <a:off x="2468726" y="4453467"/>
              <a:ext cx="600074" cy="729347"/>
            </a:xfrm>
            <a:prstGeom prst="bentArrow">
              <a:avLst>
                <a:gd name="adj1" fmla="val 4130"/>
                <a:gd name="adj2" fmla="val 25000"/>
                <a:gd name="adj3" fmla="val 25000"/>
                <a:gd name="adj4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6" name="Rechteckiger Pfeil 25">
              <a:extLst>
                <a:ext uri="{FF2B5EF4-FFF2-40B4-BE49-F238E27FC236}">
                  <a16:creationId xmlns:a16="http://schemas.microsoft.com/office/drawing/2014/main" id="{6B38FD80-E92C-45E1-F64A-4D96373A2B06}"/>
                </a:ext>
              </a:extLst>
            </p:cNvPr>
            <p:cNvSpPr/>
            <p:nvPr/>
          </p:nvSpPr>
          <p:spPr>
            <a:xfrm rot="5400000">
              <a:off x="3966330" y="4557338"/>
              <a:ext cx="600074" cy="729347"/>
            </a:xfrm>
            <a:prstGeom prst="bentArrow">
              <a:avLst>
                <a:gd name="adj1" fmla="val 4130"/>
                <a:gd name="adj2" fmla="val 25000"/>
                <a:gd name="adj3" fmla="val 25000"/>
                <a:gd name="adj4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0" name="Rechteckiger Pfeil 27">
              <a:extLst>
                <a:ext uri="{FF2B5EF4-FFF2-40B4-BE49-F238E27FC236}">
                  <a16:creationId xmlns:a16="http://schemas.microsoft.com/office/drawing/2014/main" id="{DA74AFC3-420D-0F8C-688E-52948555C77A}"/>
                </a:ext>
              </a:extLst>
            </p:cNvPr>
            <p:cNvSpPr/>
            <p:nvPr/>
          </p:nvSpPr>
          <p:spPr>
            <a:xfrm rot="10800000">
              <a:off x="4004036" y="5543497"/>
              <a:ext cx="483324" cy="689349"/>
            </a:xfrm>
            <a:prstGeom prst="bentArrow">
              <a:avLst>
                <a:gd name="adj1" fmla="val 4130"/>
                <a:gd name="adj2" fmla="val 25000"/>
                <a:gd name="adj3" fmla="val 25000"/>
                <a:gd name="adj4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2" name="Rechteckiger Pfeil 29">
              <a:extLst>
                <a:ext uri="{FF2B5EF4-FFF2-40B4-BE49-F238E27FC236}">
                  <a16:creationId xmlns:a16="http://schemas.microsoft.com/office/drawing/2014/main" id="{F73225A5-38FF-ABF2-0A1B-B57F495803A9}"/>
                </a:ext>
              </a:extLst>
            </p:cNvPr>
            <p:cNvSpPr/>
            <p:nvPr/>
          </p:nvSpPr>
          <p:spPr>
            <a:xfrm rot="16200000">
              <a:off x="2393829" y="5491161"/>
              <a:ext cx="573865" cy="689349"/>
            </a:xfrm>
            <a:prstGeom prst="bentArrow">
              <a:avLst>
                <a:gd name="adj1" fmla="val 4130"/>
                <a:gd name="adj2" fmla="val 25000"/>
                <a:gd name="adj3" fmla="val 25000"/>
                <a:gd name="adj4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 descr="2 Introduction | R for Data Science">
            <a:extLst>
              <a:ext uri="{FF2B5EF4-FFF2-40B4-BE49-F238E27FC236}">
                <a16:creationId xmlns:a16="http://schemas.microsoft.com/office/drawing/2014/main" id="{0A41CDFB-7457-E48D-451C-A516477B1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713" y="2192602"/>
            <a:ext cx="9944441" cy="365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rrow: Left 28">
            <a:extLst>
              <a:ext uri="{FF2B5EF4-FFF2-40B4-BE49-F238E27FC236}">
                <a16:creationId xmlns:a16="http://schemas.microsoft.com/office/drawing/2014/main" id="{ED9BBAF1-3FD2-31BF-F50A-5F4D163E0D2A}"/>
              </a:ext>
            </a:extLst>
          </p:cNvPr>
          <p:cNvSpPr/>
          <p:nvPr/>
        </p:nvSpPr>
        <p:spPr>
          <a:xfrm rot="620833">
            <a:off x="7502144" y="4462587"/>
            <a:ext cx="1863098" cy="6893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369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9333B-3773-EC66-130B-F17B3BC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dirty="0"/>
              <a:t>The tidy model syntax of fable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8EE0B1-1D88-A56B-8309-4C804F46E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3115" y="2731431"/>
            <a:ext cx="6541958" cy="59735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GB" dirty="0"/>
              <a:t>R&gt;	Transform(y)  </a:t>
            </a:r>
            <a:r>
              <a:rPr lang="en-GB" dirty="0">
                <a:solidFill>
                  <a:srgbClr val="333333"/>
                </a:solidFill>
                <a:latin typeface="SFMono-Regular"/>
              </a:rPr>
              <a:t>~  {model specification}</a:t>
            </a:r>
            <a:endParaRPr lang="en-GB" dirty="0"/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3D958E2A-BAAC-58A1-CED4-63E142895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617500"/>
              </p:ext>
            </p:extLst>
          </p:nvPr>
        </p:nvGraphicFramePr>
        <p:xfrm>
          <a:off x="1627681" y="3511574"/>
          <a:ext cx="8128000" cy="2225040"/>
        </p:xfrm>
        <a:graphic>
          <a:graphicData uri="http://schemas.openxmlformats.org/drawingml/2006/table">
            <a:tbl>
              <a:tblPr firstRow="1">
                <a:tableStyleId>{EB9631B5-78F2-41C9-869B-9F39066F8104}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506609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91330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Left Hand Side - Response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Right Hand Side - Specials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1426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Defines the response variable from the Data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Model specific special functions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6526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Specification of transformations (which are automatically back-transformed)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Several models at the same time possible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68872318"/>
                  </a:ext>
                </a:extLst>
              </a:tr>
            </a:tbl>
          </a:graphicData>
        </a:graphic>
      </p:graphicFrame>
      <p:pic>
        <p:nvPicPr>
          <p:cNvPr id="3" name="Kamera 2">
            <a:extLst>
              <a:ext uri="{FF2B5EF4-FFF2-40B4-BE49-F238E27FC236}">
                <a16:creationId xmlns:a16="http://schemas.microsoft.com/office/drawing/2014/main" id="{4FA7D2B6-FFDE-AB4F-1C82-9CDB9D558AA9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3517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9333B-3773-EC66-130B-F17B3BC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dirty="0"/>
              <a:t>Common fable verbs and models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EFEFD-9F7B-6A02-77BA-FBAB0092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9849356" cy="3639450"/>
          </a:xfrm>
        </p:spPr>
        <p:txBody>
          <a:bodyPr anchor="ctr">
            <a:normAutofit/>
          </a:bodyPr>
          <a:lstStyle/>
          <a:p>
            <a:r>
              <a:rPr lang="en-GB" sz="2000" dirty="0">
                <a:latin typeface="Inconsolatazi4"/>
                <a:sym typeface="Wingdings" pitchFamily="2" charset="2"/>
              </a:rPr>
              <a:t>Model()  Model specification using models such as:</a:t>
            </a:r>
          </a:p>
          <a:p>
            <a:pPr lvl="1"/>
            <a:r>
              <a:rPr lang="en-GB" sz="2000" b="1" dirty="0">
                <a:latin typeface="Inconsolatazi4"/>
                <a:sym typeface="Wingdings" pitchFamily="2" charset="2"/>
              </a:rPr>
              <a:t>ETS()</a:t>
            </a:r>
            <a:r>
              <a:rPr lang="en-GB" sz="2000" dirty="0">
                <a:latin typeface="Inconsolatazi4"/>
                <a:sym typeface="Wingdings" pitchFamily="2" charset="2"/>
              </a:rPr>
              <a:t>  Exponential smoothing</a:t>
            </a:r>
          </a:p>
          <a:p>
            <a:pPr lvl="1"/>
            <a:r>
              <a:rPr lang="en-GB" sz="2000" b="1" dirty="0">
                <a:latin typeface="Inconsolatazi4"/>
                <a:sym typeface="Wingdings" pitchFamily="2" charset="2"/>
              </a:rPr>
              <a:t>ARIMA()</a:t>
            </a:r>
            <a:r>
              <a:rPr lang="en-GB" sz="2000" dirty="0">
                <a:latin typeface="Inconsolatazi4"/>
                <a:sym typeface="Wingdings" pitchFamily="2" charset="2"/>
              </a:rPr>
              <a:t>  Autoregressive integrated moving average model</a:t>
            </a:r>
          </a:p>
          <a:p>
            <a:pPr lvl="1"/>
            <a:r>
              <a:rPr lang="en-GB" sz="2000" dirty="0">
                <a:latin typeface="Inconsolatazi4"/>
                <a:sym typeface="Wingdings" pitchFamily="2" charset="2"/>
              </a:rPr>
              <a:t>TSLM()  Linear model with time series components</a:t>
            </a:r>
          </a:p>
          <a:p>
            <a:pPr marL="457200" lvl="1" indent="0">
              <a:buNone/>
            </a:pPr>
            <a:endParaRPr lang="en-GB" sz="2000" dirty="0">
              <a:latin typeface="Inconsolatazi4"/>
              <a:sym typeface="Wingdings" pitchFamily="2" charset="2"/>
            </a:endParaRPr>
          </a:p>
          <a:p>
            <a:r>
              <a:rPr lang="en-GB" sz="2000" dirty="0">
                <a:effectLst/>
                <a:latin typeface="Inconsolatazi4"/>
              </a:rPr>
              <a:t>forecast() </a:t>
            </a:r>
            <a:r>
              <a:rPr lang="en-GB" sz="2000" dirty="0">
                <a:latin typeface="Inconsolatazi4"/>
                <a:sym typeface="Wingdings" pitchFamily="2" charset="2"/>
              </a:rPr>
              <a:t></a:t>
            </a:r>
            <a:r>
              <a:rPr lang="en-GB" sz="2000" dirty="0">
                <a:latin typeface="Inconsolatazi4"/>
              </a:rPr>
              <a:t> </a:t>
            </a:r>
            <a:r>
              <a:rPr lang="en-GB" sz="2000" dirty="0">
                <a:effectLst/>
                <a:latin typeface="NimbusRomNo9L"/>
              </a:rPr>
              <a:t>Forecast </a:t>
            </a:r>
            <a:r>
              <a:rPr lang="en-GB" sz="2000" dirty="0">
                <a:latin typeface="NimbusRomNo9L"/>
              </a:rPr>
              <a:t>Data </a:t>
            </a:r>
            <a:r>
              <a:rPr lang="en-GB" sz="2000" dirty="0">
                <a:effectLst/>
                <a:latin typeface="NimbusRomNo9L"/>
              </a:rPr>
              <a:t>using the specified model</a:t>
            </a:r>
            <a:endParaRPr lang="en-GB" sz="2000" dirty="0"/>
          </a:p>
          <a:p>
            <a:endParaRPr lang="en-GB" sz="2000" dirty="0">
              <a:latin typeface="Inconsolatazi4"/>
            </a:endParaRPr>
          </a:p>
          <a:p>
            <a:r>
              <a:rPr lang="en-GB" sz="2000" dirty="0">
                <a:latin typeface="Inconsolatazi4"/>
              </a:rPr>
              <a:t>glance</a:t>
            </a:r>
            <a:r>
              <a:rPr lang="en-GB" sz="2000" dirty="0">
                <a:latin typeface="Inconsolatazi4"/>
                <a:sym typeface="Wingdings" pitchFamily="2" charset="2"/>
              </a:rPr>
              <a:t>()  Construct a single row summary of the model</a:t>
            </a:r>
          </a:p>
          <a:p>
            <a:r>
              <a:rPr lang="en-GB" sz="2000" dirty="0">
                <a:latin typeface="Inconsolatazi4"/>
              </a:rPr>
              <a:t>Evaluation metrics e.g. accuracy() </a:t>
            </a:r>
            <a:r>
              <a:rPr lang="en-GB" sz="2000" dirty="0">
                <a:latin typeface="Inconsolatazi4"/>
                <a:sym typeface="Wingdings" pitchFamily="2" charset="2"/>
              </a:rPr>
              <a:t> Summarise the performance of the model using accuracy measures</a:t>
            </a:r>
          </a:p>
          <a:p>
            <a:endParaRPr lang="en-GB" sz="2000" dirty="0">
              <a:latin typeface="Inconsolatazi4"/>
              <a:sym typeface="Wingdings" pitchFamily="2" charset="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amera 4">
            <a:extLst>
              <a:ext uri="{FF2B5EF4-FFF2-40B4-BE49-F238E27FC236}">
                <a16:creationId xmlns:a16="http://schemas.microsoft.com/office/drawing/2014/main" id="{5D0757A2-9332-4E73-0AC6-225A3AB7AFE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3051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3" y="663695"/>
            <a:ext cx="7845156" cy="1169585"/>
          </a:xfrm>
        </p:spPr>
        <p:txBody>
          <a:bodyPr anchor="t">
            <a:normAutofit fontScale="90000"/>
          </a:bodyPr>
          <a:lstStyle/>
          <a:p>
            <a:r>
              <a:rPr lang="en-GB" sz="4000" dirty="0"/>
              <a:t>Model specification and </a:t>
            </a:r>
            <a:r>
              <a:rPr lang="en-GB" sz="4000" dirty="0" err="1"/>
              <a:t>forcasting</a:t>
            </a:r>
            <a:r>
              <a:rPr lang="en-GB" sz="4000" dirty="0"/>
              <a:t> (fable)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  <p:pic>
        <p:nvPicPr>
          <p:cNvPr id="26" name="Grafik 25" descr="Ein Bild, das Text enthält.&#10;&#10;Automatisch generierte Beschreibung">
            <a:extLst>
              <a:ext uri="{FF2B5EF4-FFF2-40B4-BE49-F238E27FC236}">
                <a16:creationId xmlns:a16="http://schemas.microsoft.com/office/drawing/2014/main" id="{8F59CDB7-234E-B981-713B-169A3B7BA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599" y="1208772"/>
            <a:ext cx="6985000" cy="19304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109489AA-F8B3-B9CF-C81B-5E969DD7FC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6599" y="3139172"/>
            <a:ext cx="6985000" cy="838200"/>
          </a:xfrm>
          <a:prstGeom prst="rect">
            <a:avLst/>
          </a:prstGeom>
        </p:spPr>
      </p:pic>
      <p:pic>
        <p:nvPicPr>
          <p:cNvPr id="30" name="Grafik 29" descr="Ein Bild, das Tisch enthält.&#10;&#10;Automatisch generierte Beschreibung">
            <a:extLst>
              <a:ext uri="{FF2B5EF4-FFF2-40B4-BE49-F238E27FC236}">
                <a16:creationId xmlns:a16="http://schemas.microsoft.com/office/drawing/2014/main" id="{4FEF5061-51D8-2BC7-E5A5-D2D2F91F17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5907" y="3968544"/>
            <a:ext cx="69850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22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3" y="663695"/>
            <a:ext cx="7845156" cy="1169585"/>
          </a:xfrm>
        </p:spPr>
        <p:txBody>
          <a:bodyPr anchor="t">
            <a:normAutofit/>
          </a:bodyPr>
          <a:lstStyle/>
          <a:p>
            <a:r>
              <a:rPr lang="en-GB" sz="4000" dirty="0"/>
              <a:t>Producing forecasts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  <p:pic>
        <p:nvPicPr>
          <p:cNvPr id="24" name="Grafik 23" descr="Ein Bild, das Text enthält.&#10;&#10;Automatisch generierte Beschreibung">
            <a:extLst>
              <a:ext uri="{FF2B5EF4-FFF2-40B4-BE49-F238E27FC236}">
                <a16:creationId xmlns:a16="http://schemas.microsoft.com/office/drawing/2014/main" id="{6940E714-A3D9-B7C4-CCE4-DBE58799E8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599" y="1416623"/>
            <a:ext cx="6985000" cy="151130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32F35A0D-D303-7B0E-0BAE-8BFCF9A118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9063" y="2938337"/>
            <a:ext cx="4812536" cy="34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93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3" y="663695"/>
            <a:ext cx="7845156" cy="1169585"/>
          </a:xfrm>
        </p:spPr>
        <p:txBody>
          <a:bodyPr anchor="t">
            <a:normAutofit/>
          </a:bodyPr>
          <a:lstStyle/>
          <a:p>
            <a:r>
              <a:rPr lang="en-GB" sz="4000" dirty="0"/>
              <a:t>Producing forecasts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6D2E34D6-0F6E-7ADC-0BAA-79C875CFC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599" y="1676241"/>
            <a:ext cx="6985000" cy="1016000"/>
          </a:xfrm>
          <a:prstGeom prst="rect">
            <a:avLst/>
          </a:prstGeom>
        </p:spPr>
      </p:pic>
      <p:pic>
        <p:nvPicPr>
          <p:cNvPr id="11" name="Grafik 10" descr="Ein Bild, das Tisch enthält.&#10;&#10;Automatisch generierte Beschreibung">
            <a:extLst>
              <a:ext uri="{FF2B5EF4-FFF2-40B4-BE49-F238E27FC236}">
                <a16:creationId xmlns:a16="http://schemas.microsoft.com/office/drawing/2014/main" id="{294239C9-730D-8236-E9D8-D2F2673D34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8848" y="2848100"/>
            <a:ext cx="69850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21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9333B-3773-EC66-130B-F17B3BC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dirty="0"/>
              <a:t>What have we learned today?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EFEFD-9F7B-6A02-77BA-FBAB0092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9849356" cy="3639450"/>
          </a:xfrm>
        </p:spPr>
        <p:txBody>
          <a:bodyPr anchor="ctr">
            <a:normAutofit/>
          </a:bodyPr>
          <a:lstStyle/>
          <a:p>
            <a:r>
              <a:rPr lang="en-GB" sz="2000" dirty="0">
                <a:latin typeface="Inconsolatazi4"/>
                <a:sym typeface="Wingdings" pitchFamily="2" charset="2"/>
              </a:rPr>
              <a:t>Time series can be described by Trends, Seasonality, and Cycles.</a:t>
            </a:r>
          </a:p>
          <a:p>
            <a:r>
              <a:rPr lang="en-GB" sz="2000" dirty="0">
                <a:latin typeface="Inconsolatazi4"/>
                <a:sym typeface="Wingdings" pitchFamily="2" charset="2"/>
              </a:rPr>
              <a:t>The tsibble package provides a data class to represent tidy temporal data.</a:t>
            </a:r>
          </a:p>
          <a:p>
            <a:r>
              <a:rPr lang="en-GB" sz="2000" dirty="0">
                <a:latin typeface="Inconsolatazi4"/>
                <a:sym typeface="Wingdings" pitchFamily="2" charset="2"/>
              </a:rPr>
              <a:t>A tsibble consists of a time index, key, and other measured variables in a data-centric format.</a:t>
            </a:r>
          </a:p>
          <a:p>
            <a:r>
              <a:rPr lang="en-GB" sz="2000" dirty="0">
                <a:latin typeface="Inconsolatazi4"/>
                <a:sym typeface="Wingdings" pitchFamily="2" charset="2"/>
              </a:rPr>
              <a:t>Further packages are building upon tsibble to further analyse and visualise temporal data.</a:t>
            </a:r>
          </a:p>
          <a:p>
            <a:r>
              <a:rPr lang="en-GB" sz="2000" dirty="0">
                <a:latin typeface="Inconsolatazi4"/>
                <a:sym typeface="Wingdings" pitchFamily="2" charset="2"/>
              </a:rPr>
              <a:t>Fable helps forecasting for time series data in a table format.</a:t>
            </a:r>
          </a:p>
          <a:p>
            <a:r>
              <a:rPr lang="en-GB" sz="2000" dirty="0">
                <a:latin typeface="Inconsolatazi4"/>
                <a:sym typeface="Wingdings" pitchFamily="2" charset="2"/>
              </a:rPr>
              <a:t>Keeping with the </a:t>
            </a:r>
            <a:r>
              <a:rPr lang="en-GB" sz="2000" dirty="0" err="1">
                <a:latin typeface="Inconsolatazi4"/>
                <a:sym typeface="Wingdings" pitchFamily="2" charset="2"/>
              </a:rPr>
              <a:t>tidyverse</a:t>
            </a:r>
            <a:r>
              <a:rPr lang="en-GB" sz="2000" dirty="0">
                <a:latin typeface="Inconsolatazi4"/>
                <a:sym typeface="Wingdings" pitchFamily="2" charset="2"/>
              </a:rPr>
              <a:t> models in fable define the response variable on the left hand side and model specific functions on the right hand side.</a:t>
            </a:r>
          </a:p>
          <a:p>
            <a:r>
              <a:rPr lang="en-GB" sz="2000" dirty="0">
                <a:latin typeface="Inconsolatazi4"/>
                <a:sym typeface="Wingdings" pitchFamily="2" charset="2"/>
              </a:rPr>
              <a:t>Fable can be used to produce forecasts and asses how well different models perform.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amera 4">
            <a:extLst>
              <a:ext uri="{FF2B5EF4-FFF2-40B4-BE49-F238E27FC236}">
                <a16:creationId xmlns:a16="http://schemas.microsoft.com/office/drawing/2014/main" id="{5D0757A2-9332-4E73-0AC6-225A3AB7AFE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333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8BBB3-6C1D-1C49-FE89-E5F0BEBE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Reading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9D6F9B-F207-802B-2B37-FF4683C12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61389"/>
          </a:xfrm>
        </p:spPr>
        <p:txBody>
          <a:bodyPr>
            <a:noAutofit/>
          </a:bodyPr>
          <a:lstStyle/>
          <a:p>
            <a:r>
              <a:rPr lang="en-GB" sz="2000" dirty="0" err="1"/>
              <a:t>Tidyverse</a:t>
            </a:r>
            <a:r>
              <a:rPr lang="en-GB" sz="2000" dirty="0"/>
              <a:t> Webpage for tsibble: https://</a:t>
            </a:r>
            <a:r>
              <a:rPr lang="en-GB" sz="2000" dirty="0" err="1"/>
              <a:t>tsibble.tidyverts.org</a:t>
            </a:r>
            <a:endParaRPr lang="en-GB" sz="2000" dirty="0"/>
          </a:p>
          <a:p>
            <a:r>
              <a:rPr lang="en-GB" sz="2000" dirty="0" err="1"/>
              <a:t>Tidyverse</a:t>
            </a:r>
            <a:r>
              <a:rPr lang="en-GB" sz="2000" dirty="0"/>
              <a:t> Webpage for fable: https://fable.tidyverts.org</a:t>
            </a:r>
          </a:p>
          <a:p>
            <a:r>
              <a:rPr lang="en-GB" sz="2000" dirty="0" err="1"/>
              <a:t>Cran</a:t>
            </a:r>
            <a:r>
              <a:rPr lang="en-GB" sz="2000" dirty="0"/>
              <a:t> Webpage by the tsibble creator:</a:t>
            </a:r>
          </a:p>
          <a:p>
            <a:pPr marL="0" indent="0">
              <a:buNone/>
            </a:pPr>
            <a:r>
              <a:rPr lang="en-GB" sz="2000" dirty="0"/>
              <a:t> 	http://cran.nexr.com/web/packages/tsibble/vignettes/intro-tsibble.html</a:t>
            </a:r>
          </a:p>
          <a:p>
            <a:r>
              <a:rPr lang="en-GB" sz="2000" dirty="0" err="1"/>
              <a:t>Cran</a:t>
            </a:r>
            <a:r>
              <a:rPr lang="en-GB" sz="2000" dirty="0"/>
              <a:t> package description for tsibble:</a:t>
            </a:r>
          </a:p>
          <a:p>
            <a:pPr marL="0" indent="0">
              <a:buNone/>
            </a:pPr>
            <a:r>
              <a:rPr lang="en-GB" sz="2000" dirty="0"/>
              <a:t>	https://</a:t>
            </a:r>
            <a:r>
              <a:rPr lang="en-GB" sz="2000" dirty="0" err="1"/>
              <a:t>cran.r-project.org</a:t>
            </a:r>
            <a:r>
              <a:rPr lang="en-GB" sz="2000" dirty="0"/>
              <a:t>/web/packages/tsibble/</a:t>
            </a:r>
            <a:r>
              <a:rPr lang="en-GB" sz="2000" dirty="0" err="1"/>
              <a:t>tsibble.pdf</a:t>
            </a:r>
            <a:endParaRPr lang="en-GB" sz="2000" dirty="0"/>
          </a:p>
          <a:p>
            <a:r>
              <a:rPr lang="en-GB" sz="2000" dirty="0" err="1"/>
              <a:t>Cran</a:t>
            </a:r>
            <a:r>
              <a:rPr lang="en-GB" sz="2000" dirty="0"/>
              <a:t> package description for fable:</a:t>
            </a:r>
          </a:p>
          <a:p>
            <a:pPr marL="0" indent="0">
              <a:buNone/>
            </a:pPr>
            <a:r>
              <a:rPr lang="en-GB" sz="2000" dirty="0"/>
              <a:t>	https://</a:t>
            </a:r>
            <a:r>
              <a:rPr lang="en-GB" sz="2000" dirty="0" err="1"/>
              <a:t>cran.r-project.org</a:t>
            </a:r>
            <a:r>
              <a:rPr lang="en-GB" sz="2000" dirty="0"/>
              <a:t>/web/packages/fable/</a:t>
            </a:r>
            <a:r>
              <a:rPr lang="en-GB" sz="2000" dirty="0" err="1"/>
              <a:t>fable.pdf</a:t>
            </a:r>
            <a:endParaRPr lang="en-GB" sz="2000" dirty="0"/>
          </a:p>
          <a:p>
            <a:r>
              <a:rPr lang="en-GB" sz="2000" dirty="0"/>
              <a:t>Introduction to fable by package creator:</a:t>
            </a:r>
          </a:p>
          <a:p>
            <a:pPr marL="0" indent="0">
              <a:buNone/>
            </a:pPr>
            <a:r>
              <a:rPr lang="en-GB" sz="2000" dirty="0"/>
              <a:t>	https://www.mitchelloharawild.com/blog/fable/</a:t>
            </a:r>
          </a:p>
          <a:p>
            <a:r>
              <a:rPr lang="en-GB" sz="2000" dirty="0"/>
              <a:t>Book by Rob J Hyndman on forecasting principles:</a:t>
            </a:r>
          </a:p>
          <a:p>
            <a:pPr marL="0" indent="0">
              <a:buNone/>
            </a:pPr>
            <a:r>
              <a:rPr lang="en-GB" sz="2000" dirty="0"/>
              <a:t>	https://</a:t>
            </a:r>
            <a:r>
              <a:rPr lang="en-GB" sz="2000" dirty="0" err="1"/>
              <a:t>otexts.com</a:t>
            </a:r>
            <a:r>
              <a:rPr lang="en-GB" sz="2000" dirty="0"/>
              <a:t>/fpp3/</a:t>
            </a:r>
          </a:p>
        </p:txBody>
      </p:sp>
      <p:pic>
        <p:nvPicPr>
          <p:cNvPr id="5" name="Kamera 4">
            <a:extLst>
              <a:ext uri="{FF2B5EF4-FFF2-40B4-BE49-F238E27FC236}">
                <a16:creationId xmlns:a16="http://schemas.microsoft.com/office/drawing/2014/main" id="{58EF795F-6269-809C-F89B-22538B40A37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353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250C39F-3F6C-4D53-86D2-7BC6B2FF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of a viewing telescope with a city on its background">
            <a:extLst>
              <a:ext uri="{FF2B5EF4-FFF2-40B4-BE49-F238E27FC236}">
                <a16:creationId xmlns:a16="http://schemas.microsoft.com/office/drawing/2014/main" id="{7DFFD102-5EA3-4E0D-1BB9-F523D3F0E0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1417" r="24798"/>
          <a:stretch/>
        </p:blipFill>
        <p:spPr>
          <a:xfrm>
            <a:off x="3048769" y="-3548"/>
            <a:ext cx="9168653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879420-147C-74C9-A051-F2E5B4B46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47" y="178905"/>
            <a:ext cx="4724400" cy="11248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Outlook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20E1B5E-D640-7557-9B81-B33DDFCA01E7}"/>
              </a:ext>
            </a:extLst>
          </p:cNvPr>
          <p:cNvSpPr txBox="1"/>
          <p:nvPr/>
        </p:nvSpPr>
        <p:spPr>
          <a:xfrm>
            <a:off x="648002" y="1451324"/>
            <a:ext cx="5268166" cy="28614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tsibble: </a:t>
            </a:r>
            <a:r>
              <a:rPr lang="en-US" sz="2000" dirty="0">
                <a:solidFill>
                  <a:schemeClr val="bg1"/>
                </a:solidFill>
              </a:rPr>
              <a:t>tidy </a:t>
            </a:r>
            <a:r>
              <a:rPr lang="en-US" dirty="0">
                <a:solidFill>
                  <a:schemeClr val="bg1"/>
                </a:solidFill>
              </a:rPr>
              <a:t>data an</a:t>
            </a:r>
            <a:r>
              <a:rPr lang="en-US" sz="2000" dirty="0">
                <a:solidFill>
                  <a:schemeClr val="bg1"/>
                </a:solidFill>
              </a:rPr>
              <a:t>alysis workflow for time series data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tidy data frames combined with temporal data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fable: </a:t>
            </a:r>
            <a:r>
              <a:rPr lang="en-US" sz="2000" dirty="0">
                <a:solidFill>
                  <a:schemeClr val="bg1"/>
                </a:solidFill>
              </a:rPr>
              <a:t>forecasting for time series </a:t>
            </a:r>
            <a:r>
              <a:rPr lang="en-US" sz="2000" dirty="0" err="1">
                <a:solidFill>
                  <a:schemeClr val="bg1"/>
                </a:solidFill>
              </a:rPr>
              <a:t>datain</a:t>
            </a:r>
            <a:r>
              <a:rPr lang="en-US" sz="2000" dirty="0">
                <a:solidFill>
                  <a:schemeClr val="bg1"/>
                </a:solidFill>
              </a:rPr>
              <a:t> a table format 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Provide forecasts with time distributions, not intervals.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amera 6">
            <a:extLst>
              <a:ext uri="{FF2B5EF4-FFF2-40B4-BE49-F238E27FC236}">
                <a16:creationId xmlns:a16="http://schemas.microsoft.com/office/drawing/2014/main" id="{9A36AADD-9870-D881-7FA3-B1D90E1671D4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F02D2951-F73C-FC0F-1953-1B598E5923F8}"/>
              </a:ext>
            </a:extLst>
          </p:cNvPr>
          <p:cNvGrpSpPr/>
          <p:nvPr/>
        </p:nvGrpSpPr>
        <p:grpSpPr>
          <a:xfrm>
            <a:off x="344813" y="4365652"/>
            <a:ext cx="5874544" cy="2082048"/>
            <a:chOff x="661147" y="4327529"/>
            <a:chExt cx="5874544" cy="2082048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27AB3CA-C5AB-2D5F-6176-567C6424AE00}"/>
                </a:ext>
              </a:extLst>
            </p:cNvPr>
            <p:cNvSpPr/>
            <p:nvPr/>
          </p:nvSpPr>
          <p:spPr>
            <a:xfrm>
              <a:off x="661147" y="4327529"/>
              <a:ext cx="5748338" cy="2082048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BF5B936E-CA2B-CA32-5B4F-4C2166A8EFBA}"/>
                </a:ext>
              </a:extLst>
            </p:cNvPr>
            <p:cNvSpPr txBox="1"/>
            <p:nvPr/>
          </p:nvSpPr>
          <p:spPr>
            <a:xfrm>
              <a:off x="661147" y="5182815"/>
              <a:ext cx="661988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Tidy</a:t>
              </a:r>
            </a:p>
          </p:txBody>
        </p:sp>
        <p:pic>
          <p:nvPicPr>
            <p:cNvPr id="13" name="Grafik 12" descr="Pfeil nach oben Silhouette">
              <a:extLst>
                <a:ext uri="{FF2B5EF4-FFF2-40B4-BE49-F238E27FC236}">
                  <a16:creationId xmlns:a16="http://schemas.microsoft.com/office/drawing/2014/main" id="{67BA1D34-AC3D-3276-38D0-C0FAE7850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1231421" y="4911352"/>
              <a:ext cx="914400" cy="914400"/>
            </a:xfrm>
            <a:prstGeom prst="rect">
              <a:avLst/>
            </a:prstGeom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44ACA7F-E080-C76B-FF3A-5EDC4CE8491F}"/>
                </a:ext>
              </a:extLst>
            </p:cNvPr>
            <p:cNvSpPr txBox="1"/>
            <p:nvPr/>
          </p:nvSpPr>
          <p:spPr>
            <a:xfrm>
              <a:off x="2093888" y="5193970"/>
              <a:ext cx="1049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Visualise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07E4AC4-DD91-FF16-61ED-EB9CA9164D4D}"/>
                </a:ext>
              </a:extLst>
            </p:cNvPr>
            <p:cNvSpPr txBox="1"/>
            <p:nvPr/>
          </p:nvSpPr>
          <p:spPr>
            <a:xfrm>
              <a:off x="3088831" y="4407069"/>
              <a:ext cx="892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Specify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F1076F3-91C9-3985-E5BF-B2645AFC9C88}"/>
                </a:ext>
              </a:extLst>
            </p:cNvPr>
            <p:cNvSpPr txBox="1"/>
            <p:nvPr/>
          </p:nvSpPr>
          <p:spPr>
            <a:xfrm>
              <a:off x="3048769" y="5911398"/>
              <a:ext cx="973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Evaluate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47F82036-C1EC-D854-B4D1-808578FFE911}"/>
                </a:ext>
              </a:extLst>
            </p:cNvPr>
            <p:cNvSpPr txBox="1"/>
            <p:nvPr/>
          </p:nvSpPr>
          <p:spPr>
            <a:xfrm>
              <a:off x="3914002" y="5208836"/>
              <a:ext cx="1003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Estimate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11042FCA-2AA0-7D2B-2024-8254DBADEEB6}"/>
                </a:ext>
              </a:extLst>
            </p:cNvPr>
            <p:cNvSpPr txBox="1"/>
            <p:nvPr/>
          </p:nvSpPr>
          <p:spPr>
            <a:xfrm>
              <a:off x="5486330" y="5208836"/>
              <a:ext cx="1049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Forecast</a:t>
              </a:r>
            </a:p>
          </p:txBody>
        </p:sp>
        <p:pic>
          <p:nvPicPr>
            <p:cNvPr id="20" name="Grafik 19" descr="Pfeil nach oben Silhouette">
              <a:extLst>
                <a:ext uri="{FF2B5EF4-FFF2-40B4-BE49-F238E27FC236}">
                  <a16:creationId xmlns:a16="http://schemas.microsoft.com/office/drawing/2014/main" id="{ED89A44F-DEF6-B6BC-0A92-1F9BBCC45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4737390" y="5071798"/>
              <a:ext cx="914400" cy="613676"/>
            </a:xfrm>
            <a:prstGeom prst="rect">
              <a:avLst/>
            </a:prstGeom>
          </p:spPr>
        </p:pic>
        <p:sp>
          <p:nvSpPr>
            <p:cNvPr id="24" name="Rechteckiger Pfeil 23">
              <a:extLst>
                <a:ext uri="{FF2B5EF4-FFF2-40B4-BE49-F238E27FC236}">
                  <a16:creationId xmlns:a16="http://schemas.microsoft.com/office/drawing/2014/main" id="{62D790C3-66CC-A35B-957F-0393BE3055A9}"/>
                </a:ext>
              </a:extLst>
            </p:cNvPr>
            <p:cNvSpPr/>
            <p:nvPr/>
          </p:nvSpPr>
          <p:spPr>
            <a:xfrm>
              <a:off x="2468726" y="4453467"/>
              <a:ext cx="600074" cy="729347"/>
            </a:xfrm>
            <a:prstGeom prst="bentArrow">
              <a:avLst>
                <a:gd name="adj1" fmla="val 4130"/>
                <a:gd name="adj2" fmla="val 25000"/>
                <a:gd name="adj3" fmla="val 25000"/>
                <a:gd name="adj4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6" name="Rechteckiger Pfeil 25">
              <a:extLst>
                <a:ext uri="{FF2B5EF4-FFF2-40B4-BE49-F238E27FC236}">
                  <a16:creationId xmlns:a16="http://schemas.microsoft.com/office/drawing/2014/main" id="{C96EDC08-5A4E-9D75-081B-36C910FA5B31}"/>
                </a:ext>
              </a:extLst>
            </p:cNvPr>
            <p:cNvSpPr/>
            <p:nvPr/>
          </p:nvSpPr>
          <p:spPr>
            <a:xfrm rot="5400000">
              <a:off x="3966330" y="4557338"/>
              <a:ext cx="600074" cy="729347"/>
            </a:xfrm>
            <a:prstGeom prst="bentArrow">
              <a:avLst>
                <a:gd name="adj1" fmla="val 4130"/>
                <a:gd name="adj2" fmla="val 25000"/>
                <a:gd name="adj3" fmla="val 25000"/>
                <a:gd name="adj4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8" name="Rechteckiger Pfeil 27">
              <a:extLst>
                <a:ext uri="{FF2B5EF4-FFF2-40B4-BE49-F238E27FC236}">
                  <a16:creationId xmlns:a16="http://schemas.microsoft.com/office/drawing/2014/main" id="{A368EEF1-D375-BB96-7C78-FD9830233359}"/>
                </a:ext>
              </a:extLst>
            </p:cNvPr>
            <p:cNvSpPr/>
            <p:nvPr/>
          </p:nvSpPr>
          <p:spPr>
            <a:xfrm rot="10800000">
              <a:off x="4004036" y="5543497"/>
              <a:ext cx="483324" cy="689349"/>
            </a:xfrm>
            <a:prstGeom prst="bentArrow">
              <a:avLst>
                <a:gd name="adj1" fmla="val 4130"/>
                <a:gd name="adj2" fmla="val 25000"/>
                <a:gd name="adj3" fmla="val 25000"/>
                <a:gd name="adj4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0" name="Rechteckiger Pfeil 29">
              <a:extLst>
                <a:ext uri="{FF2B5EF4-FFF2-40B4-BE49-F238E27FC236}">
                  <a16:creationId xmlns:a16="http://schemas.microsoft.com/office/drawing/2014/main" id="{0EF4626F-06F4-7085-AA0A-C702173D8478}"/>
                </a:ext>
              </a:extLst>
            </p:cNvPr>
            <p:cNvSpPr/>
            <p:nvPr/>
          </p:nvSpPr>
          <p:spPr>
            <a:xfrm rot="16200000">
              <a:off x="2393829" y="5491161"/>
              <a:ext cx="573865" cy="689349"/>
            </a:xfrm>
            <a:prstGeom prst="bentArrow">
              <a:avLst>
                <a:gd name="adj1" fmla="val 4130"/>
                <a:gd name="adj2" fmla="val 25000"/>
                <a:gd name="adj3" fmla="val 25000"/>
                <a:gd name="adj4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45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33"/>
    </mc:Choice>
    <mc:Fallback xmlns="">
      <p:transition spd="slow" advTm="763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95F7455-4579-907F-6CC7-61770B56C0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75"/>
          <a:stretch/>
        </p:blipFill>
        <p:spPr bwMode="auto">
          <a:xfrm>
            <a:off x="3071812" y="393492"/>
            <a:ext cx="6048375" cy="607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22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9333B-3773-EC66-130B-F17B3BC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8167744" cy="1298448"/>
          </a:xfrm>
        </p:spPr>
        <p:txBody>
          <a:bodyPr anchor="b">
            <a:noAutofit/>
          </a:bodyPr>
          <a:lstStyle/>
          <a:p>
            <a:r>
              <a:rPr lang="en-GB" sz="4500" dirty="0"/>
              <a:t>Vocabulary for time series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amera 4">
            <a:extLst>
              <a:ext uri="{FF2B5EF4-FFF2-40B4-BE49-F238E27FC236}">
                <a16:creationId xmlns:a16="http://schemas.microsoft.com/office/drawing/2014/main" id="{5D0757A2-9332-4E73-0AC6-225A3AB7AFE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E3B37E50-B2A4-E629-0B08-C82685402B5C}"/>
              </a:ext>
            </a:extLst>
          </p:cNvPr>
          <p:cNvSpPr txBox="1">
            <a:spLocks/>
          </p:cNvSpPr>
          <p:nvPr/>
        </p:nvSpPr>
        <p:spPr>
          <a:xfrm>
            <a:off x="793661" y="2388417"/>
            <a:ext cx="4283310" cy="3897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/>
              <a:t>Trends</a:t>
            </a:r>
          </a:p>
          <a:p>
            <a:pPr lvl="1"/>
            <a:r>
              <a:rPr lang="en-GB" sz="2000" dirty="0"/>
              <a:t>Long-term overall increase or decrease in the Data</a:t>
            </a:r>
          </a:p>
          <a:p>
            <a:pPr lvl="1"/>
            <a:r>
              <a:rPr lang="en-GB" sz="2000" dirty="0"/>
              <a:t>Does not have to be linear</a:t>
            </a:r>
          </a:p>
          <a:p>
            <a:r>
              <a:rPr lang="en-GB" sz="2400" b="1" dirty="0"/>
              <a:t>Seasonal</a:t>
            </a:r>
          </a:p>
          <a:p>
            <a:pPr lvl="1"/>
            <a:r>
              <a:rPr lang="en-GB" sz="2000" dirty="0"/>
              <a:t>Data affected by seasonal factors</a:t>
            </a:r>
          </a:p>
          <a:p>
            <a:pPr lvl="1"/>
            <a:r>
              <a:rPr lang="en-GB" sz="2000" dirty="0"/>
              <a:t>Seasonality has fixed periods</a:t>
            </a:r>
          </a:p>
          <a:p>
            <a:r>
              <a:rPr lang="en-GB" sz="2400" b="1" dirty="0"/>
              <a:t>Cyclic</a:t>
            </a:r>
          </a:p>
          <a:p>
            <a:pPr lvl="1"/>
            <a:r>
              <a:rPr lang="en-GB" sz="2000" dirty="0"/>
              <a:t>Rises and falls of unknown frequency</a:t>
            </a:r>
          </a:p>
          <a:p>
            <a:pPr lvl="1"/>
            <a:r>
              <a:rPr lang="en-GB" sz="2000" dirty="0"/>
              <a:t>For example economic cycles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0DD63C27-83AC-E669-30C0-2B7D7264F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5759" y="2245050"/>
            <a:ext cx="5916427" cy="422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8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66"/>
    </mc:Choice>
    <mc:Fallback xmlns="">
      <p:transition spd="slow" advTm="496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9333B-3773-EC66-130B-F17B3BC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dirty="0"/>
              <a:t>Grammar of tsibble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EFEFD-9F7B-6A02-77BA-FBAB0092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368446"/>
            <a:ext cx="4530898" cy="3870513"/>
          </a:xfrm>
        </p:spPr>
        <p:txBody>
          <a:bodyPr anchor="ctr">
            <a:normAutofit/>
          </a:bodyPr>
          <a:lstStyle/>
          <a:p>
            <a:r>
              <a:rPr lang="en-GB" sz="2000" b="1" dirty="0"/>
              <a:t>Index</a:t>
            </a:r>
            <a:r>
              <a:rPr lang="en-GB" sz="2000" dirty="0"/>
              <a:t> is a variable with inherent ordering from past to present.</a:t>
            </a:r>
          </a:p>
          <a:p>
            <a:r>
              <a:rPr lang="en-GB" sz="2000" b="1" dirty="0"/>
              <a:t>Key</a:t>
            </a:r>
            <a:r>
              <a:rPr lang="en-GB" sz="2000" dirty="0"/>
              <a:t> is a set of variables that define observational units over time.</a:t>
            </a:r>
          </a:p>
          <a:p>
            <a:r>
              <a:rPr lang="en-GB" sz="2000" dirty="0"/>
              <a:t>Each observation should be </a:t>
            </a:r>
            <a:r>
              <a:rPr lang="en-GB" sz="2000" b="1" dirty="0"/>
              <a:t>uniquely identified </a:t>
            </a:r>
            <a:r>
              <a:rPr lang="en-GB" sz="2000" dirty="0"/>
              <a:t>by index and key.</a:t>
            </a:r>
          </a:p>
          <a:p>
            <a:r>
              <a:rPr lang="en-GB" sz="2000" b="1" dirty="0"/>
              <a:t>Interval</a:t>
            </a:r>
            <a:r>
              <a:rPr lang="en-GB" sz="2000" dirty="0"/>
              <a:t> computed from index, ranging from year to nanosecond, from </a:t>
            </a:r>
            <a:r>
              <a:rPr lang="en-GB" sz="2000" dirty="0" err="1"/>
              <a:t>numerics</a:t>
            </a:r>
            <a:r>
              <a:rPr lang="en-GB" sz="2000" dirty="0"/>
              <a:t> to ordered factors.</a:t>
            </a:r>
          </a:p>
          <a:p>
            <a:pPr lvl="1"/>
            <a:r>
              <a:rPr lang="en-GB" sz="2000" dirty="0"/>
              <a:t>Intervals can be Regular as well as Irregular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F3A743A-05D8-8A80-4AD9-0872760CD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724206"/>
              </p:ext>
            </p:extLst>
          </p:nvPr>
        </p:nvGraphicFramePr>
        <p:xfrm>
          <a:off x="5911532" y="2805747"/>
          <a:ext cx="5150278" cy="3071264"/>
        </p:xfrm>
        <a:graphic>
          <a:graphicData uri="http://schemas.openxmlformats.org/drawingml/2006/table">
            <a:tbl>
              <a:tblPr firstRow="1" bandRow="1"/>
              <a:tblGrid>
                <a:gridCol w="1777280">
                  <a:extLst>
                    <a:ext uri="{9D8B030D-6E8A-4147-A177-3AD203B41FA5}">
                      <a16:colId xmlns:a16="http://schemas.microsoft.com/office/drawing/2014/main" val="1188070897"/>
                    </a:ext>
                  </a:extLst>
                </a:gridCol>
                <a:gridCol w="3372998">
                  <a:extLst>
                    <a:ext uri="{9D8B030D-6E8A-4147-A177-3AD203B41FA5}">
                      <a16:colId xmlns:a16="http://schemas.microsoft.com/office/drawing/2014/main" val="737073460"/>
                    </a:ext>
                  </a:extLst>
                </a:gridCol>
              </a:tblGrid>
              <a:tr h="438752"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1" dirty="0" err="1">
                          <a:effectLst/>
                        </a:rPr>
                        <a:t>Interval</a:t>
                      </a:r>
                      <a:endParaRPr lang="de-DE" sz="1700" dirty="0">
                        <a:effectLst/>
                      </a:endParaRPr>
                    </a:p>
                  </a:txBody>
                  <a:tcPr marL="72163" marR="72163" marT="72163" marB="721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1">
                          <a:effectLst/>
                        </a:rPr>
                        <a:t>Class</a:t>
                      </a:r>
                      <a:endParaRPr lang="de-DE" sz="1700">
                        <a:effectLst/>
                      </a:endParaRPr>
                    </a:p>
                  </a:txBody>
                  <a:tcPr marL="72163" marR="72163" marT="72163" marB="721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272521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Annual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integer/double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327145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Quarterly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yearquarter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054269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Monthly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 dirty="0" err="1">
                          <a:effectLst/>
                        </a:rPr>
                        <a:t>yearmonth</a:t>
                      </a:r>
                      <a:endParaRPr lang="de-DE" sz="1700" dirty="0">
                        <a:effectLst/>
                      </a:endParaRP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334470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Weekly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yearweek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434264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Daily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Date/difftime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45694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Subdaily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 dirty="0" err="1">
                          <a:effectLst/>
                        </a:rPr>
                        <a:t>POSIXt</a:t>
                      </a:r>
                      <a:r>
                        <a:rPr lang="de-DE" sz="1700" dirty="0">
                          <a:effectLst/>
                        </a:rPr>
                        <a:t>/</a:t>
                      </a:r>
                      <a:r>
                        <a:rPr lang="de-DE" sz="1700" dirty="0" err="1">
                          <a:effectLst/>
                        </a:rPr>
                        <a:t>difftime</a:t>
                      </a:r>
                      <a:r>
                        <a:rPr lang="de-DE" sz="1700" dirty="0">
                          <a:effectLst/>
                        </a:rPr>
                        <a:t>/</a:t>
                      </a:r>
                      <a:r>
                        <a:rPr lang="de-DE" sz="1700" dirty="0" err="1">
                          <a:effectLst/>
                        </a:rPr>
                        <a:t>hms</a:t>
                      </a:r>
                      <a:endParaRPr lang="de-DE" sz="1700" dirty="0">
                        <a:effectLst/>
                      </a:endParaRP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438240"/>
                  </a:ext>
                </a:extLst>
              </a:tr>
            </a:tbl>
          </a:graphicData>
        </a:graphic>
      </p:graphicFrame>
      <p:pic>
        <p:nvPicPr>
          <p:cNvPr id="5" name="Kamera 4">
            <a:extLst>
              <a:ext uri="{FF2B5EF4-FFF2-40B4-BE49-F238E27FC236}">
                <a16:creationId xmlns:a16="http://schemas.microsoft.com/office/drawing/2014/main" id="{5D0757A2-9332-4E73-0AC6-225A3AB7AFE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911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3"/>
    </mc:Choice>
    <mc:Fallback xmlns="">
      <p:transition spd="slow" advTm="193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9333B-3773-EC66-130B-F17B3BC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dirty="0"/>
              <a:t>Common verbs used in tsibble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EFEFD-9F7B-6A02-77BA-FBAB0092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9849356" cy="3639450"/>
          </a:xfrm>
        </p:spPr>
        <p:txBody>
          <a:bodyPr anchor="ctr">
            <a:normAutofit/>
          </a:bodyPr>
          <a:lstStyle/>
          <a:p>
            <a:r>
              <a:rPr lang="en-GB" sz="2000" dirty="0" err="1">
                <a:effectLst/>
                <a:latin typeface="Inconsolatazi4"/>
              </a:rPr>
              <a:t>as_tsibble</a:t>
            </a:r>
            <a:r>
              <a:rPr lang="en-GB" sz="2000" dirty="0">
                <a:effectLst/>
                <a:latin typeface="Inconsolatazi4"/>
              </a:rPr>
              <a:t>() </a:t>
            </a:r>
            <a:r>
              <a:rPr lang="en-GB" sz="2000" dirty="0">
                <a:latin typeface="Inconsolatazi4"/>
                <a:sym typeface="Wingdings" pitchFamily="2" charset="2"/>
              </a:rPr>
              <a:t></a:t>
            </a:r>
            <a:r>
              <a:rPr lang="en-GB" sz="2000" dirty="0">
                <a:latin typeface="Inconsolatazi4"/>
              </a:rPr>
              <a:t> </a:t>
            </a:r>
            <a:r>
              <a:rPr lang="en-GB" sz="2000" i="1" dirty="0">
                <a:effectLst/>
                <a:latin typeface="NimbusRomNo9L"/>
              </a:rPr>
              <a:t>Coerce Data to a tsibble object</a:t>
            </a:r>
            <a:endParaRPr lang="en-GB" sz="2000" dirty="0"/>
          </a:p>
          <a:p>
            <a:r>
              <a:rPr lang="en-GB" sz="2000" dirty="0" err="1">
                <a:effectLst/>
                <a:latin typeface="Inconsolatazi4"/>
              </a:rPr>
              <a:t>count_gaps</a:t>
            </a:r>
            <a:r>
              <a:rPr lang="en-GB" sz="2000" dirty="0">
                <a:latin typeface="Inconsolatazi4"/>
              </a:rPr>
              <a:t>() </a:t>
            </a:r>
            <a:r>
              <a:rPr lang="en-GB" sz="2000" dirty="0">
                <a:latin typeface="Inconsolatazi4"/>
                <a:sym typeface="Wingdings" pitchFamily="2" charset="2"/>
              </a:rPr>
              <a:t> Count implicit gaps</a:t>
            </a:r>
          </a:p>
          <a:p>
            <a:r>
              <a:rPr lang="en-GB" sz="2000" dirty="0" err="1">
                <a:latin typeface="Inconsolatazi4"/>
              </a:rPr>
              <a:t>fill_gaps</a:t>
            </a:r>
            <a:r>
              <a:rPr lang="en-GB" sz="2000" dirty="0">
                <a:latin typeface="Inconsolatazi4"/>
                <a:sym typeface="Wingdings" pitchFamily="2" charset="2"/>
              </a:rPr>
              <a:t>()  Turn implicit missing values into explicit missing values</a:t>
            </a:r>
          </a:p>
          <a:p>
            <a:r>
              <a:rPr lang="en-GB" sz="2000" dirty="0" err="1">
                <a:effectLst/>
                <a:latin typeface="Inconsolatazi4"/>
              </a:rPr>
              <a:t>has_gaps</a:t>
            </a:r>
            <a:r>
              <a:rPr lang="en-GB" sz="2000" dirty="0">
                <a:effectLst/>
                <a:latin typeface="Inconsolatazi4"/>
              </a:rPr>
              <a:t>() </a:t>
            </a:r>
            <a:r>
              <a:rPr lang="en-GB" sz="2000" dirty="0">
                <a:latin typeface="Inconsolatazi4"/>
                <a:sym typeface="Wingdings" pitchFamily="2" charset="2"/>
              </a:rPr>
              <a:t> Show if a tsibble has implicit gaps</a:t>
            </a:r>
          </a:p>
          <a:p>
            <a:r>
              <a:rPr lang="en-GB" sz="2000" dirty="0" err="1">
                <a:latin typeface="Inconsolatazi4"/>
              </a:rPr>
              <a:t>filter_index</a:t>
            </a:r>
            <a:r>
              <a:rPr lang="en-GB" sz="2000" dirty="0">
                <a:latin typeface="Inconsolatazi4"/>
              </a:rPr>
              <a:t>()</a:t>
            </a:r>
            <a:r>
              <a:rPr lang="en-GB" sz="2000" dirty="0">
                <a:latin typeface="Inconsolatazi4"/>
                <a:sym typeface="Wingdings" pitchFamily="2" charset="2"/>
              </a:rPr>
              <a:t>  filtering time index for a tsibble</a:t>
            </a:r>
          </a:p>
          <a:p>
            <a:r>
              <a:rPr lang="de-DE" sz="2000" dirty="0" err="1">
                <a:effectLst/>
                <a:latin typeface="Inconsolatazi4"/>
              </a:rPr>
              <a:t>index_by</a:t>
            </a:r>
            <a:r>
              <a:rPr lang="de-DE" sz="2000" dirty="0">
                <a:effectLst/>
                <a:latin typeface="Inconsolatazi4"/>
              </a:rPr>
              <a:t>() </a:t>
            </a:r>
            <a:r>
              <a:rPr lang="en-GB" sz="2000" dirty="0">
                <a:latin typeface="Inconsolatazi4"/>
                <a:sym typeface="Wingdings" pitchFamily="2" charset="2"/>
              </a:rPr>
              <a:t> </a:t>
            </a:r>
            <a:r>
              <a:rPr lang="de-DE" sz="2000" i="1" dirty="0">
                <a:effectLst/>
                <a:latin typeface="NimbusRomNo9L"/>
              </a:rPr>
              <a:t>Group </a:t>
            </a:r>
            <a:r>
              <a:rPr lang="de-DE" sz="2000" i="1" dirty="0" err="1">
                <a:effectLst/>
                <a:latin typeface="NimbusRomNo9L"/>
              </a:rPr>
              <a:t>by</a:t>
            </a:r>
            <a:r>
              <a:rPr lang="de-DE" sz="2000" i="1" dirty="0">
                <a:effectLst/>
                <a:latin typeface="NimbusRomNo9L"/>
              </a:rPr>
              <a:t> time </a:t>
            </a:r>
            <a:r>
              <a:rPr lang="de-DE" sz="2000" i="1" dirty="0" err="1">
                <a:effectLst/>
                <a:latin typeface="NimbusRomNo9L"/>
              </a:rPr>
              <a:t>index</a:t>
            </a:r>
            <a:r>
              <a:rPr lang="de-DE" sz="2000" i="1" dirty="0">
                <a:effectLst/>
                <a:latin typeface="NimbusRomNo9L"/>
              </a:rPr>
              <a:t> and </a:t>
            </a:r>
            <a:r>
              <a:rPr lang="de-DE" sz="2000" i="1" dirty="0" err="1">
                <a:effectLst/>
                <a:latin typeface="NimbusRomNo9L"/>
              </a:rPr>
              <a:t>collapse</a:t>
            </a:r>
            <a:r>
              <a:rPr lang="de-DE" sz="2000" i="1" dirty="0">
                <a:effectLst/>
                <a:latin typeface="NimbusRomNo9L"/>
              </a:rPr>
              <a:t> </a:t>
            </a:r>
            <a:r>
              <a:rPr lang="de-DE" sz="2000" i="1" dirty="0" err="1">
                <a:effectLst/>
                <a:latin typeface="NimbusRomNo9L"/>
              </a:rPr>
              <a:t>with</a:t>
            </a:r>
            <a:r>
              <a:rPr lang="de-DE" sz="2000" i="1" dirty="0">
                <a:effectLst/>
                <a:latin typeface="NimbusRomNo9L"/>
              </a:rPr>
              <a:t> </a:t>
            </a:r>
            <a:r>
              <a:rPr lang="de-DE" sz="2000" dirty="0" err="1">
                <a:effectLst/>
                <a:latin typeface="Inconsolatazi4"/>
              </a:rPr>
              <a:t>summarise</a:t>
            </a:r>
            <a:r>
              <a:rPr lang="de-DE" sz="2000" dirty="0">
                <a:effectLst/>
                <a:latin typeface="Inconsolatazi4"/>
              </a:rPr>
              <a:t>() </a:t>
            </a:r>
            <a:endParaRPr lang="en-GB" sz="2000" dirty="0">
              <a:latin typeface="Inconsolatazi4"/>
              <a:sym typeface="Wingdings" pitchFamily="2" charset="2"/>
            </a:endParaRPr>
          </a:p>
          <a:p>
            <a:r>
              <a:rPr lang="en-GB" sz="2000" dirty="0" err="1">
                <a:latin typeface="Inconsolatazi4"/>
              </a:rPr>
              <a:t>group_by_key</a:t>
            </a:r>
            <a:r>
              <a:rPr lang="en-GB" sz="2000" dirty="0">
                <a:latin typeface="Inconsolatazi4"/>
              </a:rPr>
              <a:t>()</a:t>
            </a:r>
            <a:r>
              <a:rPr lang="en-GB" sz="2000" dirty="0">
                <a:latin typeface="Inconsolatazi4"/>
                <a:sym typeface="Wingdings" pitchFamily="2" charset="2"/>
              </a:rPr>
              <a:t>.  Group by key variables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amera 4">
            <a:extLst>
              <a:ext uri="{FF2B5EF4-FFF2-40B4-BE49-F238E27FC236}">
                <a16:creationId xmlns:a16="http://schemas.microsoft.com/office/drawing/2014/main" id="{5D0757A2-9332-4E73-0AC6-225A3AB7AFE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220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4" y="320820"/>
            <a:ext cx="7845156" cy="1169585"/>
          </a:xfrm>
        </p:spPr>
        <p:txBody>
          <a:bodyPr anchor="b">
            <a:normAutofit fontScale="90000"/>
          </a:bodyPr>
          <a:lstStyle/>
          <a:p>
            <a:r>
              <a:rPr lang="en-GB" sz="4000" dirty="0"/>
              <a:t>Data preparation and manipulation (tsibble)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4B5C44-4BA7-16C7-48E4-03BC4DBF7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714" y="2629790"/>
            <a:ext cx="8164748" cy="279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7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4" y="320820"/>
            <a:ext cx="7845156" cy="1169585"/>
          </a:xfrm>
        </p:spPr>
        <p:txBody>
          <a:bodyPr anchor="b">
            <a:normAutofit fontScale="90000"/>
          </a:bodyPr>
          <a:lstStyle/>
          <a:p>
            <a:r>
              <a:rPr lang="en-GB" sz="4000" dirty="0"/>
              <a:t>Data preparation and manipulation (tsibble)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  <p:pic>
        <p:nvPicPr>
          <p:cNvPr id="26" name="Grafik 25" descr="Ein Bild, das Text enthält.&#10;&#10;Automatisch generierte Beschreibung">
            <a:extLst>
              <a:ext uri="{FF2B5EF4-FFF2-40B4-BE49-F238E27FC236}">
                <a16:creationId xmlns:a16="http://schemas.microsoft.com/office/drawing/2014/main" id="{B5F0B51F-A3C6-ADA0-5B49-BD993E5F5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599" y="1597160"/>
            <a:ext cx="6997700" cy="11176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AE6F25F-E48C-D04B-116C-23886A7988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6599" y="2865420"/>
            <a:ext cx="6997700" cy="6223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B470429-502F-5A25-FAB3-B5CAE9687D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599" y="3638380"/>
            <a:ext cx="6159685" cy="246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88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4" y="320820"/>
            <a:ext cx="7845156" cy="1169585"/>
          </a:xfrm>
        </p:spPr>
        <p:txBody>
          <a:bodyPr anchor="b">
            <a:normAutofit fontScale="90000"/>
          </a:bodyPr>
          <a:lstStyle/>
          <a:p>
            <a:r>
              <a:rPr lang="en-GB" sz="4000" dirty="0"/>
              <a:t>Data preparation and manipulation (tsibble)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3DC670-02C2-04F4-432A-478F4ADE81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714" y="3063757"/>
            <a:ext cx="9407137" cy="134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53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ourglass and a calendar">
            <a:extLst>
              <a:ext uri="{FF2B5EF4-FFF2-40B4-BE49-F238E27FC236}">
                <a16:creationId xmlns:a16="http://schemas.microsoft.com/office/drawing/2014/main" id="{798E75FF-AB79-541B-A1F7-C4F35E1F08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12" r="2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024D5E-66BD-6B91-A518-691F8219D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213866"/>
            <a:ext cx="4508357" cy="3009889"/>
          </a:xfrm>
        </p:spPr>
        <p:txBody>
          <a:bodyPr anchor="b">
            <a:noAutofit/>
          </a:bodyPr>
          <a:lstStyle/>
          <a:p>
            <a:pPr algn="l"/>
            <a:r>
              <a:rPr lang="en-GB" sz="5400" dirty="0"/>
              <a:t>A forecasting workflow for time series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7FBD265-BCE3-04C8-3447-FDB89F50B7D9}"/>
              </a:ext>
            </a:extLst>
          </p:cNvPr>
          <p:cNvSpPr txBox="1"/>
          <p:nvPr/>
        </p:nvSpPr>
        <p:spPr>
          <a:xfrm>
            <a:off x="477980" y="4735681"/>
            <a:ext cx="61007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Symbol" pitchFamily="2" charset="2"/>
              <a:buChar char="-"/>
            </a:pPr>
            <a:r>
              <a:rPr lang="en-GB" sz="2400" dirty="0"/>
              <a:t>Data preparation and manipulation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en-GB" sz="2400" dirty="0"/>
              <a:t>Model specification and estimation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en-GB" sz="2400" dirty="0"/>
              <a:t>Forecasting and choosing the best Model</a:t>
            </a:r>
          </a:p>
        </p:txBody>
      </p:sp>
      <p:pic>
        <p:nvPicPr>
          <p:cNvPr id="15" name="Kamera 14">
            <a:extLst>
              <a:ext uri="{FF2B5EF4-FFF2-40B4-BE49-F238E27FC236}">
                <a16:creationId xmlns:a16="http://schemas.microsoft.com/office/drawing/2014/main" id="{081F9653-B5D1-6409-002A-8289A08A96E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292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859</Words>
  <Application>Microsoft Office PowerPoint</Application>
  <PresentationFormat>Widescreen</PresentationFormat>
  <Paragraphs>139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Inconsolatazi4</vt:lpstr>
      <vt:lpstr>NimbusRomNo9L</vt:lpstr>
      <vt:lpstr>SFMono-Regular</vt:lpstr>
      <vt:lpstr>Symbol</vt:lpstr>
      <vt:lpstr>Office</vt:lpstr>
      <vt:lpstr>Temporal data with  tsibble and fable</vt:lpstr>
      <vt:lpstr>Outlook</vt:lpstr>
      <vt:lpstr>Vocabulary for time series analysis</vt:lpstr>
      <vt:lpstr>Grammar of tsibble</vt:lpstr>
      <vt:lpstr>Common verbs used in tsibble</vt:lpstr>
      <vt:lpstr>Data preparation and manipulation (tsibble)</vt:lpstr>
      <vt:lpstr>Data preparation and manipulation (tsibble)</vt:lpstr>
      <vt:lpstr>Data preparation and manipulation (tsibble)</vt:lpstr>
      <vt:lpstr>A forecasting workflow for time series data</vt:lpstr>
      <vt:lpstr>What even is Forecasting?</vt:lpstr>
      <vt:lpstr>What even is Forecasting?</vt:lpstr>
      <vt:lpstr>Fable in the Tidy Workflow</vt:lpstr>
      <vt:lpstr>The tidy model syntax of fable</vt:lpstr>
      <vt:lpstr>Common fable verbs and models</vt:lpstr>
      <vt:lpstr>Model specification and forcasting (fable)</vt:lpstr>
      <vt:lpstr>Producing forecasts</vt:lpstr>
      <vt:lpstr>Producing forecasts</vt:lpstr>
      <vt:lpstr>What have we learned today?</vt:lpstr>
      <vt:lpstr>Further Reading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data with  tsibble and fable</dc:title>
  <dc:creator>von Samson-Himmelstjerna, Justus</dc:creator>
  <cp:lastModifiedBy>Bennet Oskar Krafft</cp:lastModifiedBy>
  <cp:revision>26</cp:revision>
  <dcterms:created xsi:type="dcterms:W3CDTF">2022-11-14T18:14:54Z</dcterms:created>
  <dcterms:modified xsi:type="dcterms:W3CDTF">2022-11-16T21:15:23Z</dcterms:modified>
</cp:coreProperties>
</file>