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67" r:id="rId5"/>
    <p:sldId id="276" r:id="rId6"/>
    <p:sldId id="269" r:id="rId7"/>
    <p:sldId id="272" r:id="rId8"/>
    <p:sldId id="263" r:id="rId9"/>
    <p:sldId id="270" r:id="rId10"/>
    <p:sldId id="271" r:id="rId11"/>
    <p:sldId id="274" r:id="rId12"/>
    <p:sldId id="262" r:id="rId13"/>
    <p:sldId id="27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1"/>
    <p:restoredTop sz="80590"/>
  </p:normalViewPr>
  <p:slideViewPr>
    <p:cSldViewPr snapToGrid="0">
      <p:cViewPr>
        <p:scale>
          <a:sx n="85" d="100"/>
          <a:sy n="85" d="100"/>
        </p:scale>
        <p:origin x="10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8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9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9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4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7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1" name="Kamera 10">
            <a:extLst>
              <a:ext uri="{FF2B5EF4-FFF2-40B4-BE49-F238E27FC236}">
                <a16:creationId xmlns:a16="http://schemas.microsoft.com/office/drawing/2014/main" id="{C6F909ED-0427-314B-C96A-1A5FDF835DF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4C731EB-458D-8FFD-F2BC-52C0B595C719}"/>
              </a:ext>
            </a:extLst>
          </p:cNvPr>
          <p:cNvSpPr txBox="1">
            <a:spLocks/>
          </p:cNvSpPr>
          <p:nvPr/>
        </p:nvSpPr>
        <p:spPr>
          <a:xfrm>
            <a:off x="1055713" y="1367441"/>
            <a:ext cx="7587544" cy="2802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Comparing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multiple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models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model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ets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ETS(Trips),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arima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ARIMA(Trips),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lm = TSLM(Trips ~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trend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 +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season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71C08A0-C059-75BC-C319-EA2F45DDA59B}"/>
              </a:ext>
            </a:extLst>
          </p:cNvPr>
          <p:cNvSpPr txBox="1">
            <a:spLocks/>
          </p:cNvSpPr>
          <p:nvPr/>
        </p:nvSpPr>
        <p:spPr>
          <a:xfrm>
            <a:off x="1055713" y="4278852"/>
            <a:ext cx="7587544" cy="1662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plot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forecast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forecast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(h = "2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")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level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80,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alpha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EFE0DA-DB91-9F0D-7335-C4D45AD5F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66" y="1391008"/>
            <a:ext cx="7772400" cy="48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https://tsibble.tidyverts.org</a:t>
            </a:r>
          </a:p>
          <a:p>
            <a:r>
              <a:rPr lang="en-GB" dirty="0"/>
              <a:t>https://fable.tidyverts.org</a:t>
            </a:r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/>
              <a:t>https://www.mitchelloharawild.com/blog/fable/</a:t>
            </a:r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5F7455-4579-907F-6CC7-61770B56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3071812" y="393492"/>
            <a:ext cx="6048375" cy="60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8167744" cy="1298448"/>
          </a:xfrm>
        </p:spPr>
        <p:txBody>
          <a:bodyPr anchor="b">
            <a:noAutofit/>
          </a:bodyPr>
          <a:lstStyle/>
          <a:p>
            <a:r>
              <a:rPr lang="en-GB" sz="4500" dirty="0"/>
              <a:t>Vocabulary for time series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3F7FBE4-AEAA-0150-FD29-113F96FAC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76971" y="2388417"/>
            <a:ext cx="6306391" cy="3897313"/>
          </a:xfr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B37E50-B2A4-E629-0B08-C82685402B5C}"/>
              </a:ext>
            </a:extLst>
          </p:cNvPr>
          <p:cNvSpPr txBox="1">
            <a:spLocks/>
          </p:cNvSpPr>
          <p:nvPr/>
        </p:nvSpPr>
        <p:spPr>
          <a:xfrm>
            <a:off x="793661" y="2388417"/>
            <a:ext cx="4283310" cy="389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Trends</a:t>
            </a:r>
          </a:p>
          <a:p>
            <a:pPr lvl="1"/>
            <a:r>
              <a:rPr lang="en-GB" sz="2000" dirty="0"/>
              <a:t>Long-term overall Increase or decrease in the Data</a:t>
            </a:r>
          </a:p>
          <a:p>
            <a:pPr lvl="1"/>
            <a:r>
              <a:rPr lang="en-GB" sz="2000" dirty="0"/>
              <a:t>Does not have to be linear</a:t>
            </a:r>
          </a:p>
          <a:p>
            <a:r>
              <a:rPr lang="en-GB" sz="2400" b="1" dirty="0"/>
              <a:t>Seasonal</a:t>
            </a:r>
          </a:p>
          <a:p>
            <a:pPr lvl="1"/>
            <a:r>
              <a:rPr lang="en-GB" sz="2000" dirty="0"/>
              <a:t>Data affected by seasonal factors</a:t>
            </a:r>
          </a:p>
          <a:p>
            <a:pPr lvl="1"/>
            <a:r>
              <a:rPr lang="en-GB" sz="2000" dirty="0"/>
              <a:t>Seasonality has fixed periods</a:t>
            </a:r>
          </a:p>
          <a:p>
            <a:r>
              <a:rPr lang="en-GB" sz="2400" b="1" dirty="0"/>
              <a:t>Cyclic</a:t>
            </a:r>
          </a:p>
          <a:p>
            <a:pPr lvl="1"/>
            <a:r>
              <a:rPr lang="en-GB" sz="2000" dirty="0"/>
              <a:t>Rises and falls of unknown frequency</a:t>
            </a:r>
          </a:p>
          <a:p>
            <a:pPr lvl="1"/>
            <a:r>
              <a:rPr lang="en-GB" sz="2000" dirty="0"/>
              <a:t>For example economic cycles</a:t>
            </a:r>
          </a:p>
        </p:txBody>
      </p:sp>
    </p:spTree>
    <p:extLst>
      <p:ext uri="{BB962C8B-B14F-4D97-AF65-F5344CB8AC3E}">
        <p14:creationId xmlns:p14="http://schemas.microsoft.com/office/powerpoint/2010/main" val="418368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Grammar of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368446"/>
            <a:ext cx="4530898" cy="3870513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2000" dirty="0"/>
              <a:t>Intervals can be Regular as well as Irregular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effectLst/>
                <a:latin typeface="Inconsolatazi4"/>
              </a:rPr>
              <a:t>as_tibble</a:t>
            </a:r>
            <a:r>
              <a:rPr lang="en-GB" sz="2000" dirty="0"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i="1" dirty="0">
                <a:effectLst/>
                <a:latin typeface="NimbusRomNo9L"/>
              </a:rPr>
              <a:t>Coerce to a </a:t>
            </a:r>
            <a:r>
              <a:rPr lang="en-GB" sz="2000" i="1" dirty="0" err="1">
                <a:effectLst/>
                <a:latin typeface="NimbusRomNo9L"/>
              </a:rPr>
              <a:t>tibble</a:t>
            </a:r>
            <a:r>
              <a:rPr lang="en-GB" sz="2000" i="1" dirty="0">
                <a:effectLst/>
                <a:latin typeface="NimbusRomNo9L"/>
              </a:rPr>
              <a:t> or data frame</a:t>
            </a:r>
            <a:endParaRPr lang="en-GB" sz="2000" dirty="0"/>
          </a:p>
          <a:p>
            <a:r>
              <a:rPr lang="en-GB" sz="2000" dirty="0" err="1">
                <a:effectLst/>
                <a:latin typeface="Inconsolatazi4"/>
              </a:rPr>
              <a:t>count_gaps</a:t>
            </a:r>
            <a:r>
              <a:rPr lang="en-GB" sz="2000" dirty="0"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Count implicit gaps</a:t>
            </a:r>
          </a:p>
          <a:p>
            <a:r>
              <a:rPr lang="en-GB" sz="2000" dirty="0" err="1">
                <a:latin typeface="Inconsolatazi4"/>
              </a:rPr>
              <a:t>fill_gaps</a:t>
            </a:r>
            <a:r>
              <a:rPr lang="en-GB" sz="2000" dirty="0">
                <a:latin typeface="Inconsolatazi4"/>
                <a:sym typeface="Wingdings" pitchFamily="2" charset="2"/>
              </a:rPr>
              <a:t>()  Turn implicit missing values into explicit missing values</a:t>
            </a:r>
          </a:p>
          <a:p>
            <a:r>
              <a:rPr lang="en-GB" sz="2000" dirty="0" err="1">
                <a:effectLst/>
                <a:latin typeface="Inconsolatazi4"/>
              </a:rPr>
              <a:t>has_gaps</a:t>
            </a:r>
            <a:r>
              <a:rPr lang="en-GB" sz="2000" dirty="0">
                <a:effectLst/>
                <a:latin typeface="Inconsolatazi4"/>
              </a:rPr>
              <a:t>()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dirty="0">
                <a:latin typeface="Inconsolatazi4"/>
                <a:sym typeface="Wingdings" pitchFamily="2" charset="2"/>
              </a:rPr>
              <a:t> Show if a tsibble has implicit gaps</a:t>
            </a:r>
          </a:p>
          <a:p>
            <a:r>
              <a:rPr lang="en-GB" sz="2000" dirty="0" err="1">
                <a:latin typeface="Inconsolatazi4"/>
              </a:rPr>
              <a:t>filter_index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  filtering time index for a tsibble</a:t>
            </a:r>
          </a:p>
          <a:p>
            <a:r>
              <a:rPr lang="en-GB" sz="2000" dirty="0" err="1">
                <a:latin typeface="Inconsolatazi4"/>
              </a:rPr>
              <a:t>guess_frequency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  Guess a time frequency from other index objects</a:t>
            </a:r>
          </a:p>
          <a:p>
            <a:r>
              <a:rPr lang="de-DE" sz="2000" dirty="0" err="1">
                <a:effectLst/>
                <a:latin typeface="Inconsolatazi4"/>
              </a:rPr>
              <a:t>index_by</a:t>
            </a:r>
            <a:r>
              <a:rPr lang="de-DE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</a:t>
            </a:r>
            <a:r>
              <a:rPr lang="de-DE" sz="2000" i="1" dirty="0">
                <a:effectLst/>
                <a:latin typeface="NimbusRomNo9L"/>
              </a:rPr>
              <a:t>Group </a:t>
            </a:r>
            <a:r>
              <a:rPr lang="de-DE" sz="2000" i="1" dirty="0" err="1">
                <a:effectLst/>
                <a:latin typeface="NimbusRomNo9L"/>
              </a:rPr>
              <a:t>by</a:t>
            </a:r>
            <a:r>
              <a:rPr lang="de-DE" sz="2000" i="1" dirty="0">
                <a:effectLst/>
                <a:latin typeface="NimbusRomNo9L"/>
              </a:rPr>
              <a:t> time </a:t>
            </a:r>
            <a:r>
              <a:rPr lang="de-DE" sz="2000" i="1" dirty="0" err="1">
                <a:effectLst/>
                <a:latin typeface="NimbusRomNo9L"/>
              </a:rPr>
              <a:t>index</a:t>
            </a:r>
            <a:r>
              <a:rPr lang="de-DE" sz="2000" i="1" dirty="0">
                <a:effectLst/>
                <a:latin typeface="NimbusRomNo9L"/>
              </a:rPr>
              <a:t> and </a:t>
            </a:r>
            <a:r>
              <a:rPr lang="de-DE" sz="2000" i="1" dirty="0" err="1">
                <a:effectLst/>
                <a:latin typeface="NimbusRomNo9L"/>
              </a:rPr>
              <a:t>collapse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i="1" dirty="0" err="1">
                <a:effectLst/>
                <a:latin typeface="NimbusRomNo9L"/>
              </a:rPr>
              <a:t>with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dirty="0" err="1">
                <a:effectLst/>
                <a:latin typeface="Inconsolatazi4"/>
              </a:rPr>
              <a:t>summarise</a:t>
            </a:r>
            <a:r>
              <a:rPr lang="de-DE" sz="2000" dirty="0">
                <a:effectLst/>
                <a:latin typeface="Inconsolatazi4"/>
              </a:rPr>
              <a:t>() </a:t>
            </a: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 err="1">
                <a:latin typeface="Inconsolatazi4"/>
              </a:rPr>
              <a:t>group_by_key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  Group by key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490405"/>
            <a:ext cx="7672214" cy="200712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Create a tsibble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object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from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scratch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tsibble(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Year = 2015:2019,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Observation = c(123, 5, 78, 7, 110),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index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Year)</a:t>
            </a:r>
            <a:endParaRPr lang="en-GB" sz="20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1A43BA0-7A8A-6A92-9B9A-0D22A8AA9811}"/>
              </a:ext>
            </a:extLst>
          </p:cNvPr>
          <p:cNvSpPr txBox="1">
            <a:spLocks/>
          </p:cNvSpPr>
          <p:nvPr/>
        </p:nvSpPr>
        <p:spPr>
          <a:xfrm>
            <a:off x="1106599" y="3579204"/>
            <a:ext cx="7672214" cy="264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convert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"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monthly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weekly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daily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"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data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into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tsibble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object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data.frame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c("2022 Jan", "2022 Feb", "2022 Mar", "2022 Apr", "2022 May"),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        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Observations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c(50, 23, 34, 30, 25))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mutate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))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as_tsibble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index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490405"/>
            <a:ext cx="7672214" cy="319162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Time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plots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melsyd_economy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ansett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%&gt;%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filter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(Airports == "MEL-SYD", Class == "Economy") %&gt;%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mutate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/1000)</a:t>
            </a: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autoplot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melsyd_economy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,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) +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labs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(title = "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Ansett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airlines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class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",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   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subtitle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"Melbourne-Sydney",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   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"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('000)")</a:t>
            </a:r>
            <a:endParaRPr lang="en-GB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105C3F-0F7E-1A15-090F-CDED81805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076" y="2864480"/>
            <a:ext cx="5643473" cy="34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1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Model specification and estimation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F8E8AAF-2421-7C99-0BC5-9C914EF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437907"/>
            <a:ext cx="8005763" cy="388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tourism</a:t>
            </a:r>
            <a:endParaRPr lang="en-GB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A54F9E1-A830-8A5B-E662-8AB815638810}"/>
              </a:ext>
            </a:extLst>
          </p:cNvPr>
          <p:cNvSpPr txBox="1">
            <a:spLocks/>
          </p:cNvSpPr>
          <p:nvPr/>
        </p:nvSpPr>
        <p:spPr>
          <a:xfrm>
            <a:off x="1055714" y="2955433"/>
            <a:ext cx="8005763" cy="1720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summarise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endParaRPr lang="en-GB" sz="20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0B511CA-465F-C37C-3EAC-5F3EA969B4E0}"/>
              </a:ext>
            </a:extLst>
          </p:cNvPr>
          <p:cNvSpPr txBox="1">
            <a:spLocks/>
          </p:cNvSpPr>
          <p:nvPr/>
        </p:nvSpPr>
        <p:spPr>
          <a:xfrm>
            <a:off x="1055715" y="4804873"/>
            <a:ext cx="8005763" cy="1203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Exploration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tourism_total_trips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</a:t>
            </a:r>
            <a:endParaRPr lang="en-GB" sz="20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4ADBC57-89F0-ED42-FCE2-BC1A4D4B5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537" y="3074086"/>
            <a:ext cx="5351720" cy="33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8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864</Words>
  <Application>Microsoft Macintosh PowerPoint</Application>
  <PresentationFormat>Breitbild</PresentationFormat>
  <Paragraphs>132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Inconsolatazi4</vt:lpstr>
      <vt:lpstr>NimbusRomNo9L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Vocabulary for time series analysis</vt:lpstr>
      <vt:lpstr>Grammar of tsibble</vt:lpstr>
      <vt:lpstr>Common verbs used in tsibble</vt:lpstr>
      <vt:lpstr>Data preparation and manipulation (tsibble)</vt:lpstr>
      <vt:lpstr>Data preparation and manipulation (tsibble)</vt:lpstr>
      <vt:lpstr>A forecasting workflow for time series data</vt:lpstr>
      <vt:lpstr>Model specification and estimation (fable)</vt:lpstr>
      <vt:lpstr>Producing forecasts</vt:lpstr>
      <vt:lpstr>Producing forecasts</vt:lpstr>
      <vt:lpstr>Further Reading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13</cp:revision>
  <dcterms:created xsi:type="dcterms:W3CDTF">2022-11-14T18:14:54Z</dcterms:created>
  <dcterms:modified xsi:type="dcterms:W3CDTF">2022-11-16T11:37:32Z</dcterms:modified>
</cp:coreProperties>
</file>