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75" r:id="rId4"/>
    <p:sldId id="267" r:id="rId5"/>
    <p:sldId id="276" r:id="rId6"/>
    <p:sldId id="269" r:id="rId7"/>
    <p:sldId id="281" r:id="rId8"/>
    <p:sldId id="282" r:id="rId9"/>
    <p:sldId id="263" r:id="rId10"/>
    <p:sldId id="279" r:id="rId11"/>
    <p:sldId id="280" r:id="rId12"/>
    <p:sldId id="271" r:id="rId13"/>
    <p:sldId id="274" r:id="rId14"/>
    <p:sldId id="283" r:id="rId15"/>
    <p:sldId id="262" r:id="rId16"/>
    <p:sldId id="273" r:id="rId1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9631B5-78F2-41C9-869B-9F39066F8104}" styleName="Mittlere Formatvorlage 3 - Akz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3399"/>
    <p:restoredTop sz="80590"/>
  </p:normalViewPr>
  <p:slideViewPr>
    <p:cSldViewPr snapToGrid="0">
      <p:cViewPr>
        <p:scale>
          <a:sx n="63" d="100"/>
          <a:sy n="63" d="100"/>
        </p:scale>
        <p:origin x="1456" y="9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1746C-36BA-C544-B4A0-7C164F748B1D}" type="datetimeFigureOut">
              <a:rPr lang="en-GB" smtClean="0"/>
              <a:t>15/11/2022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9EEC96-AFE4-AB4C-9F77-BF8C435C8FB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45786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9EEC96-AFE4-AB4C-9F77-BF8C435C8FB7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65751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9EEC96-AFE4-AB4C-9F77-BF8C435C8FB7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01375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.</a:t>
            </a:r>
          </a:p>
          <a:p>
            <a:r>
              <a:rPr lang="en-GB" sz="2000" dirty="0"/>
              <a:t>Models in fable are specified using model </a:t>
            </a:r>
            <a:r>
              <a:rPr lang="en-GB" sz="2000" b="1" dirty="0"/>
              <a:t>functions</a:t>
            </a:r>
          </a:p>
          <a:p>
            <a:pPr marL="457200" lvl="1" indent="0">
              <a:buNone/>
            </a:pPr>
            <a:r>
              <a:rPr lang="en-GB" sz="2000" dirty="0"/>
              <a:t>(y  </a:t>
            </a:r>
            <a:r>
              <a:rPr lang="en-GB" sz="2000" dirty="0">
                <a:effectLst/>
              </a:rPr>
              <a:t>~ </a:t>
            </a:r>
            <a:r>
              <a:rPr lang="en-GB" sz="2000" dirty="0"/>
              <a:t> X) </a:t>
            </a:r>
          </a:p>
          <a:p>
            <a:pPr marL="228600" lvl="1">
              <a:spcBef>
                <a:spcPts val="1000"/>
              </a:spcBef>
            </a:pPr>
            <a:r>
              <a:rPr lang="en-GB" sz="2000" dirty="0"/>
              <a:t>Response variable(s) are specified </a:t>
            </a:r>
            <a:r>
              <a:rPr lang="en-GB" sz="2000" b="1" dirty="0"/>
              <a:t>on the left</a:t>
            </a:r>
            <a:r>
              <a:rPr lang="en-GB" sz="2000" dirty="0"/>
              <a:t> of the formula</a:t>
            </a:r>
          </a:p>
          <a:p>
            <a:pPr marL="228600" lvl="1">
              <a:spcBef>
                <a:spcPts val="1000"/>
              </a:spcBef>
            </a:pPr>
            <a:r>
              <a:rPr lang="en-GB" sz="2000" dirty="0"/>
              <a:t>Structure of the model is written </a:t>
            </a:r>
            <a:r>
              <a:rPr lang="en-GB" sz="2000" b="1" dirty="0"/>
              <a:t>on the right</a:t>
            </a:r>
          </a:p>
          <a:p>
            <a:pPr marL="685800" lvl="2">
              <a:spcBef>
                <a:spcPts val="1000"/>
              </a:spcBef>
            </a:pPr>
            <a:r>
              <a:rPr lang="en-GB" dirty="0"/>
              <a:t>One or more model specifications can be estimated using the model() function.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9EEC96-AFE4-AB4C-9F77-BF8C435C8FB7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81240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.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9EEC96-AFE4-AB4C-9F77-BF8C435C8FB7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91861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.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9EEC96-AFE4-AB4C-9F77-BF8C435C8FB7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76141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9EEC96-AFE4-AB4C-9F77-BF8C435C8FB7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50777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9EEC96-AFE4-AB4C-9F77-BF8C435C8FB7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80923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 time series can be thought of as a list of numbers (the measurements), along with some information about what times those numbers were recorded (the index).</a:t>
            </a:r>
          </a:p>
          <a:p>
            <a:r>
              <a:rPr lang="en-GB" dirty="0"/>
              <a:t>This information can be stored as a tsibble object in R.</a:t>
            </a:r>
          </a:p>
          <a:p>
            <a:endParaRPr lang="en-GB" dirty="0">
              <a:effectLst/>
            </a:endParaRPr>
          </a:p>
          <a:p>
            <a:r>
              <a:rPr lang="en-GB" dirty="0">
                <a:effectLst/>
              </a:rPr>
              <a:t>The </a:t>
            </a:r>
            <a:r>
              <a:rPr lang="en-GB" b="1" dirty="0">
                <a:effectLst/>
              </a:rPr>
              <a:t>tsibble</a:t>
            </a:r>
            <a:r>
              <a:rPr lang="en-GB" dirty="0">
                <a:effectLst/>
              </a:rPr>
              <a:t> package provides a data class of </a:t>
            </a:r>
            <a:r>
              <a:rPr lang="en-GB" dirty="0" err="1">
                <a:effectLst/>
              </a:rPr>
              <a:t>tbl_ts</a:t>
            </a:r>
            <a:r>
              <a:rPr lang="en-GB" dirty="0">
                <a:effectLst/>
              </a:rPr>
              <a:t> to represent tidy temporal data. A tsibble consists of a time index, key, and other measured variables in a data-centric format, which is built on top of the </a:t>
            </a:r>
            <a:r>
              <a:rPr lang="en-GB" dirty="0" err="1">
                <a:effectLst/>
              </a:rPr>
              <a:t>tibble</a:t>
            </a:r>
            <a:r>
              <a:rPr lang="en-GB" dirty="0">
                <a:effectLst/>
              </a:rPr>
              <a:t>.</a:t>
            </a:r>
          </a:p>
          <a:p>
            <a:endParaRPr lang="en-GB" noProof="0" dirty="0"/>
          </a:p>
          <a:p>
            <a:r>
              <a:rPr lang="en-GB" b="0" i="0" u="none" strike="noStrike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Tsibble supports arbitrary index classes, as long as they can be ordered from past to future.</a:t>
            </a:r>
            <a:endParaRPr lang="en-GB" noProof="0" dirty="0"/>
          </a:p>
          <a:p>
            <a:endParaRPr lang="en-GB" noProof="0" dirty="0"/>
          </a:p>
          <a:p>
            <a:r>
              <a:rPr lang="en-GB" noProof="0" dirty="0"/>
              <a:t>In comparison to </a:t>
            </a:r>
            <a:r>
              <a:rPr lang="en-GB" noProof="0" dirty="0" err="1"/>
              <a:t>tibble</a:t>
            </a:r>
            <a:r>
              <a:rPr lang="en-GB" noProof="0" dirty="0"/>
              <a:t> </a:t>
            </a:r>
            <a:r>
              <a:rPr lang="en-GB" b="0" i="0" u="none" strike="noStrike" noProof="0" dirty="0">
                <a:solidFill>
                  <a:srgbClr val="333333"/>
                </a:solidFill>
                <a:effectLst/>
                <a:latin typeface="-apple-system"/>
              </a:rPr>
              <a:t>the column of data specifying the observation’s measurement time is now actually used in the data</a:t>
            </a:r>
            <a:endParaRPr lang="en-GB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9EEC96-AFE4-AB4C-9F77-BF8C435C8FB7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81433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9EEC96-AFE4-AB4C-9F77-BF8C435C8FB7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65978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9EEC96-AFE4-AB4C-9F77-BF8C435C8FB7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12524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9EEC96-AFE4-AB4C-9F77-BF8C435C8FB7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8592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9EEC96-AFE4-AB4C-9F77-BF8C435C8FB7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39137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9EEC96-AFE4-AB4C-9F77-BF8C435C8FB7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68807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D19FE9-E5A5-AC32-47E6-814EA16EE6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D5B6492-084E-D754-435D-0D5F147CB3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9DDADD1-BC83-3E4C-DD3C-FD4D37FBA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B8D20C9-1FFB-D5C9-EDD0-AB8C5ADCA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4DED788C-329D-28C0-B99F-BB1337C86B3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9012" b="35494"/>
          <a:stretch/>
        </p:blipFill>
        <p:spPr>
          <a:xfrm>
            <a:off x="9578622" y="6034724"/>
            <a:ext cx="2408414" cy="446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28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77568D-2A62-4200-9407-AE2B356B2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5466D1A-D18E-7E51-ADC7-C4B00439E6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B9679CE-0FFE-A5A0-4593-F6B487790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0A9D306-C6A6-4967-9634-CAE098C18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1047C-AC16-3847-8358-E80D41A378BA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8CA3304E-2846-6363-858C-2D68A282CB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9012" b="35494"/>
          <a:stretch/>
        </p:blipFill>
        <p:spPr>
          <a:xfrm>
            <a:off x="9578622" y="6034724"/>
            <a:ext cx="2408414" cy="446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88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D45A993-19B9-24CE-71EB-366B4566FB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50EC012-3D19-6092-5EDC-20CB53E663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599CBF9-E5FF-5D9A-31CE-FBFEEE084A3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30624" y="6421531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457D699-1020-DB84-E65D-568A9150D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8314EBA-8E8E-2E52-8418-1EC3CEC5F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1047C-AC16-3847-8358-E80D41A378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9845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E0E207-A0CC-B7A4-97A1-64A5D869A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D4A8CEB-8931-DB2B-BAA1-BB38F724EE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A263B2C-3EC6-DAA3-6027-6049B4F46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54F0F51-F22D-6BC3-92D5-9608000B2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1047C-AC16-3847-8358-E80D41A378BA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E845969-2541-2009-4CC9-5BEDB8EF7C2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9012" b="35494"/>
          <a:stretch/>
        </p:blipFill>
        <p:spPr>
          <a:xfrm>
            <a:off x="9578622" y="6034724"/>
            <a:ext cx="2408414" cy="446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139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C0747C-11FC-DEBA-34F0-937AF83B3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D145425-C700-F09E-B302-9BF0CF2381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51AF14F-6547-0CE9-6FDF-FC2360503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E01DC96-BB6C-F2A1-0749-6EF49BC38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8A2A2-B610-4666-B9B2-050D8BFDBA5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9012" b="35494"/>
          <a:stretch/>
        </p:blipFill>
        <p:spPr>
          <a:xfrm>
            <a:off x="9578622" y="6034724"/>
            <a:ext cx="2408414" cy="446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882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F125EB-E522-921C-589D-9F63F11B4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881A71F-BD5F-F365-FC10-B7B3C9DE71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AB332F8-248C-E160-C343-346DB242AB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A7F1F4A-6DE6-17FA-4C63-F60CDF707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B0ED2EC-9033-7734-B446-150542765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1047C-AC16-3847-8358-E80D41A378BA}" type="slidenum">
              <a:rPr lang="de-DE" smtClean="0"/>
              <a:t>‹Nr.›</a:t>
            </a:fld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427E5A92-4095-D2C0-D428-CD082E531AC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9012" b="35494"/>
          <a:stretch/>
        </p:blipFill>
        <p:spPr>
          <a:xfrm>
            <a:off x="9578622" y="6034724"/>
            <a:ext cx="2408414" cy="446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441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C3F994-F571-E0F5-19DD-31CE00114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8115953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1ADC4C6-8311-FAEC-C6B7-8F05963221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F2C3577-BDC9-425A-B9C2-EF4479630E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5156891-D3A9-467C-2D48-CDC40567D2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3A9913F-DEF6-195A-EEC2-461FCE3A0A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781373B-0E74-15C6-278B-0B77EC55D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1F52E44-AE4C-42E4-7FF4-577AD18A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1047C-AC16-3847-8358-E80D41A378BA}" type="slidenum">
              <a:rPr lang="de-DE" smtClean="0"/>
              <a:t>‹Nr.›</a:t>
            </a:fld>
            <a:endParaRPr lang="de-DE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7F8CDCDC-644C-300F-501A-D9B41322A8D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9012" b="35494"/>
          <a:stretch/>
        </p:blipFill>
        <p:spPr>
          <a:xfrm>
            <a:off x="9578622" y="6034724"/>
            <a:ext cx="2408414" cy="446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931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5B48D1-7769-942F-DF7D-405197F19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BDCD7F6-0D8D-4E45-301E-AACCE77BB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2B91635-7DA3-0020-ECC5-26E3CDB02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1047C-AC16-3847-8358-E80D41A378BA}" type="slidenum">
              <a:rPr lang="de-DE" smtClean="0"/>
              <a:t>‹Nr.›</a:t>
            </a:fld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3075521D-E94D-6032-102F-CE856E628EA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9012" b="35494"/>
          <a:stretch/>
        </p:blipFill>
        <p:spPr>
          <a:xfrm>
            <a:off x="9578622" y="6034724"/>
            <a:ext cx="2408414" cy="446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354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2C9F2BA-BC29-E9F7-1C84-0D3506ADE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9F3408C-47D5-5327-01DD-F23AFB2B5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1047C-AC16-3847-8358-E80D41A378BA}" type="slidenum">
              <a:rPr lang="de-DE" smtClean="0"/>
              <a:t>‹Nr.›</a:t>
            </a:fld>
            <a:endParaRPr 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8F08ED3C-B4AC-4D00-B5B0-4B6C5A957F3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9012" b="35494"/>
          <a:stretch/>
        </p:blipFill>
        <p:spPr>
          <a:xfrm>
            <a:off x="9578622" y="6034724"/>
            <a:ext cx="2408414" cy="446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20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EDBD7E-2AEE-DD23-2ABE-49C0C719D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E359A97-5F13-01A2-DCAF-0D064EBD2A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7EBA191-A790-7432-1497-64D553879B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DF18A99-1B86-8CA2-E607-DD480246D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ABCD12B-B4FC-5974-9B87-061570BDE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1047C-AC16-3847-8358-E80D41A378BA}" type="slidenum">
              <a:rPr lang="de-DE" smtClean="0"/>
              <a:t>‹Nr.›</a:t>
            </a:fld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278525DA-C3A0-1248-89FA-8FA337578B8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9012" b="35494"/>
          <a:stretch/>
        </p:blipFill>
        <p:spPr>
          <a:xfrm>
            <a:off x="9578622" y="6034724"/>
            <a:ext cx="2408414" cy="446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506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4F4CE5-EAC2-8686-FAA5-AD3E2DA05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5B88F12-C724-8F9B-631B-77A01F79EB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C1220E0-EC06-1AB5-AD3D-F0D171C26F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F780532-CB8C-2E37-CDA0-3F9F4728E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E1E97D3-A65E-6CBA-9005-709DC76D7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1047C-AC16-3847-8358-E80D41A378BA}" type="slidenum">
              <a:rPr lang="de-DE" smtClean="0"/>
              <a:t>‹Nr.›</a:t>
            </a:fld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11DA431B-0B82-A92D-DFE2-615FDC2D724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9012" b="35494"/>
          <a:stretch/>
        </p:blipFill>
        <p:spPr>
          <a:xfrm>
            <a:off x="9578622" y="6034724"/>
            <a:ext cx="2408414" cy="446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213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363111D-834D-03D9-74B1-8920F162A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1222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1E728B5-71C1-1945-F7AA-A420001A66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0FB75BF-745E-5509-2A23-ED5FEA2BF0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3C73E8E-65CD-D508-DE7B-D3368BC3D1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21533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5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5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5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5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5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5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5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1C9187-089A-68CC-FAC0-3586FB4178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45810"/>
            <a:ext cx="6413500" cy="1355750"/>
          </a:xfrm>
        </p:spPr>
        <p:txBody>
          <a:bodyPr>
            <a:normAutofit/>
          </a:bodyPr>
          <a:lstStyle/>
          <a:p>
            <a:pPr algn="l"/>
            <a:r>
              <a:rPr lang="en-GB" sz="4600" dirty="0"/>
              <a:t>Temporal data with </a:t>
            </a:r>
            <a:br>
              <a:rPr lang="en-GB" sz="4600" dirty="0"/>
            </a:br>
            <a:r>
              <a:rPr lang="en-GB" sz="4600" dirty="0"/>
              <a:t>tsibble and fable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59FC0E0-9085-6DB2-DE5A-76E49DE5C9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8516"/>
            <a:ext cx="5930900" cy="911117"/>
          </a:xfrm>
        </p:spPr>
        <p:txBody>
          <a:bodyPr>
            <a:normAutofit/>
          </a:bodyPr>
          <a:lstStyle/>
          <a:p>
            <a:pPr algn="l"/>
            <a:r>
              <a:rPr lang="de-DE" sz="2000"/>
              <a:t>Oskar Krafft</a:t>
            </a:r>
          </a:p>
          <a:p>
            <a:pPr algn="l"/>
            <a:r>
              <a:rPr lang="de-DE" sz="2000"/>
              <a:t>Justus v. Samson-Himmelstjerna</a:t>
            </a:r>
          </a:p>
        </p:txBody>
      </p:sp>
      <p:sp>
        <p:nvSpPr>
          <p:cNvPr id="10" name="Freeform 17">
            <a:extLst>
              <a:ext uri="{FF2B5EF4-FFF2-40B4-BE49-F238E27FC236}">
                <a16:creationId xmlns:a16="http://schemas.microsoft.com/office/drawing/2014/main" id="{41F18803-BE79-4916-AE6B-5DE238B36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663110" cy="2130951"/>
          </a:xfrm>
          <a:custGeom>
            <a:avLst/>
            <a:gdLst>
              <a:gd name="connsiteX0" fmla="*/ 0 w 8663110"/>
              <a:gd name="connsiteY0" fmla="*/ 0 h 2130951"/>
              <a:gd name="connsiteX1" fmla="*/ 819150 w 8663110"/>
              <a:gd name="connsiteY1" fmla="*/ 0 h 2130951"/>
              <a:gd name="connsiteX2" fmla="*/ 1028700 w 8663110"/>
              <a:gd name="connsiteY2" fmla="*/ 0 h 2130951"/>
              <a:gd name="connsiteX3" fmla="*/ 4187970 w 8663110"/>
              <a:gd name="connsiteY3" fmla="*/ 0 h 2130951"/>
              <a:gd name="connsiteX4" fmla="*/ 4400550 w 8663110"/>
              <a:gd name="connsiteY4" fmla="*/ 0 h 2130951"/>
              <a:gd name="connsiteX5" fmla="*/ 5262791 w 8663110"/>
              <a:gd name="connsiteY5" fmla="*/ 0 h 2130951"/>
              <a:gd name="connsiteX6" fmla="*/ 5262791 w 8663110"/>
              <a:gd name="connsiteY6" fmla="*/ 478 h 2130951"/>
              <a:gd name="connsiteX7" fmla="*/ 8663110 w 8663110"/>
              <a:gd name="connsiteY7" fmla="*/ 478 h 2130951"/>
              <a:gd name="connsiteX8" fmla="*/ 7676422 w 8663110"/>
              <a:gd name="connsiteY8" fmla="*/ 2130951 h 2130951"/>
              <a:gd name="connsiteX9" fmla="*/ 4400550 w 8663110"/>
              <a:gd name="connsiteY9" fmla="*/ 2130951 h 2130951"/>
              <a:gd name="connsiteX10" fmla="*/ 4187970 w 8663110"/>
              <a:gd name="connsiteY10" fmla="*/ 2130951 h 2130951"/>
              <a:gd name="connsiteX11" fmla="*/ 1028700 w 8663110"/>
              <a:gd name="connsiteY11" fmla="*/ 2130951 h 2130951"/>
              <a:gd name="connsiteX12" fmla="*/ 819150 w 8663110"/>
              <a:gd name="connsiteY12" fmla="*/ 2130951 h 2130951"/>
              <a:gd name="connsiteX13" fmla="*/ 0 w 8663110"/>
              <a:gd name="connsiteY13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8663110" h="2130951">
                <a:moveTo>
                  <a:pt x="0" y="0"/>
                </a:moveTo>
                <a:lnTo>
                  <a:pt x="819150" y="0"/>
                </a:lnTo>
                <a:lnTo>
                  <a:pt x="1028700" y="0"/>
                </a:lnTo>
                <a:lnTo>
                  <a:pt x="4187970" y="0"/>
                </a:lnTo>
                <a:lnTo>
                  <a:pt x="4400550" y="0"/>
                </a:lnTo>
                <a:lnTo>
                  <a:pt x="5262791" y="0"/>
                </a:lnTo>
                <a:lnTo>
                  <a:pt x="5262791" y="478"/>
                </a:lnTo>
                <a:lnTo>
                  <a:pt x="8663110" y="478"/>
                </a:lnTo>
                <a:lnTo>
                  <a:pt x="7676422" y="2130951"/>
                </a:lnTo>
                <a:lnTo>
                  <a:pt x="4400550" y="2130951"/>
                </a:lnTo>
                <a:lnTo>
                  <a:pt x="4187970" y="2130951"/>
                </a:lnTo>
                <a:lnTo>
                  <a:pt x="1028700" y="2130951"/>
                </a:lnTo>
                <a:lnTo>
                  <a:pt x="819150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E59D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121A4024-2CF0-F035-B7D5-3BEB10E8B2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5279" y="2058651"/>
            <a:ext cx="2265899" cy="2624667"/>
          </a:xfrm>
          <a:prstGeom prst="rect">
            <a:avLst/>
          </a:prstGeom>
        </p:spPr>
      </p:pic>
      <p:sp>
        <p:nvSpPr>
          <p:cNvPr id="12" name="Freeform 18">
            <a:extLst>
              <a:ext uri="{FF2B5EF4-FFF2-40B4-BE49-F238E27FC236}">
                <a16:creationId xmlns:a16="http://schemas.microsoft.com/office/drawing/2014/main" id="{C15229F3-7A2E-4558-98FE-7A5F69409D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4683319"/>
            <a:ext cx="6516874" cy="2174681"/>
          </a:xfrm>
          <a:custGeom>
            <a:avLst/>
            <a:gdLst>
              <a:gd name="connsiteX0" fmla="*/ 0 w 6516874"/>
              <a:gd name="connsiteY0" fmla="*/ 0 h 2174681"/>
              <a:gd name="connsiteX1" fmla="*/ 819150 w 6516874"/>
              <a:gd name="connsiteY1" fmla="*/ 0 h 2174681"/>
              <a:gd name="connsiteX2" fmla="*/ 1038225 w 6516874"/>
              <a:gd name="connsiteY2" fmla="*/ 0 h 2174681"/>
              <a:gd name="connsiteX3" fmla="*/ 6516874 w 6516874"/>
              <a:gd name="connsiteY3" fmla="*/ 0 h 2174681"/>
              <a:gd name="connsiteX4" fmla="*/ 5509712 w 6516874"/>
              <a:gd name="connsiteY4" fmla="*/ 2174681 h 2174681"/>
              <a:gd name="connsiteX5" fmla="*/ 1038225 w 6516874"/>
              <a:gd name="connsiteY5" fmla="*/ 2174681 h 2174681"/>
              <a:gd name="connsiteX6" fmla="*/ 947987 w 6516874"/>
              <a:gd name="connsiteY6" fmla="*/ 2174681 h 2174681"/>
              <a:gd name="connsiteX7" fmla="*/ 819150 w 6516874"/>
              <a:gd name="connsiteY7" fmla="*/ 2174681 h 2174681"/>
              <a:gd name="connsiteX8" fmla="*/ 0 w 6516874"/>
              <a:gd name="connsiteY8" fmla="*/ 2174681 h 2174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516874" h="2174681">
                <a:moveTo>
                  <a:pt x="0" y="0"/>
                </a:moveTo>
                <a:lnTo>
                  <a:pt x="819150" y="0"/>
                </a:lnTo>
                <a:lnTo>
                  <a:pt x="1038225" y="0"/>
                </a:lnTo>
                <a:lnTo>
                  <a:pt x="6516874" y="0"/>
                </a:lnTo>
                <a:lnTo>
                  <a:pt x="5509712" y="2174681"/>
                </a:lnTo>
                <a:lnTo>
                  <a:pt x="1038225" y="2174681"/>
                </a:lnTo>
                <a:lnTo>
                  <a:pt x="947987" y="2174681"/>
                </a:lnTo>
                <a:lnTo>
                  <a:pt x="819150" y="2174681"/>
                </a:lnTo>
                <a:lnTo>
                  <a:pt x="0" y="2174681"/>
                </a:lnTo>
                <a:close/>
              </a:path>
            </a:pathLst>
          </a:custGeom>
          <a:solidFill>
            <a:srgbClr val="4A4A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8934D3C2-0D10-E5AE-BC34-194F3D7C29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11178" y="3370984"/>
            <a:ext cx="2276370" cy="2627311"/>
          </a:xfrm>
          <a:prstGeom prst="rect">
            <a:avLst/>
          </a:prstGeom>
        </p:spPr>
      </p:pic>
      <p:pic>
        <p:nvPicPr>
          <p:cNvPr id="13" name="Kamera 12">
            <a:extLst>
              <a:ext uri="{FF2B5EF4-FFF2-40B4-BE49-F238E27FC236}">
                <a16:creationId xmlns:a16="http://schemas.microsoft.com/office/drawing/2014/main" id="{A6BC8037-8C27-CCA0-CBC5-4021403742C5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61406" y="178904"/>
            <a:ext cx="30480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9306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8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739333B-3773-EC66-130B-F17B3BCDA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GB" sz="4800" dirty="0"/>
              <a:t>The syntax of fable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68EE0B1-1D88-A56B-8309-4C804F46E4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23115" y="2731431"/>
            <a:ext cx="6541958" cy="597359"/>
          </a:xfrm>
        </p:spPr>
        <p:txBody>
          <a:bodyPr anchor="ctr">
            <a:noAutofit/>
          </a:bodyPr>
          <a:lstStyle/>
          <a:p>
            <a:pPr marL="0" indent="0">
              <a:buNone/>
            </a:pPr>
            <a:r>
              <a:rPr lang="en-GB" dirty="0"/>
              <a:t>R&gt;	Transform(y)  </a:t>
            </a:r>
            <a:r>
              <a:rPr lang="en-GB" dirty="0">
                <a:solidFill>
                  <a:srgbClr val="333333"/>
                </a:solidFill>
                <a:latin typeface="SFMono-Regular"/>
              </a:rPr>
              <a:t>~  {model specification}</a:t>
            </a:r>
            <a:endParaRPr lang="en-GB" dirty="0"/>
          </a:p>
        </p:txBody>
      </p:sp>
      <p:graphicFrame>
        <p:nvGraphicFramePr>
          <p:cNvPr id="8" name="Tabelle 8">
            <a:extLst>
              <a:ext uri="{FF2B5EF4-FFF2-40B4-BE49-F238E27FC236}">
                <a16:creationId xmlns:a16="http://schemas.microsoft.com/office/drawing/2014/main" id="{3D958E2A-BAAC-58A1-CED4-63E1428957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8617500"/>
              </p:ext>
            </p:extLst>
          </p:nvPr>
        </p:nvGraphicFramePr>
        <p:xfrm>
          <a:off x="1627681" y="3511574"/>
          <a:ext cx="8128000" cy="2225040"/>
        </p:xfrm>
        <a:graphic>
          <a:graphicData uri="http://schemas.openxmlformats.org/drawingml/2006/table">
            <a:tbl>
              <a:tblPr firstRow="1">
                <a:tableStyleId>{EB9631B5-78F2-41C9-869B-9F39066F8104}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15066092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913308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2800" dirty="0">
                          <a:solidFill>
                            <a:schemeClr val="tx1"/>
                          </a:solidFill>
                        </a:rPr>
                        <a:t>Left Hand Side - Response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dirty="0">
                          <a:solidFill>
                            <a:schemeClr val="tx1"/>
                          </a:solidFill>
                        </a:rPr>
                        <a:t>Right Hand Side - Specials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714260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000" dirty="0">
                          <a:solidFill>
                            <a:schemeClr val="tx1"/>
                          </a:solidFill>
                        </a:rPr>
                        <a:t>Defines the response variable from the Data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dirty="0">
                          <a:solidFill>
                            <a:schemeClr val="tx1"/>
                          </a:solidFill>
                        </a:rPr>
                        <a:t>Model specific special functions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2652688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000" dirty="0">
                          <a:solidFill>
                            <a:schemeClr val="tx1"/>
                          </a:solidFill>
                        </a:rPr>
                        <a:t>Specification of transformations (which are automatically back-transformed)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dirty="0">
                          <a:solidFill>
                            <a:schemeClr val="tx1"/>
                          </a:solidFill>
                        </a:rPr>
                        <a:t>Several models at the same time possible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068872318"/>
                  </a:ext>
                </a:extLst>
              </a:tr>
            </a:tbl>
          </a:graphicData>
        </a:graphic>
      </p:graphicFrame>
      <p:pic>
        <p:nvPicPr>
          <p:cNvPr id="3" name="Kamera 2">
            <a:extLst>
              <a:ext uri="{FF2B5EF4-FFF2-40B4-BE49-F238E27FC236}">
                <a16:creationId xmlns:a16="http://schemas.microsoft.com/office/drawing/2014/main" id="{4FA7D2B6-FFDE-AB4F-1C82-9CDB9D558AA9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961406" y="178904"/>
            <a:ext cx="30480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5177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8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739333B-3773-EC66-130B-F17B3BCDA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GB" sz="4800" dirty="0"/>
              <a:t>Common verbs used in fable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24EFEFD-9F7B-6A02-77BA-FBAB00920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9849356" cy="3639450"/>
          </a:xfrm>
        </p:spPr>
        <p:txBody>
          <a:bodyPr anchor="ctr">
            <a:normAutofit/>
          </a:bodyPr>
          <a:lstStyle/>
          <a:p>
            <a:r>
              <a:rPr lang="en-GB" sz="2000" dirty="0">
                <a:latin typeface="Inconsolatazi4"/>
                <a:sym typeface="Wingdings" pitchFamily="2" charset="2"/>
              </a:rPr>
              <a:t>Model()  Model specification</a:t>
            </a:r>
          </a:p>
          <a:p>
            <a:pPr lvl="1"/>
            <a:r>
              <a:rPr lang="en-GB" sz="2000" dirty="0">
                <a:latin typeface="Inconsolatazi4"/>
                <a:sym typeface="Wingdings" pitchFamily="2" charset="2"/>
              </a:rPr>
              <a:t>ETS()  Exponential smoothing state space model</a:t>
            </a:r>
          </a:p>
          <a:p>
            <a:pPr lvl="1"/>
            <a:r>
              <a:rPr lang="en-GB" sz="2000" dirty="0">
                <a:latin typeface="Inconsolatazi4"/>
                <a:sym typeface="Wingdings" pitchFamily="2" charset="2"/>
              </a:rPr>
              <a:t>ARIMA()  Autoregressive integrated moving average model</a:t>
            </a:r>
          </a:p>
          <a:p>
            <a:pPr lvl="1"/>
            <a:r>
              <a:rPr lang="en-GB" sz="2000" dirty="0">
                <a:latin typeface="Inconsolatazi4"/>
                <a:sym typeface="Wingdings" pitchFamily="2" charset="2"/>
              </a:rPr>
              <a:t>TSLM()  Linear model with time series components</a:t>
            </a:r>
          </a:p>
          <a:p>
            <a:pPr marL="457200" lvl="1" indent="0">
              <a:buNone/>
            </a:pPr>
            <a:endParaRPr lang="en-GB" sz="2000" dirty="0">
              <a:latin typeface="Inconsolatazi4"/>
              <a:sym typeface="Wingdings" pitchFamily="2" charset="2"/>
            </a:endParaRPr>
          </a:p>
          <a:p>
            <a:r>
              <a:rPr lang="en-GB" sz="2000" dirty="0">
                <a:effectLst/>
                <a:latin typeface="Inconsolatazi4"/>
              </a:rPr>
              <a:t>forecast() </a:t>
            </a:r>
            <a:r>
              <a:rPr lang="en-GB" sz="2000" dirty="0">
                <a:latin typeface="Inconsolatazi4"/>
                <a:sym typeface="Wingdings" pitchFamily="2" charset="2"/>
              </a:rPr>
              <a:t></a:t>
            </a:r>
            <a:r>
              <a:rPr lang="en-GB" sz="2000" dirty="0">
                <a:latin typeface="Inconsolatazi4"/>
              </a:rPr>
              <a:t> </a:t>
            </a:r>
            <a:r>
              <a:rPr lang="en-GB" sz="2000" dirty="0">
                <a:effectLst/>
                <a:latin typeface="NimbusRomNo9L"/>
              </a:rPr>
              <a:t>Forecast </a:t>
            </a:r>
            <a:r>
              <a:rPr lang="en-GB" sz="2000" dirty="0">
                <a:latin typeface="NimbusRomNo9L"/>
              </a:rPr>
              <a:t>Data </a:t>
            </a:r>
            <a:r>
              <a:rPr lang="en-GB" sz="2000" dirty="0">
                <a:effectLst/>
                <a:latin typeface="NimbusRomNo9L"/>
              </a:rPr>
              <a:t>using the specified model</a:t>
            </a:r>
            <a:endParaRPr lang="en-GB" sz="2000" dirty="0"/>
          </a:p>
          <a:p>
            <a:endParaRPr lang="en-GB" sz="2000" dirty="0">
              <a:latin typeface="Inconsolatazi4"/>
            </a:endParaRPr>
          </a:p>
          <a:p>
            <a:r>
              <a:rPr lang="en-GB" sz="2000" dirty="0">
                <a:latin typeface="Inconsolatazi4"/>
              </a:rPr>
              <a:t>glance</a:t>
            </a:r>
            <a:r>
              <a:rPr lang="en-GB" sz="2000" dirty="0">
                <a:latin typeface="Inconsolatazi4"/>
                <a:sym typeface="Wingdings" pitchFamily="2" charset="2"/>
              </a:rPr>
              <a:t>()  Construct a single row summary of the model</a:t>
            </a:r>
          </a:p>
          <a:p>
            <a:r>
              <a:rPr lang="en-GB" sz="2000" dirty="0">
                <a:latin typeface="Inconsolatazi4"/>
              </a:rPr>
              <a:t>accuracy() </a:t>
            </a:r>
            <a:r>
              <a:rPr lang="en-GB" sz="2000" dirty="0">
                <a:latin typeface="Inconsolatazi4"/>
                <a:sym typeface="Wingdings" pitchFamily="2" charset="2"/>
              </a:rPr>
              <a:t> Summarise the performance of the model using accuracy measures</a:t>
            </a:r>
          </a:p>
          <a:p>
            <a:endParaRPr lang="en-GB" sz="2000" dirty="0">
              <a:latin typeface="Inconsolatazi4"/>
              <a:sym typeface="Wingdings" pitchFamily="2" charset="2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Kamera 4">
            <a:extLst>
              <a:ext uri="{FF2B5EF4-FFF2-40B4-BE49-F238E27FC236}">
                <a16:creationId xmlns:a16="http://schemas.microsoft.com/office/drawing/2014/main" id="{5D0757A2-9332-4E73-0AC6-225A3AB7AFEB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961406" y="178904"/>
            <a:ext cx="30480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0515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49FB5C3-7336-4FE0-A30C-CC0A3646D4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9A6B5CE-CB1D-48EE-8B43-E952235C8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3F3EAA5-4E15-400B-BBA3-82B3F49A21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2BA2E40-BE9B-4C54-9CDD-40EE804CCE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0DA909B4-15FF-46A6-8A7F-7AEF977FE9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517897"/>
            <a:ext cx="11111729" cy="585796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6655BA3-676A-D955-E13C-5A2890900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5713" y="663695"/>
            <a:ext cx="7845156" cy="1169585"/>
          </a:xfrm>
        </p:spPr>
        <p:txBody>
          <a:bodyPr anchor="t">
            <a:normAutofit fontScale="90000"/>
          </a:bodyPr>
          <a:lstStyle/>
          <a:p>
            <a:r>
              <a:rPr lang="en-GB" sz="4000" dirty="0"/>
              <a:t>Model specification and </a:t>
            </a:r>
            <a:r>
              <a:rPr lang="en-GB" sz="4000" dirty="0" err="1"/>
              <a:t>forcasting</a:t>
            </a:r>
            <a:r>
              <a:rPr lang="en-GB" sz="4000" dirty="0"/>
              <a:t> (fable)</a:t>
            </a:r>
            <a:endParaRPr lang="en-GB" sz="37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382A32C-5B0C-4B1C-A074-76C6DBCC9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55714" y="2263365"/>
            <a:ext cx="49377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Kamera 2">
            <a:extLst>
              <a:ext uri="{FF2B5EF4-FFF2-40B4-BE49-F238E27FC236}">
                <a16:creationId xmlns:a16="http://schemas.microsoft.com/office/drawing/2014/main" id="{18C3FFBC-239F-FC30-2E9D-D5022F0510C7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961406" y="178904"/>
            <a:ext cx="3048000" cy="1714500"/>
          </a:xfrm>
          <a:prstGeom prst="rect">
            <a:avLst/>
          </a:prstGeom>
        </p:spPr>
      </p:pic>
      <p:pic>
        <p:nvPicPr>
          <p:cNvPr id="26" name="Grafik 25" descr="Ein Bild, das Text enthält.&#10;&#10;Automatisch generierte Beschreibung">
            <a:extLst>
              <a:ext uri="{FF2B5EF4-FFF2-40B4-BE49-F238E27FC236}">
                <a16:creationId xmlns:a16="http://schemas.microsoft.com/office/drawing/2014/main" id="{8F59CDB7-234E-B981-713B-169A3B7BAE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6599" y="1208772"/>
            <a:ext cx="6985000" cy="1930400"/>
          </a:xfrm>
          <a:prstGeom prst="rect">
            <a:avLst/>
          </a:prstGeom>
        </p:spPr>
      </p:pic>
      <p:pic>
        <p:nvPicPr>
          <p:cNvPr id="28" name="Grafik 27">
            <a:extLst>
              <a:ext uri="{FF2B5EF4-FFF2-40B4-BE49-F238E27FC236}">
                <a16:creationId xmlns:a16="http://schemas.microsoft.com/office/drawing/2014/main" id="{109489AA-F8B3-B9CF-C81B-5E969DD7FC3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06599" y="3139172"/>
            <a:ext cx="6985000" cy="838200"/>
          </a:xfrm>
          <a:prstGeom prst="rect">
            <a:avLst/>
          </a:prstGeom>
        </p:spPr>
      </p:pic>
      <p:pic>
        <p:nvPicPr>
          <p:cNvPr id="30" name="Grafik 29" descr="Ein Bild, das Tisch enthält.&#10;&#10;Automatisch generierte Beschreibung">
            <a:extLst>
              <a:ext uri="{FF2B5EF4-FFF2-40B4-BE49-F238E27FC236}">
                <a16:creationId xmlns:a16="http://schemas.microsoft.com/office/drawing/2014/main" id="{4FEF5061-51D8-2BC7-E5A5-D2D2F91F173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25907" y="3968544"/>
            <a:ext cx="6985000" cy="231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4222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49FB5C3-7336-4FE0-A30C-CC0A3646D4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9A6B5CE-CB1D-48EE-8B43-E952235C8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3F3EAA5-4E15-400B-BBA3-82B3F49A21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2BA2E40-BE9B-4C54-9CDD-40EE804CCE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0DA909B4-15FF-46A6-8A7F-7AEF977FE9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517897"/>
            <a:ext cx="11111729" cy="585796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6655BA3-676A-D955-E13C-5A2890900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5713" y="663695"/>
            <a:ext cx="7845156" cy="1169585"/>
          </a:xfrm>
        </p:spPr>
        <p:txBody>
          <a:bodyPr anchor="t">
            <a:normAutofit/>
          </a:bodyPr>
          <a:lstStyle/>
          <a:p>
            <a:r>
              <a:rPr lang="en-GB" sz="4000" dirty="0"/>
              <a:t>Producing forecasts</a:t>
            </a:r>
            <a:endParaRPr lang="en-GB" sz="37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382A32C-5B0C-4B1C-A074-76C6DBCC9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55714" y="2263365"/>
            <a:ext cx="49377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Kamera 2">
            <a:extLst>
              <a:ext uri="{FF2B5EF4-FFF2-40B4-BE49-F238E27FC236}">
                <a16:creationId xmlns:a16="http://schemas.microsoft.com/office/drawing/2014/main" id="{18C3FFBC-239F-FC30-2E9D-D5022F0510C7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961406" y="178904"/>
            <a:ext cx="3048000" cy="1714500"/>
          </a:xfrm>
          <a:prstGeom prst="rect">
            <a:avLst/>
          </a:prstGeom>
        </p:spPr>
      </p:pic>
      <p:pic>
        <p:nvPicPr>
          <p:cNvPr id="24" name="Grafik 23" descr="Ein Bild, das Text enthält.&#10;&#10;Automatisch generierte Beschreibung">
            <a:extLst>
              <a:ext uri="{FF2B5EF4-FFF2-40B4-BE49-F238E27FC236}">
                <a16:creationId xmlns:a16="http://schemas.microsoft.com/office/drawing/2014/main" id="{6940E714-A3D9-B7C4-CCE4-DBE58799E8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6599" y="1416623"/>
            <a:ext cx="6985000" cy="1511300"/>
          </a:xfrm>
          <a:prstGeom prst="rect">
            <a:avLst/>
          </a:prstGeom>
        </p:spPr>
      </p:pic>
      <p:pic>
        <p:nvPicPr>
          <p:cNvPr id="25" name="Grafik 24">
            <a:extLst>
              <a:ext uri="{FF2B5EF4-FFF2-40B4-BE49-F238E27FC236}">
                <a16:creationId xmlns:a16="http://schemas.microsoft.com/office/drawing/2014/main" id="{32F35A0D-D303-7B0E-0BAE-8BFCF9A118B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79063" y="2938337"/>
            <a:ext cx="4812536" cy="3437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4930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49FB5C3-7336-4FE0-A30C-CC0A3646D4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9A6B5CE-CB1D-48EE-8B43-E952235C8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3F3EAA5-4E15-400B-BBA3-82B3F49A21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2BA2E40-BE9B-4C54-9CDD-40EE804CCE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0DA909B4-15FF-46A6-8A7F-7AEF977FE9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517897"/>
            <a:ext cx="11111729" cy="585796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6655BA3-676A-D955-E13C-5A2890900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5713" y="663695"/>
            <a:ext cx="7845156" cy="1169585"/>
          </a:xfrm>
        </p:spPr>
        <p:txBody>
          <a:bodyPr anchor="t">
            <a:normAutofit/>
          </a:bodyPr>
          <a:lstStyle/>
          <a:p>
            <a:r>
              <a:rPr lang="en-GB" sz="4000" dirty="0"/>
              <a:t>Producing forecasts</a:t>
            </a:r>
            <a:endParaRPr lang="en-GB" sz="37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382A32C-5B0C-4B1C-A074-76C6DBCC9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55714" y="2263365"/>
            <a:ext cx="49377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Kamera 2">
            <a:extLst>
              <a:ext uri="{FF2B5EF4-FFF2-40B4-BE49-F238E27FC236}">
                <a16:creationId xmlns:a16="http://schemas.microsoft.com/office/drawing/2014/main" id="{18C3FFBC-239F-FC30-2E9D-D5022F0510C7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961406" y="178904"/>
            <a:ext cx="3048000" cy="1714500"/>
          </a:xfrm>
          <a:prstGeom prst="rect">
            <a:avLst/>
          </a:prstGeom>
        </p:spPr>
      </p:pic>
      <p:pic>
        <p:nvPicPr>
          <p:cNvPr id="9" name="Grafik 8" descr="Ein Bild, das Text enthält.&#10;&#10;Automatisch generierte Beschreibung">
            <a:extLst>
              <a:ext uri="{FF2B5EF4-FFF2-40B4-BE49-F238E27FC236}">
                <a16:creationId xmlns:a16="http://schemas.microsoft.com/office/drawing/2014/main" id="{6D2E34D6-0F6E-7ADC-0BAA-79C875CFC2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6599" y="1676241"/>
            <a:ext cx="6985000" cy="1016000"/>
          </a:xfrm>
          <a:prstGeom prst="rect">
            <a:avLst/>
          </a:prstGeom>
        </p:spPr>
      </p:pic>
      <p:pic>
        <p:nvPicPr>
          <p:cNvPr id="11" name="Grafik 10" descr="Ein Bild, das Tisch enthält.&#10;&#10;Automatisch generierte Beschreibung">
            <a:extLst>
              <a:ext uri="{FF2B5EF4-FFF2-40B4-BE49-F238E27FC236}">
                <a16:creationId xmlns:a16="http://schemas.microsoft.com/office/drawing/2014/main" id="{294239C9-730D-8236-E9D8-D2F2673D349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78848" y="2848100"/>
            <a:ext cx="6985000" cy="229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1210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48BBB3-6C1D-1C49-FE89-E5F0BEBE1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Further Reading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19D6F9B-F207-802B-2B37-FF4683C127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https://tsibble.tidyverts.org</a:t>
            </a:r>
          </a:p>
          <a:p>
            <a:r>
              <a:rPr lang="en-GB" dirty="0"/>
              <a:t>https://fable.tidyverts.org</a:t>
            </a:r>
          </a:p>
          <a:p>
            <a:r>
              <a:rPr lang="en-GB" dirty="0"/>
              <a:t>http://cran.nexr.com/web/packages/tsibble/vignettes/intro-tsibble.html</a:t>
            </a:r>
          </a:p>
          <a:p>
            <a:r>
              <a:rPr lang="en-GB" dirty="0"/>
              <a:t>https://cran.r-project.org/web/packages/tsibble/tsibble.pdf</a:t>
            </a:r>
          </a:p>
          <a:p>
            <a:r>
              <a:rPr lang="en-GB" dirty="0"/>
              <a:t>https://</a:t>
            </a:r>
            <a:r>
              <a:rPr lang="en-GB" dirty="0" err="1"/>
              <a:t>cran.r-project.org</a:t>
            </a:r>
            <a:r>
              <a:rPr lang="en-GB" dirty="0"/>
              <a:t>/web/packages/fable/</a:t>
            </a:r>
            <a:r>
              <a:rPr lang="en-GB" dirty="0" err="1"/>
              <a:t>fable.pdf</a:t>
            </a:r>
            <a:endParaRPr lang="en-GB" dirty="0"/>
          </a:p>
          <a:p>
            <a:r>
              <a:rPr lang="en-GB" dirty="0"/>
              <a:t>https://www.mitchelloharawild.com/blog/fable/</a:t>
            </a:r>
          </a:p>
          <a:p>
            <a:r>
              <a:rPr lang="en-GB" dirty="0"/>
              <a:t>https://</a:t>
            </a:r>
            <a:r>
              <a:rPr lang="en-GB" dirty="0" err="1"/>
              <a:t>otexts.com</a:t>
            </a:r>
            <a:r>
              <a:rPr lang="en-GB" dirty="0"/>
              <a:t>/fpp3/</a:t>
            </a:r>
          </a:p>
        </p:txBody>
      </p:sp>
      <p:pic>
        <p:nvPicPr>
          <p:cNvPr id="5" name="Kamera 4">
            <a:extLst>
              <a:ext uri="{FF2B5EF4-FFF2-40B4-BE49-F238E27FC236}">
                <a16:creationId xmlns:a16="http://schemas.microsoft.com/office/drawing/2014/main" id="{58EF795F-6269-809C-F89B-22538B40A37A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61406" y="178904"/>
            <a:ext cx="30480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5315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B95F7455-4579-907F-6CC7-61770B56C0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475"/>
          <a:stretch/>
        </p:blipFill>
        <p:spPr bwMode="auto">
          <a:xfrm>
            <a:off x="3071812" y="393492"/>
            <a:ext cx="6048375" cy="6071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9227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B250C39F-3F6C-4D53-86D2-7BC6B2FF60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A picture of a viewing telescope with a city on its background">
            <a:extLst>
              <a:ext uri="{FF2B5EF4-FFF2-40B4-BE49-F238E27FC236}">
                <a16:creationId xmlns:a16="http://schemas.microsoft.com/office/drawing/2014/main" id="{7DFFD102-5EA3-4E0D-1BB9-F523D3F0E09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" t="11417" r="24798"/>
          <a:stretch/>
        </p:blipFill>
        <p:spPr>
          <a:xfrm>
            <a:off x="3048769" y="-3548"/>
            <a:ext cx="9168653" cy="6857990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70A48D59-8581-41F7-B529-F4617FE07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46000">
                <a:schemeClr val="tx1">
                  <a:lumMod val="95000"/>
                  <a:lumOff val="5000"/>
                </a:schemeClr>
              </a:gs>
              <a:gs pos="90000">
                <a:schemeClr val="tx1">
                  <a:lumMod val="95000"/>
                  <a:lumOff val="5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7879420-147C-74C9-A051-F2E5B4B46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147" y="178905"/>
            <a:ext cx="4724400" cy="112480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Outlook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C20E1B5E-D640-7557-9B81-B33DDFCA01E7}"/>
              </a:ext>
            </a:extLst>
          </p:cNvPr>
          <p:cNvSpPr txBox="1"/>
          <p:nvPr/>
        </p:nvSpPr>
        <p:spPr>
          <a:xfrm>
            <a:off x="648002" y="1451324"/>
            <a:ext cx="5268166" cy="2861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b="1" dirty="0">
                <a:solidFill>
                  <a:schemeClr val="bg1"/>
                </a:solidFill>
              </a:rPr>
              <a:t>tsibble: </a:t>
            </a:r>
            <a:r>
              <a:rPr lang="en-US" sz="2000" dirty="0">
                <a:solidFill>
                  <a:schemeClr val="bg1"/>
                </a:solidFill>
              </a:rPr>
              <a:t>tidy </a:t>
            </a:r>
            <a:r>
              <a:rPr lang="en-US" dirty="0">
                <a:solidFill>
                  <a:schemeClr val="bg1"/>
                </a:solidFill>
              </a:rPr>
              <a:t>data an</a:t>
            </a:r>
            <a:r>
              <a:rPr lang="en-US" sz="2000" dirty="0">
                <a:solidFill>
                  <a:schemeClr val="bg1"/>
                </a:solidFill>
              </a:rPr>
              <a:t>alysis workflow for time series data</a:t>
            </a:r>
          </a:p>
          <a:p>
            <a:pPr marL="9144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tidy data frames combined with temporal data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b="1" dirty="0">
                <a:solidFill>
                  <a:schemeClr val="bg1"/>
                </a:solidFill>
              </a:rPr>
              <a:t>fable: </a:t>
            </a:r>
            <a:r>
              <a:rPr lang="en-US" sz="2000" dirty="0">
                <a:solidFill>
                  <a:schemeClr val="bg1"/>
                </a:solidFill>
              </a:rPr>
              <a:t>forecasting with tables for time series data</a:t>
            </a:r>
          </a:p>
          <a:p>
            <a:pPr marL="9144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Provide forecasts with time distributions, not intervals.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Kamera 6">
            <a:extLst>
              <a:ext uri="{FF2B5EF4-FFF2-40B4-BE49-F238E27FC236}">
                <a16:creationId xmlns:a16="http://schemas.microsoft.com/office/drawing/2014/main" id="{9A36AADD-9870-D881-7FA3-B1D90E1671D4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1406" y="178904"/>
            <a:ext cx="3048000" cy="1714500"/>
          </a:xfrm>
          <a:prstGeom prst="rect">
            <a:avLst/>
          </a:prstGeom>
        </p:spPr>
      </p:pic>
      <p:grpSp>
        <p:nvGrpSpPr>
          <p:cNvPr id="31" name="Gruppieren 30">
            <a:extLst>
              <a:ext uri="{FF2B5EF4-FFF2-40B4-BE49-F238E27FC236}">
                <a16:creationId xmlns:a16="http://schemas.microsoft.com/office/drawing/2014/main" id="{F02D2951-F73C-FC0F-1953-1B598E5923F8}"/>
              </a:ext>
            </a:extLst>
          </p:cNvPr>
          <p:cNvGrpSpPr/>
          <p:nvPr/>
        </p:nvGrpSpPr>
        <p:grpSpPr>
          <a:xfrm>
            <a:off x="344813" y="4365652"/>
            <a:ext cx="5874544" cy="2082048"/>
            <a:chOff x="661147" y="4327529"/>
            <a:chExt cx="5874544" cy="2082048"/>
          </a:xfrm>
        </p:grpSpPr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727AB3CA-C5AB-2D5F-6176-567C6424AE00}"/>
                </a:ext>
              </a:extLst>
            </p:cNvPr>
            <p:cNvSpPr/>
            <p:nvPr/>
          </p:nvSpPr>
          <p:spPr>
            <a:xfrm>
              <a:off x="661147" y="4327529"/>
              <a:ext cx="5748338" cy="2082048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BF5B936E-CA2B-CA32-5B4F-4C2166A8EFBA}"/>
                </a:ext>
              </a:extLst>
            </p:cNvPr>
            <p:cNvSpPr txBox="1"/>
            <p:nvPr/>
          </p:nvSpPr>
          <p:spPr>
            <a:xfrm>
              <a:off x="661147" y="5182815"/>
              <a:ext cx="661988" cy="3714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bg1"/>
                  </a:solidFill>
                </a:rPr>
                <a:t>Tidy</a:t>
              </a:r>
            </a:p>
          </p:txBody>
        </p:sp>
        <p:pic>
          <p:nvPicPr>
            <p:cNvPr id="13" name="Grafik 12" descr="Pfeil nach oben Silhouette">
              <a:extLst>
                <a:ext uri="{FF2B5EF4-FFF2-40B4-BE49-F238E27FC236}">
                  <a16:creationId xmlns:a16="http://schemas.microsoft.com/office/drawing/2014/main" id="{67BA1D34-AC3D-3276-38D0-C0FAE7850F5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rot="5400000">
              <a:off x="1231421" y="4911352"/>
              <a:ext cx="914400" cy="914400"/>
            </a:xfrm>
            <a:prstGeom prst="rect">
              <a:avLst/>
            </a:prstGeom>
          </p:spPr>
        </p:pic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544ACA7F-E080-C76B-FF3A-5EDC4CE8491F}"/>
                </a:ext>
              </a:extLst>
            </p:cNvPr>
            <p:cNvSpPr txBox="1"/>
            <p:nvPr/>
          </p:nvSpPr>
          <p:spPr>
            <a:xfrm>
              <a:off x="2093888" y="5193970"/>
              <a:ext cx="10493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bg1"/>
                  </a:solidFill>
                </a:rPr>
                <a:t>Visualise</a:t>
              </a:r>
            </a:p>
          </p:txBody>
        </p:sp>
        <p:sp>
          <p:nvSpPr>
            <p:cNvPr id="16" name="Textfeld 15">
              <a:extLst>
                <a:ext uri="{FF2B5EF4-FFF2-40B4-BE49-F238E27FC236}">
                  <a16:creationId xmlns:a16="http://schemas.microsoft.com/office/drawing/2014/main" id="{707E4AC4-DD91-FF16-61ED-EB9CA9164D4D}"/>
                </a:ext>
              </a:extLst>
            </p:cNvPr>
            <p:cNvSpPr txBox="1"/>
            <p:nvPr/>
          </p:nvSpPr>
          <p:spPr>
            <a:xfrm>
              <a:off x="3088831" y="4407069"/>
              <a:ext cx="8929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bg1"/>
                  </a:solidFill>
                </a:rPr>
                <a:t>Specify</a:t>
              </a:r>
            </a:p>
          </p:txBody>
        </p:sp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2F1076F3-91C9-3985-E5BF-B2645AFC9C88}"/>
                </a:ext>
              </a:extLst>
            </p:cNvPr>
            <p:cNvSpPr txBox="1"/>
            <p:nvPr/>
          </p:nvSpPr>
          <p:spPr>
            <a:xfrm>
              <a:off x="3048769" y="5911398"/>
              <a:ext cx="9730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bg1"/>
                  </a:solidFill>
                </a:rPr>
                <a:t>Evaluate</a:t>
              </a:r>
            </a:p>
          </p:txBody>
        </p:sp>
        <p:sp>
          <p:nvSpPr>
            <p:cNvPr id="18" name="Textfeld 17">
              <a:extLst>
                <a:ext uri="{FF2B5EF4-FFF2-40B4-BE49-F238E27FC236}">
                  <a16:creationId xmlns:a16="http://schemas.microsoft.com/office/drawing/2014/main" id="{47F82036-C1EC-D854-B4D1-808578FFE911}"/>
                </a:ext>
              </a:extLst>
            </p:cNvPr>
            <p:cNvSpPr txBox="1"/>
            <p:nvPr/>
          </p:nvSpPr>
          <p:spPr>
            <a:xfrm>
              <a:off x="3914002" y="5208836"/>
              <a:ext cx="10031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bg1"/>
                  </a:solidFill>
                </a:rPr>
                <a:t>Estimate</a:t>
              </a:r>
            </a:p>
          </p:txBody>
        </p:sp>
        <p:sp>
          <p:nvSpPr>
            <p:cNvPr id="19" name="Textfeld 18">
              <a:extLst>
                <a:ext uri="{FF2B5EF4-FFF2-40B4-BE49-F238E27FC236}">
                  <a16:creationId xmlns:a16="http://schemas.microsoft.com/office/drawing/2014/main" id="{11042FCA-2AA0-7D2B-2024-8254DBADEEB6}"/>
                </a:ext>
              </a:extLst>
            </p:cNvPr>
            <p:cNvSpPr txBox="1"/>
            <p:nvPr/>
          </p:nvSpPr>
          <p:spPr>
            <a:xfrm>
              <a:off x="5486330" y="5208836"/>
              <a:ext cx="10493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bg1"/>
                  </a:solidFill>
                </a:rPr>
                <a:t>Forecast</a:t>
              </a:r>
            </a:p>
          </p:txBody>
        </p:sp>
        <p:pic>
          <p:nvPicPr>
            <p:cNvPr id="20" name="Grafik 19" descr="Pfeil nach oben Silhouette">
              <a:extLst>
                <a:ext uri="{FF2B5EF4-FFF2-40B4-BE49-F238E27FC236}">
                  <a16:creationId xmlns:a16="http://schemas.microsoft.com/office/drawing/2014/main" id="{ED89A44F-DEF6-B6BC-0A92-1F9BBCC45F7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rot="5400000">
              <a:off x="4737390" y="5071798"/>
              <a:ext cx="914400" cy="613676"/>
            </a:xfrm>
            <a:prstGeom prst="rect">
              <a:avLst/>
            </a:prstGeom>
          </p:spPr>
        </p:pic>
        <p:sp>
          <p:nvSpPr>
            <p:cNvPr id="24" name="Rechteckiger Pfeil 23">
              <a:extLst>
                <a:ext uri="{FF2B5EF4-FFF2-40B4-BE49-F238E27FC236}">
                  <a16:creationId xmlns:a16="http://schemas.microsoft.com/office/drawing/2014/main" id="{62D790C3-66CC-A35B-957F-0393BE3055A9}"/>
                </a:ext>
              </a:extLst>
            </p:cNvPr>
            <p:cNvSpPr/>
            <p:nvPr/>
          </p:nvSpPr>
          <p:spPr>
            <a:xfrm>
              <a:off x="2468726" y="4453467"/>
              <a:ext cx="600074" cy="729347"/>
            </a:xfrm>
            <a:prstGeom prst="bentArrow">
              <a:avLst>
                <a:gd name="adj1" fmla="val 4130"/>
                <a:gd name="adj2" fmla="val 25000"/>
                <a:gd name="adj3" fmla="val 25000"/>
                <a:gd name="adj4" fmla="val 4375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26" name="Rechteckiger Pfeil 25">
              <a:extLst>
                <a:ext uri="{FF2B5EF4-FFF2-40B4-BE49-F238E27FC236}">
                  <a16:creationId xmlns:a16="http://schemas.microsoft.com/office/drawing/2014/main" id="{C96EDC08-5A4E-9D75-081B-36C910FA5B31}"/>
                </a:ext>
              </a:extLst>
            </p:cNvPr>
            <p:cNvSpPr/>
            <p:nvPr/>
          </p:nvSpPr>
          <p:spPr>
            <a:xfrm rot="5400000">
              <a:off x="3966330" y="4557338"/>
              <a:ext cx="600074" cy="729347"/>
            </a:xfrm>
            <a:prstGeom prst="bentArrow">
              <a:avLst>
                <a:gd name="adj1" fmla="val 4130"/>
                <a:gd name="adj2" fmla="val 25000"/>
                <a:gd name="adj3" fmla="val 25000"/>
                <a:gd name="adj4" fmla="val 4375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28" name="Rechteckiger Pfeil 27">
              <a:extLst>
                <a:ext uri="{FF2B5EF4-FFF2-40B4-BE49-F238E27FC236}">
                  <a16:creationId xmlns:a16="http://schemas.microsoft.com/office/drawing/2014/main" id="{A368EEF1-D375-BB96-7C78-FD9830233359}"/>
                </a:ext>
              </a:extLst>
            </p:cNvPr>
            <p:cNvSpPr/>
            <p:nvPr/>
          </p:nvSpPr>
          <p:spPr>
            <a:xfrm rot="10800000">
              <a:off x="4004036" y="5543497"/>
              <a:ext cx="483324" cy="689349"/>
            </a:xfrm>
            <a:prstGeom prst="bentArrow">
              <a:avLst>
                <a:gd name="adj1" fmla="val 4130"/>
                <a:gd name="adj2" fmla="val 25000"/>
                <a:gd name="adj3" fmla="val 25000"/>
                <a:gd name="adj4" fmla="val 4375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30" name="Rechteckiger Pfeil 29">
              <a:extLst>
                <a:ext uri="{FF2B5EF4-FFF2-40B4-BE49-F238E27FC236}">
                  <a16:creationId xmlns:a16="http://schemas.microsoft.com/office/drawing/2014/main" id="{0EF4626F-06F4-7085-AA0A-C702173D8478}"/>
                </a:ext>
              </a:extLst>
            </p:cNvPr>
            <p:cNvSpPr/>
            <p:nvPr/>
          </p:nvSpPr>
          <p:spPr>
            <a:xfrm rot="16200000">
              <a:off x="2393829" y="5491161"/>
              <a:ext cx="573865" cy="689349"/>
            </a:xfrm>
            <a:prstGeom prst="bentArrow">
              <a:avLst>
                <a:gd name="adj1" fmla="val 4130"/>
                <a:gd name="adj2" fmla="val 25000"/>
                <a:gd name="adj3" fmla="val 25000"/>
                <a:gd name="adj4" fmla="val 4375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07457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8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739333B-3773-EC66-130B-F17B3BCDA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8167744" cy="1298448"/>
          </a:xfrm>
        </p:spPr>
        <p:txBody>
          <a:bodyPr anchor="b">
            <a:noAutofit/>
          </a:bodyPr>
          <a:lstStyle/>
          <a:p>
            <a:r>
              <a:rPr lang="en-GB" sz="4500" dirty="0"/>
              <a:t>Vocabulary for time series analysis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Kamera 4">
            <a:extLst>
              <a:ext uri="{FF2B5EF4-FFF2-40B4-BE49-F238E27FC236}">
                <a16:creationId xmlns:a16="http://schemas.microsoft.com/office/drawing/2014/main" id="{5D0757A2-9332-4E73-0AC6-225A3AB7AFEB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961406" y="178904"/>
            <a:ext cx="3048000" cy="1714500"/>
          </a:xfrm>
          <a:prstGeom prst="rect">
            <a:avLst/>
          </a:prstGeom>
        </p:spPr>
      </p:pic>
      <p:sp>
        <p:nvSpPr>
          <p:cNvPr id="18" name="Inhaltsplatzhalter 2">
            <a:extLst>
              <a:ext uri="{FF2B5EF4-FFF2-40B4-BE49-F238E27FC236}">
                <a16:creationId xmlns:a16="http://schemas.microsoft.com/office/drawing/2014/main" id="{E3B37E50-B2A4-E629-0B08-C82685402B5C}"/>
              </a:ext>
            </a:extLst>
          </p:cNvPr>
          <p:cNvSpPr txBox="1">
            <a:spLocks/>
          </p:cNvSpPr>
          <p:nvPr/>
        </p:nvSpPr>
        <p:spPr>
          <a:xfrm>
            <a:off x="793661" y="2388417"/>
            <a:ext cx="4283310" cy="38973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b="1" dirty="0"/>
              <a:t>Trends</a:t>
            </a:r>
          </a:p>
          <a:p>
            <a:pPr lvl="1"/>
            <a:r>
              <a:rPr lang="en-GB" sz="2000" dirty="0"/>
              <a:t>Long-term overall Increase or decrease in the Data</a:t>
            </a:r>
          </a:p>
          <a:p>
            <a:pPr lvl="1"/>
            <a:r>
              <a:rPr lang="en-GB" sz="2000" dirty="0"/>
              <a:t>Does not have to be linear</a:t>
            </a:r>
          </a:p>
          <a:p>
            <a:r>
              <a:rPr lang="en-GB" sz="2400" b="1" dirty="0"/>
              <a:t>Seasonal</a:t>
            </a:r>
          </a:p>
          <a:p>
            <a:pPr lvl="1"/>
            <a:r>
              <a:rPr lang="en-GB" sz="2000" dirty="0"/>
              <a:t>Data affected by seasonal factors</a:t>
            </a:r>
          </a:p>
          <a:p>
            <a:pPr lvl="1"/>
            <a:r>
              <a:rPr lang="en-GB" sz="2000" dirty="0"/>
              <a:t>Seasonality has fixed periods</a:t>
            </a:r>
          </a:p>
          <a:p>
            <a:r>
              <a:rPr lang="en-GB" sz="2400" b="1" dirty="0"/>
              <a:t>Cyclic</a:t>
            </a:r>
          </a:p>
          <a:p>
            <a:pPr lvl="1"/>
            <a:r>
              <a:rPr lang="en-GB" sz="2000" dirty="0"/>
              <a:t>Rises and falls of unknown frequency</a:t>
            </a:r>
          </a:p>
          <a:p>
            <a:pPr lvl="1"/>
            <a:r>
              <a:rPr lang="en-GB" sz="2000" dirty="0"/>
              <a:t>For example economic cycles</a:t>
            </a:r>
          </a:p>
        </p:txBody>
      </p:sp>
      <p:pic>
        <p:nvPicPr>
          <p:cNvPr id="23" name="Grafik 22">
            <a:extLst>
              <a:ext uri="{FF2B5EF4-FFF2-40B4-BE49-F238E27FC236}">
                <a16:creationId xmlns:a16="http://schemas.microsoft.com/office/drawing/2014/main" id="{0DD63C27-83AC-E669-30C0-2B7D7264F2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45759" y="2245050"/>
            <a:ext cx="5916427" cy="4226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687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8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739333B-3773-EC66-130B-F17B3BCDA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GB" sz="4800" dirty="0"/>
              <a:t>Grammar of tsibble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24EFEFD-9F7B-6A02-77BA-FBAB00920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368446"/>
            <a:ext cx="4530898" cy="3870513"/>
          </a:xfrm>
        </p:spPr>
        <p:txBody>
          <a:bodyPr anchor="ctr">
            <a:normAutofit/>
          </a:bodyPr>
          <a:lstStyle/>
          <a:p>
            <a:r>
              <a:rPr lang="en-GB" sz="2000" b="1" dirty="0"/>
              <a:t>Index</a:t>
            </a:r>
            <a:r>
              <a:rPr lang="en-GB" sz="2000" dirty="0"/>
              <a:t> is a variable with inherent ordering from past to present.</a:t>
            </a:r>
          </a:p>
          <a:p>
            <a:r>
              <a:rPr lang="en-GB" sz="2000" b="1" dirty="0"/>
              <a:t>Key</a:t>
            </a:r>
            <a:r>
              <a:rPr lang="en-GB" sz="2000" dirty="0"/>
              <a:t> is a set of variables that define observational units over time.</a:t>
            </a:r>
          </a:p>
          <a:p>
            <a:r>
              <a:rPr lang="en-GB" sz="2000" dirty="0"/>
              <a:t>Each observation should be </a:t>
            </a:r>
            <a:r>
              <a:rPr lang="en-GB" sz="2000" b="1" dirty="0"/>
              <a:t>uniquely identified </a:t>
            </a:r>
            <a:r>
              <a:rPr lang="en-GB" sz="2000" dirty="0"/>
              <a:t>by index and key.</a:t>
            </a:r>
          </a:p>
          <a:p>
            <a:r>
              <a:rPr lang="en-GB" sz="2000" b="1" dirty="0"/>
              <a:t>Interval</a:t>
            </a:r>
            <a:r>
              <a:rPr lang="en-GB" sz="2000" dirty="0"/>
              <a:t> computed from index, ranging from year to nanosecond, from </a:t>
            </a:r>
            <a:r>
              <a:rPr lang="en-GB" sz="2000" dirty="0" err="1"/>
              <a:t>numerics</a:t>
            </a:r>
            <a:r>
              <a:rPr lang="en-GB" sz="2000" dirty="0"/>
              <a:t> to ordered factors.</a:t>
            </a:r>
          </a:p>
          <a:p>
            <a:pPr lvl="1"/>
            <a:r>
              <a:rPr lang="en-GB" sz="2000" dirty="0"/>
              <a:t>Intervals can be Regular as well as Irregular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2F3A743A-05D8-8A80-4AD9-0872760CD2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8724206"/>
              </p:ext>
            </p:extLst>
          </p:nvPr>
        </p:nvGraphicFramePr>
        <p:xfrm>
          <a:off x="5911532" y="2805747"/>
          <a:ext cx="5150278" cy="3071264"/>
        </p:xfrm>
        <a:graphic>
          <a:graphicData uri="http://schemas.openxmlformats.org/drawingml/2006/table">
            <a:tbl>
              <a:tblPr firstRow="1" bandRow="1"/>
              <a:tblGrid>
                <a:gridCol w="1777280">
                  <a:extLst>
                    <a:ext uri="{9D8B030D-6E8A-4147-A177-3AD203B41FA5}">
                      <a16:colId xmlns:a16="http://schemas.microsoft.com/office/drawing/2014/main" val="1188070897"/>
                    </a:ext>
                  </a:extLst>
                </a:gridCol>
                <a:gridCol w="3372998">
                  <a:extLst>
                    <a:ext uri="{9D8B030D-6E8A-4147-A177-3AD203B41FA5}">
                      <a16:colId xmlns:a16="http://schemas.microsoft.com/office/drawing/2014/main" val="737073460"/>
                    </a:ext>
                  </a:extLst>
                </a:gridCol>
              </a:tblGrid>
              <a:tr h="438752">
                <a:tc>
                  <a:txBody>
                    <a:bodyPr/>
                    <a:lstStyle/>
                    <a:p>
                      <a:pPr algn="l" fontAlgn="b"/>
                      <a:r>
                        <a:rPr lang="de-DE" sz="1700" b="1" dirty="0" err="1">
                          <a:effectLst/>
                        </a:rPr>
                        <a:t>Interval</a:t>
                      </a:r>
                      <a:endParaRPr lang="de-DE" sz="1700" dirty="0">
                        <a:effectLst/>
                      </a:endParaRPr>
                    </a:p>
                  </a:txBody>
                  <a:tcPr marL="72163" marR="72163" marT="72163" marB="72163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700" b="1">
                          <a:effectLst/>
                        </a:rPr>
                        <a:t>Class</a:t>
                      </a:r>
                      <a:endParaRPr lang="de-DE" sz="1700">
                        <a:effectLst/>
                      </a:endParaRPr>
                    </a:p>
                  </a:txBody>
                  <a:tcPr marL="72163" marR="72163" marT="72163" marB="72163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9272521"/>
                  </a:ext>
                </a:extLst>
              </a:tr>
              <a:tr h="438752">
                <a:tc>
                  <a:txBody>
                    <a:bodyPr/>
                    <a:lstStyle/>
                    <a:p>
                      <a:pPr fontAlgn="t"/>
                      <a:r>
                        <a:rPr lang="de-DE" sz="1700">
                          <a:effectLst/>
                        </a:rPr>
                        <a:t>Annual</a:t>
                      </a:r>
                    </a:p>
                  </a:txBody>
                  <a:tcPr marL="72163" marR="72163" marT="72163" marB="7216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de-DE" sz="1700">
                          <a:effectLst/>
                        </a:rPr>
                        <a:t>integer/double</a:t>
                      </a:r>
                    </a:p>
                  </a:txBody>
                  <a:tcPr marL="72163" marR="72163" marT="72163" marB="7216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4327145"/>
                  </a:ext>
                </a:extLst>
              </a:tr>
              <a:tr h="438752">
                <a:tc>
                  <a:txBody>
                    <a:bodyPr/>
                    <a:lstStyle/>
                    <a:p>
                      <a:pPr fontAlgn="t"/>
                      <a:r>
                        <a:rPr lang="de-DE" sz="1700">
                          <a:effectLst/>
                        </a:rPr>
                        <a:t>Quarterly</a:t>
                      </a:r>
                    </a:p>
                  </a:txBody>
                  <a:tcPr marL="72163" marR="72163" marT="72163" marB="7216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de-DE" sz="1700">
                          <a:effectLst/>
                        </a:rPr>
                        <a:t>yearquarter</a:t>
                      </a:r>
                    </a:p>
                  </a:txBody>
                  <a:tcPr marL="72163" marR="72163" marT="72163" marB="7216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8054269"/>
                  </a:ext>
                </a:extLst>
              </a:tr>
              <a:tr h="438752">
                <a:tc>
                  <a:txBody>
                    <a:bodyPr/>
                    <a:lstStyle/>
                    <a:p>
                      <a:pPr fontAlgn="t"/>
                      <a:r>
                        <a:rPr lang="de-DE" sz="1700">
                          <a:effectLst/>
                        </a:rPr>
                        <a:t>Monthly</a:t>
                      </a:r>
                    </a:p>
                  </a:txBody>
                  <a:tcPr marL="72163" marR="72163" marT="72163" marB="7216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de-DE" sz="1700" dirty="0" err="1">
                          <a:effectLst/>
                        </a:rPr>
                        <a:t>yearmonth</a:t>
                      </a:r>
                      <a:endParaRPr lang="de-DE" sz="1700" dirty="0">
                        <a:effectLst/>
                      </a:endParaRPr>
                    </a:p>
                  </a:txBody>
                  <a:tcPr marL="72163" marR="72163" marT="72163" marB="7216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3334470"/>
                  </a:ext>
                </a:extLst>
              </a:tr>
              <a:tr h="438752">
                <a:tc>
                  <a:txBody>
                    <a:bodyPr/>
                    <a:lstStyle/>
                    <a:p>
                      <a:pPr fontAlgn="t"/>
                      <a:r>
                        <a:rPr lang="de-DE" sz="1700">
                          <a:effectLst/>
                        </a:rPr>
                        <a:t>Weekly</a:t>
                      </a:r>
                    </a:p>
                  </a:txBody>
                  <a:tcPr marL="72163" marR="72163" marT="72163" marB="7216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de-DE" sz="1700">
                          <a:effectLst/>
                        </a:rPr>
                        <a:t>yearweek</a:t>
                      </a:r>
                    </a:p>
                  </a:txBody>
                  <a:tcPr marL="72163" marR="72163" marT="72163" marB="7216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3434264"/>
                  </a:ext>
                </a:extLst>
              </a:tr>
              <a:tr h="438752">
                <a:tc>
                  <a:txBody>
                    <a:bodyPr/>
                    <a:lstStyle/>
                    <a:p>
                      <a:pPr fontAlgn="t"/>
                      <a:r>
                        <a:rPr lang="de-DE" sz="1700">
                          <a:effectLst/>
                        </a:rPr>
                        <a:t>Daily</a:t>
                      </a:r>
                    </a:p>
                  </a:txBody>
                  <a:tcPr marL="72163" marR="72163" marT="72163" marB="7216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de-DE" sz="1700">
                          <a:effectLst/>
                        </a:rPr>
                        <a:t>Date/difftime</a:t>
                      </a:r>
                    </a:p>
                  </a:txBody>
                  <a:tcPr marL="72163" marR="72163" marT="72163" marB="7216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045694"/>
                  </a:ext>
                </a:extLst>
              </a:tr>
              <a:tr h="438752">
                <a:tc>
                  <a:txBody>
                    <a:bodyPr/>
                    <a:lstStyle/>
                    <a:p>
                      <a:pPr fontAlgn="t"/>
                      <a:r>
                        <a:rPr lang="de-DE" sz="1700">
                          <a:effectLst/>
                        </a:rPr>
                        <a:t>Subdaily</a:t>
                      </a:r>
                    </a:p>
                  </a:txBody>
                  <a:tcPr marL="72163" marR="72163" marT="72163" marB="7216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de-DE" sz="1700" dirty="0" err="1">
                          <a:effectLst/>
                        </a:rPr>
                        <a:t>POSIXt</a:t>
                      </a:r>
                      <a:r>
                        <a:rPr lang="de-DE" sz="1700" dirty="0">
                          <a:effectLst/>
                        </a:rPr>
                        <a:t>/</a:t>
                      </a:r>
                      <a:r>
                        <a:rPr lang="de-DE" sz="1700" dirty="0" err="1">
                          <a:effectLst/>
                        </a:rPr>
                        <a:t>difftime</a:t>
                      </a:r>
                      <a:r>
                        <a:rPr lang="de-DE" sz="1700" dirty="0">
                          <a:effectLst/>
                        </a:rPr>
                        <a:t>/</a:t>
                      </a:r>
                      <a:r>
                        <a:rPr lang="de-DE" sz="1700" dirty="0" err="1">
                          <a:effectLst/>
                        </a:rPr>
                        <a:t>hms</a:t>
                      </a:r>
                      <a:endParaRPr lang="de-DE" sz="1700" dirty="0">
                        <a:effectLst/>
                      </a:endParaRPr>
                    </a:p>
                  </a:txBody>
                  <a:tcPr marL="72163" marR="72163" marT="72163" marB="7216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9438240"/>
                  </a:ext>
                </a:extLst>
              </a:tr>
            </a:tbl>
          </a:graphicData>
        </a:graphic>
      </p:graphicFrame>
      <p:pic>
        <p:nvPicPr>
          <p:cNvPr id="5" name="Kamera 4">
            <a:extLst>
              <a:ext uri="{FF2B5EF4-FFF2-40B4-BE49-F238E27FC236}">
                <a16:creationId xmlns:a16="http://schemas.microsoft.com/office/drawing/2014/main" id="{5D0757A2-9332-4E73-0AC6-225A3AB7AFEB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961406" y="178904"/>
            <a:ext cx="30480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113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8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739333B-3773-EC66-130B-F17B3BCDA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GB" sz="4800" dirty="0"/>
              <a:t>Common verbs used in tsibble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24EFEFD-9F7B-6A02-77BA-FBAB00920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9849356" cy="3639450"/>
          </a:xfrm>
        </p:spPr>
        <p:txBody>
          <a:bodyPr anchor="ctr">
            <a:normAutofit/>
          </a:bodyPr>
          <a:lstStyle/>
          <a:p>
            <a:r>
              <a:rPr lang="en-GB" sz="2000" dirty="0" err="1">
                <a:effectLst/>
                <a:latin typeface="Inconsolatazi4"/>
              </a:rPr>
              <a:t>as_tsibble</a:t>
            </a:r>
            <a:r>
              <a:rPr lang="en-GB" sz="2000" dirty="0">
                <a:effectLst/>
                <a:latin typeface="Inconsolatazi4"/>
              </a:rPr>
              <a:t>() </a:t>
            </a:r>
            <a:r>
              <a:rPr lang="en-GB" sz="2000" dirty="0">
                <a:latin typeface="Inconsolatazi4"/>
                <a:sym typeface="Wingdings" pitchFamily="2" charset="2"/>
              </a:rPr>
              <a:t></a:t>
            </a:r>
            <a:r>
              <a:rPr lang="en-GB" sz="2000" dirty="0">
                <a:latin typeface="Inconsolatazi4"/>
              </a:rPr>
              <a:t> </a:t>
            </a:r>
            <a:r>
              <a:rPr lang="en-GB" sz="2000" i="1" dirty="0">
                <a:effectLst/>
                <a:latin typeface="NimbusRomNo9L"/>
              </a:rPr>
              <a:t>Coerce Data to a tsibble object</a:t>
            </a:r>
            <a:endParaRPr lang="en-GB" sz="2000" dirty="0"/>
          </a:p>
          <a:p>
            <a:r>
              <a:rPr lang="en-GB" sz="2000" dirty="0" err="1">
                <a:effectLst/>
                <a:latin typeface="Inconsolatazi4"/>
              </a:rPr>
              <a:t>count_gaps</a:t>
            </a:r>
            <a:r>
              <a:rPr lang="en-GB" sz="2000" dirty="0">
                <a:latin typeface="Inconsolatazi4"/>
              </a:rPr>
              <a:t>() </a:t>
            </a:r>
            <a:r>
              <a:rPr lang="en-GB" sz="2000" dirty="0">
                <a:latin typeface="Inconsolatazi4"/>
                <a:sym typeface="Wingdings" pitchFamily="2" charset="2"/>
              </a:rPr>
              <a:t> Count implicit gaps</a:t>
            </a:r>
          </a:p>
          <a:p>
            <a:r>
              <a:rPr lang="en-GB" sz="2000" dirty="0" err="1">
                <a:latin typeface="Inconsolatazi4"/>
              </a:rPr>
              <a:t>fill_gaps</a:t>
            </a:r>
            <a:r>
              <a:rPr lang="en-GB" sz="2000" dirty="0">
                <a:latin typeface="Inconsolatazi4"/>
                <a:sym typeface="Wingdings" pitchFamily="2" charset="2"/>
              </a:rPr>
              <a:t>()  Turn implicit missing values into explicit missing values</a:t>
            </a:r>
          </a:p>
          <a:p>
            <a:r>
              <a:rPr lang="en-GB" sz="2000" dirty="0" err="1">
                <a:effectLst/>
                <a:latin typeface="Inconsolatazi4"/>
              </a:rPr>
              <a:t>has_gaps</a:t>
            </a:r>
            <a:r>
              <a:rPr lang="en-GB" sz="2000" dirty="0">
                <a:effectLst/>
                <a:latin typeface="Inconsolatazi4"/>
              </a:rPr>
              <a:t>() </a:t>
            </a:r>
            <a:r>
              <a:rPr lang="en-GB" sz="2000" dirty="0">
                <a:latin typeface="Inconsolatazi4"/>
                <a:sym typeface="Wingdings" pitchFamily="2" charset="2"/>
              </a:rPr>
              <a:t> Show if a tsibble has implicit gaps</a:t>
            </a:r>
          </a:p>
          <a:p>
            <a:r>
              <a:rPr lang="en-GB" sz="2000" dirty="0" err="1">
                <a:latin typeface="Inconsolatazi4"/>
              </a:rPr>
              <a:t>filter_index</a:t>
            </a:r>
            <a:r>
              <a:rPr lang="en-GB" sz="2000" dirty="0">
                <a:latin typeface="Inconsolatazi4"/>
              </a:rPr>
              <a:t>()</a:t>
            </a:r>
            <a:r>
              <a:rPr lang="en-GB" sz="2000" dirty="0">
                <a:latin typeface="Inconsolatazi4"/>
                <a:sym typeface="Wingdings" pitchFamily="2" charset="2"/>
              </a:rPr>
              <a:t>  filtering time index for a tsibble</a:t>
            </a:r>
          </a:p>
          <a:p>
            <a:r>
              <a:rPr lang="de-DE" sz="2000" dirty="0" err="1">
                <a:effectLst/>
                <a:latin typeface="Inconsolatazi4"/>
              </a:rPr>
              <a:t>index_by</a:t>
            </a:r>
            <a:r>
              <a:rPr lang="de-DE" sz="2000" dirty="0">
                <a:effectLst/>
                <a:latin typeface="Inconsolatazi4"/>
              </a:rPr>
              <a:t>() </a:t>
            </a:r>
            <a:r>
              <a:rPr lang="en-GB" sz="2000" dirty="0">
                <a:latin typeface="Inconsolatazi4"/>
                <a:sym typeface="Wingdings" pitchFamily="2" charset="2"/>
              </a:rPr>
              <a:t> </a:t>
            </a:r>
            <a:r>
              <a:rPr lang="de-DE" sz="2000" i="1" dirty="0">
                <a:effectLst/>
                <a:latin typeface="NimbusRomNo9L"/>
              </a:rPr>
              <a:t>Group </a:t>
            </a:r>
            <a:r>
              <a:rPr lang="de-DE" sz="2000" i="1" dirty="0" err="1">
                <a:effectLst/>
                <a:latin typeface="NimbusRomNo9L"/>
              </a:rPr>
              <a:t>by</a:t>
            </a:r>
            <a:r>
              <a:rPr lang="de-DE" sz="2000" i="1" dirty="0">
                <a:effectLst/>
                <a:latin typeface="NimbusRomNo9L"/>
              </a:rPr>
              <a:t> time </a:t>
            </a:r>
            <a:r>
              <a:rPr lang="de-DE" sz="2000" i="1" dirty="0" err="1">
                <a:effectLst/>
                <a:latin typeface="NimbusRomNo9L"/>
              </a:rPr>
              <a:t>index</a:t>
            </a:r>
            <a:r>
              <a:rPr lang="de-DE" sz="2000" i="1" dirty="0">
                <a:effectLst/>
                <a:latin typeface="NimbusRomNo9L"/>
              </a:rPr>
              <a:t> and </a:t>
            </a:r>
            <a:r>
              <a:rPr lang="de-DE" sz="2000" i="1" dirty="0" err="1">
                <a:effectLst/>
                <a:latin typeface="NimbusRomNo9L"/>
              </a:rPr>
              <a:t>collapse</a:t>
            </a:r>
            <a:r>
              <a:rPr lang="de-DE" sz="2000" i="1" dirty="0">
                <a:effectLst/>
                <a:latin typeface="NimbusRomNo9L"/>
              </a:rPr>
              <a:t> </a:t>
            </a:r>
            <a:r>
              <a:rPr lang="de-DE" sz="2000" i="1" dirty="0" err="1">
                <a:effectLst/>
                <a:latin typeface="NimbusRomNo9L"/>
              </a:rPr>
              <a:t>with</a:t>
            </a:r>
            <a:r>
              <a:rPr lang="de-DE" sz="2000" i="1" dirty="0">
                <a:effectLst/>
                <a:latin typeface="NimbusRomNo9L"/>
              </a:rPr>
              <a:t> </a:t>
            </a:r>
            <a:r>
              <a:rPr lang="de-DE" sz="2000" dirty="0" err="1">
                <a:effectLst/>
                <a:latin typeface="Inconsolatazi4"/>
              </a:rPr>
              <a:t>summarise</a:t>
            </a:r>
            <a:r>
              <a:rPr lang="de-DE" sz="2000" dirty="0">
                <a:effectLst/>
                <a:latin typeface="Inconsolatazi4"/>
              </a:rPr>
              <a:t>() </a:t>
            </a:r>
            <a:endParaRPr lang="en-GB" sz="2000" dirty="0">
              <a:latin typeface="Inconsolatazi4"/>
              <a:sym typeface="Wingdings" pitchFamily="2" charset="2"/>
            </a:endParaRPr>
          </a:p>
          <a:p>
            <a:r>
              <a:rPr lang="en-GB" sz="2000" dirty="0" err="1">
                <a:latin typeface="Inconsolatazi4"/>
              </a:rPr>
              <a:t>group_by_key</a:t>
            </a:r>
            <a:r>
              <a:rPr lang="en-GB" sz="2000" dirty="0">
                <a:latin typeface="Inconsolatazi4"/>
              </a:rPr>
              <a:t>()</a:t>
            </a:r>
            <a:r>
              <a:rPr lang="en-GB" sz="2000" dirty="0">
                <a:latin typeface="Inconsolatazi4"/>
                <a:sym typeface="Wingdings" pitchFamily="2" charset="2"/>
              </a:rPr>
              <a:t>.  Group by key variables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Kamera 4">
            <a:extLst>
              <a:ext uri="{FF2B5EF4-FFF2-40B4-BE49-F238E27FC236}">
                <a16:creationId xmlns:a16="http://schemas.microsoft.com/office/drawing/2014/main" id="{5D0757A2-9332-4E73-0AC6-225A3AB7AFEB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961406" y="178904"/>
            <a:ext cx="30480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202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49FB5C3-7336-4FE0-A30C-CC0A3646D4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9A6B5CE-CB1D-48EE-8B43-E952235C8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3F3EAA5-4E15-400B-BBA3-82B3F49A21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2BA2E40-BE9B-4C54-9CDD-40EE804CCE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0DA909B4-15FF-46A6-8A7F-7AEF977FE9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517897"/>
            <a:ext cx="11111729" cy="585796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6655BA3-676A-D955-E13C-5A2890900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5714" y="320820"/>
            <a:ext cx="7845156" cy="1169585"/>
          </a:xfrm>
        </p:spPr>
        <p:txBody>
          <a:bodyPr anchor="b">
            <a:normAutofit fontScale="90000"/>
          </a:bodyPr>
          <a:lstStyle/>
          <a:p>
            <a:r>
              <a:rPr lang="en-GB" sz="4000" dirty="0"/>
              <a:t>Data preparation and manipulation (tsibble)</a:t>
            </a:r>
            <a:endParaRPr lang="en-GB" sz="37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382A32C-5B0C-4B1C-A074-76C6DBCC9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55714" y="2263365"/>
            <a:ext cx="49377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Kamera 2">
            <a:extLst>
              <a:ext uri="{FF2B5EF4-FFF2-40B4-BE49-F238E27FC236}">
                <a16:creationId xmlns:a16="http://schemas.microsoft.com/office/drawing/2014/main" id="{18C3FFBC-239F-FC30-2E9D-D5022F0510C7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961406" y="178904"/>
            <a:ext cx="3048000" cy="1714500"/>
          </a:xfrm>
          <a:prstGeom prst="rect">
            <a:avLst/>
          </a:prstGeom>
        </p:spPr>
      </p:pic>
      <p:pic>
        <p:nvPicPr>
          <p:cNvPr id="24" name="Grafik 23" descr="Ein Bild, das Text enthält.&#10;&#10;Automatisch generierte Beschreibung">
            <a:extLst>
              <a:ext uri="{FF2B5EF4-FFF2-40B4-BE49-F238E27FC236}">
                <a16:creationId xmlns:a16="http://schemas.microsoft.com/office/drawing/2014/main" id="{6625B826-6590-2960-583B-2BB4A0C62E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5714" y="2693360"/>
            <a:ext cx="699770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2774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49FB5C3-7336-4FE0-A30C-CC0A3646D4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9A6B5CE-CB1D-48EE-8B43-E952235C8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3F3EAA5-4E15-400B-BBA3-82B3F49A21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2BA2E40-BE9B-4C54-9CDD-40EE804CCE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0DA909B4-15FF-46A6-8A7F-7AEF977FE9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517897"/>
            <a:ext cx="11111729" cy="585796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6655BA3-676A-D955-E13C-5A2890900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5714" y="320820"/>
            <a:ext cx="7845156" cy="1169585"/>
          </a:xfrm>
        </p:spPr>
        <p:txBody>
          <a:bodyPr anchor="b">
            <a:normAutofit fontScale="90000"/>
          </a:bodyPr>
          <a:lstStyle/>
          <a:p>
            <a:r>
              <a:rPr lang="en-GB" sz="4000" dirty="0"/>
              <a:t>Data preparation and manipulation (tsibble)</a:t>
            </a:r>
            <a:endParaRPr lang="en-GB" sz="37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382A32C-5B0C-4B1C-A074-76C6DBCC9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55714" y="2263365"/>
            <a:ext cx="49377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Kamera 2">
            <a:extLst>
              <a:ext uri="{FF2B5EF4-FFF2-40B4-BE49-F238E27FC236}">
                <a16:creationId xmlns:a16="http://schemas.microsoft.com/office/drawing/2014/main" id="{18C3FFBC-239F-FC30-2E9D-D5022F0510C7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961406" y="178904"/>
            <a:ext cx="3048000" cy="1714500"/>
          </a:xfrm>
          <a:prstGeom prst="rect">
            <a:avLst/>
          </a:prstGeom>
        </p:spPr>
      </p:pic>
      <p:pic>
        <p:nvPicPr>
          <p:cNvPr id="26" name="Grafik 25" descr="Ein Bild, das Text enthält.&#10;&#10;Automatisch generierte Beschreibung">
            <a:extLst>
              <a:ext uri="{FF2B5EF4-FFF2-40B4-BE49-F238E27FC236}">
                <a16:creationId xmlns:a16="http://schemas.microsoft.com/office/drawing/2014/main" id="{B5F0B51F-A3C6-ADA0-5B49-BD993E5F55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6599" y="1597160"/>
            <a:ext cx="6997700" cy="1117600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BAE6F25F-E48C-D04B-116C-23886A7988A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06599" y="2865420"/>
            <a:ext cx="6997700" cy="622300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FB470429-502F-5A25-FAB3-B5CAE9687D0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06599" y="3638380"/>
            <a:ext cx="6159685" cy="2461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7882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49FB5C3-7336-4FE0-A30C-CC0A3646D4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9A6B5CE-CB1D-48EE-8B43-E952235C8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3F3EAA5-4E15-400B-BBA3-82B3F49A21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2BA2E40-BE9B-4C54-9CDD-40EE804CCE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0DA909B4-15FF-46A6-8A7F-7AEF977FE9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517897"/>
            <a:ext cx="11111729" cy="585796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6655BA3-676A-D955-E13C-5A2890900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5714" y="320820"/>
            <a:ext cx="7845156" cy="1169585"/>
          </a:xfrm>
        </p:spPr>
        <p:txBody>
          <a:bodyPr anchor="b">
            <a:normAutofit fontScale="90000"/>
          </a:bodyPr>
          <a:lstStyle/>
          <a:p>
            <a:r>
              <a:rPr lang="en-GB" sz="4000" dirty="0"/>
              <a:t>Data preparation and manipulation (tsibble)</a:t>
            </a:r>
            <a:endParaRPr lang="en-GB" sz="37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382A32C-5B0C-4B1C-A074-76C6DBCC9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55714" y="2263365"/>
            <a:ext cx="49377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Kamera 2">
            <a:extLst>
              <a:ext uri="{FF2B5EF4-FFF2-40B4-BE49-F238E27FC236}">
                <a16:creationId xmlns:a16="http://schemas.microsoft.com/office/drawing/2014/main" id="{18C3FFBC-239F-FC30-2E9D-D5022F0510C7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961406" y="178904"/>
            <a:ext cx="3048000" cy="1714500"/>
          </a:xfrm>
          <a:prstGeom prst="rect">
            <a:avLst/>
          </a:prstGeom>
        </p:spPr>
      </p:pic>
      <p:pic>
        <p:nvPicPr>
          <p:cNvPr id="11" name="Grafik 10" descr="Ein Bild, das Text enthält.&#10;&#10;Automatisch generierte Beschreibung">
            <a:extLst>
              <a:ext uri="{FF2B5EF4-FFF2-40B4-BE49-F238E27FC236}">
                <a16:creationId xmlns:a16="http://schemas.microsoft.com/office/drawing/2014/main" id="{D7AA0ED8-4A5E-1057-4344-FB05131D52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6599" y="1831656"/>
            <a:ext cx="6985000" cy="1257300"/>
          </a:xfrm>
          <a:prstGeom prst="rect">
            <a:avLst/>
          </a:prstGeom>
        </p:spPr>
      </p:pic>
      <p:pic>
        <p:nvPicPr>
          <p:cNvPr id="13" name="Grafik 12" descr="Ein Bild, das Tisch enthält.&#10;&#10;Automatisch generierte Beschreibung">
            <a:extLst>
              <a:ext uri="{FF2B5EF4-FFF2-40B4-BE49-F238E27FC236}">
                <a16:creationId xmlns:a16="http://schemas.microsoft.com/office/drawing/2014/main" id="{D170421E-87FE-8A97-6D5A-AC435E8A394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06599" y="3160695"/>
            <a:ext cx="6985000" cy="273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1535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Hourglass and a calendar">
            <a:extLst>
              <a:ext uri="{FF2B5EF4-FFF2-40B4-BE49-F238E27FC236}">
                <a16:creationId xmlns:a16="http://schemas.microsoft.com/office/drawing/2014/main" id="{798E75FF-AB79-541B-A1F7-C4F35E1F08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312" r="2" b="2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7024D5E-66BD-6B91-A518-691F8219D3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0" y="1213866"/>
            <a:ext cx="4508357" cy="3009889"/>
          </a:xfrm>
        </p:spPr>
        <p:txBody>
          <a:bodyPr anchor="b">
            <a:noAutofit/>
          </a:bodyPr>
          <a:lstStyle/>
          <a:p>
            <a:pPr algn="l"/>
            <a:r>
              <a:rPr lang="en-GB" sz="5400" dirty="0"/>
              <a:t>A forecasting workflow for time series data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57FBD265-BCE3-04C8-3447-FDB89F50B7D9}"/>
              </a:ext>
            </a:extLst>
          </p:cNvPr>
          <p:cNvSpPr txBox="1"/>
          <p:nvPr/>
        </p:nvSpPr>
        <p:spPr>
          <a:xfrm>
            <a:off x="477980" y="4735681"/>
            <a:ext cx="610076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Symbol" pitchFamily="2" charset="2"/>
              <a:buChar char="-"/>
            </a:pPr>
            <a:r>
              <a:rPr lang="en-GB" sz="2400" dirty="0"/>
              <a:t>Data preparation and manipulation</a:t>
            </a:r>
          </a:p>
          <a:p>
            <a:pPr marL="285750" indent="-285750">
              <a:buFont typeface="Symbol" pitchFamily="2" charset="2"/>
              <a:buChar char="-"/>
            </a:pPr>
            <a:r>
              <a:rPr lang="en-GB" sz="2400" dirty="0"/>
              <a:t>Model specification and estimation</a:t>
            </a:r>
          </a:p>
          <a:p>
            <a:pPr marL="285750" indent="-285750">
              <a:buFont typeface="Symbol" pitchFamily="2" charset="2"/>
              <a:buChar char="-"/>
            </a:pPr>
            <a:r>
              <a:rPr lang="en-GB" sz="2400" dirty="0"/>
              <a:t>Forecasting and choosing the best Model</a:t>
            </a:r>
          </a:p>
        </p:txBody>
      </p:sp>
      <p:pic>
        <p:nvPicPr>
          <p:cNvPr id="15" name="Kamera 14">
            <a:extLst>
              <a:ext uri="{FF2B5EF4-FFF2-40B4-BE49-F238E27FC236}">
                <a16:creationId xmlns:a16="http://schemas.microsoft.com/office/drawing/2014/main" id="{081F9653-B5D1-6409-002A-8289A08A96E3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961406" y="178904"/>
            <a:ext cx="30480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929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720</Words>
  <Application>Microsoft Macintosh PowerPoint</Application>
  <PresentationFormat>Breitbild</PresentationFormat>
  <Paragraphs>120</Paragraphs>
  <Slides>16</Slides>
  <Notes>13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9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26" baseType="lpstr">
      <vt:lpstr>-apple-system</vt:lpstr>
      <vt:lpstr>Arial</vt:lpstr>
      <vt:lpstr>Calibri</vt:lpstr>
      <vt:lpstr>Calibri Light</vt:lpstr>
      <vt:lpstr>Inconsolatazi4</vt:lpstr>
      <vt:lpstr>NimbusRomNo9L</vt:lpstr>
      <vt:lpstr>SFMono-Regular</vt:lpstr>
      <vt:lpstr>Source Sans Pro</vt:lpstr>
      <vt:lpstr>Symbol</vt:lpstr>
      <vt:lpstr>Office</vt:lpstr>
      <vt:lpstr>Temporal data with  tsibble and fable</vt:lpstr>
      <vt:lpstr>Outlook</vt:lpstr>
      <vt:lpstr>Vocabulary for time series analysis</vt:lpstr>
      <vt:lpstr>Grammar of tsibble</vt:lpstr>
      <vt:lpstr>Common verbs used in tsibble</vt:lpstr>
      <vt:lpstr>Data preparation and manipulation (tsibble)</vt:lpstr>
      <vt:lpstr>Data preparation and manipulation (tsibble)</vt:lpstr>
      <vt:lpstr>Data preparation and manipulation (tsibble)</vt:lpstr>
      <vt:lpstr>A forecasting workflow for time series data</vt:lpstr>
      <vt:lpstr>The syntax of fable</vt:lpstr>
      <vt:lpstr>Common verbs used in fable</vt:lpstr>
      <vt:lpstr>Model specification and forcasting (fable)</vt:lpstr>
      <vt:lpstr>Producing forecasts</vt:lpstr>
      <vt:lpstr>Producing forecasts</vt:lpstr>
      <vt:lpstr>Further Reading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Temporal data with  tsibble and fable</dc:title>
  <dc:creator>von Samson-Himmelstjerna, Justus</dc:creator>
  <cp:lastModifiedBy>von Samson-Himmelstjerna, Justus</cp:lastModifiedBy>
  <cp:revision>17</cp:revision>
  <dcterms:created xsi:type="dcterms:W3CDTF">2022-11-14T18:14:54Z</dcterms:created>
  <dcterms:modified xsi:type="dcterms:W3CDTF">2022-11-16T14:30:48Z</dcterms:modified>
</cp:coreProperties>
</file>