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75" r:id="rId4"/>
    <p:sldId id="267" r:id="rId5"/>
    <p:sldId id="276" r:id="rId6"/>
    <p:sldId id="269" r:id="rId7"/>
    <p:sldId id="281" r:id="rId8"/>
    <p:sldId id="282" r:id="rId9"/>
    <p:sldId id="263" r:id="rId10"/>
    <p:sldId id="290" r:id="rId11"/>
    <p:sldId id="289" r:id="rId12"/>
    <p:sldId id="287" r:id="rId13"/>
    <p:sldId id="279" r:id="rId14"/>
    <p:sldId id="280" r:id="rId15"/>
    <p:sldId id="271" r:id="rId16"/>
    <p:sldId id="274" r:id="rId17"/>
    <p:sldId id="283" r:id="rId18"/>
    <p:sldId id="284" r:id="rId19"/>
    <p:sldId id="262" r:id="rId20"/>
    <p:sldId id="273"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Mittlere Formatvorlage 3 - Akz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438"/>
    <p:restoredTop sz="55817" autoAdjust="0"/>
  </p:normalViewPr>
  <p:slideViewPr>
    <p:cSldViewPr snapToGrid="0">
      <p:cViewPr>
        <p:scale>
          <a:sx n="46" d="100"/>
          <a:sy n="46" d="100"/>
        </p:scale>
        <p:origin x="682" y="43"/>
      </p:cViewPr>
      <p:guideLst/>
    </p:cSldViewPr>
  </p:slideViewPr>
  <p:notesTextViewPr>
    <p:cViewPr>
      <p:scale>
        <a:sx n="1" d="1"/>
        <a:sy n="1" d="1"/>
      </p:scale>
      <p:origin x="0" y="-451"/>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01746C-36BA-C544-B4A0-7C164F748B1D}" type="datetimeFigureOut">
              <a:rPr lang="en-GB" smtClean="0"/>
              <a:t>16/11/2022</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9EEC96-AFE4-AB4C-9F77-BF8C435C8FB7}" type="slidenum">
              <a:rPr lang="en-GB" smtClean="0"/>
              <a:t>‹#›</a:t>
            </a:fld>
            <a:endParaRPr lang="en-GB"/>
          </a:p>
        </p:txBody>
      </p:sp>
    </p:spTree>
    <p:extLst>
      <p:ext uri="{BB962C8B-B14F-4D97-AF65-F5344CB8AC3E}">
        <p14:creationId xmlns:p14="http://schemas.microsoft.com/office/powerpoint/2010/main" val="4014578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texts.com/fpp3/expsmooth.html#ref-Brown59"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otexts.com/fpp3/expsmooth.html#ref-Winters60" TargetMode="External"/><Relationship Id="rId4" Type="http://schemas.openxmlformats.org/officeDocument/2006/relationships/hyperlink" Target="https://otexts.com/fpp3/expsmooth.html#ref-Holt57"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Welcome to this short workshop.</a:t>
            </a:r>
          </a:p>
          <a:p>
            <a:r>
              <a:rPr lang="en-GB" dirty="0"/>
              <a:t>My name is Justus v. Samson and together with Oskar craft we will introduce you to temporal data with tsibble.</a:t>
            </a:r>
          </a:p>
        </p:txBody>
      </p:sp>
      <p:sp>
        <p:nvSpPr>
          <p:cNvPr id="4" name="Foliennummernplatzhalter 3"/>
          <p:cNvSpPr>
            <a:spLocks noGrp="1"/>
          </p:cNvSpPr>
          <p:nvPr>
            <p:ph type="sldNum" sz="quarter" idx="5"/>
          </p:nvPr>
        </p:nvSpPr>
        <p:spPr/>
        <p:txBody>
          <a:bodyPr/>
          <a:lstStyle/>
          <a:p>
            <a:fld id="{809EEC96-AFE4-AB4C-9F77-BF8C435C8FB7}" type="slidenum">
              <a:rPr lang="en-GB" smtClean="0"/>
              <a:t>1</a:t>
            </a:fld>
            <a:endParaRPr lang="en-GB"/>
          </a:p>
        </p:txBody>
      </p:sp>
    </p:spTree>
    <p:extLst>
      <p:ext uri="{BB962C8B-B14F-4D97-AF65-F5344CB8AC3E}">
        <p14:creationId xmlns:p14="http://schemas.microsoft.com/office/powerpoint/2010/main" val="476575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noProof="0" dirty="0"/>
              <a:t>Before Jumping into fable, we should clarify what we mean by forecasting in data science! </a:t>
            </a:r>
          </a:p>
        </p:txBody>
      </p:sp>
      <p:sp>
        <p:nvSpPr>
          <p:cNvPr id="4" name="Foliennummernplatzhalter 3"/>
          <p:cNvSpPr>
            <a:spLocks noGrp="1"/>
          </p:cNvSpPr>
          <p:nvPr>
            <p:ph type="sldNum" sz="quarter" idx="5"/>
          </p:nvPr>
        </p:nvSpPr>
        <p:spPr/>
        <p:txBody>
          <a:bodyPr/>
          <a:lstStyle/>
          <a:p>
            <a:fld id="{809EEC96-AFE4-AB4C-9F77-BF8C435C8FB7}" type="slidenum">
              <a:rPr lang="en-GB" smtClean="0"/>
              <a:t>10</a:t>
            </a:fld>
            <a:endParaRPr lang="en-GB"/>
          </a:p>
        </p:txBody>
      </p:sp>
    </p:spTree>
    <p:extLst>
      <p:ext uri="{BB962C8B-B14F-4D97-AF65-F5344CB8AC3E}">
        <p14:creationId xmlns:p14="http://schemas.microsoft.com/office/powerpoint/2010/main" val="3087525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Inconsolatazi4"/>
                <a:sym typeface="Wingdings" pitchFamily="2" charset="2"/>
              </a:rPr>
              <a:t>Forecasting is about predicting as accurately as possible given all information available that might impact the future.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Inconsolatazi4"/>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Inconsolatazi4"/>
                <a:sym typeface="Wingdings" pitchFamily="2" charset="2"/>
              </a:rPr>
              <a:t>What differentiates bad forecasts from good ones?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Inconsolatazi4"/>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Inconsolatazi4"/>
                <a:sym typeface="Wingdings" pitchFamily="2" charset="2"/>
              </a:rPr>
              <a:t>Here you can see four criteria.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Inconsolatazi4"/>
              <a:sym typeface="Wingdings" pitchFamily="2" charset="2"/>
            </a:endParaRPr>
          </a:p>
          <a:p>
            <a:pPr marL="0" indent="0">
              <a:buNone/>
            </a:pPr>
            <a:r>
              <a:rPr lang="en-GB" sz="1200" dirty="0">
                <a:latin typeface="Inconsolatazi4"/>
                <a:sym typeface="Wingdings" pitchFamily="2" charset="2"/>
              </a:rPr>
              <a:t>The predictability of an event or a quantity depends on several factors including:</a:t>
            </a:r>
          </a:p>
          <a:p>
            <a:pPr marL="457200" indent="-457200">
              <a:buAutoNum type="arabicPeriod"/>
            </a:pPr>
            <a:r>
              <a:rPr lang="en-GB" sz="1200" dirty="0">
                <a:latin typeface="Inconsolatazi4"/>
                <a:sym typeface="Wingdings" pitchFamily="2" charset="2"/>
              </a:rPr>
              <a:t>how well we understand the </a:t>
            </a:r>
            <a:r>
              <a:rPr lang="en-GB" sz="1200" b="1" dirty="0">
                <a:latin typeface="Inconsolatazi4"/>
                <a:sym typeface="Wingdings" pitchFamily="2" charset="2"/>
              </a:rPr>
              <a:t>factors </a:t>
            </a:r>
            <a:r>
              <a:rPr lang="en-GB" sz="1200" dirty="0">
                <a:latin typeface="Inconsolatazi4"/>
                <a:sym typeface="Wingdings" pitchFamily="2" charset="2"/>
              </a:rPr>
              <a:t>that contribute to it;</a:t>
            </a:r>
          </a:p>
          <a:p>
            <a:pPr marL="457200" indent="-457200">
              <a:buAutoNum type="arabicPeriod"/>
            </a:pPr>
            <a:r>
              <a:rPr lang="en-GB" sz="1200" dirty="0">
                <a:latin typeface="Inconsolatazi4"/>
                <a:sym typeface="Wingdings" pitchFamily="2" charset="2"/>
              </a:rPr>
              <a:t>how much </a:t>
            </a:r>
            <a:r>
              <a:rPr lang="en-GB" sz="1200" b="1" dirty="0">
                <a:latin typeface="Inconsolatazi4"/>
                <a:sym typeface="Wingdings" pitchFamily="2" charset="2"/>
              </a:rPr>
              <a:t>data </a:t>
            </a:r>
            <a:r>
              <a:rPr lang="en-GB" sz="1200" dirty="0">
                <a:latin typeface="Inconsolatazi4"/>
                <a:sym typeface="Wingdings" pitchFamily="2" charset="2"/>
              </a:rPr>
              <a:t>is available;</a:t>
            </a:r>
          </a:p>
          <a:p>
            <a:pPr marL="457200" indent="-457200">
              <a:buAutoNum type="arabicPeriod"/>
            </a:pPr>
            <a:r>
              <a:rPr lang="en-GB" sz="1200" b="1" dirty="0">
                <a:latin typeface="Inconsolatazi4"/>
                <a:sym typeface="Wingdings" pitchFamily="2" charset="2"/>
              </a:rPr>
              <a:t>how similar the future is to the past</a:t>
            </a:r>
            <a:r>
              <a:rPr lang="en-GB" sz="1200" dirty="0">
                <a:latin typeface="Inconsolatazi4"/>
                <a:sym typeface="Wingdings" pitchFamily="2" charset="2"/>
              </a:rPr>
              <a:t>;</a:t>
            </a:r>
          </a:p>
          <a:p>
            <a:pPr marL="457200" indent="-457200">
              <a:buAutoNum type="arabicPeriod"/>
            </a:pPr>
            <a:r>
              <a:rPr lang="en-GB" sz="1200" b="1" dirty="0">
                <a:latin typeface="Inconsolatazi4"/>
                <a:sym typeface="Wingdings" pitchFamily="2" charset="2"/>
              </a:rPr>
              <a:t>whether the forecasts can affect the thing we are trying to forecast</a:t>
            </a:r>
            <a:r>
              <a:rPr lang="en-GB" sz="1200" dirty="0">
                <a:latin typeface="Inconsolatazi4"/>
                <a:sym typeface="Wingdings"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Inconsolatazi4"/>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Inconsolatazi4"/>
                <a:sym typeface="Wingdings" pitchFamily="2" charset="2"/>
              </a:rPr>
              <a:t>Over the last year, there was a lot of discussion around the inflation forecasts of central banks. However, forecasts from central banks affect market expectations. Thus, we should not place too much faith in the face value of their forecasts.</a:t>
            </a:r>
          </a:p>
          <a:p>
            <a:endParaRPr lang="en-GB" noProof="0" dirty="0"/>
          </a:p>
          <a:p>
            <a:r>
              <a:rPr lang="en-GB" noProof="0" dirty="0"/>
              <a:t>With that out of the way, lets look at the package fable and where it fits into the </a:t>
            </a:r>
            <a:r>
              <a:rPr lang="en-GB" noProof="0" dirty="0" err="1"/>
              <a:t>worklow</a:t>
            </a:r>
            <a:endParaRPr lang="en-GB" noProof="0" dirty="0"/>
          </a:p>
        </p:txBody>
      </p:sp>
      <p:sp>
        <p:nvSpPr>
          <p:cNvPr id="4" name="Foliennummernplatzhalter 3"/>
          <p:cNvSpPr>
            <a:spLocks noGrp="1"/>
          </p:cNvSpPr>
          <p:nvPr>
            <p:ph type="sldNum" sz="quarter" idx="5"/>
          </p:nvPr>
        </p:nvSpPr>
        <p:spPr/>
        <p:txBody>
          <a:bodyPr/>
          <a:lstStyle/>
          <a:p>
            <a:fld id="{809EEC96-AFE4-AB4C-9F77-BF8C435C8FB7}" type="slidenum">
              <a:rPr lang="en-GB" smtClean="0"/>
              <a:t>11</a:t>
            </a:fld>
            <a:endParaRPr lang="en-GB"/>
          </a:p>
        </p:txBody>
      </p:sp>
    </p:spTree>
    <p:extLst>
      <p:ext uri="{BB962C8B-B14F-4D97-AF65-F5344CB8AC3E}">
        <p14:creationId xmlns:p14="http://schemas.microsoft.com/office/powerpoint/2010/main" val="4071243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So where does fable shine? Fable’s main application is in the model part of the workflow.</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main specified goal of the package is to integrate nicely into the </a:t>
            </a:r>
            <a:r>
              <a:rPr lang="en-GB" dirty="0" err="1"/>
              <a:t>tidyverse</a:t>
            </a:r>
            <a:r>
              <a:rPr lang="en-GB" dirty="0"/>
              <a:t> and this shows in the model syntax of fable.</a:t>
            </a:r>
          </a:p>
          <a:p>
            <a:endParaRPr lang="en-GB" dirty="0"/>
          </a:p>
          <a:p>
            <a:endParaRPr lang="en-GB" dirty="0"/>
          </a:p>
          <a:p>
            <a:endParaRPr lang="en-GB" dirty="0"/>
          </a:p>
          <a:p>
            <a:endParaRPr lang="en-GB" dirty="0"/>
          </a:p>
        </p:txBody>
      </p:sp>
      <p:sp>
        <p:nvSpPr>
          <p:cNvPr id="4" name="Foliennummernplatzhalter 3"/>
          <p:cNvSpPr>
            <a:spLocks noGrp="1"/>
          </p:cNvSpPr>
          <p:nvPr>
            <p:ph type="sldNum" sz="quarter" idx="5"/>
          </p:nvPr>
        </p:nvSpPr>
        <p:spPr/>
        <p:txBody>
          <a:bodyPr/>
          <a:lstStyle/>
          <a:p>
            <a:fld id="{809EEC96-AFE4-AB4C-9F77-BF8C435C8FB7}" type="slidenum">
              <a:rPr lang="en-GB" smtClean="0"/>
              <a:t>12</a:t>
            </a:fld>
            <a:endParaRPr lang="en-GB"/>
          </a:p>
        </p:txBody>
      </p:sp>
    </p:spTree>
    <p:extLst>
      <p:ext uri="{BB962C8B-B14F-4D97-AF65-F5344CB8AC3E}">
        <p14:creationId xmlns:p14="http://schemas.microsoft.com/office/powerpoint/2010/main" val="3725288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noProof="0" dirty="0"/>
              <a:t>The model syntax is compatible with formula syntax in the </a:t>
            </a:r>
            <a:r>
              <a:rPr lang="en-GB" noProof="0" dirty="0" err="1"/>
              <a:t>tidyverse</a:t>
            </a:r>
            <a:r>
              <a:rPr lang="en-GB" noProof="0" dirty="0"/>
              <a:t>. </a:t>
            </a:r>
          </a:p>
          <a:p>
            <a:endParaRPr lang="en-GB" noProof="0" dirty="0"/>
          </a:p>
          <a:p>
            <a:r>
              <a:rPr lang="en-GB" noProof="0" dirty="0"/>
              <a:t>However, we will not spend much time on specifying the models we will use as this would require theoretical knowledge that is beyond the scope of this workshop. </a:t>
            </a:r>
          </a:p>
          <a:p>
            <a:endParaRPr lang="en-GB" noProof="0" dirty="0"/>
          </a:p>
          <a:p>
            <a:r>
              <a:rPr lang="en-GB" noProof="0" dirty="0"/>
              <a:t>For everyone who wants to dive deeper into forecast modelling, you can find additional resources at the end of the presentation.</a:t>
            </a:r>
          </a:p>
        </p:txBody>
      </p:sp>
      <p:sp>
        <p:nvSpPr>
          <p:cNvPr id="4" name="Foliennummernplatzhalter 3"/>
          <p:cNvSpPr>
            <a:spLocks noGrp="1"/>
          </p:cNvSpPr>
          <p:nvPr>
            <p:ph type="sldNum" sz="quarter" idx="5"/>
          </p:nvPr>
        </p:nvSpPr>
        <p:spPr/>
        <p:txBody>
          <a:bodyPr/>
          <a:lstStyle/>
          <a:p>
            <a:fld id="{809EEC96-AFE4-AB4C-9F77-BF8C435C8FB7}" type="slidenum">
              <a:rPr lang="en-GB" smtClean="0"/>
              <a:t>13</a:t>
            </a:fld>
            <a:endParaRPr lang="en-GB"/>
          </a:p>
        </p:txBody>
      </p:sp>
    </p:spTree>
    <p:extLst>
      <p:ext uri="{BB962C8B-B14F-4D97-AF65-F5344CB8AC3E}">
        <p14:creationId xmlns:p14="http://schemas.microsoft.com/office/powerpoint/2010/main" val="2686880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0" i="0" dirty="0">
                <a:solidFill>
                  <a:srgbClr val="333333"/>
                </a:solidFill>
                <a:effectLst/>
                <a:latin typeface="Merriweather" panose="020B0604020202020204" pitchFamily="2" charset="0"/>
              </a:rPr>
              <a:t>Let’s briefly talk about some of the most important verbs and models used within fable!</a:t>
            </a:r>
          </a:p>
          <a:p>
            <a:endParaRPr lang="en-GB" b="0" i="0" dirty="0">
              <a:solidFill>
                <a:srgbClr val="333333"/>
              </a:solidFill>
              <a:effectLst/>
              <a:latin typeface="Merriweather" panose="020B0604020202020204" pitchFamily="2" charset="0"/>
            </a:endParaRPr>
          </a:p>
          <a:p>
            <a:r>
              <a:rPr lang="en-GB" b="0" i="0" dirty="0">
                <a:solidFill>
                  <a:srgbClr val="333333"/>
                </a:solidFill>
                <a:effectLst/>
                <a:latin typeface="Merriweather" panose="020B0604020202020204" pitchFamily="2" charset="0"/>
              </a:rPr>
              <a:t>After we have prepared and transformed the data into a tidy </a:t>
            </a:r>
            <a:r>
              <a:rPr lang="en-GB" b="0" i="0" dirty="0" err="1">
                <a:solidFill>
                  <a:srgbClr val="333333"/>
                </a:solidFill>
                <a:effectLst/>
                <a:latin typeface="Merriweather" panose="020B0604020202020204" pitchFamily="2" charset="0"/>
              </a:rPr>
              <a:t>tsibble</a:t>
            </a:r>
            <a:r>
              <a:rPr lang="en-GB" b="0" i="0" dirty="0">
                <a:solidFill>
                  <a:srgbClr val="333333"/>
                </a:solidFill>
                <a:effectLst/>
                <a:latin typeface="Merriweather" panose="020B0604020202020204" pitchFamily="2" charset="0"/>
              </a:rPr>
              <a:t> that contains useful information for our analysis, we specify our models through listing them inside the Model() function.</a:t>
            </a:r>
          </a:p>
          <a:p>
            <a:endParaRPr lang="en-GB" b="0" i="0" dirty="0">
              <a:solidFill>
                <a:srgbClr val="333333"/>
              </a:solidFill>
              <a:effectLst/>
              <a:latin typeface="Merriweather" panose="020B0604020202020204" pitchFamily="2" charset="0"/>
            </a:endParaRPr>
          </a:p>
          <a:p>
            <a:r>
              <a:rPr lang="en-GB" b="0" i="0" dirty="0">
                <a:solidFill>
                  <a:srgbClr val="333333"/>
                </a:solidFill>
                <a:effectLst/>
                <a:latin typeface="Merriweather" panose="020B0604020202020204" pitchFamily="2" charset="0"/>
              </a:rPr>
              <a:t>Two of the </a:t>
            </a:r>
            <a:r>
              <a:rPr lang="en-GB" b="0" i="0">
                <a:solidFill>
                  <a:srgbClr val="333333"/>
                </a:solidFill>
                <a:effectLst/>
                <a:latin typeface="Merriweather" panose="020B0604020202020204" pitchFamily="2" charset="0"/>
              </a:rPr>
              <a:t>most popular models are.</a:t>
            </a:r>
            <a:endParaRPr lang="en-GB" b="0" i="0" dirty="0">
              <a:solidFill>
                <a:srgbClr val="333333"/>
              </a:solidFill>
              <a:effectLst/>
              <a:latin typeface="Merriweather" panose="020B0604020202020204" pitchFamily="2" charset="0"/>
            </a:endParaRPr>
          </a:p>
          <a:p>
            <a:endParaRPr lang="en-GB" b="0" i="0" dirty="0">
              <a:solidFill>
                <a:srgbClr val="333333"/>
              </a:solidFill>
              <a:effectLst/>
              <a:latin typeface="Merriweather" panose="020B0604020202020204" pitchFamily="2" charset="0"/>
            </a:endParaRPr>
          </a:p>
          <a:p>
            <a:r>
              <a:rPr lang="en-GB" b="0" i="0" dirty="0">
                <a:solidFill>
                  <a:srgbClr val="333333"/>
                </a:solidFill>
                <a:effectLst/>
                <a:latin typeface="Merriweather" panose="020B0604020202020204" pitchFamily="2" charset="0"/>
              </a:rPr>
              <a:t>Exponential smoothing was proposed in the late 1950s (</a:t>
            </a:r>
            <a:r>
              <a:rPr lang="en-GB" b="0" i="0" u="none" strike="noStrike" dirty="0">
                <a:solidFill>
                  <a:srgbClr val="333333"/>
                </a:solidFill>
                <a:effectLst/>
                <a:latin typeface="Merriweather" panose="020B0604020202020204" pitchFamily="2" charset="0"/>
                <a:hlinkClick r:id="rId3"/>
              </a:rPr>
              <a:t>Brown, 1959</a:t>
            </a:r>
            <a:r>
              <a:rPr lang="en-GB" b="0" i="0" dirty="0">
                <a:solidFill>
                  <a:srgbClr val="333333"/>
                </a:solidFill>
                <a:effectLst/>
                <a:latin typeface="Merriweather" panose="020B0604020202020204" pitchFamily="2" charset="0"/>
              </a:rPr>
              <a:t>; </a:t>
            </a:r>
            <a:r>
              <a:rPr lang="en-GB" b="0" i="0" u="none" strike="noStrike" dirty="0">
                <a:solidFill>
                  <a:srgbClr val="333333"/>
                </a:solidFill>
                <a:effectLst/>
                <a:latin typeface="Merriweather" panose="020B0604020202020204" pitchFamily="2" charset="0"/>
                <a:hlinkClick r:id="rId4"/>
              </a:rPr>
              <a:t>Holt, 1957</a:t>
            </a:r>
            <a:r>
              <a:rPr lang="en-GB" b="0" i="0" dirty="0">
                <a:solidFill>
                  <a:srgbClr val="333333"/>
                </a:solidFill>
                <a:effectLst/>
                <a:latin typeface="Merriweather" panose="020B0604020202020204" pitchFamily="2" charset="0"/>
              </a:rPr>
              <a:t>; </a:t>
            </a:r>
            <a:r>
              <a:rPr lang="en-GB" b="0" i="0" u="none" strike="noStrike" dirty="0">
                <a:solidFill>
                  <a:srgbClr val="333333"/>
                </a:solidFill>
                <a:effectLst/>
                <a:latin typeface="Merriweather" panose="020B0604020202020204" pitchFamily="2" charset="0"/>
                <a:hlinkClick r:id="rId5"/>
              </a:rPr>
              <a:t>Winters, 1960</a:t>
            </a:r>
            <a:r>
              <a:rPr lang="en-GB" b="0" i="0" dirty="0">
                <a:solidFill>
                  <a:srgbClr val="333333"/>
                </a:solidFill>
                <a:effectLst/>
                <a:latin typeface="Merriweather" panose="020B0604020202020204" pitchFamily="2" charset="0"/>
              </a:rPr>
              <a:t>), and has motivated some of the most successful forecasting methods. Forecasts produced using exponential smoothing methods are weighted averages of past observations, with the weights decaying exponentially as the observations get older. In other words, the more recent the observation the higher the associated weight. This framework generates reliable forecasts quickly and for a wide range of time series, which is a great advantage and of major importance to applications in industry.</a:t>
            </a:r>
          </a:p>
          <a:p>
            <a:endParaRPr lang="en-GB" b="0" i="0" noProof="0" dirty="0">
              <a:solidFill>
                <a:srgbClr val="333333"/>
              </a:solidFill>
              <a:effectLst/>
              <a:latin typeface="Merriweather"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33333"/>
                </a:solidFill>
                <a:effectLst/>
                <a:latin typeface="Merriweather" panose="00000500000000000000" pitchFamily="2" charset="0"/>
              </a:rPr>
              <a:t>ARIMA models provide another approach to time series forecasting. Exponential smoothing and ARIMA models are the two most widely used approaches to time series forecasting, and provide complementary approaches to the problem. While exponential smoothing models are based on a description of the trend and seasonality in the data, ARIMA models aim to describe the autocorrelations in the data.</a:t>
            </a:r>
            <a:endParaRPr lang="en-GB" b="0" i="0" dirty="0">
              <a:solidFill>
                <a:srgbClr val="333333"/>
              </a:solidFill>
              <a:effectLst/>
              <a:latin typeface="Merriweather" panose="020B0604020202020204" pitchFamily="2" charset="0"/>
            </a:endParaRPr>
          </a:p>
          <a:p>
            <a:endParaRPr lang="en-GB" noProof="0" dirty="0"/>
          </a:p>
          <a:p>
            <a:pPr algn="l"/>
            <a:r>
              <a:rPr lang="en-GB" b="0" i="0" dirty="0">
                <a:solidFill>
                  <a:srgbClr val="333333"/>
                </a:solidFill>
                <a:effectLst/>
                <a:latin typeface="Merriweather" panose="00000500000000000000" pitchFamily="2" charset="0"/>
              </a:rPr>
              <a:t>In this chapter we discuss regression models. The basic concept is that we forecast the time series of interest </a:t>
            </a:r>
            <a:r>
              <a:rPr lang="en-GB" b="0" i="0" dirty="0" err="1">
                <a:solidFill>
                  <a:srgbClr val="333333"/>
                </a:solidFill>
                <a:effectLst/>
                <a:latin typeface="MJXc-TeX-math-I"/>
              </a:rPr>
              <a:t>y</a:t>
            </a:r>
            <a:r>
              <a:rPr lang="en-GB" b="0" i="0" dirty="0" err="1">
                <a:solidFill>
                  <a:srgbClr val="333333"/>
                </a:solidFill>
                <a:effectLst/>
                <a:latin typeface="Merriweather" panose="00000500000000000000" pitchFamily="2" charset="0"/>
              </a:rPr>
              <a:t>y</a:t>
            </a:r>
            <a:r>
              <a:rPr lang="en-GB" b="0" i="0" dirty="0">
                <a:solidFill>
                  <a:srgbClr val="333333"/>
                </a:solidFill>
                <a:effectLst/>
                <a:latin typeface="Merriweather" panose="00000500000000000000" pitchFamily="2" charset="0"/>
              </a:rPr>
              <a:t> assuming that it has a linear relationship with other time series </a:t>
            </a:r>
            <a:r>
              <a:rPr lang="en-GB" b="0" i="0" dirty="0">
                <a:solidFill>
                  <a:srgbClr val="333333"/>
                </a:solidFill>
                <a:effectLst/>
                <a:latin typeface="MJXc-TeX-math-I"/>
              </a:rPr>
              <a:t>x</a:t>
            </a:r>
            <a:r>
              <a:rPr lang="en-GB" b="0" i="0" dirty="0">
                <a:solidFill>
                  <a:srgbClr val="333333"/>
                </a:solidFill>
                <a:effectLst/>
                <a:latin typeface="Merriweather" panose="00000500000000000000" pitchFamily="2" charset="0"/>
              </a:rPr>
              <a:t>x.</a:t>
            </a:r>
          </a:p>
          <a:p>
            <a:pPr algn="l"/>
            <a:r>
              <a:rPr lang="en-GB" b="0" i="0" dirty="0">
                <a:solidFill>
                  <a:srgbClr val="333333"/>
                </a:solidFill>
                <a:effectLst/>
                <a:latin typeface="Merriweather" panose="00000500000000000000" pitchFamily="2" charset="0"/>
              </a:rPr>
              <a:t>For example, we might wish to forecast monthly sales </a:t>
            </a:r>
            <a:r>
              <a:rPr lang="en-GB" b="0" i="0" dirty="0" err="1">
                <a:solidFill>
                  <a:srgbClr val="333333"/>
                </a:solidFill>
                <a:effectLst/>
                <a:latin typeface="MJXc-TeX-math-I"/>
              </a:rPr>
              <a:t>y</a:t>
            </a:r>
            <a:r>
              <a:rPr lang="en-GB" b="0" i="0" dirty="0" err="1">
                <a:solidFill>
                  <a:srgbClr val="333333"/>
                </a:solidFill>
                <a:effectLst/>
                <a:latin typeface="Merriweather" panose="00000500000000000000" pitchFamily="2" charset="0"/>
              </a:rPr>
              <a:t>y</a:t>
            </a:r>
            <a:r>
              <a:rPr lang="en-GB" b="0" i="0" dirty="0">
                <a:solidFill>
                  <a:srgbClr val="333333"/>
                </a:solidFill>
                <a:effectLst/>
                <a:latin typeface="Merriweather" panose="00000500000000000000" pitchFamily="2" charset="0"/>
              </a:rPr>
              <a:t> using total advertising spend </a:t>
            </a:r>
            <a:r>
              <a:rPr lang="en-GB" b="0" i="0" dirty="0">
                <a:solidFill>
                  <a:srgbClr val="333333"/>
                </a:solidFill>
                <a:effectLst/>
                <a:latin typeface="MJXc-TeX-math-I"/>
              </a:rPr>
              <a:t>x</a:t>
            </a:r>
            <a:r>
              <a:rPr lang="en-GB" b="0" i="0" dirty="0">
                <a:solidFill>
                  <a:srgbClr val="333333"/>
                </a:solidFill>
                <a:effectLst/>
                <a:latin typeface="Merriweather" panose="00000500000000000000" pitchFamily="2" charset="0"/>
              </a:rPr>
              <a:t>x as a predictor. Or we might forecast daily electricity demand </a:t>
            </a:r>
            <a:r>
              <a:rPr lang="en-GB" b="0" i="0" dirty="0" err="1">
                <a:solidFill>
                  <a:srgbClr val="333333"/>
                </a:solidFill>
                <a:effectLst/>
                <a:latin typeface="MJXc-TeX-math-I"/>
              </a:rPr>
              <a:t>y</a:t>
            </a:r>
            <a:r>
              <a:rPr lang="en-GB" b="0" i="0" dirty="0" err="1">
                <a:solidFill>
                  <a:srgbClr val="333333"/>
                </a:solidFill>
                <a:effectLst/>
                <a:latin typeface="Merriweather" panose="00000500000000000000" pitchFamily="2" charset="0"/>
              </a:rPr>
              <a:t>y</a:t>
            </a:r>
            <a:r>
              <a:rPr lang="en-GB" b="0" i="0" dirty="0">
                <a:solidFill>
                  <a:srgbClr val="333333"/>
                </a:solidFill>
                <a:effectLst/>
                <a:latin typeface="Merriweather" panose="00000500000000000000" pitchFamily="2" charset="0"/>
              </a:rPr>
              <a:t> using temperature </a:t>
            </a:r>
            <a:r>
              <a:rPr lang="en-GB" b="0" i="0" dirty="0">
                <a:solidFill>
                  <a:srgbClr val="333333"/>
                </a:solidFill>
                <a:effectLst/>
                <a:latin typeface="MJXc-TeX-math-I"/>
              </a:rPr>
              <a:t>x</a:t>
            </a:r>
            <a:r>
              <a:rPr lang="en-GB" b="0" i="0" dirty="0">
                <a:solidFill>
                  <a:srgbClr val="333333"/>
                </a:solidFill>
                <a:effectLst/>
                <a:latin typeface="MJXc-TeX-main-R"/>
              </a:rPr>
              <a:t>1</a:t>
            </a:r>
            <a:r>
              <a:rPr lang="en-GB" b="0" i="0" dirty="0">
                <a:solidFill>
                  <a:srgbClr val="333333"/>
                </a:solidFill>
                <a:effectLst/>
                <a:latin typeface="Merriweather" panose="00000500000000000000" pitchFamily="2" charset="0"/>
              </a:rPr>
              <a:t>x1 and the day of week </a:t>
            </a:r>
            <a:r>
              <a:rPr lang="en-GB" b="0" i="0" dirty="0">
                <a:solidFill>
                  <a:srgbClr val="333333"/>
                </a:solidFill>
                <a:effectLst/>
                <a:latin typeface="MJXc-TeX-math-I"/>
              </a:rPr>
              <a:t>x</a:t>
            </a:r>
            <a:r>
              <a:rPr lang="en-GB" b="0" i="0" dirty="0">
                <a:solidFill>
                  <a:srgbClr val="333333"/>
                </a:solidFill>
                <a:effectLst/>
                <a:latin typeface="MJXc-TeX-main-R"/>
              </a:rPr>
              <a:t>2</a:t>
            </a:r>
            <a:r>
              <a:rPr lang="en-GB" b="0" i="0" dirty="0">
                <a:solidFill>
                  <a:srgbClr val="333333"/>
                </a:solidFill>
                <a:effectLst/>
                <a:latin typeface="Merriweather" panose="00000500000000000000" pitchFamily="2" charset="0"/>
              </a:rPr>
              <a:t>x2 as predictors.</a:t>
            </a:r>
          </a:p>
          <a:p>
            <a:pPr algn="l"/>
            <a:r>
              <a:rPr lang="en-GB" b="0" i="0" dirty="0">
                <a:solidFill>
                  <a:srgbClr val="333333"/>
                </a:solidFill>
                <a:effectLst/>
                <a:latin typeface="Merriweather" panose="00000500000000000000" pitchFamily="2" charset="0"/>
              </a:rPr>
              <a:t>The </a:t>
            </a:r>
            <a:r>
              <a:rPr lang="en-GB" b="1" i="0" dirty="0">
                <a:solidFill>
                  <a:srgbClr val="333333"/>
                </a:solidFill>
                <a:effectLst/>
                <a:latin typeface="Merriweather" panose="00000500000000000000" pitchFamily="2" charset="0"/>
              </a:rPr>
              <a:t>forecast variable</a:t>
            </a:r>
            <a:r>
              <a:rPr lang="en-GB" b="0" i="0" dirty="0">
                <a:solidFill>
                  <a:srgbClr val="333333"/>
                </a:solidFill>
                <a:effectLst/>
                <a:latin typeface="Merriweather" panose="00000500000000000000" pitchFamily="2" charset="0"/>
              </a:rPr>
              <a:t> </a:t>
            </a:r>
            <a:r>
              <a:rPr lang="en-GB" b="0" i="0" dirty="0" err="1">
                <a:solidFill>
                  <a:srgbClr val="333333"/>
                </a:solidFill>
                <a:effectLst/>
                <a:latin typeface="MJXc-TeX-math-I"/>
              </a:rPr>
              <a:t>y</a:t>
            </a:r>
            <a:r>
              <a:rPr lang="en-GB" b="0" i="0" dirty="0" err="1">
                <a:solidFill>
                  <a:srgbClr val="333333"/>
                </a:solidFill>
                <a:effectLst/>
                <a:latin typeface="Merriweather" panose="00000500000000000000" pitchFamily="2" charset="0"/>
              </a:rPr>
              <a:t>y</a:t>
            </a:r>
            <a:r>
              <a:rPr lang="en-GB" b="0" i="0" dirty="0">
                <a:solidFill>
                  <a:srgbClr val="333333"/>
                </a:solidFill>
                <a:effectLst/>
                <a:latin typeface="Merriweather" panose="00000500000000000000" pitchFamily="2" charset="0"/>
              </a:rPr>
              <a:t> is sometimes also called the </a:t>
            </a:r>
            <a:r>
              <a:rPr lang="en-GB" b="0" i="0" dirty="0" err="1">
                <a:solidFill>
                  <a:srgbClr val="333333"/>
                </a:solidFill>
                <a:effectLst/>
                <a:latin typeface="Merriweather" panose="00000500000000000000" pitchFamily="2" charset="0"/>
              </a:rPr>
              <a:t>regressand</a:t>
            </a:r>
            <a:r>
              <a:rPr lang="en-GB" b="0" i="0" dirty="0">
                <a:solidFill>
                  <a:srgbClr val="333333"/>
                </a:solidFill>
                <a:effectLst/>
                <a:latin typeface="Merriweather" panose="00000500000000000000" pitchFamily="2" charset="0"/>
              </a:rPr>
              <a:t>, dependent or explained variable. The </a:t>
            </a:r>
            <a:r>
              <a:rPr lang="en-GB" b="1" i="0" dirty="0">
                <a:solidFill>
                  <a:srgbClr val="333333"/>
                </a:solidFill>
                <a:effectLst/>
                <a:latin typeface="Merriweather" panose="00000500000000000000" pitchFamily="2" charset="0"/>
              </a:rPr>
              <a:t>predictor variables</a:t>
            </a:r>
            <a:r>
              <a:rPr lang="en-GB" b="0" i="0" dirty="0">
                <a:solidFill>
                  <a:srgbClr val="333333"/>
                </a:solidFill>
                <a:effectLst/>
                <a:latin typeface="Merriweather" panose="00000500000000000000" pitchFamily="2" charset="0"/>
              </a:rPr>
              <a:t> </a:t>
            </a:r>
            <a:r>
              <a:rPr lang="en-GB" b="0" i="0" dirty="0">
                <a:solidFill>
                  <a:srgbClr val="333333"/>
                </a:solidFill>
                <a:effectLst/>
                <a:latin typeface="MJXc-TeX-math-I"/>
              </a:rPr>
              <a:t>x</a:t>
            </a:r>
            <a:r>
              <a:rPr lang="en-GB" b="0" i="0" dirty="0">
                <a:solidFill>
                  <a:srgbClr val="333333"/>
                </a:solidFill>
                <a:effectLst/>
                <a:latin typeface="Merriweather" panose="00000500000000000000" pitchFamily="2" charset="0"/>
              </a:rPr>
              <a:t>x are sometimes also called the regressors, independent or explanatory variables. In this book we will always refer to them as the “forecast” variable and “predictor” variables.</a:t>
            </a:r>
          </a:p>
          <a:p>
            <a:endParaRPr lang="en-GB" noProof="0" dirty="0"/>
          </a:p>
        </p:txBody>
      </p:sp>
      <p:sp>
        <p:nvSpPr>
          <p:cNvPr id="4" name="Foliennummernplatzhalter 3"/>
          <p:cNvSpPr>
            <a:spLocks noGrp="1"/>
          </p:cNvSpPr>
          <p:nvPr>
            <p:ph type="sldNum" sz="quarter" idx="5"/>
          </p:nvPr>
        </p:nvSpPr>
        <p:spPr/>
        <p:txBody>
          <a:bodyPr/>
          <a:lstStyle/>
          <a:p>
            <a:fld id="{809EEC96-AFE4-AB4C-9F77-BF8C435C8FB7}" type="slidenum">
              <a:rPr lang="en-GB" smtClean="0"/>
              <a:t>14</a:t>
            </a:fld>
            <a:endParaRPr lang="en-GB"/>
          </a:p>
        </p:txBody>
      </p:sp>
    </p:spTree>
    <p:extLst>
      <p:ext uri="{BB962C8B-B14F-4D97-AF65-F5344CB8AC3E}">
        <p14:creationId xmlns:p14="http://schemas.microsoft.com/office/powerpoint/2010/main" val="2230137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a:t>
            </a:r>
          </a:p>
          <a:p>
            <a:r>
              <a:rPr lang="en-GB" sz="2000" dirty="0"/>
              <a:t>Models in fable are specified using model </a:t>
            </a:r>
            <a:r>
              <a:rPr lang="en-GB" sz="2000" b="1" dirty="0"/>
              <a:t>functions</a:t>
            </a:r>
          </a:p>
          <a:p>
            <a:pPr marL="457200" lvl="1" indent="0">
              <a:buNone/>
            </a:pPr>
            <a:r>
              <a:rPr lang="en-GB" sz="2000" dirty="0"/>
              <a:t>(y  </a:t>
            </a:r>
            <a:r>
              <a:rPr lang="en-GB" sz="2000" dirty="0">
                <a:effectLst/>
              </a:rPr>
              <a:t>~ </a:t>
            </a:r>
            <a:r>
              <a:rPr lang="en-GB" sz="2000" dirty="0"/>
              <a:t> X) </a:t>
            </a:r>
          </a:p>
          <a:p>
            <a:pPr marL="228600" lvl="1">
              <a:spcBef>
                <a:spcPts val="1000"/>
              </a:spcBef>
            </a:pPr>
            <a:r>
              <a:rPr lang="en-GB" sz="2000" dirty="0"/>
              <a:t>Response variable(s) are specified </a:t>
            </a:r>
            <a:r>
              <a:rPr lang="en-GB" sz="2000" b="1" dirty="0"/>
              <a:t>on the left</a:t>
            </a:r>
            <a:r>
              <a:rPr lang="en-GB" sz="2000" dirty="0"/>
              <a:t> of the formula</a:t>
            </a:r>
          </a:p>
          <a:p>
            <a:pPr marL="228600" lvl="1">
              <a:spcBef>
                <a:spcPts val="1000"/>
              </a:spcBef>
            </a:pPr>
            <a:r>
              <a:rPr lang="en-GB" sz="2000" dirty="0"/>
              <a:t>Structure of the model is written </a:t>
            </a:r>
            <a:r>
              <a:rPr lang="en-GB" sz="2000" b="1" dirty="0"/>
              <a:t>on the right</a:t>
            </a:r>
          </a:p>
          <a:p>
            <a:pPr marL="685800" lvl="2">
              <a:spcBef>
                <a:spcPts val="1000"/>
              </a:spcBef>
            </a:pPr>
            <a:r>
              <a:rPr lang="en-GB" dirty="0"/>
              <a:t>One or more model specifications can be estimated using the model() function.</a:t>
            </a:r>
          </a:p>
          <a:p>
            <a:endParaRPr lang="en-GB" dirty="0"/>
          </a:p>
          <a:p>
            <a:endParaRPr lang="en-GB" dirty="0"/>
          </a:p>
          <a:p>
            <a:endParaRPr lang="en-GB" dirty="0"/>
          </a:p>
          <a:p>
            <a:endParaRPr lang="en-GB" dirty="0"/>
          </a:p>
        </p:txBody>
      </p:sp>
      <p:sp>
        <p:nvSpPr>
          <p:cNvPr id="4" name="Foliennummernplatzhalter 3"/>
          <p:cNvSpPr>
            <a:spLocks noGrp="1"/>
          </p:cNvSpPr>
          <p:nvPr>
            <p:ph type="sldNum" sz="quarter" idx="5"/>
          </p:nvPr>
        </p:nvSpPr>
        <p:spPr/>
        <p:txBody>
          <a:bodyPr/>
          <a:lstStyle/>
          <a:p>
            <a:fld id="{809EEC96-AFE4-AB4C-9F77-BF8C435C8FB7}" type="slidenum">
              <a:rPr lang="en-GB" smtClean="0"/>
              <a:t>15</a:t>
            </a:fld>
            <a:endParaRPr lang="en-GB"/>
          </a:p>
        </p:txBody>
      </p:sp>
    </p:spTree>
    <p:extLst>
      <p:ext uri="{BB962C8B-B14F-4D97-AF65-F5344CB8AC3E}">
        <p14:creationId xmlns:p14="http://schemas.microsoft.com/office/powerpoint/2010/main" val="1768124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a:t>
            </a:r>
          </a:p>
          <a:p>
            <a:endParaRPr lang="en-GB" dirty="0"/>
          </a:p>
          <a:p>
            <a:endParaRPr lang="en-GB" dirty="0"/>
          </a:p>
        </p:txBody>
      </p:sp>
      <p:sp>
        <p:nvSpPr>
          <p:cNvPr id="4" name="Foliennummernplatzhalter 3"/>
          <p:cNvSpPr>
            <a:spLocks noGrp="1"/>
          </p:cNvSpPr>
          <p:nvPr>
            <p:ph type="sldNum" sz="quarter" idx="5"/>
          </p:nvPr>
        </p:nvSpPr>
        <p:spPr/>
        <p:txBody>
          <a:bodyPr/>
          <a:lstStyle/>
          <a:p>
            <a:fld id="{809EEC96-AFE4-AB4C-9F77-BF8C435C8FB7}" type="slidenum">
              <a:rPr lang="en-GB" smtClean="0"/>
              <a:t>16</a:t>
            </a:fld>
            <a:endParaRPr lang="en-GB"/>
          </a:p>
        </p:txBody>
      </p:sp>
    </p:spTree>
    <p:extLst>
      <p:ext uri="{BB962C8B-B14F-4D97-AF65-F5344CB8AC3E}">
        <p14:creationId xmlns:p14="http://schemas.microsoft.com/office/powerpoint/2010/main" val="3339186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a:t>
            </a:r>
          </a:p>
          <a:p>
            <a:endParaRPr lang="en-GB" dirty="0"/>
          </a:p>
          <a:p>
            <a:endParaRPr lang="en-GB" dirty="0"/>
          </a:p>
        </p:txBody>
      </p:sp>
      <p:sp>
        <p:nvSpPr>
          <p:cNvPr id="4" name="Foliennummernplatzhalter 3"/>
          <p:cNvSpPr>
            <a:spLocks noGrp="1"/>
          </p:cNvSpPr>
          <p:nvPr>
            <p:ph type="sldNum" sz="quarter" idx="5"/>
          </p:nvPr>
        </p:nvSpPr>
        <p:spPr/>
        <p:txBody>
          <a:bodyPr/>
          <a:lstStyle/>
          <a:p>
            <a:fld id="{809EEC96-AFE4-AB4C-9F77-BF8C435C8FB7}" type="slidenum">
              <a:rPr lang="en-GB" smtClean="0"/>
              <a:t>17</a:t>
            </a:fld>
            <a:endParaRPr lang="en-GB"/>
          </a:p>
        </p:txBody>
      </p:sp>
    </p:spTree>
    <p:extLst>
      <p:ext uri="{BB962C8B-B14F-4D97-AF65-F5344CB8AC3E}">
        <p14:creationId xmlns:p14="http://schemas.microsoft.com/office/powerpoint/2010/main" val="2097614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noProof="0" dirty="0"/>
          </a:p>
        </p:txBody>
      </p:sp>
      <p:sp>
        <p:nvSpPr>
          <p:cNvPr id="4" name="Foliennummernplatzhalter 3"/>
          <p:cNvSpPr>
            <a:spLocks noGrp="1"/>
          </p:cNvSpPr>
          <p:nvPr>
            <p:ph type="sldNum" sz="quarter" idx="5"/>
          </p:nvPr>
        </p:nvSpPr>
        <p:spPr/>
        <p:txBody>
          <a:bodyPr/>
          <a:lstStyle/>
          <a:p>
            <a:fld id="{809EEC96-AFE4-AB4C-9F77-BF8C435C8FB7}" type="slidenum">
              <a:rPr lang="en-GB" smtClean="0"/>
              <a:t>18</a:t>
            </a:fld>
            <a:endParaRPr lang="en-GB"/>
          </a:p>
        </p:txBody>
      </p:sp>
    </p:spTree>
    <p:extLst>
      <p:ext uri="{BB962C8B-B14F-4D97-AF65-F5344CB8AC3E}">
        <p14:creationId xmlns:p14="http://schemas.microsoft.com/office/powerpoint/2010/main" val="3300464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In order to do so </a:t>
            </a:r>
          </a:p>
        </p:txBody>
      </p:sp>
      <p:sp>
        <p:nvSpPr>
          <p:cNvPr id="4" name="Foliennummernplatzhalter 3"/>
          <p:cNvSpPr>
            <a:spLocks noGrp="1"/>
          </p:cNvSpPr>
          <p:nvPr>
            <p:ph type="sldNum" sz="quarter" idx="5"/>
          </p:nvPr>
        </p:nvSpPr>
        <p:spPr/>
        <p:txBody>
          <a:bodyPr/>
          <a:lstStyle/>
          <a:p>
            <a:fld id="{809EEC96-AFE4-AB4C-9F77-BF8C435C8FB7}" type="slidenum">
              <a:rPr lang="en-GB" smtClean="0"/>
              <a:t>2</a:t>
            </a:fld>
            <a:endParaRPr lang="en-GB"/>
          </a:p>
        </p:txBody>
      </p:sp>
    </p:spTree>
    <p:extLst>
      <p:ext uri="{BB962C8B-B14F-4D97-AF65-F5344CB8AC3E}">
        <p14:creationId xmlns:p14="http://schemas.microsoft.com/office/powerpoint/2010/main" val="2295077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When we are looking at a graph, plotting temporal data like the one on the right, we can describe time series by analysing </a:t>
            </a:r>
            <a:r>
              <a:rPr lang="en-GB" b="1" dirty="0"/>
              <a:t>trends</a:t>
            </a:r>
            <a:r>
              <a:rPr lang="en-GB" dirty="0"/>
              <a:t>, </a:t>
            </a:r>
            <a:r>
              <a:rPr lang="en-GB" b="1" dirty="0"/>
              <a:t>seasonality</a:t>
            </a:r>
            <a:r>
              <a:rPr lang="en-GB" dirty="0"/>
              <a:t> and </a:t>
            </a:r>
            <a:r>
              <a:rPr lang="en-GB" b="1" dirty="0"/>
              <a:t>cycles</a:t>
            </a:r>
          </a:p>
          <a:p>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Trends describe </a:t>
            </a:r>
            <a:r>
              <a:rPr lang="en-GB" sz="1200" b="0" dirty="0"/>
              <a:t>l</a:t>
            </a:r>
            <a:r>
              <a:rPr lang="en-GB" sz="1200" dirty="0"/>
              <a:t>ong-term overall increase or decrease in the Data, which do not have to be linear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Seasonal effects are reoccurring increases or decreases within fixed and known time periods, such as Holidays or climatic seasons.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t>Cyclic</a:t>
            </a:r>
            <a:r>
              <a:rPr lang="en-GB" sz="1200" b="0" dirty="0"/>
              <a:t> effects are similar effects to seasonality however they are not bound to known frequencies or periods. Examples here would include economic crisis or business cycles</a:t>
            </a:r>
            <a:endParaRPr lang="en-GB" b="0" dirty="0"/>
          </a:p>
          <a:p>
            <a:endParaRPr lang="en-GB" dirty="0"/>
          </a:p>
          <a:p>
            <a:r>
              <a:rPr lang="en-GB" dirty="0"/>
              <a:t>All over all time series can be thought of as a list of measurements, along some information about at what times those numbers were recorded and therefore creating an index.</a:t>
            </a:r>
          </a:p>
          <a:p>
            <a:endParaRPr lang="en-GB" dirty="0"/>
          </a:p>
          <a:p>
            <a:r>
              <a:rPr lang="en-GB" dirty="0"/>
              <a:t>We will now learn how to store this information within R as a tsibble and what we can do with those.</a:t>
            </a:r>
            <a:endParaRPr lang="en-GB" noProof="0" dirty="0"/>
          </a:p>
        </p:txBody>
      </p:sp>
      <p:sp>
        <p:nvSpPr>
          <p:cNvPr id="4" name="Foliennummernplatzhalter 3"/>
          <p:cNvSpPr>
            <a:spLocks noGrp="1"/>
          </p:cNvSpPr>
          <p:nvPr>
            <p:ph type="sldNum" sz="quarter" idx="5"/>
          </p:nvPr>
        </p:nvSpPr>
        <p:spPr/>
        <p:txBody>
          <a:bodyPr/>
          <a:lstStyle/>
          <a:p>
            <a:fld id="{809EEC96-AFE4-AB4C-9F77-BF8C435C8FB7}" type="slidenum">
              <a:rPr lang="en-GB" smtClean="0"/>
              <a:t>3</a:t>
            </a:fld>
            <a:endParaRPr lang="en-GB"/>
          </a:p>
        </p:txBody>
      </p:sp>
    </p:spTree>
    <p:extLst>
      <p:ext uri="{BB962C8B-B14F-4D97-AF65-F5344CB8AC3E}">
        <p14:creationId xmlns:p14="http://schemas.microsoft.com/office/powerpoint/2010/main" val="2258092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effectLst/>
              </a:rPr>
              <a:t>The </a:t>
            </a:r>
            <a:r>
              <a:rPr lang="en-GB" b="1" dirty="0">
                <a:effectLst/>
              </a:rPr>
              <a:t>tsibble</a:t>
            </a:r>
            <a:r>
              <a:rPr lang="en-GB" dirty="0">
                <a:effectLst/>
              </a:rPr>
              <a:t> package provides a data class of </a:t>
            </a:r>
            <a:r>
              <a:rPr lang="en-GB" dirty="0" err="1">
                <a:effectLst/>
              </a:rPr>
              <a:t>tbl_ts</a:t>
            </a:r>
            <a:r>
              <a:rPr lang="en-GB" dirty="0">
                <a:effectLst/>
              </a:rPr>
              <a:t> to represent tidy temporal data. A tsibble consists of a time index, key, and other measured variables in a data-centric format, which is built on top of the </a:t>
            </a:r>
            <a:r>
              <a:rPr lang="en-GB" dirty="0" err="1">
                <a:effectLst/>
              </a:rPr>
              <a:t>tibble</a:t>
            </a:r>
            <a:r>
              <a:rPr lang="en-GB" dirty="0">
                <a:effectLst/>
              </a:rPr>
              <a:t>.</a:t>
            </a:r>
          </a:p>
          <a:p>
            <a:endParaRPr lang="en-GB" noProof="0" dirty="0"/>
          </a:p>
          <a:p>
            <a:r>
              <a:rPr lang="en-GB" noProof="0" dirty="0"/>
              <a:t>Within tsibble the Index and Key are used to uniquely identify each observation, keeping with the idea of the general tidy workflow. </a:t>
            </a:r>
          </a:p>
          <a:p>
            <a:endParaRPr lang="en-GB" noProof="0" dirty="0"/>
          </a:p>
          <a:p>
            <a:r>
              <a:rPr lang="en-GB" b="0" i="0" u="none" strike="noStrike" dirty="0">
                <a:solidFill>
                  <a:srgbClr val="333333"/>
                </a:solidFill>
                <a:effectLst/>
                <a:latin typeface="Source Sans Pro" panose="020B0503030403020204" pitchFamily="34" charset="0"/>
              </a:rPr>
              <a:t>Tsibble supports arbitrary index classes, as long as they can be ordered from past to future.</a:t>
            </a:r>
            <a:endParaRPr lang="en-GB" noProof="0" dirty="0"/>
          </a:p>
          <a:p>
            <a:endParaRPr lang="en-GB" noProof="0" dirty="0"/>
          </a:p>
          <a:p>
            <a:r>
              <a:rPr lang="en-GB" noProof="0" dirty="0"/>
              <a:t>In comparison to </a:t>
            </a:r>
            <a:r>
              <a:rPr lang="en-GB" noProof="0" dirty="0" err="1"/>
              <a:t>tibble</a:t>
            </a:r>
            <a:r>
              <a:rPr lang="en-GB" noProof="0" dirty="0"/>
              <a:t> </a:t>
            </a:r>
            <a:r>
              <a:rPr lang="en-GB" b="0" i="0" u="none" strike="noStrike" noProof="0" dirty="0">
                <a:solidFill>
                  <a:srgbClr val="333333"/>
                </a:solidFill>
                <a:effectLst/>
                <a:latin typeface="-apple-system"/>
              </a:rPr>
              <a:t>the column of data specifying the observation’s measurement time is now actually used in the data</a:t>
            </a:r>
            <a:endParaRPr lang="en-GB" noProof="0" dirty="0"/>
          </a:p>
        </p:txBody>
      </p:sp>
      <p:sp>
        <p:nvSpPr>
          <p:cNvPr id="4" name="Foliennummernplatzhalter 3"/>
          <p:cNvSpPr>
            <a:spLocks noGrp="1"/>
          </p:cNvSpPr>
          <p:nvPr>
            <p:ph type="sldNum" sz="quarter" idx="5"/>
          </p:nvPr>
        </p:nvSpPr>
        <p:spPr/>
        <p:txBody>
          <a:bodyPr/>
          <a:lstStyle/>
          <a:p>
            <a:fld id="{809EEC96-AFE4-AB4C-9F77-BF8C435C8FB7}" type="slidenum">
              <a:rPr lang="en-GB" smtClean="0"/>
              <a:t>4</a:t>
            </a:fld>
            <a:endParaRPr lang="en-GB"/>
          </a:p>
        </p:txBody>
      </p:sp>
    </p:spTree>
    <p:extLst>
      <p:ext uri="{BB962C8B-B14F-4D97-AF65-F5344CB8AC3E}">
        <p14:creationId xmlns:p14="http://schemas.microsoft.com/office/powerpoint/2010/main" val="2848143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noProof="0" dirty="0"/>
          </a:p>
        </p:txBody>
      </p:sp>
      <p:sp>
        <p:nvSpPr>
          <p:cNvPr id="4" name="Foliennummernplatzhalter 3"/>
          <p:cNvSpPr>
            <a:spLocks noGrp="1"/>
          </p:cNvSpPr>
          <p:nvPr>
            <p:ph type="sldNum" sz="quarter" idx="5"/>
          </p:nvPr>
        </p:nvSpPr>
        <p:spPr/>
        <p:txBody>
          <a:bodyPr/>
          <a:lstStyle/>
          <a:p>
            <a:fld id="{809EEC96-AFE4-AB4C-9F77-BF8C435C8FB7}" type="slidenum">
              <a:rPr lang="en-GB" smtClean="0"/>
              <a:t>5</a:t>
            </a:fld>
            <a:endParaRPr lang="en-GB"/>
          </a:p>
        </p:txBody>
      </p:sp>
    </p:spTree>
    <p:extLst>
      <p:ext uri="{BB962C8B-B14F-4D97-AF65-F5344CB8AC3E}">
        <p14:creationId xmlns:p14="http://schemas.microsoft.com/office/powerpoint/2010/main" val="3396597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809EEC96-AFE4-AB4C-9F77-BF8C435C8FB7}" type="slidenum">
              <a:rPr lang="en-GB" smtClean="0"/>
              <a:t>6</a:t>
            </a:fld>
            <a:endParaRPr lang="en-GB"/>
          </a:p>
        </p:txBody>
      </p:sp>
    </p:spTree>
    <p:extLst>
      <p:ext uri="{BB962C8B-B14F-4D97-AF65-F5344CB8AC3E}">
        <p14:creationId xmlns:p14="http://schemas.microsoft.com/office/powerpoint/2010/main" val="1151252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809EEC96-AFE4-AB4C-9F77-BF8C435C8FB7}" type="slidenum">
              <a:rPr lang="en-GB" smtClean="0"/>
              <a:t>7</a:t>
            </a:fld>
            <a:endParaRPr lang="en-GB"/>
          </a:p>
        </p:txBody>
      </p:sp>
    </p:spTree>
    <p:extLst>
      <p:ext uri="{BB962C8B-B14F-4D97-AF65-F5344CB8AC3E}">
        <p14:creationId xmlns:p14="http://schemas.microsoft.com/office/powerpoint/2010/main" val="372859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809EEC96-AFE4-AB4C-9F77-BF8C435C8FB7}" type="slidenum">
              <a:rPr lang="en-GB" smtClean="0"/>
              <a:t>8</a:t>
            </a:fld>
            <a:endParaRPr lang="en-GB"/>
          </a:p>
        </p:txBody>
      </p:sp>
    </p:spTree>
    <p:extLst>
      <p:ext uri="{BB962C8B-B14F-4D97-AF65-F5344CB8AC3E}">
        <p14:creationId xmlns:p14="http://schemas.microsoft.com/office/powerpoint/2010/main" val="2573913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Justus!</a:t>
            </a:r>
            <a:br>
              <a:rPr lang="en-GB" dirty="0"/>
            </a:br>
            <a:br>
              <a:rPr lang="en-GB" dirty="0"/>
            </a:br>
            <a:r>
              <a:rPr lang="en-GB" dirty="0"/>
              <a:t>Now, we will lead you through a forecasting workflow with Fable. </a:t>
            </a:r>
          </a:p>
          <a:p>
            <a:endParaRPr lang="en-GB" dirty="0"/>
          </a:p>
          <a:p>
            <a:r>
              <a:rPr lang="en-GB" dirty="0"/>
              <a:t>Fable was built as a successor of the “forecast” package and builds on the </a:t>
            </a:r>
            <a:r>
              <a:rPr lang="en-GB" dirty="0" err="1"/>
              <a:t>tsibble</a:t>
            </a:r>
            <a:r>
              <a:rPr lang="en-GB" dirty="0"/>
              <a:t> data structure. </a:t>
            </a:r>
          </a:p>
        </p:txBody>
      </p:sp>
      <p:sp>
        <p:nvSpPr>
          <p:cNvPr id="4" name="Slide Number Placeholder 3"/>
          <p:cNvSpPr>
            <a:spLocks noGrp="1"/>
          </p:cNvSpPr>
          <p:nvPr>
            <p:ph type="sldNum" sz="quarter" idx="5"/>
          </p:nvPr>
        </p:nvSpPr>
        <p:spPr/>
        <p:txBody>
          <a:bodyPr/>
          <a:lstStyle/>
          <a:p>
            <a:fld id="{809EEC96-AFE4-AB4C-9F77-BF8C435C8FB7}" type="slidenum">
              <a:rPr lang="en-GB" smtClean="0"/>
              <a:t>9</a:t>
            </a:fld>
            <a:endParaRPr lang="en-GB"/>
          </a:p>
        </p:txBody>
      </p:sp>
    </p:spTree>
    <p:extLst>
      <p:ext uri="{BB962C8B-B14F-4D97-AF65-F5344CB8AC3E}">
        <p14:creationId xmlns:p14="http://schemas.microsoft.com/office/powerpoint/2010/main" val="1291894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D19FE9-E5A5-AC32-47E6-814EA16EE63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5D5B6492-084E-D754-435D-0D5F147CB3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5" name="Fußzeilenplatzhalter 4">
            <a:extLst>
              <a:ext uri="{FF2B5EF4-FFF2-40B4-BE49-F238E27FC236}">
                <a16:creationId xmlns:a16="http://schemas.microsoft.com/office/drawing/2014/main" id="{29DDADD1-BC83-3E4C-DD3C-FD4D37FBA8A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B8D20C9-1FFB-D5C9-EDD0-AB8C5ADCA65B}"/>
              </a:ext>
            </a:extLst>
          </p:cNvPr>
          <p:cNvSpPr>
            <a:spLocks noGrp="1"/>
          </p:cNvSpPr>
          <p:nvPr>
            <p:ph type="sldNum" sz="quarter" idx="12"/>
          </p:nvPr>
        </p:nvSpPr>
        <p:spPr/>
        <p:txBody>
          <a:bodyPr/>
          <a:lstStyle/>
          <a:p>
            <a:endParaRPr lang="de-DE" dirty="0"/>
          </a:p>
        </p:txBody>
      </p:sp>
      <p:pic>
        <p:nvPicPr>
          <p:cNvPr id="7" name="Grafik 6">
            <a:extLst>
              <a:ext uri="{FF2B5EF4-FFF2-40B4-BE49-F238E27FC236}">
                <a16:creationId xmlns:a16="http://schemas.microsoft.com/office/drawing/2014/main" id="{4DED788C-329D-28C0-B99F-BB1337C86B37}"/>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51828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77568D-2A62-4200-9407-AE2B356B2FB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5466D1A-D18E-7E51-ADC7-C4B00439E68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EB9679CE-0FFE-A5A0-4593-F6B4877903B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0A9D306-C6A6-4967-9634-CAE098C18CFE}"/>
              </a:ext>
            </a:extLst>
          </p:cNvPr>
          <p:cNvSpPr>
            <a:spLocks noGrp="1"/>
          </p:cNvSpPr>
          <p:nvPr>
            <p:ph type="sldNum" sz="quarter" idx="12"/>
          </p:nvPr>
        </p:nvSpPr>
        <p:spPr/>
        <p:txBody>
          <a:bodyPr/>
          <a:lstStyle/>
          <a:p>
            <a:fld id="{D841047C-AC16-3847-8358-E80D41A378BA}" type="slidenum">
              <a:rPr lang="de-DE" smtClean="0"/>
              <a:t>‹#›</a:t>
            </a:fld>
            <a:endParaRPr lang="de-DE"/>
          </a:p>
        </p:txBody>
      </p:sp>
      <p:pic>
        <p:nvPicPr>
          <p:cNvPr id="7" name="Grafik 6">
            <a:extLst>
              <a:ext uri="{FF2B5EF4-FFF2-40B4-BE49-F238E27FC236}">
                <a16:creationId xmlns:a16="http://schemas.microsoft.com/office/drawing/2014/main" id="{8CA3304E-2846-6363-858C-2D68A282CB9F}"/>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46488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AD45A993-19B9-24CE-71EB-366B4566FB5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50EC012-3D19-6092-5EDC-20CB53E6631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599CBF9-E5FF-5D9A-31CE-FBFEEE084A36}"/>
              </a:ext>
            </a:extLst>
          </p:cNvPr>
          <p:cNvSpPr>
            <a:spLocks noGrp="1"/>
          </p:cNvSpPr>
          <p:nvPr>
            <p:ph type="dt" sz="half" idx="10"/>
          </p:nvPr>
        </p:nvSpPr>
        <p:spPr>
          <a:xfrm>
            <a:off x="730624" y="6421531"/>
            <a:ext cx="2743200" cy="365125"/>
          </a:xfrm>
          <a:prstGeom prst="rect">
            <a:avLst/>
          </a:prstGeom>
        </p:spPr>
        <p:txBody>
          <a:bodyPr/>
          <a:lstStyle/>
          <a:p>
            <a:endParaRPr lang="de-DE"/>
          </a:p>
        </p:txBody>
      </p:sp>
      <p:sp>
        <p:nvSpPr>
          <p:cNvPr id="5" name="Fußzeilenplatzhalter 4">
            <a:extLst>
              <a:ext uri="{FF2B5EF4-FFF2-40B4-BE49-F238E27FC236}">
                <a16:creationId xmlns:a16="http://schemas.microsoft.com/office/drawing/2014/main" id="{D457D699-1020-DB84-E65D-568A9150DBD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8314EBA-8E8E-2E52-8418-1EC3CEC5FAC1}"/>
              </a:ext>
            </a:extLst>
          </p:cNvPr>
          <p:cNvSpPr>
            <a:spLocks noGrp="1"/>
          </p:cNvSpPr>
          <p:nvPr>
            <p:ph type="sldNum" sz="quarter" idx="12"/>
          </p:nvPr>
        </p:nvSpPr>
        <p:spPr/>
        <p:txBody>
          <a:bodyPr/>
          <a:lstStyle/>
          <a:p>
            <a:fld id="{D841047C-AC16-3847-8358-E80D41A378BA}" type="slidenum">
              <a:rPr lang="de-DE" smtClean="0"/>
              <a:t>‹#›</a:t>
            </a:fld>
            <a:endParaRPr lang="de-DE"/>
          </a:p>
        </p:txBody>
      </p:sp>
    </p:spTree>
    <p:extLst>
      <p:ext uri="{BB962C8B-B14F-4D97-AF65-F5344CB8AC3E}">
        <p14:creationId xmlns:p14="http://schemas.microsoft.com/office/powerpoint/2010/main" val="1769845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E0E207-A0CC-B7A4-97A1-64A5D869A23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D4A8CEB-8931-DB2B-BAA1-BB38F724EE6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9A263B2C-3EC6-DAA3-6027-6049B4F46B3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54F0F51-F22D-6BC3-92D5-9608000B251E}"/>
              </a:ext>
            </a:extLst>
          </p:cNvPr>
          <p:cNvSpPr>
            <a:spLocks noGrp="1"/>
          </p:cNvSpPr>
          <p:nvPr>
            <p:ph type="sldNum" sz="quarter" idx="12"/>
          </p:nvPr>
        </p:nvSpPr>
        <p:spPr/>
        <p:txBody>
          <a:bodyPr/>
          <a:lstStyle/>
          <a:p>
            <a:fld id="{D841047C-AC16-3847-8358-E80D41A378BA}" type="slidenum">
              <a:rPr lang="de-DE" smtClean="0"/>
              <a:t>‹#›</a:t>
            </a:fld>
            <a:endParaRPr lang="de-DE"/>
          </a:p>
        </p:txBody>
      </p:sp>
      <p:pic>
        <p:nvPicPr>
          <p:cNvPr id="7" name="Grafik 6">
            <a:extLst>
              <a:ext uri="{FF2B5EF4-FFF2-40B4-BE49-F238E27FC236}">
                <a16:creationId xmlns:a16="http://schemas.microsoft.com/office/drawing/2014/main" id="{1E845969-2541-2009-4CC9-5BEDB8EF7C2C}"/>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149813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C0747C-11FC-DEBA-34F0-937AF83B3385}"/>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D145425-C700-F09E-B302-9BF0CF2381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a:extLst>
              <a:ext uri="{FF2B5EF4-FFF2-40B4-BE49-F238E27FC236}">
                <a16:creationId xmlns:a16="http://schemas.microsoft.com/office/drawing/2014/main" id="{A51AF14F-6547-0CE9-6FDF-FC23605038E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E01DC96-BB6C-F2A1-0749-6EF49BC38CF8}"/>
              </a:ext>
            </a:extLst>
          </p:cNvPr>
          <p:cNvSpPr>
            <a:spLocks noGrp="1"/>
          </p:cNvSpPr>
          <p:nvPr>
            <p:ph type="sldNum" sz="quarter" idx="12"/>
          </p:nvPr>
        </p:nvSpPr>
        <p:spPr/>
        <p:txBody>
          <a:bodyPr/>
          <a:lstStyle/>
          <a:p>
            <a:endParaRPr lang="de-DE" dirty="0"/>
          </a:p>
        </p:txBody>
      </p:sp>
      <p:pic>
        <p:nvPicPr>
          <p:cNvPr id="7" name="Grafik 6">
            <a:extLst>
              <a:ext uri="{FF2B5EF4-FFF2-40B4-BE49-F238E27FC236}">
                <a16:creationId xmlns:a16="http://schemas.microsoft.com/office/drawing/2014/main" id="{7F78A2A2-B610-4666-B9B2-050D8BFDBA58}"/>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3686882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F125EB-E522-921C-589D-9F63F11B437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881A71F-BD5F-F365-FC10-B7B3C9DE716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AB332F8-248C-E160-C343-346DB242ABF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a:extLst>
              <a:ext uri="{FF2B5EF4-FFF2-40B4-BE49-F238E27FC236}">
                <a16:creationId xmlns:a16="http://schemas.microsoft.com/office/drawing/2014/main" id="{0A7F1F4A-6DE6-17FA-4C63-F60CDF707AE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B0ED2EC-9033-7734-B446-15054276536B}"/>
              </a:ext>
            </a:extLst>
          </p:cNvPr>
          <p:cNvSpPr>
            <a:spLocks noGrp="1"/>
          </p:cNvSpPr>
          <p:nvPr>
            <p:ph type="sldNum" sz="quarter" idx="12"/>
          </p:nvPr>
        </p:nvSpPr>
        <p:spPr/>
        <p:txBody>
          <a:bodyPr/>
          <a:lstStyle/>
          <a:p>
            <a:fld id="{D841047C-AC16-3847-8358-E80D41A378BA}" type="slidenum">
              <a:rPr lang="de-DE" smtClean="0"/>
              <a:t>‹#›</a:t>
            </a:fld>
            <a:endParaRPr lang="de-DE"/>
          </a:p>
        </p:txBody>
      </p:sp>
      <p:pic>
        <p:nvPicPr>
          <p:cNvPr id="8" name="Grafik 7">
            <a:extLst>
              <a:ext uri="{FF2B5EF4-FFF2-40B4-BE49-F238E27FC236}">
                <a16:creationId xmlns:a16="http://schemas.microsoft.com/office/drawing/2014/main" id="{427E5A92-4095-D2C0-D428-CD082E531AC4}"/>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776441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C3F994-F571-E0F5-19DD-31CE001146AA}"/>
              </a:ext>
            </a:extLst>
          </p:cNvPr>
          <p:cNvSpPr>
            <a:spLocks noGrp="1"/>
          </p:cNvSpPr>
          <p:nvPr>
            <p:ph type="title"/>
          </p:nvPr>
        </p:nvSpPr>
        <p:spPr>
          <a:xfrm>
            <a:off x="839788" y="365125"/>
            <a:ext cx="8115953"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81ADC4C6-8311-FAEC-C6B7-8F05963221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F2C3577-BDC9-425A-B9C2-EF4479630E84}"/>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5156891-D3A9-467C-2D48-CDC40567D2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3A9913F-DEF6-195A-EEC2-461FCE3A0A2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a:extLst>
              <a:ext uri="{FF2B5EF4-FFF2-40B4-BE49-F238E27FC236}">
                <a16:creationId xmlns:a16="http://schemas.microsoft.com/office/drawing/2014/main" id="{5781373B-0E74-15C6-278B-0B77EC55DE9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D1F52E44-AE4C-42E4-7FF4-577AD18A6515}"/>
              </a:ext>
            </a:extLst>
          </p:cNvPr>
          <p:cNvSpPr>
            <a:spLocks noGrp="1"/>
          </p:cNvSpPr>
          <p:nvPr>
            <p:ph type="sldNum" sz="quarter" idx="12"/>
          </p:nvPr>
        </p:nvSpPr>
        <p:spPr/>
        <p:txBody>
          <a:bodyPr/>
          <a:lstStyle/>
          <a:p>
            <a:fld id="{D841047C-AC16-3847-8358-E80D41A378BA}" type="slidenum">
              <a:rPr lang="de-DE" smtClean="0"/>
              <a:t>‹#›</a:t>
            </a:fld>
            <a:endParaRPr lang="de-DE"/>
          </a:p>
        </p:txBody>
      </p:sp>
      <p:pic>
        <p:nvPicPr>
          <p:cNvPr id="10" name="Grafik 9">
            <a:extLst>
              <a:ext uri="{FF2B5EF4-FFF2-40B4-BE49-F238E27FC236}">
                <a16:creationId xmlns:a16="http://schemas.microsoft.com/office/drawing/2014/main" id="{7F8CDCDC-644C-300F-501A-D9B41322A8D1}"/>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426493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5B48D1-7769-942F-DF7D-405197F193F8}"/>
              </a:ext>
            </a:extLst>
          </p:cNvPr>
          <p:cNvSpPr>
            <a:spLocks noGrp="1"/>
          </p:cNvSpPr>
          <p:nvPr>
            <p:ph type="title"/>
          </p:nvPr>
        </p:nvSpPr>
        <p:spPr/>
        <p:txBody>
          <a:bodyPr/>
          <a:lstStyle/>
          <a:p>
            <a:r>
              <a:rPr lang="de-DE"/>
              <a:t>Mastertitelformat bearbeiten</a:t>
            </a:r>
          </a:p>
        </p:txBody>
      </p:sp>
      <p:sp>
        <p:nvSpPr>
          <p:cNvPr id="4" name="Fußzeilenplatzhalter 3">
            <a:extLst>
              <a:ext uri="{FF2B5EF4-FFF2-40B4-BE49-F238E27FC236}">
                <a16:creationId xmlns:a16="http://schemas.microsoft.com/office/drawing/2014/main" id="{DBDCD7F6-0D8D-4E45-301E-AACCE77BBB96}"/>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42B91635-7DA3-0020-ECC5-26E3CDB02C6C}"/>
              </a:ext>
            </a:extLst>
          </p:cNvPr>
          <p:cNvSpPr>
            <a:spLocks noGrp="1"/>
          </p:cNvSpPr>
          <p:nvPr>
            <p:ph type="sldNum" sz="quarter" idx="12"/>
          </p:nvPr>
        </p:nvSpPr>
        <p:spPr/>
        <p:txBody>
          <a:bodyPr/>
          <a:lstStyle/>
          <a:p>
            <a:fld id="{D841047C-AC16-3847-8358-E80D41A378BA}" type="slidenum">
              <a:rPr lang="de-DE" smtClean="0"/>
              <a:t>‹#›</a:t>
            </a:fld>
            <a:endParaRPr lang="de-DE"/>
          </a:p>
        </p:txBody>
      </p:sp>
      <p:pic>
        <p:nvPicPr>
          <p:cNvPr id="6" name="Grafik 5">
            <a:extLst>
              <a:ext uri="{FF2B5EF4-FFF2-40B4-BE49-F238E27FC236}">
                <a16:creationId xmlns:a16="http://schemas.microsoft.com/office/drawing/2014/main" id="{3075521D-E94D-6032-102F-CE856E628EA4}"/>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664354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A2C9F2BA-BC29-E9F7-1C84-0D3506ADEEAC}"/>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9F3408C-47D5-5327-01DD-F23AFB2B586F}"/>
              </a:ext>
            </a:extLst>
          </p:cNvPr>
          <p:cNvSpPr>
            <a:spLocks noGrp="1"/>
          </p:cNvSpPr>
          <p:nvPr>
            <p:ph type="sldNum" sz="quarter" idx="12"/>
          </p:nvPr>
        </p:nvSpPr>
        <p:spPr/>
        <p:txBody>
          <a:bodyPr/>
          <a:lstStyle/>
          <a:p>
            <a:fld id="{D841047C-AC16-3847-8358-E80D41A378BA}" type="slidenum">
              <a:rPr lang="de-DE" smtClean="0"/>
              <a:t>‹#›</a:t>
            </a:fld>
            <a:endParaRPr lang="de-DE"/>
          </a:p>
        </p:txBody>
      </p:sp>
      <p:pic>
        <p:nvPicPr>
          <p:cNvPr id="5" name="Grafik 4">
            <a:extLst>
              <a:ext uri="{FF2B5EF4-FFF2-40B4-BE49-F238E27FC236}">
                <a16:creationId xmlns:a16="http://schemas.microsoft.com/office/drawing/2014/main" id="{8F08ED3C-B4AC-4D00-B5B0-4B6C5A957F3B}"/>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58420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EDBD7E-2AEE-DD23-2ABE-49C0C719DE1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CE359A97-5F13-01A2-DCAF-0D064EBD2A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E7EBA191-A790-7432-1497-64D553879B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a:extLst>
              <a:ext uri="{FF2B5EF4-FFF2-40B4-BE49-F238E27FC236}">
                <a16:creationId xmlns:a16="http://schemas.microsoft.com/office/drawing/2014/main" id="{9DF18A99-1B86-8CA2-E607-DD480246DC0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ABCD12B-B4FC-5974-9B87-061570BDEFC9}"/>
              </a:ext>
            </a:extLst>
          </p:cNvPr>
          <p:cNvSpPr>
            <a:spLocks noGrp="1"/>
          </p:cNvSpPr>
          <p:nvPr>
            <p:ph type="sldNum" sz="quarter" idx="12"/>
          </p:nvPr>
        </p:nvSpPr>
        <p:spPr/>
        <p:txBody>
          <a:bodyPr/>
          <a:lstStyle/>
          <a:p>
            <a:fld id="{D841047C-AC16-3847-8358-E80D41A378BA}" type="slidenum">
              <a:rPr lang="de-DE" smtClean="0"/>
              <a:t>‹#›</a:t>
            </a:fld>
            <a:endParaRPr lang="de-DE"/>
          </a:p>
        </p:txBody>
      </p:sp>
      <p:pic>
        <p:nvPicPr>
          <p:cNvPr id="8" name="Grafik 7">
            <a:extLst>
              <a:ext uri="{FF2B5EF4-FFF2-40B4-BE49-F238E27FC236}">
                <a16:creationId xmlns:a16="http://schemas.microsoft.com/office/drawing/2014/main" id="{278525DA-C3A0-1248-89FA-8FA337578B80}"/>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2107506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4F4CE5-EAC2-8686-FAA5-AD3E2DA05CC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5B88F12-C724-8F9B-631B-77A01F79EB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FC1220E0-EC06-1AB5-AD3D-F0D171C26F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a:extLst>
              <a:ext uri="{FF2B5EF4-FFF2-40B4-BE49-F238E27FC236}">
                <a16:creationId xmlns:a16="http://schemas.microsoft.com/office/drawing/2014/main" id="{CF780532-CB8C-2E37-CDA0-3F9F4728E13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E1E97D3-A65E-6CBA-9005-709DC76D708B}"/>
              </a:ext>
            </a:extLst>
          </p:cNvPr>
          <p:cNvSpPr>
            <a:spLocks noGrp="1"/>
          </p:cNvSpPr>
          <p:nvPr>
            <p:ph type="sldNum" sz="quarter" idx="12"/>
          </p:nvPr>
        </p:nvSpPr>
        <p:spPr/>
        <p:txBody>
          <a:bodyPr/>
          <a:lstStyle/>
          <a:p>
            <a:fld id="{D841047C-AC16-3847-8358-E80D41A378BA}" type="slidenum">
              <a:rPr lang="de-DE" smtClean="0"/>
              <a:t>‹#›</a:t>
            </a:fld>
            <a:endParaRPr lang="de-DE"/>
          </a:p>
        </p:txBody>
      </p:sp>
      <p:pic>
        <p:nvPicPr>
          <p:cNvPr id="8" name="Grafik 7">
            <a:extLst>
              <a:ext uri="{FF2B5EF4-FFF2-40B4-BE49-F238E27FC236}">
                <a16:creationId xmlns:a16="http://schemas.microsoft.com/office/drawing/2014/main" id="{11DA431B-0B82-A92D-DFE2-615FDC2D7244}"/>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251621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363111D-834D-03D9-74B1-8920F162AB62}"/>
              </a:ext>
            </a:extLst>
          </p:cNvPr>
          <p:cNvSpPr>
            <a:spLocks noGrp="1"/>
          </p:cNvSpPr>
          <p:nvPr>
            <p:ph type="title"/>
          </p:nvPr>
        </p:nvSpPr>
        <p:spPr>
          <a:xfrm>
            <a:off x="838200" y="365125"/>
            <a:ext cx="81222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1E728B5-71C1-1945-F7AA-A420001A66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Fußzeilenplatzhalter 4">
            <a:extLst>
              <a:ext uri="{FF2B5EF4-FFF2-40B4-BE49-F238E27FC236}">
                <a16:creationId xmlns:a16="http://schemas.microsoft.com/office/drawing/2014/main" id="{50FB75BF-745E-5509-2A23-ED5FEA2BF0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3C73E8E-65CD-D508-DE7B-D3368BC3D15C}"/>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de-DE" dirty="0"/>
          </a:p>
        </p:txBody>
      </p:sp>
    </p:spTree>
    <p:extLst>
      <p:ext uri="{BB962C8B-B14F-4D97-AF65-F5344CB8AC3E}">
        <p14:creationId xmlns:p14="http://schemas.microsoft.com/office/powerpoint/2010/main" val="3521533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s://app.hedgeye.com/insights/62093-fed-forecasts-are-wrong-on-growth-inflation-70-of-the-time?type=macro%2Cmarket-insights" TargetMode="External"/><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7.png"/><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8.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1C9187-089A-68CC-FAC0-3586FB417829}"/>
              </a:ext>
            </a:extLst>
          </p:cNvPr>
          <p:cNvSpPr>
            <a:spLocks noGrp="1"/>
          </p:cNvSpPr>
          <p:nvPr>
            <p:ph type="ctrTitle"/>
          </p:nvPr>
        </p:nvSpPr>
        <p:spPr>
          <a:xfrm>
            <a:off x="1524000" y="2245810"/>
            <a:ext cx="6413500" cy="1355750"/>
          </a:xfrm>
        </p:spPr>
        <p:txBody>
          <a:bodyPr>
            <a:normAutofit/>
          </a:bodyPr>
          <a:lstStyle/>
          <a:p>
            <a:pPr algn="l"/>
            <a:r>
              <a:rPr lang="en-GB" sz="4600" dirty="0"/>
              <a:t>Temporal data with </a:t>
            </a:r>
            <a:br>
              <a:rPr lang="en-GB" sz="4600" dirty="0"/>
            </a:br>
            <a:r>
              <a:rPr lang="en-GB" sz="4600" dirty="0"/>
              <a:t>tsibble and fable</a:t>
            </a:r>
          </a:p>
        </p:txBody>
      </p:sp>
      <p:sp>
        <p:nvSpPr>
          <p:cNvPr id="3" name="Untertitel 2">
            <a:extLst>
              <a:ext uri="{FF2B5EF4-FFF2-40B4-BE49-F238E27FC236}">
                <a16:creationId xmlns:a16="http://schemas.microsoft.com/office/drawing/2014/main" id="{A59FC0E0-9085-6DB2-DE5A-76E49DE5C923}"/>
              </a:ext>
            </a:extLst>
          </p:cNvPr>
          <p:cNvSpPr>
            <a:spLocks noGrp="1"/>
          </p:cNvSpPr>
          <p:nvPr>
            <p:ph type="subTitle" idx="1"/>
          </p:nvPr>
        </p:nvSpPr>
        <p:spPr>
          <a:xfrm>
            <a:off x="1524000" y="3608516"/>
            <a:ext cx="5930900" cy="911117"/>
          </a:xfrm>
        </p:spPr>
        <p:txBody>
          <a:bodyPr>
            <a:normAutofit/>
          </a:bodyPr>
          <a:lstStyle/>
          <a:p>
            <a:pPr algn="l"/>
            <a:r>
              <a:rPr lang="de-DE" sz="2000"/>
              <a:t>Oskar Krafft</a:t>
            </a:r>
          </a:p>
          <a:p>
            <a:pPr algn="l"/>
            <a:r>
              <a:rPr lang="de-DE" sz="2000"/>
              <a:t>Justus v. Samson-Himmelstjerna</a:t>
            </a:r>
          </a:p>
        </p:txBody>
      </p:sp>
      <p:sp>
        <p:nvSpPr>
          <p:cNvPr id="10" name="Freeform 17">
            <a:extLst>
              <a:ext uri="{FF2B5EF4-FFF2-40B4-BE49-F238E27FC236}">
                <a16:creationId xmlns:a16="http://schemas.microsoft.com/office/drawing/2014/main" id="{41F18803-BE79-4916-AE6B-5DE238B36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63110" cy="2130951"/>
          </a:xfrm>
          <a:custGeom>
            <a:avLst/>
            <a:gdLst>
              <a:gd name="connsiteX0" fmla="*/ 0 w 8663110"/>
              <a:gd name="connsiteY0" fmla="*/ 0 h 2130951"/>
              <a:gd name="connsiteX1" fmla="*/ 819150 w 8663110"/>
              <a:gd name="connsiteY1" fmla="*/ 0 h 2130951"/>
              <a:gd name="connsiteX2" fmla="*/ 1028700 w 8663110"/>
              <a:gd name="connsiteY2" fmla="*/ 0 h 2130951"/>
              <a:gd name="connsiteX3" fmla="*/ 4187970 w 8663110"/>
              <a:gd name="connsiteY3" fmla="*/ 0 h 2130951"/>
              <a:gd name="connsiteX4" fmla="*/ 4400550 w 8663110"/>
              <a:gd name="connsiteY4" fmla="*/ 0 h 2130951"/>
              <a:gd name="connsiteX5" fmla="*/ 5262791 w 8663110"/>
              <a:gd name="connsiteY5" fmla="*/ 0 h 2130951"/>
              <a:gd name="connsiteX6" fmla="*/ 5262791 w 8663110"/>
              <a:gd name="connsiteY6" fmla="*/ 478 h 2130951"/>
              <a:gd name="connsiteX7" fmla="*/ 8663110 w 8663110"/>
              <a:gd name="connsiteY7" fmla="*/ 478 h 2130951"/>
              <a:gd name="connsiteX8" fmla="*/ 7676422 w 8663110"/>
              <a:gd name="connsiteY8" fmla="*/ 2130951 h 2130951"/>
              <a:gd name="connsiteX9" fmla="*/ 4400550 w 8663110"/>
              <a:gd name="connsiteY9" fmla="*/ 2130951 h 2130951"/>
              <a:gd name="connsiteX10" fmla="*/ 4187970 w 8663110"/>
              <a:gd name="connsiteY10" fmla="*/ 2130951 h 2130951"/>
              <a:gd name="connsiteX11" fmla="*/ 1028700 w 8663110"/>
              <a:gd name="connsiteY11" fmla="*/ 2130951 h 2130951"/>
              <a:gd name="connsiteX12" fmla="*/ 819150 w 8663110"/>
              <a:gd name="connsiteY12" fmla="*/ 2130951 h 2130951"/>
              <a:gd name="connsiteX13" fmla="*/ 0 w 8663110"/>
              <a:gd name="connsiteY13"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63110" h="2130951">
                <a:moveTo>
                  <a:pt x="0" y="0"/>
                </a:moveTo>
                <a:lnTo>
                  <a:pt x="819150" y="0"/>
                </a:lnTo>
                <a:lnTo>
                  <a:pt x="1028700" y="0"/>
                </a:lnTo>
                <a:lnTo>
                  <a:pt x="4187970" y="0"/>
                </a:lnTo>
                <a:lnTo>
                  <a:pt x="4400550" y="0"/>
                </a:lnTo>
                <a:lnTo>
                  <a:pt x="5262791" y="0"/>
                </a:lnTo>
                <a:lnTo>
                  <a:pt x="5262791" y="478"/>
                </a:lnTo>
                <a:lnTo>
                  <a:pt x="8663110" y="478"/>
                </a:lnTo>
                <a:lnTo>
                  <a:pt x="7676422" y="2130951"/>
                </a:lnTo>
                <a:lnTo>
                  <a:pt x="4400550" y="2130951"/>
                </a:lnTo>
                <a:lnTo>
                  <a:pt x="4187970" y="2130951"/>
                </a:lnTo>
                <a:lnTo>
                  <a:pt x="1028700" y="2130951"/>
                </a:lnTo>
                <a:lnTo>
                  <a:pt x="819150" y="2130951"/>
                </a:lnTo>
                <a:lnTo>
                  <a:pt x="0" y="2130951"/>
                </a:lnTo>
                <a:close/>
              </a:path>
            </a:pathLst>
          </a:custGeom>
          <a:solidFill>
            <a:srgbClr val="E59D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121A4024-2CF0-F035-B7D5-3BEB10E8B281}"/>
              </a:ext>
            </a:extLst>
          </p:cNvPr>
          <p:cNvPicPr>
            <a:picLocks noChangeAspect="1"/>
          </p:cNvPicPr>
          <p:nvPr/>
        </p:nvPicPr>
        <p:blipFill>
          <a:blip r:embed="rId3"/>
          <a:stretch>
            <a:fillRect/>
          </a:stretch>
        </p:blipFill>
        <p:spPr>
          <a:xfrm>
            <a:off x="7345279" y="2058651"/>
            <a:ext cx="2265899" cy="2624667"/>
          </a:xfrm>
          <a:prstGeom prst="rect">
            <a:avLst/>
          </a:prstGeom>
        </p:spPr>
      </p:pic>
      <p:sp>
        <p:nvSpPr>
          <p:cNvPr id="12" name="Freeform 18">
            <a:extLst>
              <a:ext uri="{FF2B5EF4-FFF2-40B4-BE49-F238E27FC236}">
                <a16:creationId xmlns:a16="http://schemas.microsoft.com/office/drawing/2014/main" id="{C15229F3-7A2E-4558-98FE-7A5F69409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683319"/>
            <a:ext cx="6516874" cy="2174681"/>
          </a:xfrm>
          <a:custGeom>
            <a:avLst/>
            <a:gdLst>
              <a:gd name="connsiteX0" fmla="*/ 0 w 6516874"/>
              <a:gd name="connsiteY0" fmla="*/ 0 h 2174681"/>
              <a:gd name="connsiteX1" fmla="*/ 819150 w 6516874"/>
              <a:gd name="connsiteY1" fmla="*/ 0 h 2174681"/>
              <a:gd name="connsiteX2" fmla="*/ 1038225 w 6516874"/>
              <a:gd name="connsiteY2" fmla="*/ 0 h 2174681"/>
              <a:gd name="connsiteX3" fmla="*/ 6516874 w 6516874"/>
              <a:gd name="connsiteY3" fmla="*/ 0 h 2174681"/>
              <a:gd name="connsiteX4" fmla="*/ 5509712 w 6516874"/>
              <a:gd name="connsiteY4" fmla="*/ 2174681 h 2174681"/>
              <a:gd name="connsiteX5" fmla="*/ 1038225 w 6516874"/>
              <a:gd name="connsiteY5" fmla="*/ 2174681 h 2174681"/>
              <a:gd name="connsiteX6" fmla="*/ 947987 w 6516874"/>
              <a:gd name="connsiteY6" fmla="*/ 2174681 h 2174681"/>
              <a:gd name="connsiteX7" fmla="*/ 819150 w 6516874"/>
              <a:gd name="connsiteY7" fmla="*/ 2174681 h 2174681"/>
              <a:gd name="connsiteX8" fmla="*/ 0 w 6516874"/>
              <a:gd name="connsiteY8" fmla="*/ 2174681 h 217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16874" h="2174681">
                <a:moveTo>
                  <a:pt x="0" y="0"/>
                </a:moveTo>
                <a:lnTo>
                  <a:pt x="819150" y="0"/>
                </a:lnTo>
                <a:lnTo>
                  <a:pt x="1038225" y="0"/>
                </a:lnTo>
                <a:lnTo>
                  <a:pt x="6516874" y="0"/>
                </a:lnTo>
                <a:lnTo>
                  <a:pt x="5509712" y="2174681"/>
                </a:lnTo>
                <a:lnTo>
                  <a:pt x="1038225" y="2174681"/>
                </a:lnTo>
                <a:lnTo>
                  <a:pt x="947987" y="2174681"/>
                </a:lnTo>
                <a:lnTo>
                  <a:pt x="819150" y="2174681"/>
                </a:lnTo>
                <a:lnTo>
                  <a:pt x="0" y="2174681"/>
                </a:lnTo>
                <a:close/>
              </a:path>
            </a:pathLst>
          </a:cu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fik 4">
            <a:extLst>
              <a:ext uri="{FF2B5EF4-FFF2-40B4-BE49-F238E27FC236}">
                <a16:creationId xmlns:a16="http://schemas.microsoft.com/office/drawing/2014/main" id="{8934D3C2-0D10-E5AE-BC34-194F3D7C2969}"/>
              </a:ext>
            </a:extLst>
          </p:cNvPr>
          <p:cNvPicPr>
            <a:picLocks noChangeAspect="1"/>
          </p:cNvPicPr>
          <p:nvPr/>
        </p:nvPicPr>
        <p:blipFill>
          <a:blip r:embed="rId4"/>
          <a:stretch>
            <a:fillRect/>
          </a:stretch>
        </p:blipFill>
        <p:spPr>
          <a:xfrm>
            <a:off x="9611178" y="3370984"/>
            <a:ext cx="2276370" cy="2627311"/>
          </a:xfrm>
          <a:prstGeom prst="rect">
            <a:avLst/>
          </a:prstGeom>
        </p:spPr>
      </p:pic>
      <p:pic>
        <p:nvPicPr>
          <p:cNvPr id="13" name="Kamera 12">
            <a:extLst>
              <a:ext uri="{FF2B5EF4-FFF2-40B4-BE49-F238E27FC236}">
                <a16:creationId xmlns:a16="http://schemas.microsoft.com/office/drawing/2014/main" id="{A6BC8037-8C27-CCA0-CBC5-4021403742C5}"/>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3416930667"/>
      </p:ext>
    </p:extLst>
  </p:cSld>
  <p:clrMapOvr>
    <a:masterClrMapping/>
  </p:clrMapOvr>
  <mc:AlternateContent xmlns:mc="http://schemas.openxmlformats.org/markup-compatibility/2006" xmlns:p14="http://schemas.microsoft.com/office/powerpoint/2010/main">
    <mc:Choice Requires="p14">
      <p:transition spd="slow" p14:dur="2000" advTm="11000"/>
    </mc:Choice>
    <mc:Fallback xmlns="">
      <p:transition spd="slow" advTm="1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39333B-3773-EC66-130B-F17B3BCDA058}"/>
              </a:ext>
            </a:extLst>
          </p:cNvPr>
          <p:cNvSpPr>
            <a:spLocks noGrp="1"/>
          </p:cNvSpPr>
          <p:nvPr>
            <p:ph type="title"/>
          </p:nvPr>
        </p:nvSpPr>
        <p:spPr>
          <a:xfrm>
            <a:off x="793662" y="386930"/>
            <a:ext cx="10066122" cy="1298448"/>
          </a:xfrm>
        </p:spPr>
        <p:txBody>
          <a:bodyPr anchor="b">
            <a:normAutofit/>
          </a:bodyPr>
          <a:lstStyle/>
          <a:p>
            <a:r>
              <a:rPr lang="en-GB" sz="4800" dirty="0"/>
              <a:t>What even is Forecasting?</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amera 4">
            <a:extLst>
              <a:ext uri="{FF2B5EF4-FFF2-40B4-BE49-F238E27FC236}">
                <a16:creationId xmlns:a16="http://schemas.microsoft.com/office/drawing/2014/main" id="{5D0757A2-9332-4E73-0AC6-225A3AB7AFE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
        <p:nvSpPr>
          <p:cNvPr id="4" name="TextBox 3">
            <a:extLst>
              <a:ext uri="{FF2B5EF4-FFF2-40B4-BE49-F238E27FC236}">
                <a16:creationId xmlns:a16="http://schemas.microsoft.com/office/drawing/2014/main" id="{2242B11C-297D-EB5F-DDCF-730154579D99}"/>
              </a:ext>
            </a:extLst>
          </p:cNvPr>
          <p:cNvSpPr txBox="1"/>
          <p:nvPr/>
        </p:nvSpPr>
        <p:spPr>
          <a:xfrm>
            <a:off x="8642979" y="6078015"/>
            <a:ext cx="2635559" cy="276999"/>
          </a:xfrm>
          <a:prstGeom prst="rect">
            <a:avLst/>
          </a:prstGeom>
          <a:noFill/>
        </p:spPr>
        <p:txBody>
          <a:bodyPr wrap="square" rtlCol="0">
            <a:spAutoFit/>
          </a:bodyPr>
          <a:lstStyle/>
          <a:p>
            <a:r>
              <a:rPr lang="en-GB" sz="1200" dirty="0">
                <a:latin typeface="Inconsolatazi4"/>
                <a:hlinkClick r:id="rId5"/>
              </a:rPr>
              <a:t>Image Source</a:t>
            </a:r>
            <a:r>
              <a:rPr lang="en-GB" sz="1200" dirty="0">
                <a:latin typeface="Inconsolatazi4"/>
              </a:rPr>
              <a:t> (last access: 16.11.2022</a:t>
            </a:r>
          </a:p>
        </p:txBody>
      </p:sp>
      <p:pic>
        <p:nvPicPr>
          <p:cNvPr id="2050" name="Picture 2" descr="Fed Forecasts Are Wrong on Growth &amp; Inflation 70% of the Time - fed forecast crystal ball">
            <a:extLst>
              <a:ext uri="{FF2B5EF4-FFF2-40B4-BE49-F238E27FC236}">
                <a16:creationId xmlns:a16="http://schemas.microsoft.com/office/drawing/2014/main" id="{D41D87AB-8515-C781-665E-90018E4E83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8149" y="2251327"/>
            <a:ext cx="5890742" cy="3652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617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39333B-3773-EC66-130B-F17B3BCDA058}"/>
              </a:ext>
            </a:extLst>
          </p:cNvPr>
          <p:cNvSpPr>
            <a:spLocks noGrp="1"/>
          </p:cNvSpPr>
          <p:nvPr>
            <p:ph type="title"/>
          </p:nvPr>
        </p:nvSpPr>
        <p:spPr>
          <a:xfrm>
            <a:off x="793662" y="386930"/>
            <a:ext cx="10066122" cy="1298448"/>
          </a:xfrm>
        </p:spPr>
        <p:txBody>
          <a:bodyPr anchor="b">
            <a:normAutofit/>
          </a:bodyPr>
          <a:lstStyle/>
          <a:p>
            <a:r>
              <a:rPr lang="en-GB" sz="4800" dirty="0"/>
              <a:t>What even is Forecasting?</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24EFEFD-9F7B-6A02-77BA-FBAB00920466}"/>
              </a:ext>
            </a:extLst>
          </p:cNvPr>
          <p:cNvSpPr>
            <a:spLocks noGrp="1"/>
          </p:cNvSpPr>
          <p:nvPr>
            <p:ph idx="1"/>
          </p:nvPr>
        </p:nvSpPr>
        <p:spPr>
          <a:xfrm>
            <a:off x="793661" y="2599509"/>
            <a:ext cx="9849356" cy="3639450"/>
          </a:xfrm>
        </p:spPr>
        <p:txBody>
          <a:bodyPr anchor="ctr">
            <a:normAutofit/>
          </a:bodyPr>
          <a:lstStyle/>
          <a:p>
            <a:pPr marL="0" indent="0">
              <a:buNone/>
            </a:pPr>
            <a:r>
              <a:rPr lang="en-GB" sz="2000" i="1" dirty="0">
                <a:latin typeface="Inconsolatazi4"/>
                <a:sym typeface="Wingdings" pitchFamily="2" charset="2"/>
              </a:rPr>
              <a:t>"Forecasting is about predicting the future as accurately as possible, given all of the information available, including historical data and knowledge of any future events that might impact the forecasts.“</a:t>
            </a:r>
          </a:p>
          <a:p>
            <a:pPr marL="0" indent="0">
              <a:buNone/>
            </a:pPr>
            <a:endParaRPr lang="en-GB" sz="2000" dirty="0">
              <a:latin typeface="Inconsolatazi4"/>
              <a:sym typeface="Wingdings" pitchFamily="2" charset="2"/>
            </a:endParaRPr>
          </a:p>
          <a:p>
            <a:pPr marL="0" indent="0">
              <a:buNone/>
            </a:pPr>
            <a:r>
              <a:rPr lang="en-GB" sz="2000" dirty="0">
                <a:latin typeface="Inconsolatazi4"/>
                <a:sym typeface="Wingdings" pitchFamily="2" charset="2"/>
              </a:rPr>
              <a:t>The predictability of an event or a quantity depends on several factors including:</a:t>
            </a:r>
          </a:p>
          <a:p>
            <a:pPr marL="457200" indent="-457200">
              <a:buAutoNum type="arabicPeriod"/>
            </a:pPr>
            <a:r>
              <a:rPr lang="en-GB" sz="2000" dirty="0">
                <a:latin typeface="Inconsolatazi4"/>
                <a:sym typeface="Wingdings" pitchFamily="2" charset="2"/>
              </a:rPr>
              <a:t>how well we understand the </a:t>
            </a:r>
            <a:r>
              <a:rPr lang="en-GB" sz="2000" b="1" dirty="0">
                <a:latin typeface="Inconsolatazi4"/>
                <a:sym typeface="Wingdings" pitchFamily="2" charset="2"/>
              </a:rPr>
              <a:t>factors </a:t>
            </a:r>
            <a:r>
              <a:rPr lang="en-GB" sz="2000" dirty="0">
                <a:latin typeface="Inconsolatazi4"/>
                <a:sym typeface="Wingdings" pitchFamily="2" charset="2"/>
              </a:rPr>
              <a:t>that contribute to it;</a:t>
            </a:r>
          </a:p>
          <a:p>
            <a:pPr marL="457200" indent="-457200">
              <a:buAutoNum type="arabicPeriod"/>
            </a:pPr>
            <a:r>
              <a:rPr lang="en-GB" sz="2000" dirty="0">
                <a:latin typeface="Inconsolatazi4"/>
                <a:sym typeface="Wingdings" pitchFamily="2" charset="2"/>
              </a:rPr>
              <a:t>how much </a:t>
            </a:r>
            <a:r>
              <a:rPr lang="en-GB" sz="2000" b="1" dirty="0">
                <a:latin typeface="Inconsolatazi4"/>
                <a:sym typeface="Wingdings" pitchFamily="2" charset="2"/>
              </a:rPr>
              <a:t>data </a:t>
            </a:r>
            <a:r>
              <a:rPr lang="en-GB" sz="2000" dirty="0">
                <a:latin typeface="Inconsolatazi4"/>
                <a:sym typeface="Wingdings" pitchFamily="2" charset="2"/>
              </a:rPr>
              <a:t>is available;</a:t>
            </a:r>
          </a:p>
          <a:p>
            <a:pPr marL="457200" indent="-457200">
              <a:buAutoNum type="arabicPeriod"/>
            </a:pPr>
            <a:r>
              <a:rPr lang="en-GB" sz="2000" b="1" dirty="0">
                <a:latin typeface="Inconsolatazi4"/>
                <a:sym typeface="Wingdings" pitchFamily="2" charset="2"/>
              </a:rPr>
              <a:t>how similar the future is to the past</a:t>
            </a:r>
            <a:r>
              <a:rPr lang="en-GB" sz="2000" dirty="0">
                <a:latin typeface="Inconsolatazi4"/>
                <a:sym typeface="Wingdings" pitchFamily="2" charset="2"/>
              </a:rPr>
              <a:t>;</a:t>
            </a:r>
          </a:p>
          <a:p>
            <a:pPr marL="457200" indent="-457200">
              <a:buAutoNum type="arabicPeriod"/>
            </a:pPr>
            <a:r>
              <a:rPr lang="en-GB" sz="2000" b="1" dirty="0">
                <a:latin typeface="Inconsolatazi4"/>
                <a:sym typeface="Wingdings" pitchFamily="2" charset="2"/>
              </a:rPr>
              <a:t>whether the forecasts can affect the thing we are trying to forecast</a:t>
            </a:r>
            <a:r>
              <a:rPr lang="en-GB" sz="2000" dirty="0">
                <a:latin typeface="Inconsolatazi4"/>
                <a:sym typeface="Wingdings" pitchFamily="2" charset="2"/>
              </a:rPr>
              <a:t>.</a:t>
            </a:r>
          </a:p>
          <a:p>
            <a:pPr marL="0" indent="0">
              <a:buNone/>
            </a:pPr>
            <a:endParaRPr lang="en-GB" sz="2000" dirty="0">
              <a:latin typeface="Inconsolatazi4"/>
              <a:sym typeface="Wingdings" pitchFamily="2" charset="2"/>
            </a:endParaRPr>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amera 4">
            <a:extLst>
              <a:ext uri="{FF2B5EF4-FFF2-40B4-BE49-F238E27FC236}">
                <a16:creationId xmlns:a16="http://schemas.microsoft.com/office/drawing/2014/main" id="{5D0757A2-9332-4E73-0AC6-225A3AB7AFE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
        <p:nvSpPr>
          <p:cNvPr id="4" name="TextBox 3">
            <a:extLst>
              <a:ext uri="{FF2B5EF4-FFF2-40B4-BE49-F238E27FC236}">
                <a16:creationId xmlns:a16="http://schemas.microsoft.com/office/drawing/2014/main" id="{2242B11C-297D-EB5F-DDCF-730154579D99}"/>
              </a:ext>
            </a:extLst>
          </p:cNvPr>
          <p:cNvSpPr txBox="1"/>
          <p:nvPr/>
        </p:nvSpPr>
        <p:spPr>
          <a:xfrm>
            <a:off x="7829288" y="6016608"/>
            <a:ext cx="5312235" cy="276999"/>
          </a:xfrm>
          <a:prstGeom prst="rect">
            <a:avLst/>
          </a:prstGeom>
          <a:noFill/>
        </p:spPr>
        <p:txBody>
          <a:bodyPr wrap="square" rtlCol="0">
            <a:spAutoFit/>
          </a:bodyPr>
          <a:lstStyle/>
          <a:p>
            <a:r>
              <a:rPr lang="en-GB" sz="1200" dirty="0">
                <a:latin typeface="Inconsolatazi4"/>
              </a:rPr>
              <a:t>Source: Hyndman, R.J., &amp; Athanasopoulos, G. (2021)</a:t>
            </a:r>
          </a:p>
        </p:txBody>
      </p:sp>
    </p:spTree>
    <p:extLst>
      <p:ext uri="{BB962C8B-B14F-4D97-AF65-F5344CB8AC3E}">
        <p14:creationId xmlns:p14="http://schemas.microsoft.com/office/powerpoint/2010/main" val="2055111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6655BA3-676A-D955-E13C-5A2890900397}"/>
              </a:ext>
            </a:extLst>
          </p:cNvPr>
          <p:cNvSpPr>
            <a:spLocks noGrp="1"/>
          </p:cNvSpPr>
          <p:nvPr>
            <p:ph type="title"/>
          </p:nvPr>
        </p:nvSpPr>
        <p:spPr>
          <a:xfrm>
            <a:off x="1055713" y="663695"/>
            <a:ext cx="7845156" cy="1169585"/>
          </a:xfrm>
        </p:spPr>
        <p:txBody>
          <a:bodyPr anchor="t">
            <a:normAutofit/>
          </a:bodyPr>
          <a:lstStyle/>
          <a:p>
            <a:r>
              <a:rPr lang="en-GB" sz="3700" dirty="0"/>
              <a:t>Fable in the Tidy Workflow</a:t>
            </a:r>
          </a:p>
        </p:txBody>
      </p:sp>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amera 2">
            <a:extLst>
              <a:ext uri="{FF2B5EF4-FFF2-40B4-BE49-F238E27FC236}">
                <a16:creationId xmlns:a16="http://schemas.microsoft.com/office/drawing/2014/main" id="{18C3FFBC-239F-FC30-2E9D-D5022F0510C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grpSp>
        <p:nvGrpSpPr>
          <p:cNvPr id="4" name="Gruppieren 30">
            <a:extLst>
              <a:ext uri="{FF2B5EF4-FFF2-40B4-BE49-F238E27FC236}">
                <a16:creationId xmlns:a16="http://schemas.microsoft.com/office/drawing/2014/main" id="{FE8F5D76-57E7-3008-2606-09372731008C}"/>
              </a:ext>
            </a:extLst>
          </p:cNvPr>
          <p:cNvGrpSpPr/>
          <p:nvPr/>
        </p:nvGrpSpPr>
        <p:grpSpPr>
          <a:xfrm>
            <a:off x="2041019" y="2800422"/>
            <a:ext cx="5874544" cy="1873661"/>
            <a:chOff x="661147" y="4407069"/>
            <a:chExt cx="5874544" cy="1873661"/>
          </a:xfrm>
        </p:grpSpPr>
        <p:sp>
          <p:nvSpPr>
            <p:cNvPr id="6" name="Textfeld 10">
              <a:extLst>
                <a:ext uri="{FF2B5EF4-FFF2-40B4-BE49-F238E27FC236}">
                  <a16:creationId xmlns:a16="http://schemas.microsoft.com/office/drawing/2014/main" id="{52F62F3C-275B-4DA6-0EE7-6E0B1FB6855E}"/>
                </a:ext>
              </a:extLst>
            </p:cNvPr>
            <p:cNvSpPr txBox="1"/>
            <p:nvPr/>
          </p:nvSpPr>
          <p:spPr>
            <a:xfrm>
              <a:off x="661147" y="5182815"/>
              <a:ext cx="661988" cy="371475"/>
            </a:xfrm>
            <a:prstGeom prst="rect">
              <a:avLst/>
            </a:prstGeom>
            <a:noFill/>
          </p:spPr>
          <p:txBody>
            <a:bodyPr wrap="square" rtlCol="0">
              <a:spAutoFit/>
            </a:bodyPr>
            <a:lstStyle/>
            <a:p>
              <a:r>
                <a:rPr lang="en-GB" dirty="0">
                  <a:solidFill>
                    <a:schemeClr val="bg1"/>
                  </a:solidFill>
                </a:rPr>
                <a:t>Tidy</a:t>
              </a:r>
            </a:p>
          </p:txBody>
        </p:sp>
        <p:pic>
          <p:nvPicPr>
            <p:cNvPr id="7" name="Grafik 12" descr="Pfeil nach oben Silhouette">
              <a:extLst>
                <a:ext uri="{FF2B5EF4-FFF2-40B4-BE49-F238E27FC236}">
                  <a16:creationId xmlns:a16="http://schemas.microsoft.com/office/drawing/2014/main" id="{DEB3F7D9-94E2-9C0E-BAFE-7C90AA3B6C5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1231421" y="4911352"/>
              <a:ext cx="914400" cy="914400"/>
            </a:xfrm>
            <a:prstGeom prst="rect">
              <a:avLst/>
            </a:prstGeom>
          </p:spPr>
        </p:pic>
        <p:sp>
          <p:nvSpPr>
            <p:cNvPr id="8" name="Textfeld 14">
              <a:extLst>
                <a:ext uri="{FF2B5EF4-FFF2-40B4-BE49-F238E27FC236}">
                  <a16:creationId xmlns:a16="http://schemas.microsoft.com/office/drawing/2014/main" id="{D4830C90-FE1A-3A3B-7FC2-4EDA77466DED}"/>
                </a:ext>
              </a:extLst>
            </p:cNvPr>
            <p:cNvSpPr txBox="1"/>
            <p:nvPr/>
          </p:nvSpPr>
          <p:spPr>
            <a:xfrm>
              <a:off x="2093888" y="5193970"/>
              <a:ext cx="1049361" cy="369332"/>
            </a:xfrm>
            <a:prstGeom prst="rect">
              <a:avLst/>
            </a:prstGeom>
            <a:noFill/>
          </p:spPr>
          <p:txBody>
            <a:bodyPr wrap="square" rtlCol="0">
              <a:spAutoFit/>
            </a:bodyPr>
            <a:lstStyle/>
            <a:p>
              <a:r>
                <a:rPr lang="en-GB" dirty="0">
                  <a:solidFill>
                    <a:schemeClr val="bg1"/>
                  </a:solidFill>
                </a:rPr>
                <a:t>Visualise</a:t>
              </a:r>
            </a:p>
          </p:txBody>
        </p:sp>
        <p:sp>
          <p:nvSpPr>
            <p:cNvPr id="9" name="Textfeld 15">
              <a:extLst>
                <a:ext uri="{FF2B5EF4-FFF2-40B4-BE49-F238E27FC236}">
                  <a16:creationId xmlns:a16="http://schemas.microsoft.com/office/drawing/2014/main" id="{3113DF9E-2293-D7B1-0F11-563C227A5B6E}"/>
                </a:ext>
              </a:extLst>
            </p:cNvPr>
            <p:cNvSpPr txBox="1"/>
            <p:nvPr/>
          </p:nvSpPr>
          <p:spPr>
            <a:xfrm>
              <a:off x="3088831" y="4407069"/>
              <a:ext cx="892969" cy="369332"/>
            </a:xfrm>
            <a:prstGeom prst="rect">
              <a:avLst/>
            </a:prstGeom>
            <a:noFill/>
          </p:spPr>
          <p:txBody>
            <a:bodyPr wrap="square" rtlCol="0">
              <a:spAutoFit/>
            </a:bodyPr>
            <a:lstStyle/>
            <a:p>
              <a:r>
                <a:rPr lang="en-GB" dirty="0">
                  <a:solidFill>
                    <a:schemeClr val="bg1"/>
                  </a:solidFill>
                </a:rPr>
                <a:t>Specify</a:t>
              </a:r>
            </a:p>
          </p:txBody>
        </p:sp>
        <p:sp>
          <p:nvSpPr>
            <p:cNvPr id="10" name="Textfeld 16">
              <a:extLst>
                <a:ext uri="{FF2B5EF4-FFF2-40B4-BE49-F238E27FC236}">
                  <a16:creationId xmlns:a16="http://schemas.microsoft.com/office/drawing/2014/main" id="{1380FEE2-B6A3-C86B-3375-DF2E4B0372D5}"/>
                </a:ext>
              </a:extLst>
            </p:cNvPr>
            <p:cNvSpPr txBox="1"/>
            <p:nvPr/>
          </p:nvSpPr>
          <p:spPr>
            <a:xfrm>
              <a:off x="3048769" y="5911398"/>
              <a:ext cx="973092" cy="369332"/>
            </a:xfrm>
            <a:prstGeom prst="rect">
              <a:avLst/>
            </a:prstGeom>
            <a:noFill/>
          </p:spPr>
          <p:txBody>
            <a:bodyPr wrap="square" rtlCol="0">
              <a:spAutoFit/>
            </a:bodyPr>
            <a:lstStyle/>
            <a:p>
              <a:r>
                <a:rPr lang="en-GB" dirty="0">
                  <a:solidFill>
                    <a:schemeClr val="bg1"/>
                  </a:solidFill>
                </a:rPr>
                <a:t>Evaluate</a:t>
              </a:r>
            </a:p>
          </p:txBody>
        </p:sp>
        <p:sp>
          <p:nvSpPr>
            <p:cNvPr id="11" name="Textfeld 17">
              <a:extLst>
                <a:ext uri="{FF2B5EF4-FFF2-40B4-BE49-F238E27FC236}">
                  <a16:creationId xmlns:a16="http://schemas.microsoft.com/office/drawing/2014/main" id="{7B833510-ED3F-E61C-7FB8-92736BB262E5}"/>
                </a:ext>
              </a:extLst>
            </p:cNvPr>
            <p:cNvSpPr txBox="1"/>
            <p:nvPr/>
          </p:nvSpPr>
          <p:spPr>
            <a:xfrm>
              <a:off x="3914002" y="5208836"/>
              <a:ext cx="1003193" cy="369332"/>
            </a:xfrm>
            <a:prstGeom prst="rect">
              <a:avLst/>
            </a:prstGeom>
            <a:noFill/>
          </p:spPr>
          <p:txBody>
            <a:bodyPr wrap="square" rtlCol="0">
              <a:spAutoFit/>
            </a:bodyPr>
            <a:lstStyle/>
            <a:p>
              <a:r>
                <a:rPr lang="en-GB" dirty="0">
                  <a:solidFill>
                    <a:schemeClr val="bg1"/>
                  </a:solidFill>
                </a:rPr>
                <a:t>Estimate</a:t>
              </a:r>
            </a:p>
          </p:txBody>
        </p:sp>
        <p:sp>
          <p:nvSpPr>
            <p:cNvPr id="12" name="Textfeld 18">
              <a:extLst>
                <a:ext uri="{FF2B5EF4-FFF2-40B4-BE49-F238E27FC236}">
                  <a16:creationId xmlns:a16="http://schemas.microsoft.com/office/drawing/2014/main" id="{C56A4832-32E6-88BE-CE7C-340FD5A2D039}"/>
                </a:ext>
              </a:extLst>
            </p:cNvPr>
            <p:cNvSpPr txBox="1"/>
            <p:nvPr/>
          </p:nvSpPr>
          <p:spPr>
            <a:xfrm>
              <a:off x="5486330" y="5208836"/>
              <a:ext cx="1049361" cy="369332"/>
            </a:xfrm>
            <a:prstGeom prst="rect">
              <a:avLst/>
            </a:prstGeom>
            <a:noFill/>
          </p:spPr>
          <p:txBody>
            <a:bodyPr wrap="square" rtlCol="0">
              <a:spAutoFit/>
            </a:bodyPr>
            <a:lstStyle/>
            <a:p>
              <a:r>
                <a:rPr lang="en-GB" dirty="0">
                  <a:solidFill>
                    <a:schemeClr val="bg1"/>
                  </a:solidFill>
                </a:rPr>
                <a:t>Forecast</a:t>
              </a:r>
            </a:p>
          </p:txBody>
        </p:sp>
        <p:pic>
          <p:nvPicPr>
            <p:cNvPr id="13" name="Grafik 19" descr="Pfeil nach oben Silhouette">
              <a:extLst>
                <a:ext uri="{FF2B5EF4-FFF2-40B4-BE49-F238E27FC236}">
                  <a16:creationId xmlns:a16="http://schemas.microsoft.com/office/drawing/2014/main" id="{96DB10CB-6742-C70E-E57B-A376319D4C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4737390" y="5071798"/>
              <a:ext cx="914400" cy="613676"/>
            </a:xfrm>
            <a:prstGeom prst="rect">
              <a:avLst/>
            </a:prstGeom>
          </p:spPr>
        </p:pic>
        <p:sp>
          <p:nvSpPr>
            <p:cNvPr id="14" name="Rechteckiger Pfeil 23">
              <a:extLst>
                <a:ext uri="{FF2B5EF4-FFF2-40B4-BE49-F238E27FC236}">
                  <a16:creationId xmlns:a16="http://schemas.microsoft.com/office/drawing/2014/main" id="{8F9C309B-22BE-43F0-9618-17F4EA609B09}"/>
                </a:ext>
              </a:extLst>
            </p:cNvPr>
            <p:cNvSpPr/>
            <p:nvPr/>
          </p:nvSpPr>
          <p:spPr>
            <a:xfrm>
              <a:off x="2468726" y="4453467"/>
              <a:ext cx="600074" cy="729347"/>
            </a:xfrm>
            <a:prstGeom prst="bentArrow">
              <a:avLst>
                <a:gd name="adj1" fmla="val 4130"/>
                <a:gd name="adj2" fmla="val 25000"/>
                <a:gd name="adj3" fmla="val 25000"/>
                <a:gd name="adj4" fmla="val 43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6" name="Rechteckiger Pfeil 25">
              <a:extLst>
                <a:ext uri="{FF2B5EF4-FFF2-40B4-BE49-F238E27FC236}">
                  <a16:creationId xmlns:a16="http://schemas.microsoft.com/office/drawing/2014/main" id="{6B38FD80-E92C-45E1-F64A-4D96373A2B06}"/>
                </a:ext>
              </a:extLst>
            </p:cNvPr>
            <p:cNvSpPr/>
            <p:nvPr/>
          </p:nvSpPr>
          <p:spPr>
            <a:xfrm rot="5400000">
              <a:off x="3966330" y="4557338"/>
              <a:ext cx="600074" cy="729347"/>
            </a:xfrm>
            <a:prstGeom prst="bentArrow">
              <a:avLst>
                <a:gd name="adj1" fmla="val 4130"/>
                <a:gd name="adj2" fmla="val 25000"/>
                <a:gd name="adj3" fmla="val 25000"/>
                <a:gd name="adj4" fmla="val 43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hteckiger Pfeil 27">
              <a:extLst>
                <a:ext uri="{FF2B5EF4-FFF2-40B4-BE49-F238E27FC236}">
                  <a16:creationId xmlns:a16="http://schemas.microsoft.com/office/drawing/2014/main" id="{DA74AFC3-420D-0F8C-688E-52948555C77A}"/>
                </a:ext>
              </a:extLst>
            </p:cNvPr>
            <p:cNvSpPr/>
            <p:nvPr/>
          </p:nvSpPr>
          <p:spPr>
            <a:xfrm rot="10800000">
              <a:off x="4004036" y="5543497"/>
              <a:ext cx="483324" cy="689349"/>
            </a:xfrm>
            <a:prstGeom prst="bentArrow">
              <a:avLst>
                <a:gd name="adj1" fmla="val 4130"/>
                <a:gd name="adj2" fmla="val 25000"/>
                <a:gd name="adj3" fmla="val 25000"/>
                <a:gd name="adj4" fmla="val 43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2" name="Rechteckiger Pfeil 29">
              <a:extLst>
                <a:ext uri="{FF2B5EF4-FFF2-40B4-BE49-F238E27FC236}">
                  <a16:creationId xmlns:a16="http://schemas.microsoft.com/office/drawing/2014/main" id="{F73225A5-38FF-ABF2-0A1B-B57F495803A9}"/>
                </a:ext>
              </a:extLst>
            </p:cNvPr>
            <p:cNvSpPr/>
            <p:nvPr/>
          </p:nvSpPr>
          <p:spPr>
            <a:xfrm rot="16200000">
              <a:off x="2393829" y="5491161"/>
              <a:ext cx="573865" cy="689349"/>
            </a:xfrm>
            <a:prstGeom prst="bentArrow">
              <a:avLst>
                <a:gd name="adj1" fmla="val 4130"/>
                <a:gd name="adj2" fmla="val 25000"/>
                <a:gd name="adj3" fmla="val 25000"/>
                <a:gd name="adj4" fmla="val 43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pic>
        <p:nvPicPr>
          <p:cNvPr id="1026" name="Picture 2" descr="2 Introduction | R for Data Science">
            <a:extLst>
              <a:ext uri="{FF2B5EF4-FFF2-40B4-BE49-F238E27FC236}">
                <a16:creationId xmlns:a16="http://schemas.microsoft.com/office/drawing/2014/main" id="{0A41CDFB-7457-E48D-451C-A516477B16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5713" y="2192602"/>
            <a:ext cx="9944441" cy="3654630"/>
          </a:xfrm>
          <a:prstGeom prst="rect">
            <a:avLst/>
          </a:prstGeom>
          <a:noFill/>
          <a:extLst>
            <a:ext uri="{909E8E84-426E-40DD-AFC4-6F175D3DCCD1}">
              <a14:hiddenFill xmlns:a14="http://schemas.microsoft.com/office/drawing/2010/main">
                <a:solidFill>
                  <a:srgbClr val="FFFFFF"/>
                </a:solidFill>
              </a14:hiddenFill>
            </a:ext>
          </a:extLst>
        </p:spPr>
      </p:pic>
      <p:sp>
        <p:nvSpPr>
          <p:cNvPr id="29" name="Arrow: Left 28">
            <a:extLst>
              <a:ext uri="{FF2B5EF4-FFF2-40B4-BE49-F238E27FC236}">
                <a16:creationId xmlns:a16="http://schemas.microsoft.com/office/drawing/2014/main" id="{ED9BBAF1-3FD2-31BF-F50A-5F4D163E0D2A}"/>
              </a:ext>
            </a:extLst>
          </p:cNvPr>
          <p:cNvSpPr/>
          <p:nvPr/>
        </p:nvSpPr>
        <p:spPr>
          <a:xfrm rot="620833">
            <a:off x="7502144" y="4462587"/>
            <a:ext cx="1863098" cy="6893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53369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39333B-3773-EC66-130B-F17B3BCDA058}"/>
              </a:ext>
            </a:extLst>
          </p:cNvPr>
          <p:cNvSpPr>
            <a:spLocks noGrp="1"/>
          </p:cNvSpPr>
          <p:nvPr>
            <p:ph type="title"/>
          </p:nvPr>
        </p:nvSpPr>
        <p:spPr>
          <a:xfrm>
            <a:off x="793662" y="386930"/>
            <a:ext cx="10066122" cy="1298448"/>
          </a:xfrm>
        </p:spPr>
        <p:txBody>
          <a:bodyPr anchor="b">
            <a:normAutofit/>
          </a:bodyPr>
          <a:lstStyle/>
          <a:p>
            <a:r>
              <a:rPr lang="en-GB" sz="4800" dirty="0"/>
              <a:t>The tidy model syntax of fable</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nhaltsplatzhalter 5">
            <a:extLst>
              <a:ext uri="{FF2B5EF4-FFF2-40B4-BE49-F238E27FC236}">
                <a16:creationId xmlns:a16="http://schemas.microsoft.com/office/drawing/2014/main" id="{068EE0B1-1D88-A56B-8309-4C804F46E4CE}"/>
              </a:ext>
            </a:extLst>
          </p:cNvPr>
          <p:cNvSpPr>
            <a:spLocks noGrp="1"/>
          </p:cNvSpPr>
          <p:nvPr>
            <p:ph idx="1"/>
          </p:nvPr>
        </p:nvSpPr>
        <p:spPr>
          <a:xfrm>
            <a:off x="2423115" y="2731431"/>
            <a:ext cx="6541958" cy="597359"/>
          </a:xfrm>
        </p:spPr>
        <p:txBody>
          <a:bodyPr anchor="ctr">
            <a:noAutofit/>
          </a:bodyPr>
          <a:lstStyle/>
          <a:p>
            <a:pPr marL="0" indent="0">
              <a:buNone/>
            </a:pPr>
            <a:r>
              <a:rPr lang="en-GB" dirty="0"/>
              <a:t>R&gt;	Transform(y)  </a:t>
            </a:r>
            <a:r>
              <a:rPr lang="en-GB" dirty="0">
                <a:solidFill>
                  <a:srgbClr val="333333"/>
                </a:solidFill>
                <a:latin typeface="SFMono-Regular"/>
              </a:rPr>
              <a:t>~  {model specification}</a:t>
            </a:r>
            <a:endParaRPr lang="en-GB" dirty="0"/>
          </a:p>
        </p:txBody>
      </p:sp>
      <p:graphicFrame>
        <p:nvGraphicFramePr>
          <p:cNvPr id="8" name="Tabelle 8">
            <a:extLst>
              <a:ext uri="{FF2B5EF4-FFF2-40B4-BE49-F238E27FC236}">
                <a16:creationId xmlns:a16="http://schemas.microsoft.com/office/drawing/2014/main" id="{3D958E2A-BAAC-58A1-CED4-63E142895772}"/>
              </a:ext>
            </a:extLst>
          </p:cNvPr>
          <p:cNvGraphicFramePr>
            <a:graphicFrameLocks noGrp="1"/>
          </p:cNvGraphicFramePr>
          <p:nvPr>
            <p:extLst>
              <p:ext uri="{D42A27DB-BD31-4B8C-83A1-F6EECF244321}">
                <p14:modId xmlns:p14="http://schemas.microsoft.com/office/powerpoint/2010/main" val="3218617500"/>
              </p:ext>
            </p:extLst>
          </p:nvPr>
        </p:nvGraphicFramePr>
        <p:xfrm>
          <a:off x="1627681" y="3511574"/>
          <a:ext cx="8128000" cy="2225040"/>
        </p:xfrm>
        <a:graphic>
          <a:graphicData uri="http://schemas.openxmlformats.org/drawingml/2006/table">
            <a:tbl>
              <a:tblPr firstRow="1">
                <a:tableStyleId>{EB9631B5-78F2-41C9-869B-9F39066F8104}</a:tableStyleId>
              </a:tblPr>
              <a:tblGrid>
                <a:gridCol w="4064000">
                  <a:extLst>
                    <a:ext uri="{9D8B030D-6E8A-4147-A177-3AD203B41FA5}">
                      <a16:colId xmlns:a16="http://schemas.microsoft.com/office/drawing/2014/main" val="3150660920"/>
                    </a:ext>
                  </a:extLst>
                </a:gridCol>
                <a:gridCol w="4064000">
                  <a:extLst>
                    <a:ext uri="{9D8B030D-6E8A-4147-A177-3AD203B41FA5}">
                      <a16:colId xmlns:a16="http://schemas.microsoft.com/office/drawing/2014/main" val="2791330843"/>
                    </a:ext>
                  </a:extLst>
                </a:gridCol>
              </a:tblGrid>
              <a:tr h="370840">
                <a:tc>
                  <a:txBody>
                    <a:bodyPr/>
                    <a:lstStyle/>
                    <a:p>
                      <a:r>
                        <a:rPr lang="en-GB" sz="2800" dirty="0">
                          <a:solidFill>
                            <a:schemeClr val="tx1"/>
                          </a:solidFill>
                        </a:rPr>
                        <a:t>Left Hand Side - Response</a:t>
                      </a:r>
                    </a:p>
                  </a:txBody>
                  <a:tcPr>
                    <a:lnR w="12700" cap="flat" cmpd="sng" algn="ctr">
                      <a:solidFill>
                        <a:schemeClr val="tx1"/>
                      </a:solidFill>
                      <a:prstDash val="solid"/>
                      <a:round/>
                      <a:headEnd type="none" w="med" len="med"/>
                      <a:tailEnd type="none" w="med" len="med"/>
                    </a:lnR>
                  </a:tcPr>
                </a:tc>
                <a:tc>
                  <a:txBody>
                    <a:bodyPr/>
                    <a:lstStyle/>
                    <a:p>
                      <a:r>
                        <a:rPr lang="en-GB" sz="2800" dirty="0">
                          <a:solidFill>
                            <a:schemeClr val="tx1"/>
                          </a:solidFill>
                        </a:rPr>
                        <a:t>Right Hand Side - Specials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714260269"/>
                  </a:ext>
                </a:extLst>
              </a:tr>
              <a:tr h="370840">
                <a:tc>
                  <a:txBody>
                    <a:bodyPr/>
                    <a:lstStyle/>
                    <a:p>
                      <a:r>
                        <a:rPr lang="en-GB" sz="2000" dirty="0">
                          <a:solidFill>
                            <a:schemeClr val="tx1"/>
                          </a:solidFill>
                        </a:rPr>
                        <a:t>Defines the response variable from the Data</a:t>
                      </a:r>
                    </a:p>
                  </a:txBody>
                  <a:tcPr>
                    <a:lnR w="12700" cap="flat" cmpd="sng" algn="ctr">
                      <a:solidFill>
                        <a:schemeClr val="tx1"/>
                      </a:solidFill>
                      <a:prstDash val="solid"/>
                      <a:round/>
                      <a:headEnd type="none" w="med" len="med"/>
                      <a:tailEnd type="none" w="med" len="med"/>
                    </a:lnR>
                  </a:tcPr>
                </a:tc>
                <a:tc>
                  <a:txBody>
                    <a:bodyPr/>
                    <a:lstStyle/>
                    <a:p>
                      <a:r>
                        <a:rPr lang="en-GB" sz="2000" dirty="0">
                          <a:solidFill>
                            <a:schemeClr val="tx1"/>
                          </a:solidFill>
                        </a:rPr>
                        <a:t>Model specific special functions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65268823"/>
                  </a:ext>
                </a:extLst>
              </a:tr>
              <a:tr h="370840">
                <a:tc>
                  <a:txBody>
                    <a:bodyPr/>
                    <a:lstStyle/>
                    <a:p>
                      <a:r>
                        <a:rPr lang="en-GB" sz="2000" dirty="0">
                          <a:solidFill>
                            <a:schemeClr val="tx1"/>
                          </a:solidFill>
                        </a:rPr>
                        <a:t>Specification of transformations (which are automatically back-transformed)</a:t>
                      </a:r>
                    </a:p>
                  </a:txBody>
                  <a:tcPr>
                    <a:lnR w="12700" cap="flat" cmpd="sng" algn="ctr">
                      <a:solidFill>
                        <a:schemeClr val="tx1"/>
                      </a:solidFill>
                      <a:prstDash val="solid"/>
                      <a:round/>
                      <a:headEnd type="none" w="med" len="med"/>
                      <a:tailEnd type="none" w="med" len="med"/>
                    </a:lnR>
                  </a:tcPr>
                </a:tc>
                <a:tc>
                  <a:txBody>
                    <a:bodyPr/>
                    <a:lstStyle/>
                    <a:p>
                      <a:r>
                        <a:rPr lang="en-GB" sz="2000" dirty="0">
                          <a:solidFill>
                            <a:schemeClr val="tx1"/>
                          </a:solidFill>
                        </a:rPr>
                        <a:t>Several models at the same time possible</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68872318"/>
                  </a:ext>
                </a:extLst>
              </a:tr>
            </a:tbl>
          </a:graphicData>
        </a:graphic>
      </p:graphicFrame>
      <p:pic>
        <p:nvPicPr>
          <p:cNvPr id="3" name="Kamera 2">
            <a:extLst>
              <a:ext uri="{FF2B5EF4-FFF2-40B4-BE49-F238E27FC236}">
                <a16:creationId xmlns:a16="http://schemas.microsoft.com/office/drawing/2014/main" id="{4FA7D2B6-FFDE-AB4F-1C82-9CDB9D558AA9}"/>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1943517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39333B-3773-EC66-130B-F17B3BCDA058}"/>
              </a:ext>
            </a:extLst>
          </p:cNvPr>
          <p:cNvSpPr>
            <a:spLocks noGrp="1"/>
          </p:cNvSpPr>
          <p:nvPr>
            <p:ph type="title"/>
          </p:nvPr>
        </p:nvSpPr>
        <p:spPr>
          <a:xfrm>
            <a:off x="793662" y="386930"/>
            <a:ext cx="10066122" cy="1298448"/>
          </a:xfrm>
        </p:spPr>
        <p:txBody>
          <a:bodyPr anchor="b">
            <a:normAutofit/>
          </a:bodyPr>
          <a:lstStyle/>
          <a:p>
            <a:r>
              <a:rPr lang="en-GB" sz="4800" dirty="0"/>
              <a:t>Common fable verbs and models</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24EFEFD-9F7B-6A02-77BA-FBAB00920466}"/>
              </a:ext>
            </a:extLst>
          </p:cNvPr>
          <p:cNvSpPr>
            <a:spLocks noGrp="1"/>
          </p:cNvSpPr>
          <p:nvPr>
            <p:ph idx="1"/>
          </p:nvPr>
        </p:nvSpPr>
        <p:spPr>
          <a:xfrm>
            <a:off x="793661" y="2599509"/>
            <a:ext cx="9849356" cy="3639450"/>
          </a:xfrm>
        </p:spPr>
        <p:txBody>
          <a:bodyPr anchor="ctr">
            <a:normAutofit/>
          </a:bodyPr>
          <a:lstStyle/>
          <a:p>
            <a:r>
              <a:rPr lang="en-GB" sz="2000" dirty="0">
                <a:latin typeface="Inconsolatazi4"/>
                <a:sym typeface="Wingdings" pitchFamily="2" charset="2"/>
              </a:rPr>
              <a:t>Model()  Model specification using models such as:</a:t>
            </a:r>
          </a:p>
          <a:p>
            <a:pPr lvl="1"/>
            <a:r>
              <a:rPr lang="en-GB" sz="2000" b="1" dirty="0">
                <a:latin typeface="Inconsolatazi4"/>
                <a:sym typeface="Wingdings" pitchFamily="2" charset="2"/>
              </a:rPr>
              <a:t>ETS()</a:t>
            </a:r>
            <a:r>
              <a:rPr lang="en-GB" sz="2000" dirty="0">
                <a:latin typeface="Inconsolatazi4"/>
                <a:sym typeface="Wingdings" pitchFamily="2" charset="2"/>
              </a:rPr>
              <a:t>  Exponential smoothing state space model</a:t>
            </a:r>
          </a:p>
          <a:p>
            <a:pPr lvl="1"/>
            <a:r>
              <a:rPr lang="en-GB" sz="2000" b="1" dirty="0">
                <a:latin typeface="Inconsolatazi4"/>
                <a:sym typeface="Wingdings" pitchFamily="2" charset="2"/>
              </a:rPr>
              <a:t>ARIMA()</a:t>
            </a:r>
            <a:r>
              <a:rPr lang="en-GB" sz="2000" dirty="0">
                <a:latin typeface="Inconsolatazi4"/>
                <a:sym typeface="Wingdings" pitchFamily="2" charset="2"/>
              </a:rPr>
              <a:t>  Autoregressive integrated moving average model</a:t>
            </a:r>
          </a:p>
          <a:p>
            <a:pPr lvl="1"/>
            <a:r>
              <a:rPr lang="en-GB" sz="2000" dirty="0">
                <a:latin typeface="Inconsolatazi4"/>
                <a:sym typeface="Wingdings" pitchFamily="2" charset="2"/>
              </a:rPr>
              <a:t>TSLM()  Linear model with time series components</a:t>
            </a:r>
          </a:p>
          <a:p>
            <a:pPr marL="457200" lvl="1" indent="0">
              <a:buNone/>
            </a:pPr>
            <a:endParaRPr lang="en-GB" sz="2000" dirty="0">
              <a:latin typeface="Inconsolatazi4"/>
              <a:sym typeface="Wingdings" pitchFamily="2" charset="2"/>
            </a:endParaRPr>
          </a:p>
          <a:p>
            <a:r>
              <a:rPr lang="en-GB" sz="2000" dirty="0">
                <a:effectLst/>
                <a:latin typeface="Inconsolatazi4"/>
              </a:rPr>
              <a:t>forecast() </a:t>
            </a:r>
            <a:r>
              <a:rPr lang="en-GB" sz="2000" dirty="0">
                <a:latin typeface="Inconsolatazi4"/>
                <a:sym typeface="Wingdings" pitchFamily="2" charset="2"/>
              </a:rPr>
              <a:t></a:t>
            </a:r>
            <a:r>
              <a:rPr lang="en-GB" sz="2000" dirty="0">
                <a:latin typeface="Inconsolatazi4"/>
              </a:rPr>
              <a:t> </a:t>
            </a:r>
            <a:r>
              <a:rPr lang="en-GB" sz="2000" dirty="0">
                <a:effectLst/>
                <a:latin typeface="NimbusRomNo9L"/>
              </a:rPr>
              <a:t>Forecast </a:t>
            </a:r>
            <a:r>
              <a:rPr lang="en-GB" sz="2000" dirty="0">
                <a:latin typeface="NimbusRomNo9L"/>
              </a:rPr>
              <a:t>Data </a:t>
            </a:r>
            <a:r>
              <a:rPr lang="en-GB" sz="2000" dirty="0">
                <a:effectLst/>
                <a:latin typeface="NimbusRomNo9L"/>
              </a:rPr>
              <a:t>using the specified model</a:t>
            </a:r>
            <a:endParaRPr lang="en-GB" sz="2000" dirty="0"/>
          </a:p>
          <a:p>
            <a:endParaRPr lang="en-GB" sz="2000" dirty="0">
              <a:latin typeface="Inconsolatazi4"/>
            </a:endParaRPr>
          </a:p>
          <a:p>
            <a:r>
              <a:rPr lang="en-GB" sz="2000" dirty="0">
                <a:latin typeface="Inconsolatazi4"/>
              </a:rPr>
              <a:t>glance</a:t>
            </a:r>
            <a:r>
              <a:rPr lang="en-GB" sz="2000" dirty="0">
                <a:latin typeface="Inconsolatazi4"/>
                <a:sym typeface="Wingdings" pitchFamily="2" charset="2"/>
              </a:rPr>
              <a:t>()  Construct a single row summary of the model</a:t>
            </a:r>
          </a:p>
          <a:p>
            <a:r>
              <a:rPr lang="en-GB" sz="2000" dirty="0">
                <a:latin typeface="Inconsolatazi4"/>
              </a:rPr>
              <a:t>Evaluation metrics e.g. accuracy() </a:t>
            </a:r>
            <a:r>
              <a:rPr lang="en-GB" sz="2000" dirty="0">
                <a:latin typeface="Inconsolatazi4"/>
                <a:sym typeface="Wingdings" pitchFamily="2" charset="2"/>
              </a:rPr>
              <a:t> Summarise the performance of the model using accuracy measures</a:t>
            </a:r>
          </a:p>
          <a:p>
            <a:endParaRPr lang="en-GB" sz="2000" dirty="0">
              <a:latin typeface="Inconsolatazi4"/>
              <a:sym typeface="Wingdings" pitchFamily="2" charset="2"/>
            </a:endParaRPr>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amera 4">
            <a:extLst>
              <a:ext uri="{FF2B5EF4-FFF2-40B4-BE49-F238E27FC236}">
                <a16:creationId xmlns:a16="http://schemas.microsoft.com/office/drawing/2014/main" id="{5D0757A2-9332-4E73-0AC6-225A3AB7AFE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3373051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6655BA3-676A-D955-E13C-5A2890900397}"/>
              </a:ext>
            </a:extLst>
          </p:cNvPr>
          <p:cNvSpPr>
            <a:spLocks noGrp="1"/>
          </p:cNvSpPr>
          <p:nvPr>
            <p:ph type="title"/>
          </p:nvPr>
        </p:nvSpPr>
        <p:spPr>
          <a:xfrm>
            <a:off x="1055713" y="663695"/>
            <a:ext cx="7845156" cy="1169585"/>
          </a:xfrm>
        </p:spPr>
        <p:txBody>
          <a:bodyPr anchor="t">
            <a:normAutofit fontScale="90000"/>
          </a:bodyPr>
          <a:lstStyle/>
          <a:p>
            <a:r>
              <a:rPr lang="en-GB" sz="4000" dirty="0"/>
              <a:t>Model specification and </a:t>
            </a:r>
            <a:r>
              <a:rPr lang="en-GB" sz="4000" dirty="0" err="1"/>
              <a:t>forcasting</a:t>
            </a:r>
            <a:r>
              <a:rPr lang="en-GB" sz="4000" dirty="0"/>
              <a:t> (fable)</a:t>
            </a:r>
            <a:endParaRPr lang="en-GB" sz="3700" dirty="0"/>
          </a:p>
        </p:txBody>
      </p:sp>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amera 2">
            <a:extLst>
              <a:ext uri="{FF2B5EF4-FFF2-40B4-BE49-F238E27FC236}">
                <a16:creationId xmlns:a16="http://schemas.microsoft.com/office/drawing/2014/main" id="{18C3FFBC-239F-FC30-2E9D-D5022F0510C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pic>
        <p:nvPicPr>
          <p:cNvPr id="26" name="Grafik 25" descr="Ein Bild, das Text enthält.&#10;&#10;Automatisch generierte Beschreibung">
            <a:extLst>
              <a:ext uri="{FF2B5EF4-FFF2-40B4-BE49-F238E27FC236}">
                <a16:creationId xmlns:a16="http://schemas.microsoft.com/office/drawing/2014/main" id="{8F59CDB7-234E-B981-713B-169A3B7BAEF4}"/>
              </a:ext>
            </a:extLst>
          </p:cNvPr>
          <p:cNvPicPr>
            <a:picLocks noChangeAspect="1"/>
          </p:cNvPicPr>
          <p:nvPr/>
        </p:nvPicPr>
        <p:blipFill>
          <a:blip r:embed="rId5"/>
          <a:stretch>
            <a:fillRect/>
          </a:stretch>
        </p:blipFill>
        <p:spPr>
          <a:xfrm>
            <a:off x="1106599" y="1208772"/>
            <a:ext cx="6985000" cy="1930400"/>
          </a:xfrm>
          <a:prstGeom prst="rect">
            <a:avLst/>
          </a:prstGeom>
        </p:spPr>
      </p:pic>
      <p:pic>
        <p:nvPicPr>
          <p:cNvPr id="28" name="Grafik 27">
            <a:extLst>
              <a:ext uri="{FF2B5EF4-FFF2-40B4-BE49-F238E27FC236}">
                <a16:creationId xmlns:a16="http://schemas.microsoft.com/office/drawing/2014/main" id="{109489AA-F8B3-B9CF-C81B-5E969DD7FC3E}"/>
              </a:ext>
            </a:extLst>
          </p:cNvPr>
          <p:cNvPicPr>
            <a:picLocks noChangeAspect="1"/>
          </p:cNvPicPr>
          <p:nvPr/>
        </p:nvPicPr>
        <p:blipFill>
          <a:blip r:embed="rId6"/>
          <a:stretch>
            <a:fillRect/>
          </a:stretch>
        </p:blipFill>
        <p:spPr>
          <a:xfrm>
            <a:off x="1106599" y="3139172"/>
            <a:ext cx="6985000" cy="838200"/>
          </a:xfrm>
          <a:prstGeom prst="rect">
            <a:avLst/>
          </a:prstGeom>
        </p:spPr>
      </p:pic>
      <p:pic>
        <p:nvPicPr>
          <p:cNvPr id="30" name="Grafik 29" descr="Ein Bild, das Tisch enthält.&#10;&#10;Automatisch generierte Beschreibung">
            <a:extLst>
              <a:ext uri="{FF2B5EF4-FFF2-40B4-BE49-F238E27FC236}">
                <a16:creationId xmlns:a16="http://schemas.microsoft.com/office/drawing/2014/main" id="{4FEF5061-51D8-2BC7-E5A5-D2D2F91F1737}"/>
              </a:ext>
            </a:extLst>
          </p:cNvPr>
          <p:cNvPicPr>
            <a:picLocks noChangeAspect="1"/>
          </p:cNvPicPr>
          <p:nvPr/>
        </p:nvPicPr>
        <p:blipFill>
          <a:blip r:embed="rId7"/>
          <a:stretch>
            <a:fillRect/>
          </a:stretch>
        </p:blipFill>
        <p:spPr>
          <a:xfrm>
            <a:off x="1125907" y="3968544"/>
            <a:ext cx="6985000" cy="2311400"/>
          </a:xfrm>
          <a:prstGeom prst="rect">
            <a:avLst/>
          </a:prstGeom>
        </p:spPr>
      </p:pic>
    </p:spTree>
    <p:extLst>
      <p:ext uri="{BB962C8B-B14F-4D97-AF65-F5344CB8AC3E}">
        <p14:creationId xmlns:p14="http://schemas.microsoft.com/office/powerpoint/2010/main" val="3654422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6655BA3-676A-D955-E13C-5A2890900397}"/>
              </a:ext>
            </a:extLst>
          </p:cNvPr>
          <p:cNvSpPr>
            <a:spLocks noGrp="1"/>
          </p:cNvSpPr>
          <p:nvPr>
            <p:ph type="title"/>
          </p:nvPr>
        </p:nvSpPr>
        <p:spPr>
          <a:xfrm>
            <a:off x="1055713" y="663695"/>
            <a:ext cx="7845156" cy="1169585"/>
          </a:xfrm>
        </p:spPr>
        <p:txBody>
          <a:bodyPr anchor="t">
            <a:normAutofit/>
          </a:bodyPr>
          <a:lstStyle/>
          <a:p>
            <a:r>
              <a:rPr lang="en-GB" sz="4000" dirty="0"/>
              <a:t>Producing forecasts</a:t>
            </a:r>
            <a:endParaRPr lang="en-GB" sz="3700" dirty="0"/>
          </a:p>
        </p:txBody>
      </p:sp>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amera 2">
            <a:extLst>
              <a:ext uri="{FF2B5EF4-FFF2-40B4-BE49-F238E27FC236}">
                <a16:creationId xmlns:a16="http://schemas.microsoft.com/office/drawing/2014/main" id="{18C3FFBC-239F-FC30-2E9D-D5022F0510C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pic>
        <p:nvPicPr>
          <p:cNvPr id="24" name="Grafik 23" descr="Ein Bild, das Text enthält.&#10;&#10;Automatisch generierte Beschreibung">
            <a:extLst>
              <a:ext uri="{FF2B5EF4-FFF2-40B4-BE49-F238E27FC236}">
                <a16:creationId xmlns:a16="http://schemas.microsoft.com/office/drawing/2014/main" id="{6940E714-A3D9-B7C4-CCE4-DBE58799E83F}"/>
              </a:ext>
            </a:extLst>
          </p:cNvPr>
          <p:cNvPicPr>
            <a:picLocks noChangeAspect="1"/>
          </p:cNvPicPr>
          <p:nvPr/>
        </p:nvPicPr>
        <p:blipFill>
          <a:blip r:embed="rId5"/>
          <a:stretch>
            <a:fillRect/>
          </a:stretch>
        </p:blipFill>
        <p:spPr>
          <a:xfrm>
            <a:off x="1106599" y="1416623"/>
            <a:ext cx="6985000" cy="1511300"/>
          </a:xfrm>
          <a:prstGeom prst="rect">
            <a:avLst/>
          </a:prstGeom>
        </p:spPr>
      </p:pic>
      <p:pic>
        <p:nvPicPr>
          <p:cNvPr id="25" name="Grafik 24">
            <a:extLst>
              <a:ext uri="{FF2B5EF4-FFF2-40B4-BE49-F238E27FC236}">
                <a16:creationId xmlns:a16="http://schemas.microsoft.com/office/drawing/2014/main" id="{32F35A0D-D303-7B0E-0BAE-8BFCF9A118B5}"/>
              </a:ext>
            </a:extLst>
          </p:cNvPr>
          <p:cNvPicPr>
            <a:picLocks noChangeAspect="1"/>
          </p:cNvPicPr>
          <p:nvPr/>
        </p:nvPicPr>
        <p:blipFill>
          <a:blip r:embed="rId6"/>
          <a:stretch>
            <a:fillRect/>
          </a:stretch>
        </p:blipFill>
        <p:spPr>
          <a:xfrm>
            <a:off x="3279063" y="2938337"/>
            <a:ext cx="4812536" cy="3437526"/>
          </a:xfrm>
          <a:prstGeom prst="rect">
            <a:avLst/>
          </a:prstGeom>
        </p:spPr>
      </p:pic>
    </p:spTree>
    <p:extLst>
      <p:ext uri="{BB962C8B-B14F-4D97-AF65-F5344CB8AC3E}">
        <p14:creationId xmlns:p14="http://schemas.microsoft.com/office/powerpoint/2010/main" val="1488493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6655BA3-676A-D955-E13C-5A2890900397}"/>
              </a:ext>
            </a:extLst>
          </p:cNvPr>
          <p:cNvSpPr>
            <a:spLocks noGrp="1"/>
          </p:cNvSpPr>
          <p:nvPr>
            <p:ph type="title"/>
          </p:nvPr>
        </p:nvSpPr>
        <p:spPr>
          <a:xfrm>
            <a:off x="1055713" y="663695"/>
            <a:ext cx="7845156" cy="1169585"/>
          </a:xfrm>
        </p:spPr>
        <p:txBody>
          <a:bodyPr anchor="t">
            <a:normAutofit/>
          </a:bodyPr>
          <a:lstStyle/>
          <a:p>
            <a:r>
              <a:rPr lang="en-GB" sz="4000" dirty="0"/>
              <a:t>Producing forecasts</a:t>
            </a:r>
            <a:endParaRPr lang="en-GB" sz="3700" dirty="0"/>
          </a:p>
        </p:txBody>
      </p:sp>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amera 2">
            <a:extLst>
              <a:ext uri="{FF2B5EF4-FFF2-40B4-BE49-F238E27FC236}">
                <a16:creationId xmlns:a16="http://schemas.microsoft.com/office/drawing/2014/main" id="{18C3FFBC-239F-FC30-2E9D-D5022F0510C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pic>
        <p:nvPicPr>
          <p:cNvPr id="9" name="Grafik 8" descr="Ein Bild, das Text enthält.&#10;&#10;Automatisch generierte Beschreibung">
            <a:extLst>
              <a:ext uri="{FF2B5EF4-FFF2-40B4-BE49-F238E27FC236}">
                <a16:creationId xmlns:a16="http://schemas.microsoft.com/office/drawing/2014/main" id="{6D2E34D6-0F6E-7ADC-0BAA-79C875CFC22B}"/>
              </a:ext>
            </a:extLst>
          </p:cNvPr>
          <p:cNvPicPr>
            <a:picLocks noChangeAspect="1"/>
          </p:cNvPicPr>
          <p:nvPr/>
        </p:nvPicPr>
        <p:blipFill>
          <a:blip r:embed="rId5"/>
          <a:stretch>
            <a:fillRect/>
          </a:stretch>
        </p:blipFill>
        <p:spPr>
          <a:xfrm>
            <a:off x="1106599" y="1676241"/>
            <a:ext cx="6985000" cy="1016000"/>
          </a:xfrm>
          <a:prstGeom prst="rect">
            <a:avLst/>
          </a:prstGeom>
        </p:spPr>
      </p:pic>
      <p:pic>
        <p:nvPicPr>
          <p:cNvPr id="11" name="Grafik 10" descr="Ein Bild, das Tisch enthält.&#10;&#10;Automatisch generierte Beschreibung">
            <a:extLst>
              <a:ext uri="{FF2B5EF4-FFF2-40B4-BE49-F238E27FC236}">
                <a16:creationId xmlns:a16="http://schemas.microsoft.com/office/drawing/2014/main" id="{294239C9-730D-8236-E9D8-D2F2673D3490}"/>
              </a:ext>
            </a:extLst>
          </p:cNvPr>
          <p:cNvPicPr>
            <a:picLocks noChangeAspect="1"/>
          </p:cNvPicPr>
          <p:nvPr/>
        </p:nvPicPr>
        <p:blipFill>
          <a:blip r:embed="rId6"/>
          <a:stretch>
            <a:fillRect/>
          </a:stretch>
        </p:blipFill>
        <p:spPr>
          <a:xfrm>
            <a:off x="1178848" y="2848100"/>
            <a:ext cx="6985000" cy="2298700"/>
          </a:xfrm>
          <a:prstGeom prst="rect">
            <a:avLst/>
          </a:prstGeom>
        </p:spPr>
      </p:pic>
    </p:spTree>
    <p:extLst>
      <p:ext uri="{BB962C8B-B14F-4D97-AF65-F5344CB8AC3E}">
        <p14:creationId xmlns:p14="http://schemas.microsoft.com/office/powerpoint/2010/main" val="3580121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39333B-3773-EC66-130B-F17B3BCDA058}"/>
              </a:ext>
            </a:extLst>
          </p:cNvPr>
          <p:cNvSpPr>
            <a:spLocks noGrp="1"/>
          </p:cNvSpPr>
          <p:nvPr>
            <p:ph type="title"/>
          </p:nvPr>
        </p:nvSpPr>
        <p:spPr>
          <a:xfrm>
            <a:off x="793662" y="386930"/>
            <a:ext cx="10066122" cy="1298448"/>
          </a:xfrm>
        </p:spPr>
        <p:txBody>
          <a:bodyPr anchor="b">
            <a:normAutofit/>
          </a:bodyPr>
          <a:lstStyle/>
          <a:p>
            <a:r>
              <a:rPr lang="en-GB" sz="4800" dirty="0"/>
              <a:t>What have we learned today?</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24EFEFD-9F7B-6A02-77BA-FBAB00920466}"/>
              </a:ext>
            </a:extLst>
          </p:cNvPr>
          <p:cNvSpPr>
            <a:spLocks noGrp="1"/>
          </p:cNvSpPr>
          <p:nvPr>
            <p:ph idx="1"/>
          </p:nvPr>
        </p:nvSpPr>
        <p:spPr>
          <a:xfrm>
            <a:off x="793661" y="2599509"/>
            <a:ext cx="9849356" cy="3639450"/>
          </a:xfrm>
        </p:spPr>
        <p:txBody>
          <a:bodyPr anchor="ctr">
            <a:normAutofit/>
          </a:bodyPr>
          <a:lstStyle/>
          <a:p>
            <a:r>
              <a:rPr lang="en-GB" sz="2000" dirty="0">
                <a:latin typeface="Inconsolatazi4"/>
                <a:sym typeface="Wingdings" pitchFamily="2" charset="2"/>
              </a:rPr>
              <a:t>Time series can be described by Trends, Seasonality, and Cycles.</a:t>
            </a:r>
          </a:p>
          <a:p>
            <a:r>
              <a:rPr lang="en-GB" sz="2000" dirty="0">
                <a:latin typeface="Inconsolatazi4"/>
                <a:sym typeface="Wingdings" pitchFamily="2" charset="2"/>
              </a:rPr>
              <a:t>The tsibble package provides a data class to represent tidy temporal data.</a:t>
            </a:r>
          </a:p>
          <a:p>
            <a:r>
              <a:rPr lang="en-GB" sz="2000" dirty="0">
                <a:latin typeface="Inconsolatazi4"/>
                <a:sym typeface="Wingdings" pitchFamily="2" charset="2"/>
              </a:rPr>
              <a:t>A tsibble consists of a time index, key, and other measured variables in a data-centric format.</a:t>
            </a:r>
          </a:p>
          <a:p>
            <a:r>
              <a:rPr lang="en-GB" sz="2000" dirty="0">
                <a:latin typeface="Inconsolatazi4"/>
                <a:sym typeface="Wingdings" pitchFamily="2" charset="2"/>
              </a:rPr>
              <a:t>Further packages are building upon tsibble to further analyse and visualise temporal data.</a:t>
            </a:r>
          </a:p>
          <a:p>
            <a:r>
              <a:rPr lang="en-GB" sz="2000" dirty="0">
                <a:latin typeface="Inconsolatazi4"/>
                <a:sym typeface="Wingdings" pitchFamily="2" charset="2"/>
              </a:rPr>
              <a:t>Fable helps forecasting for time series data in a table format.</a:t>
            </a:r>
          </a:p>
          <a:p>
            <a:r>
              <a:rPr lang="en-GB" sz="2000" dirty="0">
                <a:latin typeface="Inconsolatazi4"/>
                <a:sym typeface="Wingdings" pitchFamily="2" charset="2"/>
              </a:rPr>
              <a:t>Keeping with the </a:t>
            </a:r>
            <a:r>
              <a:rPr lang="en-GB" sz="2000" dirty="0" err="1">
                <a:latin typeface="Inconsolatazi4"/>
                <a:sym typeface="Wingdings" pitchFamily="2" charset="2"/>
              </a:rPr>
              <a:t>tidyverse</a:t>
            </a:r>
            <a:r>
              <a:rPr lang="en-GB" sz="2000" dirty="0">
                <a:latin typeface="Inconsolatazi4"/>
                <a:sym typeface="Wingdings" pitchFamily="2" charset="2"/>
              </a:rPr>
              <a:t> models in fable define the response variable on the left hand side and model specific functions on the right hand side.</a:t>
            </a:r>
          </a:p>
          <a:p>
            <a:r>
              <a:rPr lang="en-GB" sz="2000" dirty="0">
                <a:latin typeface="Inconsolatazi4"/>
                <a:sym typeface="Wingdings" pitchFamily="2" charset="2"/>
              </a:rPr>
              <a:t>Fable can be used to produce forecasts and asses how well different models perform.</a:t>
            </a:r>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amera 4">
            <a:extLst>
              <a:ext uri="{FF2B5EF4-FFF2-40B4-BE49-F238E27FC236}">
                <a16:creationId xmlns:a16="http://schemas.microsoft.com/office/drawing/2014/main" id="{5D0757A2-9332-4E73-0AC6-225A3AB7AFE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55333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48BBB3-6C1D-1C49-FE89-E5F0BEBE1942}"/>
              </a:ext>
            </a:extLst>
          </p:cNvPr>
          <p:cNvSpPr>
            <a:spLocks noGrp="1"/>
          </p:cNvSpPr>
          <p:nvPr>
            <p:ph type="title"/>
          </p:nvPr>
        </p:nvSpPr>
        <p:spPr/>
        <p:txBody>
          <a:bodyPr/>
          <a:lstStyle/>
          <a:p>
            <a:r>
              <a:rPr lang="en-GB" dirty="0"/>
              <a:t>Further Reading</a:t>
            </a:r>
          </a:p>
        </p:txBody>
      </p:sp>
      <p:sp>
        <p:nvSpPr>
          <p:cNvPr id="3" name="Inhaltsplatzhalter 2">
            <a:extLst>
              <a:ext uri="{FF2B5EF4-FFF2-40B4-BE49-F238E27FC236}">
                <a16:creationId xmlns:a16="http://schemas.microsoft.com/office/drawing/2014/main" id="{A19D6F9B-F207-802B-2B37-FF4683C12746}"/>
              </a:ext>
            </a:extLst>
          </p:cNvPr>
          <p:cNvSpPr>
            <a:spLocks noGrp="1"/>
          </p:cNvSpPr>
          <p:nvPr>
            <p:ph idx="1"/>
          </p:nvPr>
        </p:nvSpPr>
        <p:spPr>
          <a:xfrm>
            <a:off x="838200" y="1690688"/>
            <a:ext cx="10515600" cy="4761389"/>
          </a:xfrm>
        </p:spPr>
        <p:txBody>
          <a:bodyPr>
            <a:noAutofit/>
          </a:bodyPr>
          <a:lstStyle/>
          <a:p>
            <a:r>
              <a:rPr lang="en-GB" sz="2000" dirty="0" err="1"/>
              <a:t>Tidyverse</a:t>
            </a:r>
            <a:r>
              <a:rPr lang="en-GB" sz="2000" dirty="0"/>
              <a:t> Webpage for tsibble: https://</a:t>
            </a:r>
            <a:r>
              <a:rPr lang="en-GB" sz="2000" dirty="0" err="1"/>
              <a:t>tsibble.tidyverts.org</a:t>
            </a:r>
            <a:endParaRPr lang="en-GB" sz="2000" dirty="0"/>
          </a:p>
          <a:p>
            <a:r>
              <a:rPr lang="en-GB" sz="2000" dirty="0" err="1"/>
              <a:t>Tidyverse</a:t>
            </a:r>
            <a:r>
              <a:rPr lang="en-GB" sz="2000" dirty="0"/>
              <a:t> Webpage for fable: https://fable.tidyverts.org</a:t>
            </a:r>
          </a:p>
          <a:p>
            <a:r>
              <a:rPr lang="en-GB" sz="2000" dirty="0" err="1"/>
              <a:t>Cran</a:t>
            </a:r>
            <a:r>
              <a:rPr lang="en-GB" sz="2000" dirty="0"/>
              <a:t> Webpage by the tsibble creator:</a:t>
            </a:r>
          </a:p>
          <a:p>
            <a:pPr marL="0" indent="0">
              <a:buNone/>
            </a:pPr>
            <a:r>
              <a:rPr lang="en-GB" sz="2000" dirty="0"/>
              <a:t> 	http://cran.nexr.com/web/packages/tsibble/vignettes/intro-tsibble.html</a:t>
            </a:r>
          </a:p>
          <a:p>
            <a:r>
              <a:rPr lang="en-GB" sz="2000" dirty="0" err="1"/>
              <a:t>Cran</a:t>
            </a:r>
            <a:r>
              <a:rPr lang="en-GB" sz="2000" dirty="0"/>
              <a:t> package description for tsibble:</a:t>
            </a:r>
          </a:p>
          <a:p>
            <a:pPr marL="0" indent="0">
              <a:buNone/>
            </a:pPr>
            <a:r>
              <a:rPr lang="en-GB" sz="2000" dirty="0"/>
              <a:t>	https://</a:t>
            </a:r>
            <a:r>
              <a:rPr lang="en-GB" sz="2000" dirty="0" err="1"/>
              <a:t>cran.r-project.org</a:t>
            </a:r>
            <a:r>
              <a:rPr lang="en-GB" sz="2000" dirty="0"/>
              <a:t>/web/packages/tsibble/</a:t>
            </a:r>
            <a:r>
              <a:rPr lang="en-GB" sz="2000" dirty="0" err="1"/>
              <a:t>tsibble.pdf</a:t>
            </a:r>
            <a:endParaRPr lang="en-GB" sz="2000" dirty="0"/>
          </a:p>
          <a:p>
            <a:r>
              <a:rPr lang="en-GB" sz="2000" dirty="0" err="1"/>
              <a:t>Cran</a:t>
            </a:r>
            <a:r>
              <a:rPr lang="en-GB" sz="2000" dirty="0"/>
              <a:t> package description for fable:</a:t>
            </a:r>
          </a:p>
          <a:p>
            <a:pPr marL="0" indent="0">
              <a:buNone/>
            </a:pPr>
            <a:r>
              <a:rPr lang="en-GB" sz="2000" dirty="0"/>
              <a:t>	https://</a:t>
            </a:r>
            <a:r>
              <a:rPr lang="en-GB" sz="2000" dirty="0" err="1"/>
              <a:t>cran.r-project.org</a:t>
            </a:r>
            <a:r>
              <a:rPr lang="en-GB" sz="2000" dirty="0"/>
              <a:t>/web/packages/fable/</a:t>
            </a:r>
            <a:r>
              <a:rPr lang="en-GB" sz="2000" dirty="0" err="1"/>
              <a:t>fable.pdf</a:t>
            </a:r>
            <a:endParaRPr lang="en-GB" sz="2000" dirty="0"/>
          </a:p>
          <a:p>
            <a:r>
              <a:rPr lang="en-GB" sz="2000" dirty="0"/>
              <a:t>Introduction to fable by package creator:</a:t>
            </a:r>
          </a:p>
          <a:p>
            <a:pPr marL="0" indent="0">
              <a:buNone/>
            </a:pPr>
            <a:r>
              <a:rPr lang="en-GB" sz="2000" dirty="0"/>
              <a:t>	https://www.mitchelloharawild.com/blog/fable/</a:t>
            </a:r>
          </a:p>
          <a:p>
            <a:r>
              <a:rPr lang="en-GB" sz="2000" dirty="0"/>
              <a:t>Book by Rob J Hyndman on forecasting principles:</a:t>
            </a:r>
          </a:p>
          <a:p>
            <a:pPr marL="0" indent="0">
              <a:buNone/>
            </a:pPr>
            <a:r>
              <a:rPr lang="en-GB" sz="2000" dirty="0"/>
              <a:t>	https://</a:t>
            </a:r>
            <a:r>
              <a:rPr lang="en-GB" sz="2000" dirty="0" err="1"/>
              <a:t>otexts.com</a:t>
            </a:r>
            <a:r>
              <a:rPr lang="en-GB" sz="2000" dirty="0"/>
              <a:t>/fpp3/</a:t>
            </a:r>
          </a:p>
        </p:txBody>
      </p:sp>
      <p:pic>
        <p:nvPicPr>
          <p:cNvPr id="5" name="Kamera 4">
            <a:extLst>
              <a:ext uri="{FF2B5EF4-FFF2-40B4-BE49-F238E27FC236}">
                <a16:creationId xmlns:a16="http://schemas.microsoft.com/office/drawing/2014/main" id="{58EF795F-6269-809C-F89B-22538B40A37A}"/>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319353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of a viewing telescope with a city on its background">
            <a:extLst>
              <a:ext uri="{FF2B5EF4-FFF2-40B4-BE49-F238E27FC236}">
                <a16:creationId xmlns:a16="http://schemas.microsoft.com/office/drawing/2014/main" id="{7DFFD102-5EA3-4E0D-1BB9-F523D3F0E099}"/>
              </a:ext>
            </a:extLst>
          </p:cNvPr>
          <p:cNvPicPr>
            <a:picLocks noChangeAspect="1"/>
          </p:cNvPicPr>
          <p:nvPr/>
        </p:nvPicPr>
        <p:blipFill rotWithShape="1">
          <a:blip r:embed="rId3"/>
          <a:srcRect l="-1" t="11417" r="24798"/>
          <a:stretch/>
        </p:blipFill>
        <p:spPr>
          <a:xfrm>
            <a:off x="3048769" y="-3548"/>
            <a:ext cx="9168653" cy="6857990"/>
          </a:xfrm>
          <a:prstGeom prst="rect">
            <a:avLst/>
          </a:prstGeom>
        </p:spPr>
      </p:pic>
      <p:sp>
        <p:nvSpPr>
          <p:cNvPr id="27" name="Rectangle 26">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7879420-147C-74C9-A051-F2E5B4B46FA1}"/>
              </a:ext>
            </a:extLst>
          </p:cNvPr>
          <p:cNvSpPr>
            <a:spLocks noGrp="1"/>
          </p:cNvSpPr>
          <p:nvPr>
            <p:ph type="title"/>
          </p:nvPr>
        </p:nvSpPr>
        <p:spPr>
          <a:xfrm>
            <a:off x="661147" y="178905"/>
            <a:ext cx="4724400" cy="1124806"/>
          </a:xfrm>
        </p:spPr>
        <p:txBody>
          <a:bodyPr vert="horz" lIns="91440" tIns="45720" rIns="91440" bIns="45720" rtlCol="0" anchor="b">
            <a:normAutofit/>
          </a:bodyPr>
          <a:lstStyle/>
          <a:p>
            <a:r>
              <a:rPr lang="en-US" sz="4800" dirty="0">
                <a:solidFill>
                  <a:schemeClr val="bg1"/>
                </a:solidFill>
              </a:rPr>
              <a:t>Outlook</a:t>
            </a:r>
          </a:p>
        </p:txBody>
      </p:sp>
      <p:sp>
        <p:nvSpPr>
          <p:cNvPr id="4" name="Textfeld 3">
            <a:extLst>
              <a:ext uri="{FF2B5EF4-FFF2-40B4-BE49-F238E27FC236}">
                <a16:creationId xmlns:a16="http://schemas.microsoft.com/office/drawing/2014/main" id="{C20E1B5E-D640-7557-9B81-B33DDFCA01E7}"/>
              </a:ext>
            </a:extLst>
          </p:cNvPr>
          <p:cNvSpPr txBox="1"/>
          <p:nvPr/>
        </p:nvSpPr>
        <p:spPr>
          <a:xfrm>
            <a:off x="648002" y="1451324"/>
            <a:ext cx="5268166" cy="2861422"/>
          </a:xfrm>
          <a:prstGeom prst="rect">
            <a:avLst/>
          </a:prstGeom>
        </p:spPr>
        <p:txBody>
          <a:bodyPr vert="horz" lIns="91440" tIns="45720" rIns="91440" bIns="45720" rtlCol="0">
            <a:normAutofit lnSpcReduction="10000"/>
          </a:bodyPr>
          <a:lstStyle/>
          <a:p>
            <a:pPr>
              <a:lnSpc>
                <a:spcPct val="90000"/>
              </a:lnSpc>
              <a:spcAft>
                <a:spcPts val="600"/>
              </a:spcAft>
            </a:pPr>
            <a:r>
              <a:rPr lang="en-US" sz="2000" b="1" dirty="0">
                <a:solidFill>
                  <a:schemeClr val="bg1"/>
                </a:solidFill>
              </a:rPr>
              <a:t>tsibble: </a:t>
            </a:r>
            <a:r>
              <a:rPr lang="en-US" sz="2000" dirty="0">
                <a:solidFill>
                  <a:schemeClr val="bg1"/>
                </a:solidFill>
              </a:rPr>
              <a:t>tidy </a:t>
            </a:r>
            <a:r>
              <a:rPr lang="en-US" dirty="0">
                <a:solidFill>
                  <a:schemeClr val="bg1"/>
                </a:solidFill>
              </a:rPr>
              <a:t>data an</a:t>
            </a:r>
            <a:r>
              <a:rPr lang="en-US" sz="2000" dirty="0">
                <a:solidFill>
                  <a:schemeClr val="bg1"/>
                </a:solidFill>
              </a:rPr>
              <a:t>alysis workflow for time series data</a:t>
            </a:r>
          </a:p>
          <a:p>
            <a:pPr marL="914400" lvl="1" indent="-228600">
              <a:lnSpc>
                <a:spcPct val="90000"/>
              </a:lnSpc>
              <a:spcAft>
                <a:spcPts val="600"/>
              </a:spcAft>
              <a:buFont typeface="Arial" panose="020B0604020202020204" pitchFamily="34" charset="0"/>
              <a:buChar char="•"/>
            </a:pPr>
            <a:r>
              <a:rPr lang="en-US" sz="2000" dirty="0">
                <a:solidFill>
                  <a:schemeClr val="bg1"/>
                </a:solidFill>
              </a:rPr>
              <a:t>tidy data frames combined with temporal data</a:t>
            </a:r>
          </a:p>
          <a:p>
            <a:pPr indent="-228600">
              <a:lnSpc>
                <a:spcPct val="90000"/>
              </a:lnSpc>
              <a:spcAft>
                <a:spcPts val="600"/>
              </a:spcAft>
              <a:buFont typeface="Arial" panose="020B0604020202020204" pitchFamily="34" charset="0"/>
              <a:buChar char="•"/>
            </a:pPr>
            <a:endParaRPr lang="en-US" sz="2000" dirty="0">
              <a:solidFill>
                <a:schemeClr val="bg1"/>
              </a:solidFill>
            </a:endParaRPr>
          </a:p>
          <a:p>
            <a:pPr>
              <a:lnSpc>
                <a:spcPct val="90000"/>
              </a:lnSpc>
              <a:spcAft>
                <a:spcPts val="600"/>
              </a:spcAft>
            </a:pPr>
            <a:r>
              <a:rPr lang="en-US" sz="2000" b="1" dirty="0">
                <a:solidFill>
                  <a:schemeClr val="bg1"/>
                </a:solidFill>
              </a:rPr>
              <a:t>fable: </a:t>
            </a:r>
            <a:r>
              <a:rPr lang="en-US" sz="2000" dirty="0">
                <a:solidFill>
                  <a:schemeClr val="bg1"/>
                </a:solidFill>
              </a:rPr>
              <a:t>forecasting for time series </a:t>
            </a:r>
            <a:r>
              <a:rPr lang="en-US" sz="2000" dirty="0" err="1">
                <a:solidFill>
                  <a:schemeClr val="bg1"/>
                </a:solidFill>
              </a:rPr>
              <a:t>datain</a:t>
            </a:r>
            <a:r>
              <a:rPr lang="en-US" sz="2000" dirty="0">
                <a:solidFill>
                  <a:schemeClr val="bg1"/>
                </a:solidFill>
              </a:rPr>
              <a:t> a table format </a:t>
            </a:r>
          </a:p>
          <a:p>
            <a:pPr marL="914400" lvl="1" indent="-228600">
              <a:lnSpc>
                <a:spcPct val="90000"/>
              </a:lnSpc>
              <a:spcAft>
                <a:spcPts val="600"/>
              </a:spcAft>
              <a:buFont typeface="Arial" panose="020B0604020202020204" pitchFamily="34" charset="0"/>
              <a:buChar char="•"/>
            </a:pPr>
            <a:r>
              <a:rPr lang="en-US" sz="2000" dirty="0">
                <a:solidFill>
                  <a:schemeClr val="bg1"/>
                </a:solidFill>
              </a:rPr>
              <a:t>Provide forecasts with time distributions, not intervals.</a:t>
            </a:r>
          </a:p>
          <a:p>
            <a:pPr indent="-228600">
              <a:lnSpc>
                <a:spcPct val="90000"/>
              </a:lnSpc>
              <a:spcAft>
                <a:spcPts val="600"/>
              </a:spcAft>
              <a:buFont typeface="Arial" panose="020B0604020202020204" pitchFamily="34" charset="0"/>
              <a:buChar char="•"/>
            </a:pPr>
            <a:endParaRPr lang="en-US" sz="2000" dirty="0">
              <a:solidFill>
                <a:schemeClr val="bg1"/>
              </a:solidFill>
            </a:endParaRPr>
          </a:p>
          <a:p>
            <a:pPr indent="-228600">
              <a:lnSpc>
                <a:spcPct val="90000"/>
              </a:lnSpc>
              <a:spcAft>
                <a:spcPts val="600"/>
              </a:spcAft>
              <a:buFont typeface="Arial" panose="020B0604020202020204" pitchFamily="34" charset="0"/>
              <a:buChar char="•"/>
            </a:pPr>
            <a:endParaRPr lang="en-US" sz="2000" dirty="0">
              <a:solidFill>
                <a:schemeClr val="bg1"/>
              </a:solidFill>
            </a:endParaRPr>
          </a:p>
        </p:txBody>
      </p:sp>
      <p:sp>
        <p:nvSpPr>
          <p:cNvPr id="29" name="Rectangle 28">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Kamera 6">
            <a:extLst>
              <a:ext uri="{FF2B5EF4-FFF2-40B4-BE49-F238E27FC236}">
                <a16:creationId xmlns:a16="http://schemas.microsoft.com/office/drawing/2014/main" id="{9A36AADD-9870-D881-7FA3-B1D90E1671D4}"/>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grpSp>
        <p:nvGrpSpPr>
          <p:cNvPr id="31" name="Gruppieren 30">
            <a:extLst>
              <a:ext uri="{FF2B5EF4-FFF2-40B4-BE49-F238E27FC236}">
                <a16:creationId xmlns:a16="http://schemas.microsoft.com/office/drawing/2014/main" id="{F02D2951-F73C-FC0F-1953-1B598E5923F8}"/>
              </a:ext>
            </a:extLst>
          </p:cNvPr>
          <p:cNvGrpSpPr/>
          <p:nvPr/>
        </p:nvGrpSpPr>
        <p:grpSpPr>
          <a:xfrm>
            <a:off x="344813" y="4365652"/>
            <a:ext cx="5874544" cy="2082048"/>
            <a:chOff x="661147" y="4327529"/>
            <a:chExt cx="5874544" cy="2082048"/>
          </a:xfrm>
        </p:grpSpPr>
        <p:sp>
          <p:nvSpPr>
            <p:cNvPr id="10" name="Rechteck 9">
              <a:extLst>
                <a:ext uri="{FF2B5EF4-FFF2-40B4-BE49-F238E27FC236}">
                  <a16:creationId xmlns:a16="http://schemas.microsoft.com/office/drawing/2014/main" id="{727AB3CA-C5AB-2D5F-6176-567C6424AE00}"/>
                </a:ext>
              </a:extLst>
            </p:cNvPr>
            <p:cNvSpPr/>
            <p:nvPr/>
          </p:nvSpPr>
          <p:spPr>
            <a:xfrm>
              <a:off x="661147" y="4327529"/>
              <a:ext cx="5748338" cy="208204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feld 10">
              <a:extLst>
                <a:ext uri="{FF2B5EF4-FFF2-40B4-BE49-F238E27FC236}">
                  <a16:creationId xmlns:a16="http://schemas.microsoft.com/office/drawing/2014/main" id="{BF5B936E-CA2B-CA32-5B4F-4C2166A8EFBA}"/>
                </a:ext>
              </a:extLst>
            </p:cNvPr>
            <p:cNvSpPr txBox="1"/>
            <p:nvPr/>
          </p:nvSpPr>
          <p:spPr>
            <a:xfrm>
              <a:off x="661147" y="5182815"/>
              <a:ext cx="661988" cy="371475"/>
            </a:xfrm>
            <a:prstGeom prst="rect">
              <a:avLst/>
            </a:prstGeom>
            <a:noFill/>
          </p:spPr>
          <p:txBody>
            <a:bodyPr wrap="square" rtlCol="0">
              <a:spAutoFit/>
            </a:bodyPr>
            <a:lstStyle/>
            <a:p>
              <a:r>
                <a:rPr lang="en-GB" dirty="0">
                  <a:solidFill>
                    <a:schemeClr val="bg1"/>
                  </a:solidFill>
                </a:rPr>
                <a:t>Tidy</a:t>
              </a:r>
            </a:p>
          </p:txBody>
        </p:sp>
        <p:pic>
          <p:nvPicPr>
            <p:cNvPr id="13" name="Grafik 12" descr="Pfeil nach oben Silhouette">
              <a:extLst>
                <a:ext uri="{FF2B5EF4-FFF2-40B4-BE49-F238E27FC236}">
                  <a16:creationId xmlns:a16="http://schemas.microsoft.com/office/drawing/2014/main" id="{67BA1D34-AC3D-3276-38D0-C0FAE7850F5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1231421" y="4911352"/>
              <a:ext cx="914400" cy="914400"/>
            </a:xfrm>
            <a:prstGeom prst="rect">
              <a:avLst/>
            </a:prstGeom>
          </p:spPr>
        </p:pic>
        <p:sp>
          <p:nvSpPr>
            <p:cNvPr id="15" name="Textfeld 14">
              <a:extLst>
                <a:ext uri="{FF2B5EF4-FFF2-40B4-BE49-F238E27FC236}">
                  <a16:creationId xmlns:a16="http://schemas.microsoft.com/office/drawing/2014/main" id="{544ACA7F-E080-C76B-FF3A-5EDC4CE8491F}"/>
                </a:ext>
              </a:extLst>
            </p:cNvPr>
            <p:cNvSpPr txBox="1"/>
            <p:nvPr/>
          </p:nvSpPr>
          <p:spPr>
            <a:xfrm>
              <a:off x="2093888" y="5193970"/>
              <a:ext cx="1049361" cy="369332"/>
            </a:xfrm>
            <a:prstGeom prst="rect">
              <a:avLst/>
            </a:prstGeom>
            <a:noFill/>
          </p:spPr>
          <p:txBody>
            <a:bodyPr wrap="square" rtlCol="0">
              <a:spAutoFit/>
            </a:bodyPr>
            <a:lstStyle/>
            <a:p>
              <a:r>
                <a:rPr lang="en-GB" dirty="0">
                  <a:solidFill>
                    <a:schemeClr val="bg1"/>
                  </a:solidFill>
                </a:rPr>
                <a:t>Visualise</a:t>
              </a:r>
            </a:p>
          </p:txBody>
        </p:sp>
        <p:sp>
          <p:nvSpPr>
            <p:cNvPr id="16" name="Textfeld 15">
              <a:extLst>
                <a:ext uri="{FF2B5EF4-FFF2-40B4-BE49-F238E27FC236}">
                  <a16:creationId xmlns:a16="http://schemas.microsoft.com/office/drawing/2014/main" id="{707E4AC4-DD91-FF16-61ED-EB9CA9164D4D}"/>
                </a:ext>
              </a:extLst>
            </p:cNvPr>
            <p:cNvSpPr txBox="1"/>
            <p:nvPr/>
          </p:nvSpPr>
          <p:spPr>
            <a:xfrm>
              <a:off x="3088831" y="4407069"/>
              <a:ext cx="892969" cy="369332"/>
            </a:xfrm>
            <a:prstGeom prst="rect">
              <a:avLst/>
            </a:prstGeom>
            <a:noFill/>
          </p:spPr>
          <p:txBody>
            <a:bodyPr wrap="square" rtlCol="0">
              <a:spAutoFit/>
            </a:bodyPr>
            <a:lstStyle/>
            <a:p>
              <a:r>
                <a:rPr lang="en-GB" dirty="0">
                  <a:solidFill>
                    <a:schemeClr val="bg1"/>
                  </a:solidFill>
                </a:rPr>
                <a:t>Specify</a:t>
              </a:r>
            </a:p>
          </p:txBody>
        </p:sp>
        <p:sp>
          <p:nvSpPr>
            <p:cNvPr id="17" name="Textfeld 16">
              <a:extLst>
                <a:ext uri="{FF2B5EF4-FFF2-40B4-BE49-F238E27FC236}">
                  <a16:creationId xmlns:a16="http://schemas.microsoft.com/office/drawing/2014/main" id="{2F1076F3-91C9-3985-E5BF-B2645AFC9C88}"/>
                </a:ext>
              </a:extLst>
            </p:cNvPr>
            <p:cNvSpPr txBox="1"/>
            <p:nvPr/>
          </p:nvSpPr>
          <p:spPr>
            <a:xfrm>
              <a:off x="3048769" y="5911398"/>
              <a:ext cx="973092" cy="369332"/>
            </a:xfrm>
            <a:prstGeom prst="rect">
              <a:avLst/>
            </a:prstGeom>
            <a:noFill/>
          </p:spPr>
          <p:txBody>
            <a:bodyPr wrap="square" rtlCol="0">
              <a:spAutoFit/>
            </a:bodyPr>
            <a:lstStyle/>
            <a:p>
              <a:r>
                <a:rPr lang="en-GB" dirty="0">
                  <a:solidFill>
                    <a:schemeClr val="bg1"/>
                  </a:solidFill>
                </a:rPr>
                <a:t>Evaluate</a:t>
              </a:r>
            </a:p>
          </p:txBody>
        </p:sp>
        <p:sp>
          <p:nvSpPr>
            <p:cNvPr id="18" name="Textfeld 17">
              <a:extLst>
                <a:ext uri="{FF2B5EF4-FFF2-40B4-BE49-F238E27FC236}">
                  <a16:creationId xmlns:a16="http://schemas.microsoft.com/office/drawing/2014/main" id="{47F82036-C1EC-D854-B4D1-808578FFE911}"/>
                </a:ext>
              </a:extLst>
            </p:cNvPr>
            <p:cNvSpPr txBox="1"/>
            <p:nvPr/>
          </p:nvSpPr>
          <p:spPr>
            <a:xfrm>
              <a:off x="3914002" y="5208836"/>
              <a:ext cx="1003193" cy="369332"/>
            </a:xfrm>
            <a:prstGeom prst="rect">
              <a:avLst/>
            </a:prstGeom>
            <a:noFill/>
          </p:spPr>
          <p:txBody>
            <a:bodyPr wrap="square" rtlCol="0">
              <a:spAutoFit/>
            </a:bodyPr>
            <a:lstStyle/>
            <a:p>
              <a:r>
                <a:rPr lang="en-GB" dirty="0">
                  <a:solidFill>
                    <a:schemeClr val="bg1"/>
                  </a:solidFill>
                </a:rPr>
                <a:t>Estimate</a:t>
              </a:r>
            </a:p>
          </p:txBody>
        </p:sp>
        <p:sp>
          <p:nvSpPr>
            <p:cNvPr id="19" name="Textfeld 18">
              <a:extLst>
                <a:ext uri="{FF2B5EF4-FFF2-40B4-BE49-F238E27FC236}">
                  <a16:creationId xmlns:a16="http://schemas.microsoft.com/office/drawing/2014/main" id="{11042FCA-2AA0-7D2B-2024-8254DBADEEB6}"/>
                </a:ext>
              </a:extLst>
            </p:cNvPr>
            <p:cNvSpPr txBox="1"/>
            <p:nvPr/>
          </p:nvSpPr>
          <p:spPr>
            <a:xfrm>
              <a:off x="5486330" y="5208836"/>
              <a:ext cx="1049361" cy="369332"/>
            </a:xfrm>
            <a:prstGeom prst="rect">
              <a:avLst/>
            </a:prstGeom>
            <a:noFill/>
          </p:spPr>
          <p:txBody>
            <a:bodyPr wrap="square" rtlCol="0">
              <a:spAutoFit/>
            </a:bodyPr>
            <a:lstStyle/>
            <a:p>
              <a:r>
                <a:rPr lang="en-GB" dirty="0">
                  <a:solidFill>
                    <a:schemeClr val="bg1"/>
                  </a:solidFill>
                </a:rPr>
                <a:t>Forecast</a:t>
              </a:r>
            </a:p>
          </p:txBody>
        </p:sp>
        <p:pic>
          <p:nvPicPr>
            <p:cNvPr id="20" name="Grafik 19" descr="Pfeil nach oben Silhouette">
              <a:extLst>
                <a:ext uri="{FF2B5EF4-FFF2-40B4-BE49-F238E27FC236}">
                  <a16:creationId xmlns:a16="http://schemas.microsoft.com/office/drawing/2014/main" id="{ED89A44F-DEF6-B6BC-0A92-1F9BBCC45F7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4737390" y="5071798"/>
              <a:ext cx="914400" cy="613676"/>
            </a:xfrm>
            <a:prstGeom prst="rect">
              <a:avLst/>
            </a:prstGeom>
          </p:spPr>
        </p:pic>
        <p:sp>
          <p:nvSpPr>
            <p:cNvPr id="24" name="Rechteckiger Pfeil 23">
              <a:extLst>
                <a:ext uri="{FF2B5EF4-FFF2-40B4-BE49-F238E27FC236}">
                  <a16:creationId xmlns:a16="http://schemas.microsoft.com/office/drawing/2014/main" id="{62D790C3-66CC-A35B-957F-0393BE3055A9}"/>
                </a:ext>
              </a:extLst>
            </p:cNvPr>
            <p:cNvSpPr/>
            <p:nvPr/>
          </p:nvSpPr>
          <p:spPr>
            <a:xfrm>
              <a:off x="2468726" y="4453467"/>
              <a:ext cx="600074" cy="729347"/>
            </a:xfrm>
            <a:prstGeom prst="bentArrow">
              <a:avLst>
                <a:gd name="adj1" fmla="val 4130"/>
                <a:gd name="adj2" fmla="val 25000"/>
                <a:gd name="adj3" fmla="val 25000"/>
                <a:gd name="adj4" fmla="val 43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6" name="Rechteckiger Pfeil 25">
              <a:extLst>
                <a:ext uri="{FF2B5EF4-FFF2-40B4-BE49-F238E27FC236}">
                  <a16:creationId xmlns:a16="http://schemas.microsoft.com/office/drawing/2014/main" id="{C96EDC08-5A4E-9D75-081B-36C910FA5B31}"/>
                </a:ext>
              </a:extLst>
            </p:cNvPr>
            <p:cNvSpPr/>
            <p:nvPr/>
          </p:nvSpPr>
          <p:spPr>
            <a:xfrm rot="5400000">
              <a:off x="3966330" y="4557338"/>
              <a:ext cx="600074" cy="729347"/>
            </a:xfrm>
            <a:prstGeom prst="bentArrow">
              <a:avLst>
                <a:gd name="adj1" fmla="val 4130"/>
                <a:gd name="adj2" fmla="val 25000"/>
                <a:gd name="adj3" fmla="val 25000"/>
                <a:gd name="adj4" fmla="val 43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8" name="Rechteckiger Pfeil 27">
              <a:extLst>
                <a:ext uri="{FF2B5EF4-FFF2-40B4-BE49-F238E27FC236}">
                  <a16:creationId xmlns:a16="http://schemas.microsoft.com/office/drawing/2014/main" id="{A368EEF1-D375-BB96-7C78-FD9830233359}"/>
                </a:ext>
              </a:extLst>
            </p:cNvPr>
            <p:cNvSpPr/>
            <p:nvPr/>
          </p:nvSpPr>
          <p:spPr>
            <a:xfrm rot="10800000">
              <a:off x="4004036" y="5543497"/>
              <a:ext cx="483324" cy="689349"/>
            </a:xfrm>
            <a:prstGeom prst="bentArrow">
              <a:avLst>
                <a:gd name="adj1" fmla="val 4130"/>
                <a:gd name="adj2" fmla="val 25000"/>
                <a:gd name="adj3" fmla="val 25000"/>
                <a:gd name="adj4" fmla="val 43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0" name="Rechteckiger Pfeil 29">
              <a:extLst>
                <a:ext uri="{FF2B5EF4-FFF2-40B4-BE49-F238E27FC236}">
                  <a16:creationId xmlns:a16="http://schemas.microsoft.com/office/drawing/2014/main" id="{0EF4626F-06F4-7085-AA0A-C702173D8478}"/>
                </a:ext>
              </a:extLst>
            </p:cNvPr>
            <p:cNvSpPr/>
            <p:nvPr/>
          </p:nvSpPr>
          <p:spPr>
            <a:xfrm rot="16200000">
              <a:off x="2393829" y="5491161"/>
              <a:ext cx="573865" cy="689349"/>
            </a:xfrm>
            <a:prstGeom prst="bentArrow">
              <a:avLst>
                <a:gd name="adj1" fmla="val 4130"/>
                <a:gd name="adj2" fmla="val 25000"/>
                <a:gd name="adj3" fmla="val 25000"/>
                <a:gd name="adj4" fmla="val 43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Tree>
    <p:extLst>
      <p:ext uri="{BB962C8B-B14F-4D97-AF65-F5344CB8AC3E}">
        <p14:creationId xmlns:p14="http://schemas.microsoft.com/office/powerpoint/2010/main" val="3607457548"/>
      </p:ext>
    </p:extLst>
  </p:cSld>
  <p:clrMapOvr>
    <a:masterClrMapping/>
  </p:clrMapOvr>
  <mc:AlternateContent xmlns:mc="http://schemas.openxmlformats.org/markup-compatibility/2006" xmlns:p14="http://schemas.microsoft.com/office/powerpoint/2010/main">
    <mc:Choice Requires="p14">
      <p:transition spd="slow" p14:dur="2000" advTm="7633"/>
    </mc:Choice>
    <mc:Fallback xmlns="">
      <p:transition spd="slow" advTm="763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95F7455-4579-907F-6CC7-61770B56C0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475"/>
          <a:stretch/>
        </p:blipFill>
        <p:spPr bwMode="auto">
          <a:xfrm>
            <a:off x="3071812" y="393492"/>
            <a:ext cx="6048375" cy="6071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227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39333B-3773-EC66-130B-F17B3BCDA058}"/>
              </a:ext>
            </a:extLst>
          </p:cNvPr>
          <p:cNvSpPr>
            <a:spLocks noGrp="1"/>
          </p:cNvSpPr>
          <p:nvPr>
            <p:ph type="title"/>
          </p:nvPr>
        </p:nvSpPr>
        <p:spPr>
          <a:xfrm>
            <a:off x="793662" y="386930"/>
            <a:ext cx="8167744" cy="1298448"/>
          </a:xfrm>
        </p:spPr>
        <p:txBody>
          <a:bodyPr anchor="b">
            <a:noAutofit/>
          </a:bodyPr>
          <a:lstStyle/>
          <a:p>
            <a:r>
              <a:rPr lang="en-GB" sz="4500" dirty="0"/>
              <a:t>Vocabulary for time series analysis</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amera 4">
            <a:extLst>
              <a:ext uri="{FF2B5EF4-FFF2-40B4-BE49-F238E27FC236}">
                <a16:creationId xmlns:a16="http://schemas.microsoft.com/office/drawing/2014/main" id="{5D0757A2-9332-4E73-0AC6-225A3AB7AFE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
        <p:nvSpPr>
          <p:cNvPr id="18" name="Inhaltsplatzhalter 2">
            <a:extLst>
              <a:ext uri="{FF2B5EF4-FFF2-40B4-BE49-F238E27FC236}">
                <a16:creationId xmlns:a16="http://schemas.microsoft.com/office/drawing/2014/main" id="{E3B37E50-B2A4-E629-0B08-C82685402B5C}"/>
              </a:ext>
            </a:extLst>
          </p:cNvPr>
          <p:cNvSpPr txBox="1">
            <a:spLocks/>
          </p:cNvSpPr>
          <p:nvPr/>
        </p:nvSpPr>
        <p:spPr>
          <a:xfrm>
            <a:off x="793661" y="2388417"/>
            <a:ext cx="4283310" cy="3897312"/>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b="1" dirty="0"/>
              <a:t>Trends</a:t>
            </a:r>
          </a:p>
          <a:p>
            <a:pPr lvl="1"/>
            <a:r>
              <a:rPr lang="en-GB" sz="2000" dirty="0"/>
              <a:t>Long-term overall increase or decrease in the Data</a:t>
            </a:r>
          </a:p>
          <a:p>
            <a:pPr lvl="1"/>
            <a:r>
              <a:rPr lang="en-GB" sz="2000" dirty="0"/>
              <a:t>Does not have to be linear</a:t>
            </a:r>
          </a:p>
          <a:p>
            <a:r>
              <a:rPr lang="en-GB" sz="2400" b="1" dirty="0"/>
              <a:t>Seasonal</a:t>
            </a:r>
          </a:p>
          <a:p>
            <a:pPr lvl="1"/>
            <a:r>
              <a:rPr lang="en-GB" sz="2000" dirty="0"/>
              <a:t>Data affected by seasonal factors</a:t>
            </a:r>
          </a:p>
          <a:p>
            <a:pPr lvl="1"/>
            <a:r>
              <a:rPr lang="en-GB" sz="2000" dirty="0"/>
              <a:t>Seasonality has fixed periods</a:t>
            </a:r>
          </a:p>
          <a:p>
            <a:r>
              <a:rPr lang="en-GB" sz="2400" b="1" dirty="0"/>
              <a:t>Cyclic</a:t>
            </a:r>
          </a:p>
          <a:p>
            <a:pPr lvl="1"/>
            <a:r>
              <a:rPr lang="en-GB" sz="2000" dirty="0"/>
              <a:t>Rises and falls of unknown frequency</a:t>
            </a:r>
          </a:p>
          <a:p>
            <a:pPr lvl="1"/>
            <a:r>
              <a:rPr lang="en-GB" sz="2000" dirty="0"/>
              <a:t>For example economic cycles</a:t>
            </a:r>
          </a:p>
        </p:txBody>
      </p:sp>
      <p:pic>
        <p:nvPicPr>
          <p:cNvPr id="23" name="Grafik 22">
            <a:extLst>
              <a:ext uri="{FF2B5EF4-FFF2-40B4-BE49-F238E27FC236}">
                <a16:creationId xmlns:a16="http://schemas.microsoft.com/office/drawing/2014/main" id="{0DD63C27-83AC-E669-30C0-2B7D7264F25F}"/>
              </a:ext>
            </a:extLst>
          </p:cNvPr>
          <p:cNvPicPr>
            <a:picLocks noChangeAspect="1"/>
          </p:cNvPicPr>
          <p:nvPr/>
        </p:nvPicPr>
        <p:blipFill>
          <a:blip r:embed="rId5"/>
          <a:stretch>
            <a:fillRect/>
          </a:stretch>
        </p:blipFill>
        <p:spPr>
          <a:xfrm>
            <a:off x="5445759" y="2245050"/>
            <a:ext cx="5916427" cy="4226019"/>
          </a:xfrm>
          <a:prstGeom prst="rect">
            <a:avLst/>
          </a:prstGeom>
        </p:spPr>
      </p:pic>
    </p:spTree>
    <p:extLst>
      <p:ext uri="{BB962C8B-B14F-4D97-AF65-F5344CB8AC3E}">
        <p14:creationId xmlns:p14="http://schemas.microsoft.com/office/powerpoint/2010/main" val="4183687509"/>
      </p:ext>
    </p:extLst>
  </p:cSld>
  <p:clrMapOvr>
    <a:masterClrMapping/>
  </p:clrMapOvr>
  <mc:AlternateContent xmlns:mc="http://schemas.openxmlformats.org/markup-compatibility/2006" xmlns:p14="http://schemas.microsoft.com/office/powerpoint/2010/main">
    <mc:Choice Requires="p14">
      <p:transition spd="slow" p14:dur="2000" advTm="4966"/>
    </mc:Choice>
    <mc:Fallback xmlns="">
      <p:transition spd="slow" advTm="496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39333B-3773-EC66-130B-F17B3BCDA058}"/>
              </a:ext>
            </a:extLst>
          </p:cNvPr>
          <p:cNvSpPr>
            <a:spLocks noGrp="1"/>
          </p:cNvSpPr>
          <p:nvPr>
            <p:ph type="title"/>
          </p:nvPr>
        </p:nvSpPr>
        <p:spPr>
          <a:xfrm>
            <a:off x="793662" y="386930"/>
            <a:ext cx="10066122" cy="1298448"/>
          </a:xfrm>
        </p:spPr>
        <p:txBody>
          <a:bodyPr anchor="b">
            <a:normAutofit/>
          </a:bodyPr>
          <a:lstStyle/>
          <a:p>
            <a:r>
              <a:rPr lang="en-GB" sz="4800" dirty="0"/>
              <a:t>Grammar of tsibble</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24EFEFD-9F7B-6A02-77BA-FBAB00920466}"/>
              </a:ext>
            </a:extLst>
          </p:cNvPr>
          <p:cNvSpPr>
            <a:spLocks noGrp="1"/>
          </p:cNvSpPr>
          <p:nvPr>
            <p:ph idx="1"/>
          </p:nvPr>
        </p:nvSpPr>
        <p:spPr>
          <a:xfrm>
            <a:off x="793661" y="2368446"/>
            <a:ext cx="4530898" cy="3870513"/>
          </a:xfrm>
        </p:spPr>
        <p:txBody>
          <a:bodyPr anchor="ctr">
            <a:normAutofit/>
          </a:bodyPr>
          <a:lstStyle/>
          <a:p>
            <a:r>
              <a:rPr lang="en-GB" sz="2000" b="1" dirty="0"/>
              <a:t>Index</a:t>
            </a:r>
            <a:r>
              <a:rPr lang="en-GB" sz="2000" dirty="0"/>
              <a:t> is a variable with inherent ordering from past to present.</a:t>
            </a:r>
          </a:p>
          <a:p>
            <a:r>
              <a:rPr lang="en-GB" sz="2000" b="1" dirty="0"/>
              <a:t>Key</a:t>
            </a:r>
            <a:r>
              <a:rPr lang="en-GB" sz="2000" dirty="0"/>
              <a:t> is a set of variables that define observational units over time.</a:t>
            </a:r>
          </a:p>
          <a:p>
            <a:r>
              <a:rPr lang="en-GB" sz="2000" dirty="0"/>
              <a:t>Each observation should be </a:t>
            </a:r>
            <a:r>
              <a:rPr lang="en-GB" sz="2000" b="1" dirty="0"/>
              <a:t>uniquely identified </a:t>
            </a:r>
            <a:r>
              <a:rPr lang="en-GB" sz="2000" dirty="0"/>
              <a:t>by index and key.</a:t>
            </a:r>
          </a:p>
          <a:p>
            <a:r>
              <a:rPr lang="en-GB" sz="2000" b="1" dirty="0"/>
              <a:t>Interval</a:t>
            </a:r>
            <a:r>
              <a:rPr lang="en-GB" sz="2000" dirty="0"/>
              <a:t> computed from index, ranging from year to nanosecond, from </a:t>
            </a:r>
            <a:r>
              <a:rPr lang="en-GB" sz="2000" dirty="0" err="1"/>
              <a:t>numerics</a:t>
            </a:r>
            <a:r>
              <a:rPr lang="en-GB" sz="2000" dirty="0"/>
              <a:t> to ordered factors.</a:t>
            </a:r>
          </a:p>
          <a:p>
            <a:pPr lvl="1"/>
            <a:r>
              <a:rPr lang="en-GB" sz="2000" dirty="0"/>
              <a:t>Intervals can be Regular as well as Irregular</a:t>
            </a:r>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elle 3">
            <a:extLst>
              <a:ext uri="{FF2B5EF4-FFF2-40B4-BE49-F238E27FC236}">
                <a16:creationId xmlns:a16="http://schemas.microsoft.com/office/drawing/2014/main" id="{2F3A743A-05D8-8A80-4AD9-0872760CD260}"/>
              </a:ext>
            </a:extLst>
          </p:cNvPr>
          <p:cNvGraphicFramePr>
            <a:graphicFrameLocks noGrp="1"/>
          </p:cNvGraphicFramePr>
          <p:nvPr>
            <p:extLst>
              <p:ext uri="{D42A27DB-BD31-4B8C-83A1-F6EECF244321}">
                <p14:modId xmlns:p14="http://schemas.microsoft.com/office/powerpoint/2010/main" val="3368724206"/>
              </p:ext>
            </p:extLst>
          </p:nvPr>
        </p:nvGraphicFramePr>
        <p:xfrm>
          <a:off x="5911532" y="2805747"/>
          <a:ext cx="5150278" cy="3071264"/>
        </p:xfrm>
        <a:graphic>
          <a:graphicData uri="http://schemas.openxmlformats.org/drawingml/2006/table">
            <a:tbl>
              <a:tblPr firstRow="1" bandRow="1"/>
              <a:tblGrid>
                <a:gridCol w="1777280">
                  <a:extLst>
                    <a:ext uri="{9D8B030D-6E8A-4147-A177-3AD203B41FA5}">
                      <a16:colId xmlns:a16="http://schemas.microsoft.com/office/drawing/2014/main" val="1188070897"/>
                    </a:ext>
                  </a:extLst>
                </a:gridCol>
                <a:gridCol w="3372998">
                  <a:extLst>
                    <a:ext uri="{9D8B030D-6E8A-4147-A177-3AD203B41FA5}">
                      <a16:colId xmlns:a16="http://schemas.microsoft.com/office/drawing/2014/main" val="737073460"/>
                    </a:ext>
                  </a:extLst>
                </a:gridCol>
              </a:tblGrid>
              <a:tr h="438752">
                <a:tc>
                  <a:txBody>
                    <a:bodyPr/>
                    <a:lstStyle/>
                    <a:p>
                      <a:pPr algn="l" fontAlgn="b"/>
                      <a:r>
                        <a:rPr lang="de-DE" sz="1700" b="1" dirty="0" err="1">
                          <a:effectLst/>
                        </a:rPr>
                        <a:t>Interval</a:t>
                      </a:r>
                      <a:endParaRPr lang="de-DE" sz="1700" dirty="0">
                        <a:effectLst/>
                      </a:endParaRPr>
                    </a:p>
                  </a:txBody>
                  <a:tcPr marL="72163" marR="72163" marT="72163" marB="72163" anchor="b">
                    <a:lnL>
                      <a:noFill/>
                    </a:lnL>
                    <a:lnR>
                      <a:noFill/>
                    </a:lnR>
                    <a:lnT>
                      <a:noFill/>
                    </a:lnT>
                    <a:lnB w="9525" cap="flat" cmpd="sng" algn="ctr">
                      <a:solidFill>
                        <a:srgbClr val="DDDDDD"/>
                      </a:solidFill>
                      <a:prstDash val="solid"/>
                      <a:round/>
                      <a:headEnd type="none" w="med" len="med"/>
                      <a:tailEnd type="none" w="med" len="med"/>
                    </a:lnB>
                  </a:tcPr>
                </a:tc>
                <a:tc>
                  <a:txBody>
                    <a:bodyPr/>
                    <a:lstStyle/>
                    <a:p>
                      <a:pPr algn="l" fontAlgn="b"/>
                      <a:r>
                        <a:rPr lang="de-DE" sz="1700" b="1">
                          <a:effectLst/>
                        </a:rPr>
                        <a:t>Class</a:t>
                      </a:r>
                      <a:endParaRPr lang="de-DE" sz="1700">
                        <a:effectLst/>
                      </a:endParaRPr>
                    </a:p>
                  </a:txBody>
                  <a:tcPr marL="72163" marR="72163" marT="72163" marB="72163" anchor="b">
                    <a:lnL>
                      <a:noFill/>
                    </a:lnL>
                    <a:lnR>
                      <a:noFill/>
                    </a:lnR>
                    <a:lnT>
                      <a:noFill/>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29272521"/>
                  </a:ext>
                </a:extLst>
              </a:tr>
              <a:tr h="438752">
                <a:tc>
                  <a:txBody>
                    <a:bodyPr/>
                    <a:lstStyle/>
                    <a:p>
                      <a:pPr fontAlgn="t"/>
                      <a:r>
                        <a:rPr lang="de-DE" sz="1700">
                          <a:effectLst/>
                        </a:rPr>
                        <a:t>Annual</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de-DE" sz="1700">
                          <a:effectLst/>
                        </a:rPr>
                        <a:t>integer/double</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34327145"/>
                  </a:ext>
                </a:extLst>
              </a:tr>
              <a:tr h="438752">
                <a:tc>
                  <a:txBody>
                    <a:bodyPr/>
                    <a:lstStyle/>
                    <a:p>
                      <a:pPr fontAlgn="t"/>
                      <a:r>
                        <a:rPr lang="de-DE" sz="1700">
                          <a:effectLst/>
                        </a:rPr>
                        <a:t>Quarterly</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de-DE" sz="1700">
                          <a:effectLst/>
                        </a:rPr>
                        <a:t>yearquarter</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18054269"/>
                  </a:ext>
                </a:extLst>
              </a:tr>
              <a:tr h="438752">
                <a:tc>
                  <a:txBody>
                    <a:bodyPr/>
                    <a:lstStyle/>
                    <a:p>
                      <a:pPr fontAlgn="t"/>
                      <a:r>
                        <a:rPr lang="de-DE" sz="1700">
                          <a:effectLst/>
                        </a:rPr>
                        <a:t>Monthly</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de-DE" sz="1700" dirty="0" err="1">
                          <a:effectLst/>
                        </a:rPr>
                        <a:t>yearmonth</a:t>
                      </a:r>
                      <a:endParaRPr lang="de-DE" sz="1700" dirty="0">
                        <a:effectLst/>
                      </a:endParaRP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23334470"/>
                  </a:ext>
                </a:extLst>
              </a:tr>
              <a:tr h="438752">
                <a:tc>
                  <a:txBody>
                    <a:bodyPr/>
                    <a:lstStyle/>
                    <a:p>
                      <a:pPr fontAlgn="t"/>
                      <a:r>
                        <a:rPr lang="de-DE" sz="1700">
                          <a:effectLst/>
                        </a:rPr>
                        <a:t>Weekly</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de-DE" sz="1700">
                          <a:effectLst/>
                        </a:rPr>
                        <a:t>yearweek</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23434264"/>
                  </a:ext>
                </a:extLst>
              </a:tr>
              <a:tr h="438752">
                <a:tc>
                  <a:txBody>
                    <a:bodyPr/>
                    <a:lstStyle/>
                    <a:p>
                      <a:pPr fontAlgn="t"/>
                      <a:r>
                        <a:rPr lang="de-DE" sz="1700">
                          <a:effectLst/>
                        </a:rPr>
                        <a:t>Daily</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de-DE" sz="1700">
                          <a:effectLst/>
                        </a:rPr>
                        <a:t>Date/difftime</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8045694"/>
                  </a:ext>
                </a:extLst>
              </a:tr>
              <a:tr h="438752">
                <a:tc>
                  <a:txBody>
                    <a:bodyPr/>
                    <a:lstStyle/>
                    <a:p>
                      <a:pPr fontAlgn="t"/>
                      <a:r>
                        <a:rPr lang="de-DE" sz="1700">
                          <a:effectLst/>
                        </a:rPr>
                        <a:t>Subdaily</a:t>
                      </a:r>
                    </a:p>
                  </a:txBody>
                  <a:tcPr marL="72163" marR="72163" marT="72163" marB="72163">
                    <a:lnL>
                      <a:noFill/>
                    </a:lnL>
                    <a:lnR>
                      <a:noFill/>
                    </a:lnR>
                    <a:lnT w="9525" cap="flat" cmpd="sng" algn="ctr">
                      <a:solidFill>
                        <a:srgbClr val="DDDDDD"/>
                      </a:solidFill>
                      <a:prstDash val="solid"/>
                      <a:round/>
                      <a:headEnd type="none" w="med" len="med"/>
                      <a:tailEnd type="none" w="med" len="med"/>
                    </a:lnT>
                    <a:lnB>
                      <a:noFill/>
                    </a:lnB>
                  </a:tcPr>
                </a:tc>
                <a:tc>
                  <a:txBody>
                    <a:bodyPr/>
                    <a:lstStyle/>
                    <a:p>
                      <a:pPr fontAlgn="t"/>
                      <a:r>
                        <a:rPr lang="de-DE" sz="1700" dirty="0" err="1">
                          <a:effectLst/>
                        </a:rPr>
                        <a:t>POSIXt</a:t>
                      </a:r>
                      <a:r>
                        <a:rPr lang="de-DE" sz="1700" dirty="0">
                          <a:effectLst/>
                        </a:rPr>
                        <a:t>/</a:t>
                      </a:r>
                      <a:r>
                        <a:rPr lang="de-DE" sz="1700" dirty="0" err="1">
                          <a:effectLst/>
                        </a:rPr>
                        <a:t>difftime</a:t>
                      </a:r>
                      <a:r>
                        <a:rPr lang="de-DE" sz="1700" dirty="0">
                          <a:effectLst/>
                        </a:rPr>
                        <a:t>/</a:t>
                      </a:r>
                      <a:r>
                        <a:rPr lang="de-DE" sz="1700" dirty="0" err="1">
                          <a:effectLst/>
                        </a:rPr>
                        <a:t>hms</a:t>
                      </a:r>
                      <a:endParaRPr lang="de-DE" sz="1700" dirty="0">
                        <a:effectLst/>
                      </a:endParaRPr>
                    </a:p>
                  </a:txBody>
                  <a:tcPr marL="72163" marR="72163" marT="72163" marB="72163">
                    <a:lnL>
                      <a:noFill/>
                    </a:lnL>
                    <a:lnR>
                      <a:noFill/>
                    </a:lnR>
                    <a:lnT w="9525" cap="flat" cmpd="sng" algn="ctr">
                      <a:solidFill>
                        <a:srgbClr val="DDDDDD"/>
                      </a:solidFill>
                      <a:prstDash val="solid"/>
                      <a:round/>
                      <a:headEnd type="none" w="med" len="med"/>
                      <a:tailEnd type="none" w="med" len="med"/>
                    </a:lnT>
                    <a:lnB>
                      <a:noFill/>
                    </a:lnB>
                  </a:tcPr>
                </a:tc>
                <a:extLst>
                  <a:ext uri="{0D108BD9-81ED-4DB2-BD59-A6C34878D82A}">
                    <a16:rowId xmlns:a16="http://schemas.microsoft.com/office/drawing/2014/main" val="1469438240"/>
                  </a:ext>
                </a:extLst>
              </a:tr>
            </a:tbl>
          </a:graphicData>
        </a:graphic>
      </p:graphicFrame>
      <p:pic>
        <p:nvPicPr>
          <p:cNvPr id="5" name="Kamera 4">
            <a:extLst>
              <a:ext uri="{FF2B5EF4-FFF2-40B4-BE49-F238E27FC236}">
                <a16:creationId xmlns:a16="http://schemas.microsoft.com/office/drawing/2014/main" id="{5D0757A2-9332-4E73-0AC6-225A3AB7AFE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4049113645"/>
      </p:ext>
    </p:extLst>
  </p:cSld>
  <p:clrMapOvr>
    <a:masterClrMapping/>
  </p:clrMapOvr>
  <mc:AlternateContent xmlns:mc="http://schemas.openxmlformats.org/markup-compatibility/2006" xmlns:p14="http://schemas.microsoft.com/office/powerpoint/2010/main">
    <mc:Choice Requires="p14">
      <p:transition spd="slow" p14:dur="2000" advTm="1933"/>
    </mc:Choice>
    <mc:Fallback xmlns="">
      <p:transition spd="slow" advTm="193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39333B-3773-EC66-130B-F17B3BCDA058}"/>
              </a:ext>
            </a:extLst>
          </p:cNvPr>
          <p:cNvSpPr>
            <a:spLocks noGrp="1"/>
          </p:cNvSpPr>
          <p:nvPr>
            <p:ph type="title"/>
          </p:nvPr>
        </p:nvSpPr>
        <p:spPr>
          <a:xfrm>
            <a:off x="793662" y="386930"/>
            <a:ext cx="10066122" cy="1298448"/>
          </a:xfrm>
        </p:spPr>
        <p:txBody>
          <a:bodyPr anchor="b">
            <a:normAutofit/>
          </a:bodyPr>
          <a:lstStyle/>
          <a:p>
            <a:r>
              <a:rPr lang="en-GB" sz="4800" dirty="0"/>
              <a:t>Common verbs used in tsibble</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24EFEFD-9F7B-6A02-77BA-FBAB00920466}"/>
              </a:ext>
            </a:extLst>
          </p:cNvPr>
          <p:cNvSpPr>
            <a:spLocks noGrp="1"/>
          </p:cNvSpPr>
          <p:nvPr>
            <p:ph idx="1"/>
          </p:nvPr>
        </p:nvSpPr>
        <p:spPr>
          <a:xfrm>
            <a:off x="793661" y="2599509"/>
            <a:ext cx="9849356" cy="3639450"/>
          </a:xfrm>
        </p:spPr>
        <p:txBody>
          <a:bodyPr anchor="ctr">
            <a:normAutofit/>
          </a:bodyPr>
          <a:lstStyle/>
          <a:p>
            <a:r>
              <a:rPr lang="en-GB" sz="2000" dirty="0" err="1">
                <a:effectLst/>
                <a:latin typeface="Inconsolatazi4"/>
              </a:rPr>
              <a:t>as_tsibble</a:t>
            </a:r>
            <a:r>
              <a:rPr lang="en-GB" sz="2000" dirty="0">
                <a:effectLst/>
                <a:latin typeface="Inconsolatazi4"/>
              </a:rPr>
              <a:t>() </a:t>
            </a:r>
            <a:r>
              <a:rPr lang="en-GB" sz="2000" dirty="0">
                <a:latin typeface="Inconsolatazi4"/>
                <a:sym typeface="Wingdings" pitchFamily="2" charset="2"/>
              </a:rPr>
              <a:t></a:t>
            </a:r>
            <a:r>
              <a:rPr lang="en-GB" sz="2000" dirty="0">
                <a:latin typeface="Inconsolatazi4"/>
              </a:rPr>
              <a:t> </a:t>
            </a:r>
            <a:r>
              <a:rPr lang="en-GB" sz="2000" i="1" dirty="0">
                <a:effectLst/>
                <a:latin typeface="NimbusRomNo9L"/>
              </a:rPr>
              <a:t>Coerce Data to a tsibble object</a:t>
            </a:r>
            <a:endParaRPr lang="en-GB" sz="2000" dirty="0"/>
          </a:p>
          <a:p>
            <a:r>
              <a:rPr lang="en-GB" sz="2000" dirty="0" err="1">
                <a:effectLst/>
                <a:latin typeface="Inconsolatazi4"/>
              </a:rPr>
              <a:t>count_gaps</a:t>
            </a:r>
            <a:r>
              <a:rPr lang="en-GB" sz="2000" dirty="0">
                <a:latin typeface="Inconsolatazi4"/>
              </a:rPr>
              <a:t>() </a:t>
            </a:r>
            <a:r>
              <a:rPr lang="en-GB" sz="2000" dirty="0">
                <a:latin typeface="Inconsolatazi4"/>
                <a:sym typeface="Wingdings" pitchFamily="2" charset="2"/>
              </a:rPr>
              <a:t> Count implicit gaps</a:t>
            </a:r>
          </a:p>
          <a:p>
            <a:r>
              <a:rPr lang="en-GB" sz="2000" dirty="0" err="1">
                <a:latin typeface="Inconsolatazi4"/>
              </a:rPr>
              <a:t>fill_gaps</a:t>
            </a:r>
            <a:r>
              <a:rPr lang="en-GB" sz="2000" dirty="0">
                <a:latin typeface="Inconsolatazi4"/>
                <a:sym typeface="Wingdings" pitchFamily="2" charset="2"/>
              </a:rPr>
              <a:t>()  Turn implicit missing values into explicit missing values</a:t>
            </a:r>
          </a:p>
          <a:p>
            <a:r>
              <a:rPr lang="en-GB" sz="2000" dirty="0" err="1">
                <a:effectLst/>
                <a:latin typeface="Inconsolatazi4"/>
              </a:rPr>
              <a:t>has_gaps</a:t>
            </a:r>
            <a:r>
              <a:rPr lang="en-GB" sz="2000" dirty="0">
                <a:effectLst/>
                <a:latin typeface="Inconsolatazi4"/>
              </a:rPr>
              <a:t>() </a:t>
            </a:r>
            <a:r>
              <a:rPr lang="en-GB" sz="2000" dirty="0">
                <a:latin typeface="Inconsolatazi4"/>
                <a:sym typeface="Wingdings" pitchFamily="2" charset="2"/>
              </a:rPr>
              <a:t> Show if a tsibble has implicit gaps</a:t>
            </a:r>
          </a:p>
          <a:p>
            <a:r>
              <a:rPr lang="en-GB" sz="2000" dirty="0" err="1">
                <a:latin typeface="Inconsolatazi4"/>
              </a:rPr>
              <a:t>filter_index</a:t>
            </a:r>
            <a:r>
              <a:rPr lang="en-GB" sz="2000" dirty="0">
                <a:latin typeface="Inconsolatazi4"/>
              </a:rPr>
              <a:t>()</a:t>
            </a:r>
            <a:r>
              <a:rPr lang="en-GB" sz="2000" dirty="0">
                <a:latin typeface="Inconsolatazi4"/>
                <a:sym typeface="Wingdings" pitchFamily="2" charset="2"/>
              </a:rPr>
              <a:t>  filtering time index for a tsibble</a:t>
            </a:r>
          </a:p>
          <a:p>
            <a:r>
              <a:rPr lang="de-DE" sz="2000" dirty="0" err="1">
                <a:effectLst/>
                <a:latin typeface="Inconsolatazi4"/>
              </a:rPr>
              <a:t>index_by</a:t>
            </a:r>
            <a:r>
              <a:rPr lang="de-DE" sz="2000" dirty="0">
                <a:effectLst/>
                <a:latin typeface="Inconsolatazi4"/>
              </a:rPr>
              <a:t>() </a:t>
            </a:r>
            <a:r>
              <a:rPr lang="en-GB" sz="2000" dirty="0">
                <a:latin typeface="Inconsolatazi4"/>
                <a:sym typeface="Wingdings" pitchFamily="2" charset="2"/>
              </a:rPr>
              <a:t> </a:t>
            </a:r>
            <a:r>
              <a:rPr lang="de-DE" sz="2000" i="1" dirty="0">
                <a:effectLst/>
                <a:latin typeface="NimbusRomNo9L"/>
              </a:rPr>
              <a:t>Group </a:t>
            </a:r>
            <a:r>
              <a:rPr lang="de-DE" sz="2000" i="1" dirty="0" err="1">
                <a:effectLst/>
                <a:latin typeface="NimbusRomNo9L"/>
              </a:rPr>
              <a:t>by</a:t>
            </a:r>
            <a:r>
              <a:rPr lang="de-DE" sz="2000" i="1" dirty="0">
                <a:effectLst/>
                <a:latin typeface="NimbusRomNo9L"/>
              </a:rPr>
              <a:t> time </a:t>
            </a:r>
            <a:r>
              <a:rPr lang="de-DE" sz="2000" i="1" dirty="0" err="1">
                <a:effectLst/>
                <a:latin typeface="NimbusRomNo9L"/>
              </a:rPr>
              <a:t>index</a:t>
            </a:r>
            <a:r>
              <a:rPr lang="de-DE" sz="2000" i="1" dirty="0">
                <a:effectLst/>
                <a:latin typeface="NimbusRomNo9L"/>
              </a:rPr>
              <a:t> and </a:t>
            </a:r>
            <a:r>
              <a:rPr lang="de-DE" sz="2000" i="1" dirty="0" err="1">
                <a:effectLst/>
                <a:latin typeface="NimbusRomNo9L"/>
              </a:rPr>
              <a:t>collapse</a:t>
            </a:r>
            <a:r>
              <a:rPr lang="de-DE" sz="2000" i="1" dirty="0">
                <a:effectLst/>
                <a:latin typeface="NimbusRomNo9L"/>
              </a:rPr>
              <a:t> </a:t>
            </a:r>
            <a:r>
              <a:rPr lang="de-DE" sz="2000" i="1" dirty="0" err="1">
                <a:effectLst/>
                <a:latin typeface="NimbusRomNo9L"/>
              </a:rPr>
              <a:t>with</a:t>
            </a:r>
            <a:r>
              <a:rPr lang="de-DE" sz="2000" i="1" dirty="0">
                <a:effectLst/>
                <a:latin typeface="NimbusRomNo9L"/>
              </a:rPr>
              <a:t> </a:t>
            </a:r>
            <a:r>
              <a:rPr lang="de-DE" sz="2000" dirty="0" err="1">
                <a:effectLst/>
                <a:latin typeface="Inconsolatazi4"/>
              </a:rPr>
              <a:t>summarise</a:t>
            </a:r>
            <a:r>
              <a:rPr lang="de-DE" sz="2000" dirty="0">
                <a:effectLst/>
                <a:latin typeface="Inconsolatazi4"/>
              </a:rPr>
              <a:t>() </a:t>
            </a:r>
            <a:endParaRPr lang="en-GB" sz="2000" dirty="0">
              <a:latin typeface="Inconsolatazi4"/>
              <a:sym typeface="Wingdings" pitchFamily="2" charset="2"/>
            </a:endParaRPr>
          </a:p>
          <a:p>
            <a:r>
              <a:rPr lang="en-GB" sz="2000" dirty="0" err="1">
                <a:latin typeface="Inconsolatazi4"/>
              </a:rPr>
              <a:t>group_by_key</a:t>
            </a:r>
            <a:r>
              <a:rPr lang="en-GB" sz="2000" dirty="0">
                <a:latin typeface="Inconsolatazi4"/>
              </a:rPr>
              <a:t>()</a:t>
            </a:r>
            <a:r>
              <a:rPr lang="en-GB" sz="2000" dirty="0">
                <a:latin typeface="Inconsolatazi4"/>
                <a:sym typeface="Wingdings" pitchFamily="2" charset="2"/>
              </a:rPr>
              <a:t>.  Group by key variables</a:t>
            </a:r>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amera 4">
            <a:extLst>
              <a:ext uri="{FF2B5EF4-FFF2-40B4-BE49-F238E27FC236}">
                <a16:creationId xmlns:a16="http://schemas.microsoft.com/office/drawing/2014/main" id="{5D0757A2-9332-4E73-0AC6-225A3AB7AFE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532202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6655BA3-676A-D955-E13C-5A2890900397}"/>
              </a:ext>
            </a:extLst>
          </p:cNvPr>
          <p:cNvSpPr>
            <a:spLocks noGrp="1"/>
          </p:cNvSpPr>
          <p:nvPr>
            <p:ph type="title"/>
          </p:nvPr>
        </p:nvSpPr>
        <p:spPr>
          <a:xfrm>
            <a:off x="1055714" y="320820"/>
            <a:ext cx="7845156" cy="1169585"/>
          </a:xfrm>
        </p:spPr>
        <p:txBody>
          <a:bodyPr anchor="b">
            <a:normAutofit fontScale="90000"/>
          </a:bodyPr>
          <a:lstStyle/>
          <a:p>
            <a:r>
              <a:rPr lang="en-GB" sz="4000" dirty="0"/>
              <a:t>Data preparation and manipulation (tsibble)</a:t>
            </a:r>
            <a:endParaRPr lang="en-GB" sz="3700" dirty="0"/>
          </a:p>
        </p:txBody>
      </p:sp>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amera 2">
            <a:extLst>
              <a:ext uri="{FF2B5EF4-FFF2-40B4-BE49-F238E27FC236}">
                <a16:creationId xmlns:a16="http://schemas.microsoft.com/office/drawing/2014/main" id="{18C3FFBC-239F-FC30-2E9D-D5022F0510C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pic>
        <p:nvPicPr>
          <p:cNvPr id="5" name="Picture 4">
            <a:extLst>
              <a:ext uri="{FF2B5EF4-FFF2-40B4-BE49-F238E27FC236}">
                <a16:creationId xmlns:a16="http://schemas.microsoft.com/office/drawing/2014/main" id="{DB4B5C44-4BA7-16C7-48E4-03BC4DBF7D76}"/>
              </a:ext>
            </a:extLst>
          </p:cNvPr>
          <p:cNvPicPr>
            <a:picLocks noChangeAspect="1"/>
          </p:cNvPicPr>
          <p:nvPr/>
        </p:nvPicPr>
        <p:blipFill>
          <a:blip r:embed="rId5"/>
          <a:stretch>
            <a:fillRect/>
          </a:stretch>
        </p:blipFill>
        <p:spPr>
          <a:xfrm>
            <a:off x="1055714" y="2629790"/>
            <a:ext cx="8164748" cy="2796309"/>
          </a:xfrm>
          <a:prstGeom prst="rect">
            <a:avLst/>
          </a:prstGeom>
        </p:spPr>
      </p:pic>
    </p:spTree>
    <p:extLst>
      <p:ext uri="{BB962C8B-B14F-4D97-AF65-F5344CB8AC3E}">
        <p14:creationId xmlns:p14="http://schemas.microsoft.com/office/powerpoint/2010/main" val="3018277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6655BA3-676A-D955-E13C-5A2890900397}"/>
              </a:ext>
            </a:extLst>
          </p:cNvPr>
          <p:cNvSpPr>
            <a:spLocks noGrp="1"/>
          </p:cNvSpPr>
          <p:nvPr>
            <p:ph type="title"/>
          </p:nvPr>
        </p:nvSpPr>
        <p:spPr>
          <a:xfrm>
            <a:off x="1055714" y="320820"/>
            <a:ext cx="7845156" cy="1169585"/>
          </a:xfrm>
        </p:spPr>
        <p:txBody>
          <a:bodyPr anchor="b">
            <a:normAutofit fontScale="90000"/>
          </a:bodyPr>
          <a:lstStyle/>
          <a:p>
            <a:r>
              <a:rPr lang="en-GB" sz="4000" dirty="0"/>
              <a:t>Data preparation and manipulation (tsibble)</a:t>
            </a:r>
            <a:endParaRPr lang="en-GB" sz="3700" dirty="0"/>
          </a:p>
        </p:txBody>
      </p:sp>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amera 2">
            <a:extLst>
              <a:ext uri="{FF2B5EF4-FFF2-40B4-BE49-F238E27FC236}">
                <a16:creationId xmlns:a16="http://schemas.microsoft.com/office/drawing/2014/main" id="{18C3FFBC-239F-FC30-2E9D-D5022F0510C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pic>
        <p:nvPicPr>
          <p:cNvPr id="26" name="Grafik 25" descr="Ein Bild, das Text enthält.&#10;&#10;Automatisch generierte Beschreibung">
            <a:extLst>
              <a:ext uri="{FF2B5EF4-FFF2-40B4-BE49-F238E27FC236}">
                <a16:creationId xmlns:a16="http://schemas.microsoft.com/office/drawing/2014/main" id="{B5F0B51F-A3C6-ADA0-5B49-BD993E5F55E4}"/>
              </a:ext>
            </a:extLst>
          </p:cNvPr>
          <p:cNvPicPr>
            <a:picLocks noChangeAspect="1"/>
          </p:cNvPicPr>
          <p:nvPr/>
        </p:nvPicPr>
        <p:blipFill>
          <a:blip r:embed="rId5"/>
          <a:stretch>
            <a:fillRect/>
          </a:stretch>
        </p:blipFill>
        <p:spPr>
          <a:xfrm>
            <a:off x="1106599" y="1597160"/>
            <a:ext cx="6997700" cy="1117600"/>
          </a:xfrm>
          <a:prstGeom prst="rect">
            <a:avLst/>
          </a:prstGeom>
        </p:spPr>
      </p:pic>
      <p:pic>
        <p:nvPicPr>
          <p:cNvPr id="4" name="Grafik 3">
            <a:extLst>
              <a:ext uri="{FF2B5EF4-FFF2-40B4-BE49-F238E27FC236}">
                <a16:creationId xmlns:a16="http://schemas.microsoft.com/office/drawing/2014/main" id="{BAE6F25F-E48C-D04B-116C-23886A7988A7}"/>
              </a:ext>
            </a:extLst>
          </p:cNvPr>
          <p:cNvPicPr>
            <a:picLocks noChangeAspect="1"/>
          </p:cNvPicPr>
          <p:nvPr/>
        </p:nvPicPr>
        <p:blipFill>
          <a:blip r:embed="rId6"/>
          <a:stretch>
            <a:fillRect/>
          </a:stretch>
        </p:blipFill>
        <p:spPr>
          <a:xfrm>
            <a:off x="1106599" y="2865420"/>
            <a:ext cx="6997700" cy="622300"/>
          </a:xfrm>
          <a:prstGeom prst="rect">
            <a:avLst/>
          </a:prstGeom>
        </p:spPr>
      </p:pic>
      <p:pic>
        <p:nvPicPr>
          <p:cNvPr id="5" name="Grafik 4">
            <a:extLst>
              <a:ext uri="{FF2B5EF4-FFF2-40B4-BE49-F238E27FC236}">
                <a16:creationId xmlns:a16="http://schemas.microsoft.com/office/drawing/2014/main" id="{FB470429-502F-5A25-FAB3-B5CAE9687D0E}"/>
              </a:ext>
            </a:extLst>
          </p:cNvPr>
          <p:cNvPicPr>
            <a:picLocks noChangeAspect="1"/>
          </p:cNvPicPr>
          <p:nvPr/>
        </p:nvPicPr>
        <p:blipFill>
          <a:blip r:embed="rId7"/>
          <a:stretch>
            <a:fillRect/>
          </a:stretch>
        </p:blipFill>
        <p:spPr>
          <a:xfrm>
            <a:off x="1106599" y="3638380"/>
            <a:ext cx="6159685" cy="2461626"/>
          </a:xfrm>
          <a:prstGeom prst="rect">
            <a:avLst/>
          </a:prstGeom>
        </p:spPr>
      </p:pic>
    </p:spTree>
    <p:extLst>
      <p:ext uri="{BB962C8B-B14F-4D97-AF65-F5344CB8AC3E}">
        <p14:creationId xmlns:p14="http://schemas.microsoft.com/office/powerpoint/2010/main" val="2157788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6655BA3-676A-D955-E13C-5A2890900397}"/>
              </a:ext>
            </a:extLst>
          </p:cNvPr>
          <p:cNvSpPr>
            <a:spLocks noGrp="1"/>
          </p:cNvSpPr>
          <p:nvPr>
            <p:ph type="title"/>
          </p:nvPr>
        </p:nvSpPr>
        <p:spPr>
          <a:xfrm>
            <a:off x="1055714" y="320820"/>
            <a:ext cx="7845156" cy="1169585"/>
          </a:xfrm>
        </p:spPr>
        <p:txBody>
          <a:bodyPr anchor="b">
            <a:normAutofit fontScale="90000"/>
          </a:bodyPr>
          <a:lstStyle/>
          <a:p>
            <a:r>
              <a:rPr lang="en-GB" sz="4000" dirty="0"/>
              <a:t>Data preparation and manipulation (tsibble)</a:t>
            </a:r>
            <a:endParaRPr lang="en-GB" sz="3700" dirty="0"/>
          </a:p>
        </p:txBody>
      </p:sp>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amera 2">
            <a:extLst>
              <a:ext uri="{FF2B5EF4-FFF2-40B4-BE49-F238E27FC236}">
                <a16:creationId xmlns:a16="http://schemas.microsoft.com/office/drawing/2014/main" id="{18C3FFBC-239F-FC30-2E9D-D5022F0510C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pic>
        <p:nvPicPr>
          <p:cNvPr id="5" name="Picture 4">
            <a:extLst>
              <a:ext uri="{FF2B5EF4-FFF2-40B4-BE49-F238E27FC236}">
                <a16:creationId xmlns:a16="http://schemas.microsoft.com/office/drawing/2014/main" id="{373DC670-02C2-04F4-432A-478F4ADE81A3}"/>
              </a:ext>
            </a:extLst>
          </p:cNvPr>
          <p:cNvPicPr>
            <a:picLocks noChangeAspect="1"/>
          </p:cNvPicPr>
          <p:nvPr/>
        </p:nvPicPr>
        <p:blipFill>
          <a:blip r:embed="rId5"/>
          <a:stretch>
            <a:fillRect/>
          </a:stretch>
        </p:blipFill>
        <p:spPr>
          <a:xfrm>
            <a:off x="1055714" y="3063757"/>
            <a:ext cx="9407137" cy="1349661"/>
          </a:xfrm>
          <a:prstGeom prst="rect">
            <a:avLst/>
          </a:prstGeom>
        </p:spPr>
      </p:pic>
    </p:spTree>
    <p:extLst>
      <p:ext uri="{BB962C8B-B14F-4D97-AF65-F5344CB8AC3E}">
        <p14:creationId xmlns:p14="http://schemas.microsoft.com/office/powerpoint/2010/main" val="2481153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ourglass and a calendar">
            <a:extLst>
              <a:ext uri="{FF2B5EF4-FFF2-40B4-BE49-F238E27FC236}">
                <a16:creationId xmlns:a16="http://schemas.microsoft.com/office/drawing/2014/main" id="{798E75FF-AB79-541B-A1F7-C4F35E1F0802}"/>
              </a:ext>
            </a:extLst>
          </p:cNvPr>
          <p:cNvPicPr>
            <a:picLocks noChangeAspect="1"/>
          </p:cNvPicPr>
          <p:nvPr/>
        </p:nvPicPr>
        <p:blipFill rotWithShape="1">
          <a:blip r:embed="rId3"/>
          <a:srcRect l="15312" r="2" b="2"/>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47024D5E-66BD-6B91-A518-691F8219D3DE}"/>
              </a:ext>
            </a:extLst>
          </p:cNvPr>
          <p:cNvSpPr>
            <a:spLocks noGrp="1"/>
          </p:cNvSpPr>
          <p:nvPr>
            <p:ph type="ctrTitle"/>
          </p:nvPr>
        </p:nvSpPr>
        <p:spPr>
          <a:xfrm>
            <a:off x="477980" y="1213866"/>
            <a:ext cx="4508357" cy="3009889"/>
          </a:xfrm>
        </p:spPr>
        <p:txBody>
          <a:bodyPr anchor="b">
            <a:noAutofit/>
          </a:bodyPr>
          <a:lstStyle/>
          <a:p>
            <a:pPr algn="l"/>
            <a:r>
              <a:rPr lang="en-GB" sz="5400" dirty="0"/>
              <a:t>A forecasting workflow for time series data</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feld 10">
            <a:extLst>
              <a:ext uri="{FF2B5EF4-FFF2-40B4-BE49-F238E27FC236}">
                <a16:creationId xmlns:a16="http://schemas.microsoft.com/office/drawing/2014/main" id="{57FBD265-BCE3-04C8-3447-FDB89F50B7D9}"/>
              </a:ext>
            </a:extLst>
          </p:cNvPr>
          <p:cNvSpPr txBox="1"/>
          <p:nvPr/>
        </p:nvSpPr>
        <p:spPr>
          <a:xfrm>
            <a:off x="477980" y="4735681"/>
            <a:ext cx="6100762" cy="1200329"/>
          </a:xfrm>
          <a:prstGeom prst="rect">
            <a:avLst/>
          </a:prstGeom>
          <a:noFill/>
        </p:spPr>
        <p:txBody>
          <a:bodyPr wrap="square">
            <a:spAutoFit/>
          </a:bodyPr>
          <a:lstStyle/>
          <a:p>
            <a:pPr marL="285750" indent="-285750">
              <a:buFont typeface="Symbol" pitchFamily="2" charset="2"/>
              <a:buChar char="-"/>
            </a:pPr>
            <a:r>
              <a:rPr lang="en-GB" sz="2400" dirty="0"/>
              <a:t>Data preparation and manipulation</a:t>
            </a:r>
          </a:p>
          <a:p>
            <a:pPr marL="285750" indent="-285750">
              <a:buFont typeface="Symbol" pitchFamily="2" charset="2"/>
              <a:buChar char="-"/>
            </a:pPr>
            <a:r>
              <a:rPr lang="en-GB" sz="2400" dirty="0"/>
              <a:t>Model specification and estimation</a:t>
            </a:r>
          </a:p>
          <a:p>
            <a:pPr marL="285750" indent="-285750">
              <a:buFont typeface="Symbol" pitchFamily="2" charset="2"/>
              <a:buChar char="-"/>
            </a:pPr>
            <a:r>
              <a:rPr lang="en-GB" sz="2400" dirty="0"/>
              <a:t>Forecasting and choosing the best Model</a:t>
            </a:r>
          </a:p>
        </p:txBody>
      </p:sp>
      <p:pic>
        <p:nvPicPr>
          <p:cNvPr id="15" name="Kamera 14">
            <a:extLst>
              <a:ext uri="{FF2B5EF4-FFF2-40B4-BE49-F238E27FC236}">
                <a16:creationId xmlns:a16="http://schemas.microsoft.com/office/drawing/2014/main" id="{081F9653-B5D1-6409-002A-8289A08A96E3}"/>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6629299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1866</Words>
  <Application>Microsoft Office PowerPoint</Application>
  <PresentationFormat>Widescreen</PresentationFormat>
  <Paragraphs>211</Paragraphs>
  <Slides>20</Slides>
  <Notes>18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-apple-system</vt:lpstr>
      <vt:lpstr>Arial</vt:lpstr>
      <vt:lpstr>Calibri</vt:lpstr>
      <vt:lpstr>Calibri Light</vt:lpstr>
      <vt:lpstr>Inconsolatazi4</vt:lpstr>
      <vt:lpstr>Merriweather</vt:lpstr>
      <vt:lpstr>MJXc-TeX-main-R</vt:lpstr>
      <vt:lpstr>MJXc-TeX-math-I</vt:lpstr>
      <vt:lpstr>NimbusRomNo9L</vt:lpstr>
      <vt:lpstr>SFMono-Regular</vt:lpstr>
      <vt:lpstr>Source Sans Pro</vt:lpstr>
      <vt:lpstr>Symbol</vt:lpstr>
      <vt:lpstr>Office</vt:lpstr>
      <vt:lpstr>Temporal data with  tsibble and fable</vt:lpstr>
      <vt:lpstr>Outlook</vt:lpstr>
      <vt:lpstr>Vocabulary for time series analysis</vt:lpstr>
      <vt:lpstr>Grammar of tsibble</vt:lpstr>
      <vt:lpstr>Common verbs used in tsibble</vt:lpstr>
      <vt:lpstr>Data preparation and manipulation (tsibble)</vt:lpstr>
      <vt:lpstr>Data preparation and manipulation (tsibble)</vt:lpstr>
      <vt:lpstr>Data preparation and manipulation (tsibble)</vt:lpstr>
      <vt:lpstr>A forecasting workflow for time series data</vt:lpstr>
      <vt:lpstr>What even is Forecasting?</vt:lpstr>
      <vt:lpstr>What even is Forecasting?</vt:lpstr>
      <vt:lpstr>Fable in the Tidy Workflow</vt:lpstr>
      <vt:lpstr>The tidy model syntax of fable</vt:lpstr>
      <vt:lpstr>Common fable verbs and models</vt:lpstr>
      <vt:lpstr>Model specification and forcasting (fable)</vt:lpstr>
      <vt:lpstr>Producing forecasts</vt:lpstr>
      <vt:lpstr>Producing forecasts</vt:lpstr>
      <vt:lpstr>What have we learned today?</vt:lpstr>
      <vt:lpstr>Further Reading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Temporal data with  tsibble and fable</dc:title>
  <dc:creator>von Samson-Himmelstjerna, Justus</dc:creator>
  <cp:lastModifiedBy>Bennet Oskar Krafft</cp:lastModifiedBy>
  <cp:revision>24</cp:revision>
  <dcterms:created xsi:type="dcterms:W3CDTF">2022-11-14T18:14:54Z</dcterms:created>
  <dcterms:modified xsi:type="dcterms:W3CDTF">2022-11-16T20:33:52Z</dcterms:modified>
</cp:coreProperties>
</file>