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67" r:id="rId5"/>
    <p:sldId id="276" r:id="rId6"/>
    <p:sldId id="269" r:id="rId7"/>
    <p:sldId id="281" r:id="rId8"/>
    <p:sldId id="282" r:id="rId9"/>
    <p:sldId id="263" r:id="rId10"/>
    <p:sldId id="279" r:id="rId11"/>
    <p:sldId id="280" r:id="rId12"/>
    <p:sldId id="270" r:id="rId13"/>
    <p:sldId id="271" r:id="rId14"/>
    <p:sldId id="274" r:id="rId15"/>
    <p:sldId id="26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0"/>
    <p:restoredTop sz="80590"/>
  </p:normalViewPr>
  <p:slideViewPr>
    <p:cSldViewPr snapToGrid="0">
      <p:cViewPr>
        <p:scale>
          <a:sx n="63" d="100"/>
          <a:sy n="63" d="100"/>
        </p:scale>
        <p:origin x="15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74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9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8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3" name="Kamera 12">
            <a:extLst>
              <a:ext uri="{FF2B5EF4-FFF2-40B4-BE49-F238E27FC236}">
                <a16:creationId xmlns:a16="http://schemas.microsoft.com/office/drawing/2014/main" id="{A6BC8037-8C27-CCA0-CBC5-4021403742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The syntax of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8EE0B1-1D88-A56B-8309-4C804F46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15" y="2731431"/>
            <a:ext cx="6541958" cy="59735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dirty="0"/>
              <a:t>R&gt;	Transform(y)  </a:t>
            </a:r>
            <a:r>
              <a:rPr lang="en-GB" dirty="0">
                <a:solidFill>
                  <a:srgbClr val="333333"/>
                </a:solidFill>
                <a:latin typeface="SFMono-Regular"/>
              </a:rPr>
              <a:t>~  {model specification}</a:t>
            </a:r>
            <a:endParaRPr lang="en-GB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3D958E2A-BAAC-58A1-CED4-63E14289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7500"/>
              </p:ext>
            </p:extLst>
          </p:nvPr>
        </p:nvGraphicFramePr>
        <p:xfrm>
          <a:off x="1627681" y="3511574"/>
          <a:ext cx="8128000" cy="2225040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06609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13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Left Hand Side - Response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Right Hand Side - Specials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426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Defines the response variable from the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Model specific special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526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Specification of transformations (which are automatically back-transformed)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Several models at the same time possible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872318"/>
                  </a:ext>
                </a:extLst>
              </a:tr>
            </a:tbl>
          </a:graphicData>
        </a:graphic>
      </p:graphicFrame>
      <p:pic>
        <p:nvPicPr>
          <p:cNvPr id="3" name="Kamera 2">
            <a:extLst>
              <a:ext uri="{FF2B5EF4-FFF2-40B4-BE49-F238E27FC236}">
                <a16:creationId xmlns:a16="http://schemas.microsoft.com/office/drawing/2014/main" id="{4FA7D2B6-FFDE-AB4F-1C82-9CDB9D558AA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Model()  Model specification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ETS()  Exponential smoothing state space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ARIMA()  Autoregressive integrated moving average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TSLM()  Linear model with time series components</a:t>
            </a:r>
          </a:p>
          <a:p>
            <a:pPr marL="457200" lvl="1" indent="0">
              <a:buNone/>
            </a:pP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>
                <a:effectLst/>
                <a:latin typeface="Inconsolatazi4"/>
              </a:rPr>
              <a:t>forecast()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dirty="0">
                <a:effectLst/>
                <a:latin typeface="NimbusRomNo9L"/>
              </a:rPr>
              <a:t>Forecast </a:t>
            </a:r>
            <a:r>
              <a:rPr lang="en-GB" sz="2000" dirty="0">
                <a:latin typeface="NimbusRomNo9L"/>
              </a:rPr>
              <a:t>Data </a:t>
            </a:r>
            <a:r>
              <a:rPr lang="en-GB" sz="2000" dirty="0">
                <a:effectLst/>
                <a:latin typeface="NimbusRomNo9L"/>
              </a:rPr>
              <a:t>using the specified model</a:t>
            </a:r>
            <a:endParaRPr lang="en-GB" sz="2000" dirty="0"/>
          </a:p>
          <a:p>
            <a:endParaRPr lang="en-GB" sz="2000" dirty="0">
              <a:latin typeface="Inconsolatazi4"/>
            </a:endParaRPr>
          </a:p>
          <a:p>
            <a:r>
              <a:rPr lang="en-GB" sz="2000" dirty="0">
                <a:latin typeface="Inconsolatazi4"/>
              </a:rPr>
              <a:t>glance</a:t>
            </a:r>
            <a:r>
              <a:rPr lang="en-GB" sz="2000" dirty="0">
                <a:latin typeface="Inconsolatazi4"/>
                <a:sym typeface="Wingdings" pitchFamily="2" charset="2"/>
              </a:rPr>
              <a:t>()  Construct a single row summary of the model</a:t>
            </a:r>
          </a:p>
          <a:p>
            <a:r>
              <a:rPr lang="en-GB" sz="2000" dirty="0">
                <a:latin typeface="Inconsolatazi4"/>
              </a:rPr>
              <a:t>accuracy() </a:t>
            </a:r>
            <a:r>
              <a:rPr lang="en-GB" sz="2000" dirty="0">
                <a:latin typeface="Inconsolatazi4"/>
                <a:sym typeface="Wingdings" pitchFamily="2" charset="2"/>
              </a:rPr>
              <a:t> Summarise the performance of the model using accuracy measures</a:t>
            </a:r>
          </a:p>
          <a:p>
            <a:endParaRPr lang="en-GB" sz="2000" dirty="0">
              <a:latin typeface="Inconsolatazi4"/>
              <a:sym typeface="Wingdings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5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Model specification and estimation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F8E8AAF-2421-7C99-0BC5-9C914EF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437907"/>
            <a:ext cx="8005763" cy="388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tourism</a:t>
            </a:r>
            <a:endParaRPr lang="en-GB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A54F9E1-A830-8A5B-E662-8AB815638810}"/>
              </a:ext>
            </a:extLst>
          </p:cNvPr>
          <p:cNvSpPr txBox="1">
            <a:spLocks/>
          </p:cNvSpPr>
          <p:nvPr/>
        </p:nvSpPr>
        <p:spPr>
          <a:xfrm>
            <a:off x="1055714" y="2955433"/>
            <a:ext cx="8005763" cy="1720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summarise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endParaRPr lang="en-GB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0B511CA-465F-C37C-3EAC-5F3EA969B4E0}"/>
              </a:ext>
            </a:extLst>
          </p:cNvPr>
          <p:cNvSpPr txBox="1">
            <a:spLocks/>
          </p:cNvSpPr>
          <p:nvPr/>
        </p:nvSpPr>
        <p:spPr>
          <a:xfrm>
            <a:off x="1055715" y="4804873"/>
            <a:ext cx="8005763" cy="1203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Exploration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tourism_total_trips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8618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C731EB-458D-8FFD-F2BC-52C0B595C719}"/>
              </a:ext>
            </a:extLst>
          </p:cNvPr>
          <p:cNvSpPr txBox="1">
            <a:spLocks/>
          </p:cNvSpPr>
          <p:nvPr/>
        </p:nvSpPr>
        <p:spPr>
          <a:xfrm>
            <a:off x="1055713" y="1367441"/>
            <a:ext cx="7587544" cy="2802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71C08A0-C059-75BC-C319-EA2F45DDA59B}"/>
              </a:ext>
            </a:extLst>
          </p:cNvPr>
          <p:cNvSpPr txBox="1">
            <a:spLocks/>
          </p:cNvSpPr>
          <p:nvPr/>
        </p:nvSpPr>
        <p:spPr>
          <a:xfrm>
            <a:off x="1055713" y="4278852"/>
            <a:ext cx="7587544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5A30F1B-1D6B-CD3C-5408-79542C84C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06" y="1248487"/>
            <a:ext cx="7031040" cy="5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https://tsibble.tidyverts.org</a:t>
            </a:r>
          </a:p>
          <a:p>
            <a:r>
              <a:rPr lang="en-GB" dirty="0"/>
              <a:t>https://fable.tidyverts.org</a:t>
            </a:r>
          </a:p>
          <a:p>
            <a:r>
              <a:rPr lang="en-GB" dirty="0"/>
              <a:t>http://cran.nexr.com/web/packages/tsibble/vignettes/intro-tsibble.html</a:t>
            </a:r>
          </a:p>
          <a:p>
            <a:r>
              <a:rPr lang="en-GB" dirty="0"/>
              <a:t>https://cran.r-project.org/web/packages/tsibble/tsibble.pdf</a:t>
            </a:r>
          </a:p>
          <a:p>
            <a:r>
              <a:rPr lang="en-GB" dirty="0"/>
              <a:t>https://</a:t>
            </a:r>
            <a:r>
              <a:rPr lang="en-GB" dirty="0" err="1"/>
              <a:t>cran.r-project.org</a:t>
            </a:r>
            <a:r>
              <a:rPr lang="en-GB" dirty="0"/>
              <a:t>/web/packages/fable/</a:t>
            </a:r>
            <a:r>
              <a:rPr lang="en-GB" dirty="0" err="1"/>
              <a:t>fable.pdf</a:t>
            </a:r>
            <a:endParaRPr lang="en-GB" dirty="0"/>
          </a:p>
          <a:p>
            <a:r>
              <a:rPr lang="en-GB" dirty="0"/>
              <a:t>https://www.mitchelloharawild.com/blog/fable/</a:t>
            </a:r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5F7455-4579-907F-6CC7-61770B5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3071812" y="393492"/>
            <a:ext cx="6048375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8167744" cy="1298448"/>
          </a:xfrm>
        </p:spPr>
        <p:txBody>
          <a:bodyPr anchor="b">
            <a:noAutofit/>
          </a:bodyPr>
          <a:lstStyle/>
          <a:p>
            <a:r>
              <a:rPr lang="en-GB" sz="4500" dirty="0"/>
              <a:t>Vocabulary for time series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B37E50-B2A4-E629-0B08-C82685402B5C}"/>
              </a:ext>
            </a:extLst>
          </p:cNvPr>
          <p:cNvSpPr txBox="1">
            <a:spLocks/>
          </p:cNvSpPr>
          <p:nvPr/>
        </p:nvSpPr>
        <p:spPr>
          <a:xfrm>
            <a:off x="793661" y="2388417"/>
            <a:ext cx="4283310" cy="389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Trends</a:t>
            </a:r>
          </a:p>
          <a:p>
            <a:pPr lvl="1"/>
            <a:r>
              <a:rPr lang="en-GB" sz="2000" dirty="0"/>
              <a:t>Long-term overall Increase or decrease in the Data</a:t>
            </a:r>
          </a:p>
          <a:p>
            <a:pPr lvl="1"/>
            <a:r>
              <a:rPr lang="en-GB" sz="2000" dirty="0"/>
              <a:t>Does not have to be linear</a:t>
            </a:r>
          </a:p>
          <a:p>
            <a:r>
              <a:rPr lang="en-GB" sz="2400" b="1" dirty="0"/>
              <a:t>Seasonal</a:t>
            </a:r>
          </a:p>
          <a:p>
            <a:pPr lvl="1"/>
            <a:r>
              <a:rPr lang="en-GB" sz="2000" dirty="0"/>
              <a:t>Data affected by seasonal factors</a:t>
            </a:r>
          </a:p>
          <a:p>
            <a:pPr lvl="1"/>
            <a:r>
              <a:rPr lang="en-GB" sz="2000" dirty="0"/>
              <a:t>Seasonality has fixed periods</a:t>
            </a:r>
          </a:p>
          <a:p>
            <a:r>
              <a:rPr lang="en-GB" sz="2400" b="1" dirty="0"/>
              <a:t>Cyclic</a:t>
            </a:r>
          </a:p>
          <a:p>
            <a:pPr lvl="1"/>
            <a:r>
              <a:rPr lang="en-GB" sz="2000" dirty="0"/>
              <a:t>Rises and falls of unknown frequency</a:t>
            </a:r>
          </a:p>
          <a:p>
            <a:pPr lvl="1"/>
            <a:r>
              <a:rPr lang="en-GB" sz="2000" dirty="0"/>
              <a:t>For example economic cycles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DD63C27-83AC-E669-30C0-2B7D7264F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759" y="2245050"/>
            <a:ext cx="5916427" cy="4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Grammar of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368446"/>
            <a:ext cx="4530898" cy="3870513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2000" dirty="0"/>
              <a:t>Intervals can be Regular as well as Irregular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effectLst/>
                <a:latin typeface="Inconsolatazi4"/>
              </a:rPr>
              <a:t>as_tsibble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i="1" dirty="0">
                <a:effectLst/>
                <a:latin typeface="NimbusRomNo9L"/>
              </a:rPr>
              <a:t>Coerce Data to a tsibble object</a:t>
            </a:r>
            <a:endParaRPr lang="en-GB" sz="2000" dirty="0"/>
          </a:p>
          <a:p>
            <a:r>
              <a:rPr lang="en-GB" sz="2000" dirty="0" err="1">
                <a:effectLst/>
                <a:latin typeface="Inconsolatazi4"/>
              </a:rPr>
              <a:t>count_gaps</a:t>
            </a:r>
            <a:r>
              <a:rPr lang="en-GB" sz="2000" dirty="0"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Count implicit gaps</a:t>
            </a:r>
          </a:p>
          <a:p>
            <a:r>
              <a:rPr lang="en-GB" sz="2000" dirty="0" err="1">
                <a:latin typeface="Inconsolatazi4"/>
              </a:rPr>
              <a:t>fill_gaps</a:t>
            </a:r>
            <a:r>
              <a:rPr lang="en-GB" sz="2000" dirty="0">
                <a:latin typeface="Inconsolatazi4"/>
                <a:sym typeface="Wingdings" pitchFamily="2" charset="2"/>
              </a:rPr>
              <a:t>()  Turn implicit missing values into explicit missing values</a:t>
            </a:r>
          </a:p>
          <a:p>
            <a:r>
              <a:rPr lang="en-GB" sz="2000" dirty="0" err="1">
                <a:effectLst/>
                <a:latin typeface="Inconsolatazi4"/>
              </a:rPr>
              <a:t>has_gaps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Show if a tsibble has implicit gaps</a:t>
            </a:r>
          </a:p>
          <a:p>
            <a:r>
              <a:rPr lang="en-GB" sz="2000" dirty="0" err="1">
                <a:latin typeface="Inconsolatazi4"/>
              </a:rPr>
              <a:t>filter_index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filtering time index for a tsibble</a:t>
            </a:r>
          </a:p>
          <a:p>
            <a:r>
              <a:rPr lang="de-DE" sz="2000" dirty="0" err="1">
                <a:effectLst/>
                <a:latin typeface="Inconsolatazi4"/>
              </a:rPr>
              <a:t>index_by</a:t>
            </a:r>
            <a:r>
              <a:rPr lang="de-DE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</a:t>
            </a:r>
            <a:r>
              <a:rPr lang="de-DE" sz="2000" i="1" dirty="0">
                <a:effectLst/>
                <a:latin typeface="NimbusRomNo9L"/>
              </a:rPr>
              <a:t>Group </a:t>
            </a:r>
            <a:r>
              <a:rPr lang="de-DE" sz="2000" i="1" dirty="0" err="1">
                <a:effectLst/>
                <a:latin typeface="NimbusRomNo9L"/>
              </a:rPr>
              <a:t>by</a:t>
            </a:r>
            <a:r>
              <a:rPr lang="de-DE" sz="2000" i="1" dirty="0">
                <a:effectLst/>
                <a:latin typeface="NimbusRomNo9L"/>
              </a:rPr>
              <a:t> time </a:t>
            </a:r>
            <a:r>
              <a:rPr lang="de-DE" sz="2000" i="1" dirty="0" err="1">
                <a:effectLst/>
                <a:latin typeface="NimbusRomNo9L"/>
              </a:rPr>
              <a:t>index</a:t>
            </a:r>
            <a:r>
              <a:rPr lang="de-DE" sz="2000" i="1" dirty="0">
                <a:effectLst/>
                <a:latin typeface="NimbusRomNo9L"/>
              </a:rPr>
              <a:t> and </a:t>
            </a:r>
            <a:r>
              <a:rPr lang="de-DE" sz="2000" i="1" dirty="0" err="1">
                <a:effectLst/>
                <a:latin typeface="NimbusRomNo9L"/>
              </a:rPr>
              <a:t>collapse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i="1" dirty="0" err="1">
                <a:effectLst/>
                <a:latin typeface="NimbusRomNo9L"/>
              </a:rPr>
              <a:t>with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dirty="0" err="1">
                <a:effectLst/>
                <a:latin typeface="Inconsolatazi4"/>
              </a:rPr>
              <a:t>summarise</a:t>
            </a:r>
            <a:r>
              <a:rPr lang="de-DE" sz="2000" dirty="0">
                <a:effectLst/>
                <a:latin typeface="Inconsolatazi4"/>
              </a:rPr>
              <a:t>() </a:t>
            </a: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 err="1">
                <a:latin typeface="Inconsolatazi4"/>
              </a:rPr>
              <a:t>group_by_key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.  Group by key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25B826-6590-2960-583B-2BB4A0C62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2693360"/>
            <a:ext cx="699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F0B51F-A3C6-ADA0-5B49-BD993E5F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2487874"/>
            <a:ext cx="6997700" cy="111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E6F25F-E48C-D04B-116C-23886A798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714" y="3693150"/>
            <a:ext cx="6997700" cy="622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470429-502F-5A25-FAB3-B5CAE9687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572" y="3918057"/>
            <a:ext cx="6159685" cy="24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7AA0ED8-4A5E-1057-4344-FB05131D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2313158"/>
            <a:ext cx="6985000" cy="1257300"/>
          </a:xfrm>
          <a:prstGeom prst="rect">
            <a:avLst/>
          </a:prstGeom>
        </p:spPr>
      </p:pic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70421E-87FE-8A97-6D5A-AC435E8A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714" y="3570458"/>
            <a:ext cx="6985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834</Words>
  <Application>Microsoft Macintosh PowerPoint</Application>
  <PresentationFormat>Breitbild</PresentationFormat>
  <Paragraphs>136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Inconsolatazi4</vt:lpstr>
      <vt:lpstr>NimbusRomNo9L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Vocabulary for time series analysis</vt:lpstr>
      <vt:lpstr>Grammar of tsibble</vt:lpstr>
      <vt:lpstr>Common verbs used in tsibble</vt:lpstr>
      <vt:lpstr>Data preparation and manipulation (tsibble)</vt:lpstr>
      <vt:lpstr>Data preparation and manipulation (tsibble)</vt:lpstr>
      <vt:lpstr>Data preparation and manipulation (tsibble)</vt:lpstr>
      <vt:lpstr>A forecasting workflow for time series data</vt:lpstr>
      <vt:lpstr>The syntax of fable</vt:lpstr>
      <vt:lpstr>Common verbs used in fable</vt:lpstr>
      <vt:lpstr>Model specification and estimation (fable)</vt:lpstr>
      <vt:lpstr>Producing forecasts</vt:lpstr>
      <vt:lpstr>Producing forecasts</vt:lpstr>
      <vt:lpstr>Further Reading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15</cp:revision>
  <dcterms:created xsi:type="dcterms:W3CDTF">2022-11-14T18:14:54Z</dcterms:created>
  <dcterms:modified xsi:type="dcterms:W3CDTF">2022-11-16T14:04:51Z</dcterms:modified>
</cp:coreProperties>
</file>