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9" r:id="rId5"/>
    <p:sldId id="272" r:id="rId6"/>
    <p:sldId id="263" r:id="rId7"/>
    <p:sldId id="270" r:id="rId8"/>
    <p:sldId id="271" r:id="rId9"/>
    <p:sldId id="262" r:id="rId10"/>
    <p:sldId id="27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0590"/>
  </p:normalViewPr>
  <p:slideViewPr>
    <p:cSldViewPr snapToGrid="0">
      <p:cViewPr>
        <p:scale>
          <a:sx n="85" d="100"/>
          <a:sy n="85" d="100"/>
        </p:scale>
        <p:origin x="5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746C-36BA-C544-B4A0-7C164F748B1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EC96-AFE4-AB4C-9F77-BF8C435C8F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7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7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7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time series can be thought of as a list of numbers (the measurements), along with some information about what times those numbers were recorded (the index).</a:t>
            </a:r>
          </a:p>
          <a:p>
            <a:r>
              <a:rPr lang="en-GB" dirty="0"/>
              <a:t>This information can be stored as a tsibble object in R.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The </a:t>
            </a:r>
            <a:r>
              <a:rPr lang="en-GB" b="1" dirty="0">
                <a:effectLst/>
              </a:rPr>
              <a:t>tsibble</a:t>
            </a:r>
            <a:r>
              <a:rPr lang="en-GB" dirty="0">
                <a:effectLst/>
              </a:rPr>
              <a:t> package provides a data class of </a:t>
            </a:r>
            <a:r>
              <a:rPr lang="en-GB" dirty="0" err="1">
                <a:effectLst/>
              </a:rPr>
              <a:t>tbl_ts</a:t>
            </a:r>
            <a:r>
              <a:rPr lang="en-GB" dirty="0">
                <a:effectLst/>
              </a:rPr>
              <a:t> to represent tidy temporal data. A tsibble consists of a time index, key, and other measured variables in a data-centric format, which is built on top of the </a:t>
            </a:r>
            <a:r>
              <a:rPr lang="en-GB" dirty="0" err="1">
                <a:effectLst/>
              </a:rPr>
              <a:t>tibble</a:t>
            </a:r>
            <a:r>
              <a:rPr lang="en-GB" dirty="0">
                <a:effectLst/>
              </a:rPr>
              <a:t>.</a:t>
            </a:r>
          </a:p>
          <a:p>
            <a:endParaRPr lang="en-GB" noProof="0" dirty="0"/>
          </a:p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Tsibble supports arbitrary index classes, as long as they can be ordered from past to future.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In comparison to </a:t>
            </a:r>
            <a:r>
              <a:rPr lang="en-GB" noProof="0" dirty="0" err="1"/>
              <a:t>tibble</a:t>
            </a:r>
            <a:r>
              <a:rPr lang="en-GB" noProof="0" dirty="0"/>
              <a:t> </a:t>
            </a:r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-apple-system"/>
              </a:rPr>
              <a:t>the column of data specifying the observation’s measurement time is now actually used in the data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4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52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94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Models in fable are specified using model </a:t>
            </a:r>
            <a:r>
              <a:rPr lang="en-GB" sz="2000" b="1" dirty="0"/>
              <a:t>functions</a:t>
            </a:r>
          </a:p>
          <a:p>
            <a:pPr marL="457200" lvl="1" indent="0">
              <a:buNone/>
            </a:pPr>
            <a:r>
              <a:rPr lang="en-GB" sz="2000" dirty="0"/>
              <a:t>(y  </a:t>
            </a:r>
            <a:r>
              <a:rPr lang="en-GB" sz="2000" dirty="0">
                <a:effectLst/>
              </a:rPr>
              <a:t>~ </a:t>
            </a:r>
            <a:r>
              <a:rPr lang="en-GB" sz="2000" dirty="0"/>
              <a:t> X) 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Response variable(s) are specified </a:t>
            </a:r>
            <a:r>
              <a:rPr lang="en-GB" sz="2000" b="1" dirty="0"/>
              <a:t>on the left</a:t>
            </a:r>
            <a:r>
              <a:rPr lang="en-GB" sz="2000" dirty="0"/>
              <a:t> of the formula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Structure of the model is written </a:t>
            </a:r>
            <a:r>
              <a:rPr lang="en-GB" sz="2000" b="1" dirty="0"/>
              <a:t>on the right</a:t>
            </a:r>
          </a:p>
          <a:p>
            <a:pPr marL="685800" lvl="2">
              <a:spcBef>
                <a:spcPts val="1000"/>
              </a:spcBef>
            </a:pPr>
            <a:r>
              <a:rPr lang="en-GB" dirty="0"/>
              <a:t>One or more model specifications can be estimated using the model() function.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77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2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19FE9-E5A5-AC32-47E6-814EA16E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B6492-084E-D754-435D-0D5F147C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DADD1-BC83-3E4C-DD3C-FD4D37F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D20C9-1FFB-D5C9-EDD0-AB8C5ADC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ED788C-329D-28C0-B99F-BB1337C86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7568D-2A62-4200-9407-AE2B356B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66D1A-D18E-7E51-ADC7-C4B00439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679CE-0FFE-A5A0-4593-F6B48779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9D306-C6A6-4967-9634-CAE098C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A3304E-2846-6363-858C-2D68A282CB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45A993-19B9-24CE-71EB-366B4566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EC012-3D19-6092-5EDC-20CB53E6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CBF9-E5FF-5D9A-31CE-FBFEEE08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0624" y="642153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7D699-1020-DB84-E65D-568A9150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14EBA-8E8E-2E52-8418-1EC3CEC5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0E207-A0CC-B7A4-97A1-64A5D869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A8CEB-8931-DB2B-BAA1-BB38F724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63B2C-3EC6-DAA3-6027-6049B4F4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F0F51-F22D-6BC3-92D5-9608000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845969-2541-2009-4CC9-5BEDB8EF7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747C-11FC-DEBA-34F0-937AF83B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145425-C700-F09E-B302-9BF0CF23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F14F-6547-0CE9-6FDF-FC236050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1DC96-BB6C-F2A1-0749-6EF49BC3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8A2A2-B610-4666-B9B2-050D8BFDB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25EB-E522-921C-589D-9F63F11B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1A71F-BD5F-F365-FC10-B7B3C9DE7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332F8-248C-E160-C343-346DB242A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7F1F4A-6DE6-17FA-4C63-F60CDF70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0ED2EC-9033-7734-B446-1505427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7E5A92-4095-D2C0-D428-CD082E531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3F994-F571-E0F5-19DD-31CE0011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5953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DC4C6-8311-FAEC-C6B7-8F059632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2C3577-BDC9-425A-B9C2-EF447963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156891-D3A9-467C-2D48-CDC40567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A9913F-DEF6-195A-EEC2-461FCE3A0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81373B-0E74-15C6-278B-0B77EC5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F52E44-AE4C-42E4-7FF4-577AD18A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8CDCDC-644C-300F-501A-D9B41322A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48D1-7769-942F-DF7D-405197F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CD7F6-0D8D-4E45-301E-AACCE77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B91635-7DA3-0020-ECC5-26E3CDB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75521D-E94D-6032-102F-CE856E628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C9F2BA-BC29-E9F7-1C84-0D3506AD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F3408C-47D5-5327-01DD-F23AFB2B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08ED3C-B4AC-4D00-B5B0-4B6C5A957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BD7E-2AEE-DD23-2ABE-49C0C719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59A97-5F13-01A2-DCAF-0D064EBD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BA191-A790-7432-1497-64D553879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18A99-1B86-8CA2-E607-DD480246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BCD12B-B4FC-5974-9B87-061570B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8525DA-C3A0-1248-89FA-8FA337578B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F4CE5-EAC2-8686-FAA5-AD3E2DA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B88F12-C724-8F9B-631B-77A01F79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220E0-EC06-1AB5-AD3D-F0D171C2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780532-CB8C-2E37-CDA0-3F9F472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E97D3-A65E-6CBA-9005-709DC76D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DA431B-0B82-A92D-DFE2-615FDC2D7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63111D-834D-03D9-74B1-8920F162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2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28B5-71C1-1945-F7AA-A420001A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B75BF-745E-5509-2A23-ED5FEA2B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73E8E-65CD-D508-DE7B-D3368BC3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153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C9187-089A-68CC-FAC0-3586FB41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GB" sz="4600" dirty="0"/>
              <a:t>Temporal data with </a:t>
            </a:r>
            <a:br>
              <a:rPr lang="en-GB" sz="4600" dirty="0"/>
            </a:br>
            <a:r>
              <a:rPr lang="en-GB" sz="4600" dirty="0"/>
              <a:t>tsibble and fable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9FC0E0-9085-6DB2-DE5A-76E49DE5C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Oskar Krafft</a:t>
            </a:r>
          </a:p>
          <a:p>
            <a:pPr algn="l"/>
            <a:r>
              <a:rPr lang="de-DE" sz="2000"/>
              <a:t>Justus v. Samson-Himmelstjerna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E59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1A4024-2CF0-F035-B7D5-3BEB10E8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79" y="2058651"/>
            <a:ext cx="2265899" cy="2624667"/>
          </a:xfrm>
          <a:prstGeom prst="rect">
            <a:avLst/>
          </a:prstGeom>
        </p:spPr>
      </p:pic>
      <p:sp>
        <p:nvSpPr>
          <p:cNvPr id="12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4D3C2-0D10-E5AE-BC34-194F3D7C2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178" y="3370984"/>
            <a:ext cx="2276370" cy="2627311"/>
          </a:xfrm>
          <a:prstGeom prst="rect">
            <a:avLst/>
          </a:prstGeom>
        </p:spPr>
      </p:pic>
      <p:pic>
        <p:nvPicPr>
          <p:cNvPr id="11" name="Kamera 10">
            <a:extLst>
              <a:ext uri="{FF2B5EF4-FFF2-40B4-BE49-F238E27FC236}">
                <a16:creationId xmlns:a16="http://schemas.microsoft.com/office/drawing/2014/main" id="{C6F909ED-0427-314B-C96A-1A5FDF835DF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3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8BBB3-6C1D-1C49-FE89-E5F0BEBE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D6F9B-F207-802B-2B37-FF4683C1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https://tsibble.tidyverts.org</a:t>
            </a:r>
          </a:p>
          <a:p>
            <a:r>
              <a:rPr lang="en-GB" dirty="0"/>
              <a:t>https://fable.tidyverts.org</a:t>
            </a:r>
          </a:p>
          <a:p>
            <a:r>
              <a:rPr lang="en-GB" dirty="0"/>
              <a:t>http://</a:t>
            </a:r>
            <a:r>
              <a:rPr lang="en-GB" dirty="0" err="1"/>
              <a:t>cran.nexr.com</a:t>
            </a:r>
            <a:r>
              <a:rPr lang="en-GB" dirty="0"/>
              <a:t>/web/packages/tsibble/vignettes/intro-</a:t>
            </a:r>
            <a:r>
              <a:rPr lang="en-GB" dirty="0" err="1"/>
              <a:t>tsibble.html</a:t>
            </a:r>
            <a:endParaRPr lang="en-GB" dirty="0"/>
          </a:p>
          <a:p>
            <a:r>
              <a:rPr lang="en-GB" dirty="0"/>
              <a:t>https://www.mitchelloharawild.com/blog/fable/</a:t>
            </a:r>
          </a:p>
          <a:p>
            <a:r>
              <a:rPr lang="en-GB" dirty="0"/>
              <a:t>https://</a:t>
            </a:r>
            <a:r>
              <a:rPr lang="en-GB" dirty="0" err="1"/>
              <a:t>otexts.com</a:t>
            </a:r>
            <a:r>
              <a:rPr lang="en-GB" dirty="0"/>
              <a:t>/fpp3/</a:t>
            </a:r>
          </a:p>
        </p:txBody>
      </p:sp>
    </p:spTree>
    <p:extLst>
      <p:ext uri="{BB962C8B-B14F-4D97-AF65-F5344CB8AC3E}">
        <p14:creationId xmlns:p14="http://schemas.microsoft.com/office/powerpoint/2010/main" val="33392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of a viewing telescope with a city on its background">
            <a:extLst>
              <a:ext uri="{FF2B5EF4-FFF2-40B4-BE49-F238E27FC236}">
                <a16:creationId xmlns:a16="http://schemas.microsoft.com/office/drawing/2014/main" id="{7DFFD102-5EA3-4E0D-1BB9-F523D3F0E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1417" r="24798"/>
          <a:stretch/>
        </p:blipFill>
        <p:spPr>
          <a:xfrm>
            <a:off x="3048769" y="-3548"/>
            <a:ext cx="9168653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879420-147C-74C9-A051-F2E5B4B4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47" y="178905"/>
            <a:ext cx="4724400" cy="11248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Outlook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0E1B5E-D640-7557-9B81-B33DDFCA01E7}"/>
              </a:ext>
            </a:extLst>
          </p:cNvPr>
          <p:cNvSpPr txBox="1"/>
          <p:nvPr/>
        </p:nvSpPr>
        <p:spPr>
          <a:xfrm>
            <a:off x="648002" y="1451324"/>
            <a:ext cx="5268166" cy="286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tsibble: </a:t>
            </a:r>
            <a:r>
              <a:rPr lang="en-US" sz="2000" dirty="0">
                <a:solidFill>
                  <a:schemeClr val="bg1"/>
                </a:solidFill>
              </a:rPr>
              <a:t>tidy </a:t>
            </a:r>
            <a:r>
              <a:rPr lang="en-US" dirty="0">
                <a:solidFill>
                  <a:schemeClr val="bg1"/>
                </a:solidFill>
              </a:rPr>
              <a:t>data an</a:t>
            </a:r>
            <a:r>
              <a:rPr lang="en-US" sz="2000" dirty="0">
                <a:solidFill>
                  <a:schemeClr val="bg1"/>
                </a:solidFill>
              </a:rPr>
              <a:t>alysis workflow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tidy data frames combined with temporal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fable: </a:t>
            </a:r>
            <a:r>
              <a:rPr lang="en-US" sz="2000" dirty="0">
                <a:solidFill>
                  <a:schemeClr val="bg1"/>
                </a:solidFill>
              </a:rPr>
              <a:t>forecasting with tables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forecasts with time distributions, not intervals.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9A36AADD-9870-D881-7FA3-B1D90E1671D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02D2951-F73C-FC0F-1953-1B598E5923F8}"/>
              </a:ext>
            </a:extLst>
          </p:cNvPr>
          <p:cNvGrpSpPr/>
          <p:nvPr/>
        </p:nvGrpSpPr>
        <p:grpSpPr>
          <a:xfrm>
            <a:off x="344813" y="4365652"/>
            <a:ext cx="5874544" cy="2082048"/>
            <a:chOff x="661147" y="4327529"/>
            <a:chExt cx="5874544" cy="208204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27AB3CA-C5AB-2D5F-6176-567C6424AE00}"/>
                </a:ext>
              </a:extLst>
            </p:cNvPr>
            <p:cNvSpPr/>
            <p:nvPr/>
          </p:nvSpPr>
          <p:spPr>
            <a:xfrm>
              <a:off x="661147" y="4327529"/>
              <a:ext cx="5748338" cy="208204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F5B936E-CA2B-CA32-5B4F-4C2166A8EFBA}"/>
                </a:ext>
              </a:extLst>
            </p:cNvPr>
            <p:cNvSpPr txBox="1"/>
            <p:nvPr/>
          </p:nvSpPr>
          <p:spPr>
            <a:xfrm>
              <a:off x="661147" y="5182815"/>
              <a:ext cx="6619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Tidy</a:t>
              </a:r>
            </a:p>
          </p:txBody>
        </p:sp>
        <p:pic>
          <p:nvPicPr>
            <p:cNvPr id="13" name="Grafik 12" descr="Pfeil nach oben Silhouette">
              <a:extLst>
                <a:ext uri="{FF2B5EF4-FFF2-40B4-BE49-F238E27FC236}">
                  <a16:creationId xmlns:a16="http://schemas.microsoft.com/office/drawing/2014/main" id="{67BA1D34-AC3D-3276-38D0-C0FAE7850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1231421" y="4911352"/>
              <a:ext cx="914400" cy="914400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44ACA7F-E080-C76B-FF3A-5EDC4CE8491F}"/>
                </a:ext>
              </a:extLst>
            </p:cNvPr>
            <p:cNvSpPr txBox="1"/>
            <p:nvPr/>
          </p:nvSpPr>
          <p:spPr>
            <a:xfrm>
              <a:off x="2093888" y="5193970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Visualise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07E4AC4-DD91-FF16-61ED-EB9CA9164D4D}"/>
                </a:ext>
              </a:extLst>
            </p:cNvPr>
            <p:cNvSpPr txBox="1"/>
            <p:nvPr/>
          </p:nvSpPr>
          <p:spPr>
            <a:xfrm>
              <a:off x="3088831" y="4407069"/>
              <a:ext cx="89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Specify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F1076F3-91C9-3985-E5BF-B2645AFC9C88}"/>
                </a:ext>
              </a:extLst>
            </p:cNvPr>
            <p:cNvSpPr txBox="1"/>
            <p:nvPr/>
          </p:nvSpPr>
          <p:spPr>
            <a:xfrm>
              <a:off x="3048769" y="5911398"/>
              <a:ext cx="97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Evaluate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7F82036-C1EC-D854-B4D1-808578FFE911}"/>
                </a:ext>
              </a:extLst>
            </p:cNvPr>
            <p:cNvSpPr txBox="1"/>
            <p:nvPr/>
          </p:nvSpPr>
          <p:spPr>
            <a:xfrm>
              <a:off x="3914002" y="5208836"/>
              <a:ext cx="1003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Estimate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1042FCA-2AA0-7D2B-2024-8254DBADEEB6}"/>
                </a:ext>
              </a:extLst>
            </p:cNvPr>
            <p:cNvSpPr txBox="1"/>
            <p:nvPr/>
          </p:nvSpPr>
          <p:spPr>
            <a:xfrm>
              <a:off x="5486330" y="5208836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Forecast</a:t>
              </a:r>
            </a:p>
          </p:txBody>
        </p:sp>
        <p:pic>
          <p:nvPicPr>
            <p:cNvPr id="20" name="Grafik 19" descr="Pfeil nach oben Silhouette">
              <a:extLst>
                <a:ext uri="{FF2B5EF4-FFF2-40B4-BE49-F238E27FC236}">
                  <a16:creationId xmlns:a16="http://schemas.microsoft.com/office/drawing/2014/main" id="{ED89A44F-DEF6-B6BC-0A92-1F9BBCC4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4737390" y="5071798"/>
              <a:ext cx="914400" cy="613676"/>
            </a:xfrm>
            <a:prstGeom prst="rect">
              <a:avLst/>
            </a:prstGeom>
          </p:spPr>
        </p:pic>
        <p:sp>
          <p:nvSpPr>
            <p:cNvPr id="24" name="Rechteckiger Pfeil 23">
              <a:extLst>
                <a:ext uri="{FF2B5EF4-FFF2-40B4-BE49-F238E27FC236}">
                  <a16:creationId xmlns:a16="http://schemas.microsoft.com/office/drawing/2014/main" id="{62D790C3-66CC-A35B-957F-0393BE3055A9}"/>
                </a:ext>
              </a:extLst>
            </p:cNvPr>
            <p:cNvSpPr/>
            <p:nvPr/>
          </p:nvSpPr>
          <p:spPr>
            <a:xfrm>
              <a:off x="2468726" y="4453467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6" name="Rechteckiger Pfeil 25">
              <a:extLst>
                <a:ext uri="{FF2B5EF4-FFF2-40B4-BE49-F238E27FC236}">
                  <a16:creationId xmlns:a16="http://schemas.microsoft.com/office/drawing/2014/main" id="{C96EDC08-5A4E-9D75-081B-36C910FA5B31}"/>
                </a:ext>
              </a:extLst>
            </p:cNvPr>
            <p:cNvSpPr/>
            <p:nvPr/>
          </p:nvSpPr>
          <p:spPr>
            <a:xfrm rot="5400000">
              <a:off x="3966330" y="4557338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8" name="Rechteckiger Pfeil 27">
              <a:extLst>
                <a:ext uri="{FF2B5EF4-FFF2-40B4-BE49-F238E27FC236}">
                  <a16:creationId xmlns:a16="http://schemas.microsoft.com/office/drawing/2014/main" id="{A368EEF1-D375-BB96-7C78-FD9830233359}"/>
                </a:ext>
              </a:extLst>
            </p:cNvPr>
            <p:cNvSpPr/>
            <p:nvPr/>
          </p:nvSpPr>
          <p:spPr>
            <a:xfrm rot="10800000">
              <a:off x="4004036" y="5543497"/>
              <a:ext cx="483324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hteckiger Pfeil 29">
              <a:extLst>
                <a:ext uri="{FF2B5EF4-FFF2-40B4-BE49-F238E27FC236}">
                  <a16:creationId xmlns:a16="http://schemas.microsoft.com/office/drawing/2014/main" id="{0EF4626F-06F4-7085-AA0A-C702173D8478}"/>
                </a:ext>
              </a:extLst>
            </p:cNvPr>
            <p:cNvSpPr/>
            <p:nvPr/>
          </p:nvSpPr>
          <p:spPr>
            <a:xfrm rot="16200000">
              <a:off x="2393829" y="5491161"/>
              <a:ext cx="573865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45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Intro to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 b="1" dirty="0"/>
              <a:t>Index</a:t>
            </a:r>
            <a:r>
              <a:rPr lang="en-GB" sz="2000" dirty="0"/>
              <a:t> is a variable with inherent ordering from past to present.</a:t>
            </a:r>
          </a:p>
          <a:p>
            <a:r>
              <a:rPr lang="en-GB" sz="2000" b="1" dirty="0"/>
              <a:t>Key</a:t>
            </a:r>
            <a:r>
              <a:rPr lang="en-GB" sz="2000" dirty="0"/>
              <a:t> is a set of variables that define observational units over time.</a:t>
            </a:r>
          </a:p>
          <a:p>
            <a:r>
              <a:rPr lang="en-GB" sz="2000" dirty="0"/>
              <a:t>Each observation should be </a:t>
            </a:r>
            <a:r>
              <a:rPr lang="en-GB" sz="2000" b="1" dirty="0"/>
              <a:t>uniquely identified </a:t>
            </a:r>
            <a:r>
              <a:rPr lang="en-GB" sz="2000" dirty="0"/>
              <a:t>by index and key.</a:t>
            </a:r>
          </a:p>
          <a:p>
            <a:r>
              <a:rPr lang="en-GB" sz="2000" b="1" dirty="0"/>
              <a:t>Interval</a:t>
            </a:r>
            <a:r>
              <a:rPr lang="en-GB" sz="2000" dirty="0"/>
              <a:t> computed from index, ranging from year to nanosecond, from </a:t>
            </a:r>
            <a:r>
              <a:rPr lang="en-GB" sz="2000" dirty="0" err="1"/>
              <a:t>numerics</a:t>
            </a:r>
            <a:r>
              <a:rPr lang="en-GB" sz="2000" dirty="0"/>
              <a:t> to ordered factors.</a:t>
            </a:r>
          </a:p>
          <a:p>
            <a:pPr lvl="1"/>
            <a:r>
              <a:rPr lang="en-GB" sz="1600" dirty="0"/>
              <a:t>Intervals can be Regular as well as Irregular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A743A-05D8-8A80-4AD9-0872760C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24206"/>
              </p:ext>
            </p:extLst>
          </p:nvPr>
        </p:nvGraphicFramePr>
        <p:xfrm>
          <a:off x="5911532" y="2805747"/>
          <a:ext cx="5150278" cy="3071264"/>
        </p:xfrm>
        <a:graphic>
          <a:graphicData uri="http://schemas.openxmlformats.org/drawingml/2006/table">
            <a:tbl>
              <a:tblPr firstRow="1" bandRow="1"/>
              <a:tblGrid>
                <a:gridCol w="1777280">
                  <a:extLst>
                    <a:ext uri="{9D8B030D-6E8A-4147-A177-3AD203B41FA5}">
                      <a16:colId xmlns:a16="http://schemas.microsoft.com/office/drawing/2014/main" val="1188070897"/>
                    </a:ext>
                  </a:extLst>
                </a:gridCol>
                <a:gridCol w="3372998">
                  <a:extLst>
                    <a:ext uri="{9D8B030D-6E8A-4147-A177-3AD203B41FA5}">
                      <a16:colId xmlns:a16="http://schemas.microsoft.com/office/drawing/2014/main" val="737073460"/>
                    </a:ext>
                  </a:extLst>
                </a:gridCol>
              </a:tblGrid>
              <a:tr h="438752"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 dirty="0" err="1">
                          <a:effectLst/>
                        </a:rPr>
                        <a:t>Interval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>
                          <a:effectLst/>
                        </a:rPr>
                        <a:t>Class</a:t>
                      </a:r>
                      <a:endParaRPr lang="de-DE" sz="170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72521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Annual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integer/double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327145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Quarterly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yearquarter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54269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Monthly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yearmonth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34470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Weekly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yearweek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3426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Date/difftime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569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Subdaily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POSIXt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difftime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hms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38240"/>
                  </a:ext>
                </a:extLst>
              </a:tr>
            </a:tbl>
          </a:graphicData>
        </a:graphic>
      </p:graphicFrame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1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F1D1ADA-5604-79C1-62B8-3B296728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599" y="1490405"/>
            <a:ext cx="7672214" cy="2007129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# Create a tsibble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object</a:t>
            </a: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from</a:t>
            </a: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scratch</a:t>
            </a:r>
            <a:endParaRPr lang="de-DE" sz="20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&lt;- tsibble(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Year = 2015:2019,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Observation = c(123, 5, 78, 7, 110),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index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= Year)</a:t>
            </a:r>
            <a:endParaRPr lang="en-GB" sz="20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11A43BA0-7A8A-6A92-9B9A-0D22A8AA9811}"/>
              </a:ext>
            </a:extLst>
          </p:cNvPr>
          <p:cNvSpPr txBox="1">
            <a:spLocks/>
          </p:cNvSpPr>
          <p:nvPr/>
        </p:nvSpPr>
        <p:spPr>
          <a:xfrm>
            <a:off x="1106599" y="3579204"/>
            <a:ext cx="7672214" cy="264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convert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"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monthly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weekly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daily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"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data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into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tsibble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object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z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data.frame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c("2022 Jan", "2022 Feb", "2022 Mar", "2022 Apr", "2022 May"),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        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Observations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c(50, 23, 34, 30, 25))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z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mutate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yearmonth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)) %&gt;%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as_tsibble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index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1827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F1D1ADA-5604-79C1-62B8-3B296728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599" y="1490405"/>
            <a:ext cx="7672214" cy="319162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# Time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plots</a:t>
            </a:r>
            <a:endParaRPr lang="de-DE" sz="20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melsyd_economy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&lt;-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ansett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%&gt;%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filter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(Airports == "MEL-SYD", Class == "Economy") %&gt;%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mutate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(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Passengers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=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Passengers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/1000)</a:t>
            </a:r>
          </a:p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autoplot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(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melsyd_economy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,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Passengers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) +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labs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(title = "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Ansett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airlines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economy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class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",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   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subtitle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= "Melbourne-Sydney",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   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= "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Passengers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('000)")</a:t>
            </a:r>
            <a:endParaRPr lang="en-GB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105C3F-0F7E-1A15-090F-CDED81805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076" y="2864480"/>
            <a:ext cx="5643473" cy="34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1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urglass and a calendar">
            <a:extLst>
              <a:ext uri="{FF2B5EF4-FFF2-40B4-BE49-F238E27FC236}">
                <a16:creationId xmlns:a16="http://schemas.microsoft.com/office/drawing/2014/main" id="{798E75FF-AB79-541B-A1F7-C4F35E1F0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024D5E-66BD-6B91-A518-691F8219D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13866"/>
            <a:ext cx="4508357" cy="3009889"/>
          </a:xfrm>
        </p:spPr>
        <p:txBody>
          <a:bodyPr anchor="b">
            <a:noAutofit/>
          </a:bodyPr>
          <a:lstStyle/>
          <a:p>
            <a:pPr algn="l"/>
            <a:r>
              <a:rPr lang="en-GB" sz="5400" dirty="0"/>
              <a:t>A forecasting workflow for time series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7FBD265-BCE3-04C8-3447-FDB89F50B7D9}"/>
              </a:ext>
            </a:extLst>
          </p:cNvPr>
          <p:cNvSpPr txBox="1"/>
          <p:nvPr/>
        </p:nvSpPr>
        <p:spPr>
          <a:xfrm>
            <a:off x="477980" y="4735681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Data preparation and manipulation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Model specification and estimation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Forecasting and choosing the best Model</a:t>
            </a:r>
          </a:p>
        </p:txBody>
      </p:sp>
      <p:pic>
        <p:nvPicPr>
          <p:cNvPr id="15" name="Kamera 14">
            <a:extLst>
              <a:ext uri="{FF2B5EF4-FFF2-40B4-BE49-F238E27FC236}">
                <a16:creationId xmlns:a16="http://schemas.microsoft.com/office/drawing/2014/main" id="{081F9653-B5D1-6409-002A-8289A08A96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Model specification and estimation (fable)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F8E8AAF-2421-7C99-0BC5-9C914EFA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6" y="2437907"/>
            <a:ext cx="8005763" cy="3889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tourism</a:t>
            </a:r>
            <a:endParaRPr lang="en-GB" sz="20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A54F9E1-A830-8A5B-E662-8AB815638810}"/>
              </a:ext>
            </a:extLst>
          </p:cNvPr>
          <p:cNvSpPr txBox="1">
            <a:spLocks/>
          </p:cNvSpPr>
          <p:nvPr/>
        </p:nvSpPr>
        <p:spPr>
          <a:xfrm>
            <a:off x="1055714" y="2955433"/>
            <a:ext cx="8005763" cy="1720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Data Manipulation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summarise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sum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endParaRPr lang="en-GB" sz="2000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80B511CA-465F-C37C-3EAC-5F3EA969B4E0}"/>
              </a:ext>
            </a:extLst>
          </p:cNvPr>
          <p:cNvSpPr txBox="1">
            <a:spLocks/>
          </p:cNvSpPr>
          <p:nvPr/>
        </p:nvSpPr>
        <p:spPr>
          <a:xfrm>
            <a:off x="1055715" y="4804873"/>
            <a:ext cx="8005763" cy="1203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Data Exploration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tourism_total_trips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autoplot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8618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4C731EB-458D-8FFD-F2BC-52C0B595C719}"/>
              </a:ext>
            </a:extLst>
          </p:cNvPr>
          <p:cNvSpPr txBox="1">
            <a:spLocks/>
          </p:cNvSpPr>
          <p:nvPr/>
        </p:nvSpPr>
        <p:spPr>
          <a:xfrm>
            <a:off x="1055713" y="1367441"/>
            <a:ext cx="7587544" cy="28027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Comparing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multiple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models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fit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model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ets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ETS(Trips),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arima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ARIMA(Trips),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lm = TSLM(Trips ~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trend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() +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season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>
              <a:solidFill>
                <a:srgbClr val="333333"/>
              </a:solidFill>
              <a:latin typeface="SFMono-Regular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71C08A0-C059-75BC-C319-EA2F45DDA59B}"/>
              </a:ext>
            </a:extLst>
          </p:cNvPr>
          <p:cNvSpPr txBox="1">
            <a:spLocks/>
          </p:cNvSpPr>
          <p:nvPr/>
        </p:nvSpPr>
        <p:spPr>
          <a:xfrm>
            <a:off x="1055713" y="4278852"/>
            <a:ext cx="7587544" cy="1662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plot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forecast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fit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forecast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(h = "2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years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")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autoplot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,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level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80,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alpha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0.5)</a:t>
            </a:r>
          </a:p>
        </p:txBody>
      </p:sp>
    </p:spTree>
    <p:extLst>
      <p:ext uri="{BB962C8B-B14F-4D97-AF65-F5344CB8AC3E}">
        <p14:creationId xmlns:p14="http://schemas.microsoft.com/office/powerpoint/2010/main" val="365442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8BBB3-6C1D-1C49-FE89-E5F0BEBE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D6F9B-F207-802B-2B37-FF4683C1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https://tsibble.tidyverts.org</a:t>
            </a:r>
          </a:p>
          <a:p>
            <a:r>
              <a:rPr lang="en-GB" dirty="0"/>
              <a:t>https://fable.tidyverts.org</a:t>
            </a:r>
          </a:p>
          <a:p>
            <a:r>
              <a:rPr lang="en-GB" dirty="0"/>
              <a:t>http://</a:t>
            </a:r>
            <a:r>
              <a:rPr lang="en-GB" dirty="0" err="1"/>
              <a:t>cran.nexr.com</a:t>
            </a:r>
            <a:r>
              <a:rPr lang="en-GB" dirty="0"/>
              <a:t>/web/packages/tsibble/vignettes/intro-</a:t>
            </a:r>
            <a:r>
              <a:rPr lang="en-GB" dirty="0" err="1"/>
              <a:t>tsibble.html</a:t>
            </a:r>
            <a:endParaRPr lang="en-GB" dirty="0"/>
          </a:p>
          <a:p>
            <a:r>
              <a:rPr lang="en-GB" dirty="0"/>
              <a:t>https://www.mitchelloharawild.com/blog/fable/</a:t>
            </a:r>
          </a:p>
          <a:p>
            <a:r>
              <a:rPr lang="en-GB" dirty="0"/>
              <a:t>https://</a:t>
            </a:r>
            <a:r>
              <a:rPr lang="en-GB" dirty="0" err="1"/>
              <a:t>otexts.com</a:t>
            </a:r>
            <a:r>
              <a:rPr lang="en-GB" dirty="0"/>
              <a:t>/fpp3/</a:t>
            </a:r>
          </a:p>
        </p:txBody>
      </p:sp>
      <p:pic>
        <p:nvPicPr>
          <p:cNvPr id="5" name="Kamera 4">
            <a:extLst>
              <a:ext uri="{FF2B5EF4-FFF2-40B4-BE49-F238E27FC236}">
                <a16:creationId xmlns:a16="http://schemas.microsoft.com/office/drawing/2014/main" id="{58EF795F-6269-809C-F89B-22538B40A37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3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773</Words>
  <Application>Microsoft Macintosh PowerPoint</Application>
  <PresentationFormat>Breitbild</PresentationFormat>
  <Paragraphs>114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SFMono-Regular</vt:lpstr>
      <vt:lpstr>Source Sans Pro</vt:lpstr>
      <vt:lpstr>Symbol</vt:lpstr>
      <vt:lpstr>Office</vt:lpstr>
      <vt:lpstr>Temporal data with  tsibble and fable</vt:lpstr>
      <vt:lpstr>Outlook</vt:lpstr>
      <vt:lpstr>Intro to tsibble</vt:lpstr>
      <vt:lpstr>Data preparation and manipulation (tsibble)</vt:lpstr>
      <vt:lpstr>Data preparation and manipulation (tsibble)</vt:lpstr>
      <vt:lpstr>A forecasting workflow for time series data</vt:lpstr>
      <vt:lpstr>Model specification and estimation (fable)</vt:lpstr>
      <vt:lpstr>Producing forecasts</vt:lpstr>
      <vt:lpstr>Further Reading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data with  tsibble and fable</dc:title>
  <dc:creator>von Samson-Himmelstjerna, Justus</dc:creator>
  <cp:lastModifiedBy>von Samson-Himmelstjerna, Justus</cp:lastModifiedBy>
  <cp:revision>10</cp:revision>
  <dcterms:created xsi:type="dcterms:W3CDTF">2022-11-14T18:14:54Z</dcterms:created>
  <dcterms:modified xsi:type="dcterms:W3CDTF">2022-11-15T19:58:44Z</dcterms:modified>
</cp:coreProperties>
</file>