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8" r:id="rId4"/>
    <p:sldId id="267" r:id="rId5"/>
    <p:sldId id="269" r:id="rId6"/>
    <p:sldId id="263" r:id="rId7"/>
    <p:sldId id="270" r:id="rId8"/>
    <p:sldId id="271" r:id="rId9"/>
    <p:sldId id="265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0556"/>
  </p:normalViewPr>
  <p:slideViewPr>
    <p:cSldViewPr snapToGrid="0">
      <p:cViewPr varScale="1">
        <p:scale>
          <a:sx n="89" d="100"/>
          <a:sy n="89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1746C-36BA-C544-B4A0-7C164F748B1D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EEC96-AFE4-AB4C-9F77-BF8C435C8F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57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575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077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25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time series can be thought of as a list of numbers (the measurements), along with some information about what times those numbers were recorded (the index).</a:t>
            </a:r>
          </a:p>
          <a:p>
            <a:r>
              <a:rPr lang="en-GB" dirty="0"/>
              <a:t>This information can be stored as a tsibble object in R.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The </a:t>
            </a:r>
            <a:r>
              <a:rPr lang="en-GB" b="1" dirty="0">
                <a:effectLst/>
              </a:rPr>
              <a:t>tsibble</a:t>
            </a:r>
            <a:r>
              <a:rPr lang="en-GB" dirty="0">
                <a:effectLst/>
              </a:rPr>
              <a:t> package provides a data class of </a:t>
            </a:r>
            <a:r>
              <a:rPr lang="en-GB" dirty="0" err="1">
                <a:effectLst/>
              </a:rPr>
              <a:t>tbl_ts</a:t>
            </a:r>
            <a:r>
              <a:rPr lang="en-GB" dirty="0">
                <a:effectLst/>
              </a:rPr>
              <a:t> to represent tidy temporal data. A tsibble consists of a time index, key, and other measured variables in a data-centric format, which is built on top of the </a:t>
            </a:r>
            <a:r>
              <a:rPr lang="en-GB" dirty="0" err="1">
                <a:effectLst/>
              </a:rPr>
              <a:t>tibble</a:t>
            </a:r>
            <a:r>
              <a:rPr lang="en-GB" dirty="0">
                <a:effectLst/>
              </a:rPr>
              <a:t>.</a:t>
            </a:r>
          </a:p>
          <a:p>
            <a:endParaRPr lang="en-GB" noProof="0" dirty="0"/>
          </a:p>
          <a:p>
            <a:r>
              <a:rPr lang="en-GB" b="0" i="0" u="none" strike="noStrike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Tsibble supports arbitrary index classes, as long as they can be ordered from past to future.</a:t>
            </a:r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In comparison to </a:t>
            </a:r>
            <a:r>
              <a:rPr lang="en-GB" noProof="0" dirty="0" err="1"/>
              <a:t>tibble</a:t>
            </a:r>
            <a:r>
              <a:rPr lang="en-GB" noProof="0" dirty="0"/>
              <a:t> </a:t>
            </a:r>
            <a:r>
              <a:rPr lang="en-GB" b="0" i="0" u="none" strike="noStrike" noProof="0" dirty="0">
                <a:solidFill>
                  <a:srgbClr val="333333"/>
                </a:solidFill>
                <a:effectLst/>
                <a:latin typeface="-apple-system"/>
              </a:rPr>
              <a:t>the column of data specifying the observation’s measurement time is now actually used in the data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143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252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dirty="0"/>
              <a:t>Models in fable are specified using model </a:t>
            </a:r>
            <a:r>
              <a:rPr lang="en-GB" sz="2000" b="1" dirty="0"/>
              <a:t>functions</a:t>
            </a:r>
          </a:p>
          <a:p>
            <a:pPr marL="457200" lvl="1" indent="0">
              <a:buNone/>
            </a:pPr>
            <a:r>
              <a:rPr lang="en-GB" sz="2000" dirty="0"/>
              <a:t>(y  </a:t>
            </a:r>
            <a:r>
              <a:rPr lang="en-GB" sz="2000" dirty="0">
                <a:effectLst/>
              </a:rPr>
              <a:t>~ </a:t>
            </a:r>
            <a:r>
              <a:rPr lang="en-GB" sz="2000" dirty="0"/>
              <a:t> X) </a:t>
            </a:r>
          </a:p>
          <a:p>
            <a:pPr marL="228600" lvl="1">
              <a:spcBef>
                <a:spcPts val="1000"/>
              </a:spcBef>
            </a:pPr>
            <a:r>
              <a:rPr lang="en-GB" sz="2000" dirty="0"/>
              <a:t>Response variable(s) are specified </a:t>
            </a:r>
            <a:r>
              <a:rPr lang="en-GB" sz="2000" b="1" dirty="0"/>
              <a:t>on the left</a:t>
            </a:r>
            <a:r>
              <a:rPr lang="en-GB" sz="2000" dirty="0"/>
              <a:t> of the formula</a:t>
            </a:r>
          </a:p>
          <a:p>
            <a:pPr marL="228600" lvl="1">
              <a:spcBef>
                <a:spcPts val="1000"/>
              </a:spcBef>
            </a:pPr>
            <a:r>
              <a:rPr lang="en-GB" sz="2000" dirty="0"/>
              <a:t>Structure of the model is written </a:t>
            </a:r>
            <a:r>
              <a:rPr lang="en-GB" sz="2000" b="1" dirty="0"/>
              <a:t>on the right</a:t>
            </a:r>
          </a:p>
          <a:p>
            <a:pPr marL="685800" lvl="2">
              <a:spcBef>
                <a:spcPts val="1000"/>
              </a:spcBef>
            </a:pPr>
            <a:r>
              <a:rPr lang="en-GB" dirty="0"/>
              <a:t>One or more model specifications can be estimated using the model() function.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774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dirty="0"/>
              <a:t>Models in fable are specified using model </a:t>
            </a:r>
            <a:r>
              <a:rPr lang="en-GB" sz="2000" b="1" dirty="0"/>
              <a:t>functions</a:t>
            </a:r>
          </a:p>
          <a:p>
            <a:pPr marL="457200" lvl="1" indent="0">
              <a:buNone/>
            </a:pPr>
            <a:r>
              <a:rPr lang="en-GB" sz="2000" dirty="0"/>
              <a:t>(y  </a:t>
            </a:r>
            <a:r>
              <a:rPr lang="en-GB" sz="2000" dirty="0">
                <a:effectLst/>
              </a:rPr>
              <a:t>~ </a:t>
            </a:r>
            <a:r>
              <a:rPr lang="en-GB" sz="2000" dirty="0"/>
              <a:t> X) </a:t>
            </a:r>
          </a:p>
          <a:p>
            <a:pPr marL="228600" lvl="1">
              <a:spcBef>
                <a:spcPts val="1000"/>
              </a:spcBef>
            </a:pPr>
            <a:r>
              <a:rPr lang="en-GB" sz="2000" dirty="0"/>
              <a:t>Response variable(s) are specified </a:t>
            </a:r>
            <a:r>
              <a:rPr lang="en-GB" sz="2000" b="1" dirty="0"/>
              <a:t>on the left</a:t>
            </a:r>
            <a:r>
              <a:rPr lang="en-GB" sz="2000" dirty="0"/>
              <a:t> of the formula</a:t>
            </a:r>
          </a:p>
          <a:p>
            <a:pPr marL="228600" lvl="1">
              <a:spcBef>
                <a:spcPts val="1000"/>
              </a:spcBef>
            </a:pPr>
            <a:r>
              <a:rPr lang="en-GB" sz="2000" dirty="0"/>
              <a:t>Structure of the model is written </a:t>
            </a:r>
            <a:r>
              <a:rPr lang="en-GB" sz="2000" b="1" dirty="0"/>
              <a:t>on the right</a:t>
            </a:r>
          </a:p>
          <a:p>
            <a:pPr marL="685800" lvl="2">
              <a:spcBef>
                <a:spcPts val="1000"/>
              </a:spcBef>
            </a:pPr>
            <a:r>
              <a:rPr lang="en-GB" dirty="0"/>
              <a:t>One or more model specifications can be estimated using the model() function.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124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19FE9-E5A5-AC32-47E6-814EA16EE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5B6492-084E-D754-435D-0D5F147CB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5D6D91-93C5-83A9-5295-43949BDB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2291-782B-9549-871A-FF6FFCBF48E9}" type="datetime1">
              <a:rPr lang="de-DE" smtClean="0"/>
              <a:t>15.11.22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DDADD1-BC83-3E4C-DD3C-FD4D37FB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8D20C9-1FFB-D5C9-EDD0-AB8C5ADC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DED788C-329D-28C0-B99F-BB1337C86B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7568D-2A62-4200-9407-AE2B356B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466D1A-D18E-7E51-ADC7-C4B00439E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AFFAF4-FA96-6323-9F55-898D56D2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79D5-0141-E549-80F7-FDD73EBD0BFA}" type="datetime1">
              <a:rPr lang="de-DE" smtClean="0"/>
              <a:t>15.11.22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9679CE-0FFE-A5A0-4593-F6B48779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A9D306-C6A6-4967-9634-CAE098C1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8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45A993-19B9-24CE-71EB-366B4566F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0EC012-3D19-6092-5EDC-20CB53E66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9CBF9-E5FF-5D9A-31CE-FBFEEE08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73BF-20B9-724E-85CF-A75BBE370E46}" type="datetime1">
              <a:rPr lang="de-DE" smtClean="0"/>
              <a:t>15.11.22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57D699-1020-DB84-E65D-568A9150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314EBA-8E8E-2E52-8418-1EC3CEC5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84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0E207-A0CC-B7A4-97A1-64A5D869A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4A8CEB-8931-DB2B-BAA1-BB38F724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30F886-2376-D603-13BC-97B013310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3C4E-A7FF-444F-B425-8830E3A0185B}" type="datetime1">
              <a:rPr lang="de-DE" smtClean="0"/>
              <a:t>15.11.22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263B2C-3EC6-DAA3-6027-6049B4F4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4F0F51-F22D-6BC3-92D5-9608000B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1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0747C-11FC-DEBA-34F0-937AF83B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145425-C700-F09E-B302-9BF0CF238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2908C4-93C8-688F-D386-165BE623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2527-3045-E44A-8FE9-1F5094714C64}" type="datetime1">
              <a:rPr lang="de-DE" smtClean="0"/>
              <a:t>15.11.22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1AF14F-6547-0CE9-6FDF-FC236050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01DC96-BB6C-F2A1-0749-6EF49BC3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88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125EB-E522-921C-589D-9F63F11B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81A71F-BD5F-F365-FC10-B7B3C9DE7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B332F8-248C-E160-C343-346DB242A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A8276E-7B0C-3B3A-CF62-54A88EF6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74F6-E3D1-BC47-A5C8-EF76CF2394B6}" type="datetime1">
              <a:rPr lang="de-DE" smtClean="0"/>
              <a:t>15.11.22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7F1F4A-6DE6-17FA-4C63-F60CDF70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0ED2EC-9033-7734-B446-15054276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44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3F994-F571-E0F5-19DD-31CE0011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8115953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ADC4C6-8311-FAEC-C6B7-8F0596322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2C3577-BDC9-425A-B9C2-EF4479630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156891-D3A9-467C-2D48-CDC40567D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A9913F-DEF6-195A-EEC2-461FCE3A0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0E5890-7991-63BE-B028-9DB5594B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79FA-293C-1549-9E44-A574025941B7}" type="datetime1">
              <a:rPr lang="de-DE" smtClean="0"/>
              <a:t>15.11.22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81373B-0E74-15C6-278B-0B77EC55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F52E44-AE4C-42E4-7FF4-577AD18A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93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B48D1-7769-942F-DF7D-405197F1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7CA493-D028-0C15-0789-27787602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61DB-3E29-A241-AF47-B4017889DE79}" type="datetime1">
              <a:rPr lang="de-DE" smtClean="0"/>
              <a:t>15.11.22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DCD7F6-0D8D-4E45-301E-AACCE77B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B91635-7DA3-0020-ECC5-26E3CDB0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35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FABB04-E832-726E-D218-366C226C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8C3E-5451-9140-8D2B-6E2A741F54B7}" type="datetime1">
              <a:rPr lang="de-DE" smtClean="0"/>
              <a:t>15.11.22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C9F2BA-BC29-E9F7-1C84-0D3506AD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F3408C-47D5-5327-01DD-F23AFB2B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2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DBD7E-2AEE-DD23-2ABE-49C0C719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59A97-5F13-01A2-DCAF-0D064EBD2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EBA191-A790-7432-1497-64D553879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DBA864-2BD8-C40A-4155-F1222823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7DB3-0877-3949-9A3A-B7A95BD2861F}" type="datetime1">
              <a:rPr lang="de-DE" smtClean="0"/>
              <a:t>15.11.22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F18A99-1B86-8CA2-E607-DD480246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BCD12B-B4FC-5974-9B87-061570BD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50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F4CE5-EAC2-8686-FAA5-AD3E2DA0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5B88F12-C724-8F9B-631B-77A01F79E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1220E0-EC06-1AB5-AD3D-F0D171C26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97A82D-74F6-2878-047E-B7CC9FFF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CC06-FBA7-2C4B-992F-9326B6DA7B58}" type="datetime1">
              <a:rPr lang="de-DE" smtClean="0"/>
              <a:t>15.11.22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780532-CB8C-2E37-CDA0-3F9F4728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1E97D3-A65E-6CBA-9005-709DC76D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21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63111D-834D-03D9-74B1-8920F162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22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E728B5-71C1-1945-F7AA-A420001A6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0CFCA2-C011-219F-94E3-D3417FDD3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99D17-D425-F74E-B991-7E3DDE766998}" type="datetime1">
              <a:rPr lang="de-DE" smtClean="0"/>
              <a:t>15.11.22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FB75BF-745E-5509-2A23-ED5FEA2BF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73E8E-65CD-D508-DE7B-D3368BC3D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Kamera 6">
            <a:extLst>
              <a:ext uri="{FF2B5EF4-FFF2-40B4-BE49-F238E27FC236}">
                <a16:creationId xmlns:a16="http://schemas.microsoft.com/office/drawing/2014/main" id="{35AA2F16-87E7-467A-B22B-5525F3FF7BE0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60400" y="1800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3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able.tidyverts.org/" TargetMode="External"/><Relationship Id="rId2" Type="http://schemas.openxmlformats.org/officeDocument/2006/relationships/hyperlink" Target="https://tsibble.tidyver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tchelloharawild.com/blog/fabl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C9187-089A-68CC-FAC0-3586FB417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10"/>
            <a:ext cx="6413500" cy="1355750"/>
          </a:xfrm>
        </p:spPr>
        <p:txBody>
          <a:bodyPr>
            <a:normAutofit/>
          </a:bodyPr>
          <a:lstStyle/>
          <a:p>
            <a:pPr algn="l"/>
            <a:r>
              <a:rPr lang="en-GB" sz="4600" dirty="0"/>
              <a:t>Temporal data with </a:t>
            </a:r>
            <a:br>
              <a:rPr lang="en-GB" sz="4600" dirty="0"/>
            </a:br>
            <a:r>
              <a:rPr lang="en-GB" sz="4600" dirty="0"/>
              <a:t>tsibble and fable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9FC0E0-9085-6DB2-DE5A-76E49DE5C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516"/>
            <a:ext cx="5930900" cy="911117"/>
          </a:xfrm>
        </p:spPr>
        <p:txBody>
          <a:bodyPr>
            <a:normAutofit/>
          </a:bodyPr>
          <a:lstStyle/>
          <a:p>
            <a:pPr algn="l"/>
            <a:r>
              <a:rPr lang="de-DE" sz="2000"/>
              <a:t>Oskar Krafft</a:t>
            </a:r>
          </a:p>
          <a:p>
            <a:pPr algn="l"/>
            <a:r>
              <a:rPr lang="de-DE" sz="2000"/>
              <a:t>Justus v. Samson-Himmelstjerna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11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E59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21A4024-2CF0-F035-B7D5-3BEB10E8B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279" y="2058651"/>
            <a:ext cx="2265899" cy="2624667"/>
          </a:xfrm>
          <a:prstGeom prst="rect">
            <a:avLst/>
          </a:prstGeom>
        </p:spPr>
      </p:pic>
      <p:sp>
        <p:nvSpPr>
          <p:cNvPr id="12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683319"/>
            <a:ext cx="651687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34D3C2-0D10-E5AE-BC34-194F3D7C2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1178" y="3370984"/>
            <a:ext cx="2276370" cy="262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30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8BBB3-6C1D-1C49-FE89-E5F0BEBE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9D6F9B-F207-802B-2B37-FF4683C12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https://tsibble.tidyverts.org</a:t>
            </a:r>
            <a:endParaRPr lang="en-GB" dirty="0"/>
          </a:p>
          <a:p>
            <a:r>
              <a:rPr lang="en-GB" dirty="0">
                <a:hlinkClick r:id="rId3"/>
              </a:rPr>
              <a:t>https://fable.tidyverts.org</a:t>
            </a:r>
            <a:endParaRPr lang="en-GB" dirty="0"/>
          </a:p>
          <a:p>
            <a:r>
              <a:rPr lang="en-GB" dirty="0"/>
              <a:t>http://</a:t>
            </a:r>
            <a:r>
              <a:rPr lang="en-GB" dirty="0" err="1"/>
              <a:t>cran.nexr.com</a:t>
            </a:r>
            <a:r>
              <a:rPr lang="en-GB" dirty="0"/>
              <a:t>/web/packages/tsibble/vignettes/intro-</a:t>
            </a:r>
            <a:r>
              <a:rPr lang="en-GB" dirty="0" err="1"/>
              <a:t>tsibble.html</a:t>
            </a:r>
            <a:endParaRPr lang="en-GB" dirty="0"/>
          </a:p>
          <a:p>
            <a:r>
              <a:rPr lang="en-GB" dirty="0">
                <a:hlinkClick r:id="rId4"/>
              </a:rPr>
              <a:t>https://www.mitchelloharawild.com/blog/fable/</a:t>
            </a:r>
            <a:endParaRPr lang="en-GB" dirty="0"/>
          </a:p>
          <a:p>
            <a:r>
              <a:rPr lang="en-GB" dirty="0"/>
              <a:t>https://</a:t>
            </a:r>
            <a:r>
              <a:rPr lang="en-GB" dirty="0" err="1"/>
              <a:t>otexts.com</a:t>
            </a:r>
            <a:r>
              <a:rPr lang="en-GB" dirty="0"/>
              <a:t>/fpp3/</a:t>
            </a:r>
          </a:p>
        </p:txBody>
      </p:sp>
    </p:spTree>
    <p:extLst>
      <p:ext uri="{BB962C8B-B14F-4D97-AF65-F5344CB8AC3E}">
        <p14:creationId xmlns:p14="http://schemas.microsoft.com/office/powerpoint/2010/main" val="319353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of a viewing telescope with a city on its background">
            <a:extLst>
              <a:ext uri="{FF2B5EF4-FFF2-40B4-BE49-F238E27FC236}">
                <a16:creationId xmlns:a16="http://schemas.microsoft.com/office/drawing/2014/main" id="{7DFFD102-5EA3-4E0D-1BB9-F523D3F0E0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1417" r="24798"/>
          <a:stretch/>
        </p:blipFill>
        <p:spPr>
          <a:xfrm>
            <a:off x="3023346" y="10"/>
            <a:ext cx="9168653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879420-147C-74C9-A051-F2E5B4B4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47" y="178904"/>
            <a:ext cx="4724400" cy="14664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Outlook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20E1B5E-D640-7557-9B81-B33DDFCA01E7}"/>
              </a:ext>
            </a:extLst>
          </p:cNvPr>
          <p:cNvSpPr txBox="1"/>
          <p:nvPr/>
        </p:nvSpPr>
        <p:spPr>
          <a:xfrm>
            <a:off x="661147" y="2387449"/>
            <a:ext cx="5268166" cy="3015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tsibble: </a:t>
            </a:r>
            <a:r>
              <a:rPr lang="en-US" sz="2000" dirty="0">
                <a:solidFill>
                  <a:schemeClr val="bg1"/>
                </a:solidFill>
              </a:rPr>
              <a:t>tidy data analysis workflow for time series data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tidy data frames combined with temporal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fable: </a:t>
            </a:r>
            <a:r>
              <a:rPr lang="en-US" sz="2000" dirty="0">
                <a:solidFill>
                  <a:schemeClr val="bg1"/>
                </a:solidFill>
              </a:rPr>
              <a:t>forecasting with tables for time series data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Provide forecasts with time distributions, not intervals.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amera 6">
            <a:extLst>
              <a:ext uri="{FF2B5EF4-FFF2-40B4-BE49-F238E27FC236}">
                <a16:creationId xmlns:a16="http://schemas.microsoft.com/office/drawing/2014/main" id="{9A36AADD-9870-D881-7FA3-B1D90E1671D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5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7985151" cy="1298448"/>
          </a:xfrm>
        </p:spPr>
        <p:txBody>
          <a:bodyPr anchor="b">
            <a:normAutofit/>
          </a:bodyPr>
          <a:lstStyle/>
          <a:p>
            <a:r>
              <a:rPr lang="en-GB" dirty="0"/>
              <a:t>What is Forecasting and </a:t>
            </a:r>
            <a:br>
              <a:rPr lang="en-GB" dirty="0"/>
            </a:br>
            <a:r>
              <a:rPr lang="en-GB" dirty="0"/>
              <a:t>Time-Series Analysis?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1527325-8190-DFCC-C427-98769E85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endParaRPr lang="en-US" sz="2000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20599AF-781E-451E-C6CF-C7AF45E53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559" y="3220188"/>
            <a:ext cx="6013128" cy="239809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amera 6">
            <a:extLst>
              <a:ext uri="{FF2B5EF4-FFF2-40B4-BE49-F238E27FC236}">
                <a16:creationId xmlns:a16="http://schemas.microsoft.com/office/drawing/2014/main" id="{3E6B78A7-AFAF-0689-2FDD-A2FB8140626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9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Intro to tsibble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EFEFD-9F7B-6A02-77BA-FBAB0092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GB" sz="2000" b="1" dirty="0"/>
              <a:t>Index</a:t>
            </a:r>
            <a:r>
              <a:rPr lang="en-GB" sz="2000" dirty="0"/>
              <a:t> is a variable with inherent ordering from past to present.</a:t>
            </a:r>
          </a:p>
          <a:p>
            <a:r>
              <a:rPr lang="en-GB" sz="2000" b="1" dirty="0"/>
              <a:t>Key</a:t>
            </a:r>
            <a:r>
              <a:rPr lang="en-GB" sz="2000" dirty="0"/>
              <a:t> is a set of variables that define observational units over time.</a:t>
            </a:r>
          </a:p>
          <a:p>
            <a:r>
              <a:rPr lang="en-GB" sz="2000" dirty="0"/>
              <a:t>Each observation should be </a:t>
            </a:r>
            <a:r>
              <a:rPr lang="en-GB" sz="2000" b="1" dirty="0"/>
              <a:t>uniquely identified </a:t>
            </a:r>
            <a:r>
              <a:rPr lang="en-GB" sz="2000" dirty="0"/>
              <a:t>by index and key.</a:t>
            </a:r>
          </a:p>
          <a:p>
            <a:r>
              <a:rPr lang="en-GB" sz="2000" b="1" dirty="0"/>
              <a:t>Interval</a:t>
            </a:r>
            <a:r>
              <a:rPr lang="en-GB" sz="2000" dirty="0"/>
              <a:t> computed from index, ranging from year to nanosecond, from </a:t>
            </a:r>
            <a:r>
              <a:rPr lang="en-GB" sz="2000" dirty="0" err="1"/>
              <a:t>numerics</a:t>
            </a:r>
            <a:r>
              <a:rPr lang="en-GB" sz="2000" dirty="0"/>
              <a:t> to ordered factors.</a:t>
            </a:r>
          </a:p>
          <a:p>
            <a:pPr lvl="1"/>
            <a:r>
              <a:rPr lang="en-GB" sz="1600" dirty="0"/>
              <a:t>Intervals can be Regular as well as Irregular</a:t>
            </a:r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F3A743A-05D8-8A80-4AD9-0872760CD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724206"/>
              </p:ext>
            </p:extLst>
          </p:nvPr>
        </p:nvGraphicFramePr>
        <p:xfrm>
          <a:off x="5911532" y="2805747"/>
          <a:ext cx="5150278" cy="3071264"/>
        </p:xfrm>
        <a:graphic>
          <a:graphicData uri="http://schemas.openxmlformats.org/drawingml/2006/table">
            <a:tbl>
              <a:tblPr firstRow="1" bandRow="1"/>
              <a:tblGrid>
                <a:gridCol w="1777280">
                  <a:extLst>
                    <a:ext uri="{9D8B030D-6E8A-4147-A177-3AD203B41FA5}">
                      <a16:colId xmlns:a16="http://schemas.microsoft.com/office/drawing/2014/main" val="1188070897"/>
                    </a:ext>
                  </a:extLst>
                </a:gridCol>
                <a:gridCol w="3372998">
                  <a:extLst>
                    <a:ext uri="{9D8B030D-6E8A-4147-A177-3AD203B41FA5}">
                      <a16:colId xmlns:a16="http://schemas.microsoft.com/office/drawing/2014/main" val="737073460"/>
                    </a:ext>
                  </a:extLst>
                </a:gridCol>
              </a:tblGrid>
              <a:tr h="438752"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1" dirty="0" err="1">
                          <a:effectLst/>
                        </a:rPr>
                        <a:t>Interval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1">
                          <a:effectLst/>
                        </a:rPr>
                        <a:t>Class</a:t>
                      </a:r>
                      <a:endParaRPr lang="de-DE" sz="1700">
                        <a:effectLst/>
                      </a:endParaRPr>
                    </a:p>
                  </a:txBody>
                  <a:tcPr marL="72163" marR="72163" marT="72163" marB="721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272521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Annual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integer/double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327145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Quarterly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yearquarter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054269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Monthly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 dirty="0" err="1">
                          <a:effectLst/>
                        </a:rPr>
                        <a:t>yearmonth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334470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Weekly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yearweek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434264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Daily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Date/difftime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45694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Subdaily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 dirty="0" err="1">
                          <a:effectLst/>
                        </a:rPr>
                        <a:t>POSIXt</a:t>
                      </a:r>
                      <a:r>
                        <a:rPr lang="de-DE" sz="1700" dirty="0">
                          <a:effectLst/>
                        </a:rPr>
                        <a:t>/</a:t>
                      </a:r>
                      <a:r>
                        <a:rPr lang="de-DE" sz="1700" dirty="0" err="1">
                          <a:effectLst/>
                        </a:rPr>
                        <a:t>difftime</a:t>
                      </a:r>
                      <a:r>
                        <a:rPr lang="de-DE" sz="1700" dirty="0">
                          <a:effectLst/>
                        </a:rPr>
                        <a:t>/</a:t>
                      </a:r>
                      <a:r>
                        <a:rPr lang="de-DE" sz="1700" dirty="0" err="1">
                          <a:effectLst/>
                        </a:rPr>
                        <a:t>hms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438240"/>
                  </a:ext>
                </a:extLst>
              </a:tr>
            </a:tbl>
          </a:graphicData>
        </a:graphic>
      </p:graphicFrame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1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7845156" cy="1169585"/>
          </a:xfrm>
        </p:spPr>
        <p:txBody>
          <a:bodyPr anchor="b">
            <a:normAutofit fontScale="90000"/>
          </a:bodyPr>
          <a:lstStyle/>
          <a:p>
            <a:r>
              <a:rPr lang="en-GB" sz="4000" dirty="0"/>
              <a:t>Data preparation and manipulation (tsibble)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F1D1ADA-5604-79C1-62B8-3B296728F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013" y="2522373"/>
            <a:ext cx="7884393" cy="2403477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# Create a tsibble </a:t>
            </a:r>
            <a:r>
              <a:rPr lang="de-DE" sz="20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object</a:t>
            </a:r>
            <a:r>
              <a:rPr lang="de-DE" sz="20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 </a:t>
            </a:r>
            <a:r>
              <a:rPr lang="de-DE" sz="20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from</a:t>
            </a:r>
            <a:r>
              <a:rPr lang="de-DE" sz="20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 </a:t>
            </a:r>
            <a:r>
              <a:rPr lang="de-DE" sz="20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scratch</a:t>
            </a:r>
            <a:endParaRPr lang="de-DE" sz="2000" b="0" i="0" u="none" strike="noStrike" dirty="0">
              <a:solidFill>
                <a:schemeClr val="bg1">
                  <a:lumMod val="50000"/>
                </a:schemeClr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y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&lt;- tsibble(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 Year = 2015:2019,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 Observation = c(123, 5, 78, 7, 110),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index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= Year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1827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ourglass and a calendar">
            <a:extLst>
              <a:ext uri="{FF2B5EF4-FFF2-40B4-BE49-F238E27FC236}">
                <a16:creationId xmlns:a16="http://schemas.microsoft.com/office/drawing/2014/main" id="{798E75FF-AB79-541B-A1F7-C4F35E1F0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12" r="2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024D5E-66BD-6B91-A518-691F8219D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213866"/>
            <a:ext cx="4508357" cy="3009889"/>
          </a:xfrm>
        </p:spPr>
        <p:txBody>
          <a:bodyPr anchor="b">
            <a:noAutofit/>
          </a:bodyPr>
          <a:lstStyle/>
          <a:p>
            <a:pPr algn="l"/>
            <a:r>
              <a:rPr lang="en-GB" sz="5400" dirty="0"/>
              <a:t>A forecasting workflow for time series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7FBD265-BCE3-04C8-3447-FDB89F50B7D9}"/>
              </a:ext>
            </a:extLst>
          </p:cNvPr>
          <p:cNvSpPr txBox="1"/>
          <p:nvPr/>
        </p:nvSpPr>
        <p:spPr>
          <a:xfrm>
            <a:off x="477980" y="4735681"/>
            <a:ext cx="6100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Data preparation and manipulation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Model specification and estimation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Forecasting and choosing the best Model</a:t>
            </a:r>
          </a:p>
        </p:txBody>
      </p:sp>
      <p:pic>
        <p:nvPicPr>
          <p:cNvPr id="15" name="Kamera 14">
            <a:extLst>
              <a:ext uri="{FF2B5EF4-FFF2-40B4-BE49-F238E27FC236}">
                <a16:creationId xmlns:a16="http://schemas.microsoft.com/office/drawing/2014/main" id="{081F9653-B5D1-6409-002A-8289A08A96E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2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7845156" cy="1169585"/>
          </a:xfrm>
        </p:spPr>
        <p:txBody>
          <a:bodyPr anchor="b">
            <a:normAutofit fontScale="90000"/>
          </a:bodyPr>
          <a:lstStyle/>
          <a:p>
            <a:r>
              <a:rPr lang="en-GB" sz="4000" dirty="0"/>
              <a:t>Model specification and estimation (fable)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F8E8AAF-2421-7C99-0BC5-9C914EFA9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6" y="2437907"/>
            <a:ext cx="8005763" cy="3889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tourism</a:t>
            </a:r>
            <a:endParaRPr lang="en-GB" sz="200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EA54F9E1-A830-8A5B-E662-8AB815638810}"/>
              </a:ext>
            </a:extLst>
          </p:cNvPr>
          <p:cNvSpPr txBox="1">
            <a:spLocks/>
          </p:cNvSpPr>
          <p:nvPr/>
        </p:nvSpPr>
        <p:spPr>
          <a:xfrm>
            <a:off x="1055714" y="2955433"/>
            <a:ext cx="8005763" cy="17208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# Data Manipulation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tourism_t_trips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&lt;-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summarise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(Trips =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sum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(Trips))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tourism_t_trips</a:t>
            </a:r>
            <a:endParaRPr lang="en-GB" sz="2000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80B511CA-465F-C37C-3EAC-5F3EA969B4E0}"/>
              </a:ext>
            </a:extLst>
          </p:cNvPr>
          <p:cNvSpPr txBox="1">
            <a:spLocks/>
          </p:cNvSpPr>
          <p:nvPr/>
        </p:nvSpPr>
        <p:spPr>
          <a:xfrm>
            <a:off x="1055715" y="4804873"/>
            <a:ext cx="8005763" cy="1203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# Data Exploration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tourism_total_trips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autoplot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(Trips)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8618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7845156" cy="1169585"/>
          </a:xfrm>
        </p:spPr>
        <p:txBody>
          <a:bodyPr anchor="t">
            <a:normAutofit/>
          </a:bodyPr>
          <a:lstStyle/>
          <a:p>
            <a:r>
              <a:rPr lang="en-GB" sz="4000" dirty="0"/>
              <a:t>Producing forecasts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4C731EB-458D-8FFD-F2BC-52C0B595C719}"/>
              </a:ext>
            </a:extLst>
          </p:cNvPr>
          <p:cNvSpPr txBox="1">
            <a:spLocks/>
          </p:cNvSpPr>
          <p:nvPr/>
        </p:nvSpPr>
        <p:spPr>
          <a:xfrm>
            <a:off x="1055714" y="1555592"/>
            <a:ext cx="7587544" cy="2857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#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Comparing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multiple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models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SFMono-Regula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fit &lt;-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tourism_t_trips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model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ets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ETS(Trips),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arima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ARIMA(Trips),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  lm = TSLM(Trips ~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trend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() +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season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>
              <a:solidFill>
                <a:srgbClr val="333333"/>
              </a:solidFill>
              <a:latin typeface="SFMono-Regular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71C08A0-C059-75BC-C319-EA2F45DDA59B}"/>
              </a:ext>
            </a:extLst>
          </p:cNvPr>
          <p:cNvSpPr txBox="1">
            <a:spLocks/>
          </p:cNvSpPr>
          <p:nvPr/>
        </p:nvSpPr>
        <p:spPr>
          <a:xfrm>
            <a:off x="1055715" y="4473086"/>
            <a:ext cx="7587544" cy="1662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#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plot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forecast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SFMono-Regula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fit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forecast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(h = "2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years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")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autoplot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tourism_t_trips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,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level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80,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alpha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0.5)</a:t>
            </a:r>
          </a:p>
        </p:txBody>
      </p:sp>
    </p:spTree>
    <p:extLst>
      <p:ext uri="{BB962C8B-B14F-4D97-AF65-F5344CB8AC3E}">
        <p14:creationId xmlns:p14="http://schemas.microsoft.com/office/powerpoint/2010/main" val="365442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C1F02-5EC5-6063-FC3C-E0BFAADB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Producing forecasts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8A58ABB-CFB8-4992-1CC2-3BDE01BB5B9B}"/>
              </a:ext>
            </a:extLst>
          </p:cNvPr>
          <p:cNvSpPr txBox="1">
            <a:spLocks/>
          </p:cNvSpPr>
          <p:nvPr/>
        </p:nvSpPr>
        <p:spPr>
          <a:xfrm>
            <a:off x="838200" y="1443037"/>
            <a:ext cx="8005763" cy="2857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#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Comparing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multiple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models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SFMono-Regula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fit &lt;-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tourism_t_trips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model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ets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ETS(Trips),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arima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ARIMA(Trips),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  lm = TSLM(Trips ~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trend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() +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season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>
              <a:solidFill>
                <a:srgbClr val="333333"/>
              </a:solidFill>
              <a:latin typeface="SFMono-Regular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0EFA7C1-8B08-543E-12FE-E6106629774D}"/>
              </a:ext>
            </a:extLst>
          </p:cNvPr>
          <p:cNvSpPr txBox="1">
            <a:spLocks/>
          </p:cNvSpPr>
          <p:nvPr/>
        </p:nvSpPr>
        <p:spPr>
          <a:xfrm>
            <a:off x="838199" y="4438650"/>
            <a:ext cx="8005763" cy="1662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#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plot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forecast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SFMono-Regula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fit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forecast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(h = "2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years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")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autoplot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tourism_t_trips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,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level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80,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alpha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0.5)</a:t>
            </a:r>
          </a:p>
        </p:txBody>
      </p:sp>
    </p:spTree>
    <p:extLst>
      <p:ext uri="{BB962C8B-B14F-4D97-AF65-F5344CB8AC3E}">
        <p14:creationId xmlns:p14="http://schemas.microsoft.com/office/powerpoint/2010/main" val="104699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694</Words>
  <Application>Microsoft Macintosh PowerPoint</Application>
  <PresentationFormat>Breitbild</PresentationFormat>
  <Paragraphs>105</Paragraphs>
  <Slides>10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SFMono-Regular</vt:lpstr>
      <vt:lpstr>Source Sans Pro</vt:lpstr>
      <vt:lpstr>Symbol</vt:lpstr>
      <vt:lpstr>Office</vt:lpstr>
      <vt:lpstr>Temporal data with  tsibble and fable</vt:lpstr>
      <vt:lpstr>Outlook</vt:lpstr>
      <vt:lpstr>What is Forecasting and  Time-Series Analysis?</vt:lpstr>
      <vt:lpstr>Intro to tsibble</vt:lpstr>
      <vt:lpstr>Data preparation and manipulation (tsibble)</vt:lpstr>
      <vt:lpstr>A forecasting workflow for time series data</vt:lpstr>
      <vt:lpstr>Model specification and estimation (fable)</vt:lpstr>
      <vt:lpstr>Producing forecasts</vt:lpstr>
      <vt:lpstr>Producing forecasts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data with  tsibble and fable</dc:title>
  <dc:creator>von Samson-Himmelstjerna, Justus</dc:creator>
  <cp:lastModifiedBy>von Samson-Himmelstjerna, Justus</cp:lastModifiedBy>
  <cp:revision>5</cp:revision>
  <dcterms:created xsi:type="dcterms:W3CDTF">2022-11-14T18:14:54Z</dcterms:created>
  <dcterms:modified xsi:type="dcterms:W3CDTF">2022-11-15T17:37:51Z</dcterms:modified>
</cp:coreProperties>
</file>