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79" r:id="rId11"/>
    <p:sldId id="280" r:id="rId12"/>
    <p:sldId id="271" r:id="rId13"/>
    <p:sldId id="274" r:id="rId14"/>
    <p:sldId id="283" r:id="rId15"/>
    <p:sldId id="284" r:id="rId16"/>
    <p:sldId id="26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8"/>
    <p:restoredTop sz="80590"/>
  </p:normalViewPr>
  <p:slideViewPr>
    <p:cSldViewPr snapToGrid="0">
      <p:cViewPr varScale="1">
        <p:scale>
          <a:sx n="63" d="100"/>
          <a:sy n="6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this short workshop about temporal data with tsibble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1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Workshop we are introducing you to a workflow to wrangle and forecast time series data.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are looking at a graph, plotting temporal data like the one on the right, we can describe time series by analysing </a:t>
            </a:r>
            <a:r>
              <a:rPr lang="en-GB" b="1" dirty="0"/>
              <a:t>trends</a:t>
            </a:r>
            <a:r>
              <a:rPr lang="en-GB" dirty="0"/>
              <a:t>, </a:t>
            </a:r>
            <a:r>
              <a:rPr lang="en-GB" b="1" dirty="0"/>
              <a:t>seasonality</a:t>
            </a:r>
            <a:r>
              <a:rPr lang="en-GB" dirty="0"/>
              <a:t> and </a:t>
            </a:r>
            <a:r>
              <a:rPr lang="en-GB" b="1" dirty="0"/>
              <a:t>cycles</a:t>
            </a:r>
          </a:p>
          <a:p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Trends describe </a:t>
            </a:r>
            <a:r>
              <a:rPr lang="en-GB" sz="1200" b="0" dirty="0"/>
              <a:t>l</a:t>
            </a:r>
            <a:r>
              <a:rPr lang="en-GB" sz="1200" dirty="0"/>
              <a:t>ong-term overall increase or decrease in the Data, which do not have to be 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Seasonal effects are reoccurring increases or decreases within fixed and known time periods, such as Holidays or climatic seasons.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Cyclic</a:t>
            </a:r>
            <a:r>
              <a:rPr lang="en-GB" sz="1200" b="0" dirty="0"/>
              <a:t> effects are similar effects to seasonality however they are not bound to known frequencies or periods. Examples here would include economic crisis or business cycles</a:t>
            </a:r>
            <a:endParaRPr lang="en-GB" b="0" dirty="0"/>
          </a:p>
          <a:p>
            <a:endParaRPr lang="en-GB" dirty="0"/>
          </a:p>
          <a:p>
            <a:r>
              <a:rPr lang="en-GB" dirty="0"/>
              <a:t>All over all time series can be thought of as a list of measurements, along some information about at what times those numbers were recorded and therefore creating an index.</a:t>
            </a:r>
          </a:p>
          <a:p>
            <a:endParaRPr lang="en-GB" dirty="0"/>
          </a:p>
          <a:p>
            <a:r>
              <a:rPr lang="en-GB" dirty="0"/>
              <a:t>We will now learn how to store this information within R as a tsibble and what we can do with those.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noProof="0" dirty="0"/>
              <a:t>Within tsibble the Index and Key are used to uniquely identify each observation, keeping with the idea of the general tidy workflow. 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ETS()  Exponential smoothing state space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ARIMA()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Model specification and </a:t>
            </a:r>
            <a:r>
              <a:rPr lang="en-GB" sz="4000" dirty="0" err="1"/>
              <a:t>forcasting</a:t>
            </a:r>
            <a:r>
              <a:rPr lang="en-GB" sz="4000" dirty="0"/>
              <a:t>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9CDB7-234E-B981-713B-169A3B7B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208772"/>
            <a:ext cx="6985000" cy="1930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9489AA-F8B3-B9CF-C81B-5E969DD7F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39172"/>
            <a:ext cx="6985000" cy="838200"/>
          </a:xfrm>
          <a:prstGeom prst="rect">
            <a:avLst/>
          </a:prstGeom>
        </p:spPr>
      </p:pic>
      <p:pic>
        <p:nvPicPr>
          <p:cNvPr id="30" name="Grafik 2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EF5061-51D8-2BC7-E5A5-D2D2F91F1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07" y="3968544"/>
            <a:ext cx="6985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40E714-A3D9-B7C4-CCE4-DBE58799E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416623"/>
            <a:ext cx="6985000" cy="1511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2F35A0D-D303-7B0E-0BAE-8BFCF9A1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063" y="2938337"/>
            <a:ext cx="4812536" cy="34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2E34D6-0F6E-7ADC-0BAA-79C875CF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676241"/>
            <a:ext cx="6985000" cy="101600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4239C9-730D-8236-E9D8-D2F2673D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8" y="2848100"/>
            <a:ext cx="6985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have we learned today?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Time series can be described by Trends, Seasonality, and Cycles.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The tsibble package provides a data class to represent tidy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A tsibble consists of a time index, key, and other measured variables in a data-centric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Further packages are building upon tsibble to further analyse and visualise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helps forecasting for time series data in a table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Keeping with the </a:t>
            </a:r>
            <a:r>
              <a:rPr lang="en-GB" sz="2000" dirty="0" err="1">
                <a:latin typeface="Inconsolatazi4"/>
                <a:sym typeface="Wingdings" pitchFamily="2" charset="2"/>
              </a:rPr>
              <a:t>tidyverse</a:t>
            </a:r>
            <a:r>
              <a:rPr lang="en-GB" sz="2000" dirty="0">
                <a:latin typeface="Inconsolatazi4"/>
                <a:sym typeface="Wingdings" pitchFamily="2" charset="2"/>
              </a:rPr>
              <a:t> models in fable define the response variable on the left hand side and model specific functions on the right hand side.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can be used to produce forecasts and asses how well different models perform.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3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1389"/>
          </a:xfrm>
        </p:spPr>
        <p:txBody>
          <a:bodyPr>
            <a:noAutofit/>
          </a:bodyPr>
          <a:lstStyle/>
          <a:p>
            <a:r>
              <a:rPr lang="en-GB" sz="2000" dirty="0" err="1"/>
              <a:t>Tidyverse</a:t>
            </a:r>
            <a:r>
              <a:rPr lang="en-GB" sz="2000" dirty="0"/>
              <a:t> Webpage for tsibble: https://</a:t>
            </a:r>
            <a:r>
              <a:rPr lang="en-GB" sz="2000" dirty="0" err="1"/>
              <a:t>tsibble.tidyverts.org</a:t>
            </a:r>
            <a:endParaRPr lang="en-GB" sz="2000" dirty="0"/>
          </a:p>
          <a:p>
            <a:r>
              <a:rPr lang="en-GB" sz="2000" dirty="0" err="1"/>
              <a:t>Tidyverse</a:t>
            </a:r>
            <a:r>
              <a:rPr lang="en-GB" sz="2000" dirty="0"/>
              <a:t> Webpage for fable: https://fable.tidyverts.org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Webpage by the tsibble creator:</a:t>
            </a:r>
          </a:p>
          <a:p>
            <a:pPr marL="0" indent="0">
              <a:buNone/>
            </a:pPr>
            <a:r>
              <a:rPr lang="en-GB" sz="2000" dirty="0"/>
              <a:t> 	http://cran.nexr.com/web/packages/tsibble/vignettes/intro-tsibble.html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tsibble: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/web/packages/tsibble/</a:t>
            </a:r>
            <a:r>
              <a:rPr lang="en-GB" sz="2000" dirty="0" err="1"/>
              <a:t>tsibble.pdf</a:t>
            </a:r>
            <a:endParaRPr lang="en-GB" sz="2000" dirty="0"/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fable: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/web/packages/fable/</a:t>
            </a:r>
            <a:r>
              <a:rPr lang="en-GB" sz="2000" dirty="0" err="1"/>
              <a:t>fable.pdf</a:t>
            </a:r>
            <a:endParaRPr lang="en-GB" sz="2000" dirty="0"/>
          </a:p>
          <a:p>
            <a:r>
              <a:rPr lang="en-GB" sz="2000" dirty="0"/>
              <a:t>Introduction to fable by package creator:</a:t>
            </a:r>
          </a:p>
          <a:p>
            <a:pPr marL="0" indent="0">
              <a:buNone/>
            </a:pPr>
            <a:r>
              <a:rPr lang="en-GB" sz="2000" dirty="0"/>
              <a:t>	https://www.mitchelloharawild.com/blog/fable/</a:t>
            </a:r>
          </a:p>
          <a:p>
            <a:r>
              <a:rPr lang="en-GB" sz="2000" dirty="0"/>
              <a:t>Book by Rob J Hyndman on forecasting principles: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otexts.com</a:t>
            </a:r>
            <a:r>
              <a:rPr lang="en-GB" sz="2000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for time series </a:t>
            </a:r>
            <a:r>
              <a:rPr lang="en-US" sz="2000" dirty="0" err="1">
                <a:solidFill>
                  <a:schemeClr val="bg1"/>
                </a:solidFill>
              </a:rPr>
              <a:t>datain</a:t>
            </a:r>
            <a:r>
              <a:rPr lang="en-US" sz="2000" dirty="0">
                <a:solidFill>
                  <a:schemeClr val="bg1"/>
                </a:solidFill>
              </a:rPr>
              <a:t> a table format 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3"/>
    </mc:Choice>
    <mc:Fallback>
      <p:transition spd="slow" advTm="76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66"/>
    </mc:Choice>
    <mc:Fallback>
      <p:transition spd="slow" advTm="4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3"/>
    </mc:Choice>
    <mc:Fallback>
      <p:transition spd="slow" advTm="19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25B826-6590-2960-583B-2BB4A0C62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93360"/>
            <a:ext cx="699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597160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286542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99" y="3638380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AA0ED8-4A5E-1057-4344-FB05131D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831656"/>
            <a:ext cx="6985000" cy="1257300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70421E-87FE-8A97-6D5A-AC435E8A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60695"/>
            <a:ext cx="698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1050</Words>
  <Application>Microsoft Macintosh PowerPoint</Application>
  <PresentationFormat>Breitbild</PresentationFormat>
  <Paragraphs>146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The syntax of fable</vt:lpstr>
      <vt:lpstr>Common verbs used in fable</vt:lpstr>
      <vt:lpstr>Model specification and forcasting (fable)</vt:lpstr>
      <vt:lpstr>Producing forecasts</vt:lpstr>
      <vt:lpstr>Producing forecasts</vt:lpstr>
      <vt:lpstr>What have we learned today?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22</cp:revision>
  <dcterms:created xsi:type="dcterms:W3CDTF">2022-11-14T18:14:54Z</dcterms:created>
  <dcterms:modified xsi:type="dcterms:W3CDTF">2022-11-16T19:07:08Z</dcterms:modified>
</cp:coreProperties>
</file>