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tags/tag21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Lato Light" panose="020F0502020204030203" pitchFamily="34" charset="0"/>
      <p:regular r:id="rId32"/>
      <p:bold r:id="rId33"/>
      <p:italic r:id="rId34"/>
      <p:boldItalic r:id="rId35"/>
    </p:embeddedFont>
    <p:embeddedFont>
      <p:font typeface="Playfair Display" panose="000005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B8F47E-97B9-4FB5-B7F7-20191D88CB82}">
  <a:tblStyle styleId="{8EB8F47E-97B9-4FB5-B7F7-20191D88CB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3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a7a06c72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8a7a06c72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a7a06c72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a7a06c72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8da136b72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8da136b72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da136b72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8da136b72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a7a06c72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8a7a06c72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a7a06c72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a7a06c72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a7a06c72e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a7a06c72e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da136b72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8da136b72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a7a06c72e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8a7a06c72e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8a7a06c72e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8a7a06c72e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a7a06c7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a7a06c7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a7a06c72e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8a7a06c72e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8a7a06c72e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8a7a06c72e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8da136b729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8da136b729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8da136b729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8da136b729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8da136b72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8da136b72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8da136b72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8da136b729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c2e90388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c2e90388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a7a06c72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a7a06c72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c2e90388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c2e90388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da136b7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da136b7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da136b72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da136b72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a7a06c72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8a7a06c72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a7a06c72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8a7a06c72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 Light"/>
              <a:buNone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9900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Lato"/>
              <a:buNone/>
              <a:defRPr b="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Lato"/>
              <a:buNone/>
              <a:defRPr b="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ubridate.tidyverse.or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Dates and Times with Lubridate</a:t>
            </a:r>
            <a:r>
              <a:rPr lang="en"/>
              <a:t> 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Daniel Brito and Shruthi Naik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components 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5176200" y="1242900"/>
            <a:ext cx="29103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 year(test)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[1] 2013 2013 2013 2013 2013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 month(test)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[1]  7 10 10 10 12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 day(test)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[1] 18 26  2 13  8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 hour(test)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[1] 12  7 19 14  9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 minute(test)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[1]  3 22 24  1 47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 second(test)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[1] 0 0 0 0 0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 tz(test)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[1] "UTC"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468575" y="1242900"/>
            <a:ext cx="36723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How can we extract a component from this datetime column? E.g. the month?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 test &lt;- flights_dt$dep_time %&gt;% sample(5)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 test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[1] "2013-07-18 12:03:00 UTC"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[2] "2013-10-26 07:22:00 UTC"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[3] "2013-10-02 19:24:00 UTC"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[4] "2013-10-13 14:01:00 UTC"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[5] "2013-12-08 09:47:00 UTC"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custDataLst>
      <p:tags r:id="rId1"/>
    </p:custData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components 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311700" y="1115100"/>
            <a:ext cx="8520600" cy="4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example &lt;- ymd_hms("2022-11-21 12:20:59")</a:t>
            </a:r>
            <a:endParaRPr sz="1400">
              <a:solidFill>
                <a:srgbClr val="666666"/>
              </a:solidFill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6736500" y="2535900"/>
            <a:ext cx="1640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 yday(example)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[1] 325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 wday(example)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[1] 2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3"/>
          <p:cNvSpPr/>
          <p:nvPr/>
        </p:nvSpPr>
        <p:spPr>
          <a:xfrm flipH="1">
            <a:off x="6932800" y="2808300"/>
            <a:ext cx="370500" cy="239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879850" y="2808300"/>
            <a:ext cx="20862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 week(example)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[1] 47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 quarter(example)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[1] 4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 semester(example)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[1] 2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708325" y="1740600"/>
            <a:ext cx="22578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What if we want to find out the week, quarter, or semester of the date?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3296400" y="1699650"/>
            <a:ext cx="25512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How can we find out if the time is in AM or PM or during daylight savings?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6177875" y="1740600"/>
            <a:ext cx="25512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Can we find out which day of the year a date is?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3580513" y="2535900"/>
            <a:ext cx="20862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 am(example)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[1] FALSE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 pm(example)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[1] TRUE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 dst(example)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[1] FALSE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 leap_year(example)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[1] FALSE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components 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486050" y="1297213"/>
            <a:ext cx="3774900" cy="25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Can we plot the number of flights by month, displaying month names?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Reminder, the data looks like this: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[1] "2013-07-18 12:03:00 UTC"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[2] "2013-10-26 07:22:00 UTC"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[3] "2013-10-02 19:24:00 UTC"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[4] "2013-10-13 14:01:00 UTC"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[5] "2013-12-08 09:47:00 UTC"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1542150" y="4027900"/>
            <a:ext cx="6059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flights_dt %&gt;%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mutate(month = month(flights_dt$dep_time, label = TRUE)) %&gt;%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ggplot(aes(x = month)) + geom_bar(aes(y = (..count..)))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7" name="Google Shape;167;p24"/>
          <p:cNvCxnSpPr/>
          <p:nvPr/>
        </p:nvCxnSpPr>
        <p:spPr>
          <a:xfrm>
            <a:off x="5056400" y="4545850"/>
            <a:ext cx="1111500" cy="10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98588"/>
            <a:ext cx="4059484" cy="29463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components </a:t>
            </a:r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1335100" y="4027900"/>
            <a:ext cx="723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flights_dt %&gt;%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mutate(week_day = wday(flights_dt$dep_time, label = TRUE, abbr = FALSE)) %&gt;%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ggplot(aes(x = week_day)) + geom_bar(aes(y = (..count..)))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6" name="Google Shape;176;p25"/>
          <p:cNvCxnSpPr/>
          <p:nvPr/>
        </p:nvCxnSpPr>
        <p:spPr>
          <a:xfrm>
            <a:off x="5191687" y="4551250"/>
            <a:ext cx="2234100" cy="9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457675" y="1256225"/>
            <a:ext cx="40647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Can we plot the number of flights by the day of the week, with names of the days without abbreviations?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Reminder, the data looks like this: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[1] "2013-07-18 12:03:00 UTC"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[2] "2013-10-26 07:22:00 UTC"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[3] "2013-10-02 19:24:00 UTC"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[4] "2013-10-13 14:01:00 UTC"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[5] "2013-12-08 09:47:00 UTC"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1449" y="1184050"/>
            <a:ext cx="3688801" cy="26772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body" idx="1"/>
          </p:nvPr>
        </p:nvSpPr>
        <p:spPr>
          <a:xfrm>
            <a:off x="875100" y="3840825"/>
            <a:ext cx="73938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785" u="sng">
                <a:solidFill>
                  <a:srgbClr val="000000"/>
                </a:solidFill>
              </a:rPr>
              <a:t>Can we set multiple components at once?</a:t>
            </a:r>
            <a:endParaRPr sz="2095" u="sng">
              <a:solidFill>
                <a:srgbClr val="000000"/>
              </a:solidFill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components in dates/times</a:t>
            </a:r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>
            <a:off x="311700" y="924725"/>
            <a:ext cx="8520600" cy="4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example2 &lt;- ymd_hms("2022-11-21 12:20:59")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body" idx="1"/>
          </p:nvPr>
        </p:nvSpPr>
        <p:spPr>
          <a:xfrm>
            <a:off x="638625" y="1307675"/>
            <a:ext cx="2859300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chemeClr val="accent1"/>
                </a:solidFill>
              </a:rPr>
              <a:t>Change the year</a:t>
            </a:r>
            <a:endParaRPr sz="1400" b="1" u="sng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1" u="sng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year(example2) &lt;- 2015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example2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"2015-11-21 12:20:59 UTC"</a:t>
            </a: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638625" y="2566025"/>
            <a:ext cx="2859300" cy="11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000000"/>
                </a:solidFill>
              </a:rPr>
              <a:t>Change the month</a:t>
            </a:r>
            <a:endParaRPr sz="1400" b="1" u="sng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1" u="sng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month(example2) &lt;- 02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example2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"2022-02-21 12:20:59 UTC"</a:t>
            </a:r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body" idx="1"/>
          </p:nvPr>
        </p:nvSpPr>
        <p:spPr>
          <a:xfrm>
            <a:off x="1770650" y="4189725"/>
            <a:ext cx="5759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update(example2, minute = "00", second = "00")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"2022-11-21 12:00:00 UTC"</a:t>
            </a:r>
            <a:endParaRPr sz="1400"/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1"/>
          </p:nvPr>
        </p:nvSpPr>
        <p:spPr>
          <a:xfrm>
            <a:off x="4430850" y="1451138"/>
            <a:ext cx="3938100" cy="23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000000"/>
                </a:solidFill>
              </a:rPr>
              <a:t>Change the hour</a:t>
            </a:r>
            <a:endParaRPr sz="1400" b="1" u="sng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hour(example2) &lt;- 18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example2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"2022-11-21 18:20:59 UTC"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hour(example2) &lt;- hour(example2) + 06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example2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"2022-11-21 18:20:59 UTC"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custDataLst>
      <p:tags r:id="rId1"/>
    </p:custData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Incorrectly set components</a:t>
            </a:r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body" idx="1"/>
          </p:nvPr>
        </p:nvSpPr>
        <p:spPr>
          <a:xfrm>
            <a:off x="311600" y="1622700"/>
            <a:ext cx="85206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What happens if we set 30 days in February? 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body" idx="1"/>
          </p:nvPr>
        </p:nvSpPr>
        <p:spPr>
          <a:xfrm>
            <a:off x="311700" y="3200825"/>
            <a:ext cx="85206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What happens if we add 12 hours to example3? 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199" name="Google Shape;199;p27"/>
          <p:cNvSpPr txBox="1">
            <a:spLocks noGrp="1"/>
          </p:cNvSpPr>
          <p:nvPr>
            <p:ph type="body" idx="1"/>
          </p:nvPr>
        </p:nvSpPr>
        <p:spPr>
          <a:xfrm>
            <a:off x="311700" y="2082900"/>
            <a:ext cx="8520600" cy="9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day(example3) &lt;- 30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example3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"2022-03-02 12:20:59 UTC"</a:t>
            </a:r>
            <a:endParaRPr sz="1400"/>
          </a:p>
        </p:txBody>
      </p:sp>
      <p:sp>
        <p:nvSpPr>
          <p:cNvPr id="200" name="Google Shape;200;p27"/>
          <p:cNvSpPr txBox="1">
            <a:spLocks noGrp="1"/>
          </p:cNvSpPr>
          <p:nvPr>
            <p:ph type="body" idx="1"/>
          </p:nvPr>
        </p:nvSpPr>
        <p:spPr>
          <a:xfrm>
            <a:off x="311700" y="1049900"/>
            <a:ext cx="8520600" cy="4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example3 &lt;- ymd_hms("2022-02-21 12:20:59")</a:t>
            </a:r>
            <a:endParaRPr sz="1400"/>
          </a:p>
        </p:txBody>
      </p:sp>
      <p:sp>
        <p:nvSpPr>
          <p:cNvPr id="201" name="Google Shape;201;p27"/>
          <p:cNvSpPr txBox="1">
            <a:spLocks noGrp="1"/>
          </p:cNvSpPr>
          <p:nvPr>
            <p:ph type="body" idx="1"/>
          </p:nvPr>
        </p:nvSpPr>
        <p:spPr>
          <a:xfrm>
            <a:off x="311700" y="3692363"/>
            <a:ext cx="8520600" cy="9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&gt; hour(example3) &lt;- hour(example3) + 12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&gt; example3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[1] "2022-02-22 00:20:59 UTC"</a:t>
            </a:r>
            <a:endParaRPr sz="1400" dirty="0"/>
          </a:p>
        </p:txBody>
      </p:sp>
      <p:sp>
        <p:nvSpPr>
          <p:cNvPr id="202" name="Google Shape;202;p27"/>
          <p:cNvSpPr txBox="1">
            <a:spLocks noGrp="1"/>
          </p:cNvSpPr>
          <p:nvPr>
            <p:ph type="body" idx="1"/>
          </p:nvPr>
        </p:nvSpPr>
        <p:spPr>
          <a:xfrm>
            <a:off x="3940300" y="2318100"/>
            <a:ext cx="2216700" cy="4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>
                <a:solidFill>
                  <a:srgbClr val="FF0000"/>
                </a:solidFill>
              </a:rPr>
              <a:t>Rolls over to March!</a:t>
            </a:r>
            <a:endParaRPr sz="1400" dirty="0">
              <a:solidFill>
                <a:srgbClr val="FF0000"/>
              </a:solidFill>
            </a:endParaRPr>
          </a:p>
        </p:txBody>
      </p:sp>
      <p:sp>
        <p:nvSpPr>
          <p:cNvPr id="203" name="Google Shape;203;p27"/>
          <p:cNvSpPr txBox="1">
            <a:spLocks noGrp="1"/>
          </p:cNvSpPr>
          <p:nvPr>
            <p:ph type="body" idx="1"/>
          </p:nvPr>
        </p:nvSpPr>
        <p:spPr>
          <a:xfrm>
            <a:off x="3635250" y="3927575"/>
            <a:ext cx="3360900" cy="4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>
                <a:solidFill>
                  <a:srgbClr val="FF0000"/>
                </a:solidFill>
              </a:rPr>
              <a:t>Rolls over to the next day!</a:t>
            </a:r>
            <a:endParaRPr sz="1400" dirty="0">
              <a:solidFill>
                <a:srgbClr val="FF0000"/>
              </a:solidFill>
            </a:endParaRPr>
          </a:p>
        </p:txBody>
      </p:sp>
      <p:cxnSp>
        <p:nvCxnSpPr>
          <p:cNvPr id="204" name="Google Shape;204;p27"/>
          <p:cNvCxnSpPr/>
          <p:nvPr/>
        </p:nvCxnSpPr>
        <p:spPr>
          <a:xfrm>
            <a:off x="1198700" y="2942250"/>
            <a:ext cx="2070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 rot="10800000" flipH="1">
            <a:off x="1416650" y="4543850"/>
            <a:ext cx="479400" cy="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custDataLst>
      <p:tags r:id="rId1"/>
    </p:custData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spans - durations, periods, intervals</a:t>
            </a: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body" idx="1"/>
          </p:nvPr>
        </p:nvSpPr>
        <p:spPr>
          <a:xfrm>
            <a:off x="311700" y="1141025"/>
            <a:ext cx="36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Durations: measure the exact number of seconds that occur between two instants (track the passage of physical time, which deviates from clock time when irregularities occur -  e.g. daylight savings)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Periods: measure the change in clock time by days, hours, etc. that occurs between two instants (ignore time irregularities - more human)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Intervals: represent a start and an end point.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cxnSp>
        <p:nvCxnSpPr>
          <p:cNvPr id="213" name="Google Shape;213;p28"/>
          <p:cNvCxnSpPr/>
          <p:nvPr/>
        </p:nvCxnSpPr>
        <p:spPr>
          <a:xfrm rot="10800000" flipH="1">
            <a:off x="392325" y="1689150"/>
            <a:ext cx="621000" cy="10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 rot="10800000" flipH="1">
            <a:off x="621025" y="3171000"/>
            <a:ext cx="1242300" cy="10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28"/>
          <p:cNvSpPr txBox="1">
            <a:spLocks noGrp="1"/>
          </p:cNvSpPr>
          <p:nvPr>
            <p:ph type="body" idx="1"/>
          </p:nvPr>
        </p:nvSpPr>
        <p:spPr>
          <a:xfrm>
            <a:off x="4708800" y="1141025"/>
            <a:ext cx="4123500" cy="1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paris_agr &lt;- dmy("22.04.2016")</a:t>
            </a:r>
            <a:endParaRPr sz="1200" dirty="0"/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today &lt;- today()</a:t>
            </a:r>
            <a:endParaRPr sz="1200" dirty="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&gt; how_old &lt;- today - paris_agr</a:t>
            </a:r>
            <a:endParaRPr sz="1200" dirty="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#Base R</a:t>
            </a:r>
            <a:endParaRPr sz="1200" dirty="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&gt; how_old</a:t>
            </a:r>
            <a:endParaRPr sz="1200" dirty="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Time difference of 2398 days</a:t>
            </a:r>
            <a:endParaRPr sz="1200" dirty="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&gt; class(how_old)</a:t>
            </a:r>
            <a:endParaRPr sz="1200" dirty="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[1] "difftime"</a:t>
            </a:r>
            <a:endParaRPr sz="1200" dirty="0"/>
          </a:p>
        </p:txBody>
      </p:sp>
      <p:sp>
        <p:nvSpPr>
          <p:cNvPr id="216" name="Google Shape;216;p28"/>
          <p:cNvSpPr txBox="1">
            <a:spLocks noGrp="1"/>
          </p:cNvSpPr>
          <p:nvPr>
            <p:ph type="body" idx="1"/>
          </p:nvPr>
        </p:nvSpPr>
        <p:spPr>
          <a:xfrm>
            <a:off x="4708800" y="2942250"/>
            <a:ext cx="4123500" cy="22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#Duration</a:t>
            </a:r>
            <a:endParaRPr sz="120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 as.duration(how_old)</a:t>
            </a:r>
            <a:endParaRPr sz="120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[1] "207187200s (~6.57 years)"</a:t>
            </a:r>
            <a:endParaRPr sz="120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#Period</a:t>
            </a:r>
            <a:endParaRPr sz="120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 as.period(how_old)</a:t>
            </a:r>
            <a:endParaRPr sz="120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[1] "2398d 0H 0M 0S"</a:t>
            </a:r>
            <a:endParaRPr sz="120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#Interval</a:t>
            </a:r>
            <a:endParaRPr sz="120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 paris_agr %--% today</a:t>
            </a:r>
            <a:endParaRPr sz="120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[1] 2016-04-22 UTC--2022-11-15 UTC</a:t>
            </a:r>
            <a:endParaRPr sz="1200"/>
          </a:p>
        </p:txBody>
      </p:sp>
    </p:spTree>
    <p:custDataLst>
      <p:tags r:id="rId1"/>
    </p:custData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4708800" y="1141025"/>
            <a:ext cx="4123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Periods - more readable for humans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&gt; seconds(1)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"1S"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minutes(1)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"1M 0S"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hours(1)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"1H 0M 0S"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days(1)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"1d 0H 0M 0S"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weeks(1)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"7d 0H 0M 0S"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years(1)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"1y 0m 0d 0H 0M 0S"</a:t>
            </a:r>
            <a:endParaRPr sz="1400"/>
          </a:p>
        </p:txBody>
      </p:sp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Durations v. Periods?</a:t>
            </a:r>
            <a:endParaRPr/>
          </a:p>
        </p:txBody>
      </p:sp>
      <p:sp>
        <p:nvSpPr>
          <p:cNvPr id="223" name="Google Shape;223;p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cxnSp>
        <p:nvCxnSpPr>
          <p:cNvPr id="224" name="Google Shape;224;p29"/>
          <p:cNvCxnSpPr/>
          <p:nvPr/>
        </p:nvCxnSpPr>
        <p:spPr>
          <a:xfrm>
            <a:off x="4572000" y="1076275"/>
            <a:ext cx="0" cy="3416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311700" y="1141025"/>
            <a:ext cx="4123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Duration - in seconds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&gt; dseconds(1)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"1s"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dminutes(1)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"60s (~1 minutes)"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dhours(1)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"3600s (~1 hours)"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ddays(1)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"86400s (~1 days)"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dweeks(1)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"604800s (~1 weeks)"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dyears(1)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"31557600s (~1 years)"</a:t>
            </a:r>
            <a:endParaRPr sz="1400"/>
          </a:p>
        </p:txBody>
      </p:sp>
    </p:spTree>
    <p:custDataLst>
      <p:tags r:id="rId1"/>
    </p:custData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spans – adding time</a:t>
            </a:r>
            <a:endParaRPr dirty="0"/>
          </a:p>
        </p:txBody>
      </p:sp>
      <p:sp>
        <p:nvSpPr>
          <p:cNvPr id="231" name="Google Shape;231;p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4572000" y="1316025"/>
            <a:ext cx="4800" cy="1800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30"/>
          <p:cNvSpPr txBox="1">
            <a:spLocks noGrp="1"/>
          </p:cNvSpPr>
          <p:nvPr>
            <p:ph type="body" idx="1"/>
          </p:nvPr>
        </p:nvSpPr>
        <p:spPr>
          <a:xfrm>
            <a:off x="4708800" y="1380775"/>
            <a:ext cx="41235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Periods - more readable for humans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&gt; 2 * years(1)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"2y 0m 0d 0H 0M 0S"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years(1) + weeks(1) + hours(1)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"1y 0m 7d 1H 0M 0S"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35" name="Google Shape;235;p30"/>
          <p:cNvSpPr txBox="1">
            <a:spLocks noGrp="1"/>
          </p:cNvSpPr>
          <p:nvPr>
            <p:ph type="body" idx="1"/>
          </p:nvPr>
        </p:nvSpPr>
        <p:spPr>
          <a:xfrm>
            <a:off x="311700" y="1380775"/>
            <a:ext cx="4123500" cy="15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Duration - in seconds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/>
              <a:t>&gt; 2 * dyears(1)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[1] "63115200s (~2 years)"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&gt; dyears(1) + dweeks(1) + dhours(1)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[1] "32166000s (~1.02 years)“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2758F-68E9-9B64-3B00-9BCF6B94E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0256" y="3479950"/>
            <a:ext cx="5102981" cy="1594200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IN" sz="2300" dirty="0">
                <a:solidFill>
                  <a:schemeClr val="accent2"/>
                </a:solidFill>
              </a:rPr>
              <a:t>Interval – start and end times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/>
              <a:t>  &gt; now()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[1] "2022-11-16 16:33:54 CET"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&gt; interval(now, now + days(1))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[1] "</a:t>
            </a:r>
            <a:r>
              <a:rPr lang="fr-FR" sz="1800" dirty="0"/>
              <a:t>2022-11-16 16:33:54 CET--2022-11-17 16:33:54 CET</a:t>
            </a:r>
            <a:r>
              <a:rPr lang="en-US" sz="1800" dirty="0"/>
              <a:t> "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Durations v. Periods?</a:t>
            </a:r>
            <a:endParaRPr dirty="0"/>
          </a:p>
        </p:txBody>
      </p:sp>
      <p:sp>
        <p:nvSpPr>
          <p:cNvPr id="241" name="Google Shape;241;p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242" name="Google Shape;242;p31"/>
          <p:cNvCxnSpPr/>
          <p:nvPr/>
        </p:nvCxnSpPr>
        <p:spPr>
          <a:xfrm>
            <a:off x="4579225" y="2687125"/>
            <a:ext cx="4800" cy="2007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1"/>
          <p:cNvSpPr txBox="1">
            <a:spLocks noGrp="1"/>
          </p:cNvSpPr>
          <p:nvPr>
            <p:ph type="body" idx="1"/>
          </p:nvPr>
        </p:nvSpPr>
        <p:spPr>
          <a:xfrm>
            <a:off x="318925" y="2751875"/>
            <a:ext cx="4123500" cy="19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Duration - in seconds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/>
              <a:t>one_pm &lt;- ymd_hms( "2022-03-26 13:00:00",  tz = "CET")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&gt; one_pm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[1] "2022-03-26 13:00:00 CET"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&gt; one_pm + ddays(1)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[1] "2022-03-27 14:00:00 CEST"</a:t>
            </a:r>
            <a:endParaRPr sz="1400" dirty="0"/>
          </a:p>
        </p:txBody>
      </p:sp>
      <p:sp>
        <p:nvSpPr>
          <p:cNvPr id="244" name="Google Shape;244;p31"/>
          <p:cNvSpPr txBox="1">
            <a:spLocks noGrp="1"/>
          </p:cNvSpPr>
          <p:nvPr>
            <p:ph type="body" idx="1"/>
          </p:nvPr>
        </p:nvSpPr>
        <p:spPr>
          <a:xfrm>
            <a:off x="4720825" y="2751875"/>
            <a:ext cx="4123500" cy="22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Periods - more readable for humans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/>
              <a:t>one_pm &lt;- ymd_hms( "2022-03-26 13:00:00",  tz = "CET")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&gt; one_pm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[1] "2022-03-26 13:00:00 CET"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&gt; one_pm + days(1)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[1] "2022-03-27 13:00:00 CEST"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45" name="Google Shape;245;p31"/>
          <p:cNvSpPr txBox="1">
            <a:spLocks noGrp="1"/>
          </p:cNvSpPr>
          <p:nvPr>
            <p:ph type="body" idx="1"/>
          </p:nvPr>
        </p:nvSpPr>
        <p:spPr>
          <a:xfrm>
            <a:off x="3177550" y="2071957"/>
            <a:ext cx="2863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rgbClr val="000000"/>
                </a:solidFill>
              </a:rPr>
              <a:t>Daylight savings!</a:t>
            </a:r>
            <a:endParaRPr b="1" u="sng" dirty="0">
              <a:solidFill>
                <a:srgbClr val="000000"/>
              </a:solidFill>
            </a:endParaRPr>
          </a:p>
        </p:txBody>
      </p:sp>
      <p:cxnSp>
        <p:nvCxnSpPr>
          <p:cNvPr id="246" name="Google Shape;246;p31"/>
          <p:cNvCxnSpPr/>
          <p:nvPr/>
        </p:nvCxnSpPr>
        <p:spPr>
          <a:xfrm>
            <a:off x="1416362" y="4609025"/>
            <a:ext cx="5559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31"/>
          <p:cNvCxnSpPr/>
          <p:nvPr/>
        </p:nvCxnSpPr>
        <p:spPr>
          <a:xfrm>
            <a:off x="5843532" y="4779156"/>
            <a:ext cx="5559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234;p30">
            <a:extLst>
              <a:ext uri="{FF2B5EF4-FFF2-40B4-BE49-F238E27FC236}">
                <a16:creationId xmlns:a16="http://schemas.microsoft.com/office/drawing/2014/main" id="{36950F00-9013-E5BB-CF58-A8BA5B2B95CC}"/>
              </a:ext>
            </a:extLst>
          </p:cNvPr>
          <p:cNvSpPr txBox="1">
            <a:spLocks/>
          </p:cNvSpPr>
          <p:nvPr/>
        </p:nvSpPr>
        <p:spPr>
          <a:xfrm>
            <a:off x="318925" y="1126188"/>
            <a:ext cx="5447700" cy="1081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600" dirty="0">
                <a:solidFill>
                  <a:srgbClr val="000000"/>
                </a:solidFill>
              </a:rPr>
              <a:t>What happens when we do this?</a:t>
            </a:r>
          </a:p>
          <a:p>
            <a:pPr marL="0" indent="0">
              <a:buFont typeface="Lato"/>
              <a:buNone/>
            </a:pPr>
            <a:endParaRPr lang="en-US" sz="1200" dirty="0"/>
          </a:p>
          <a:p>
            <a:pPr marL="0" indent="0">
              <a:buFont typeface="Lato"/>
              <a:buNone/>
            </a:pPr>
            <a:r>
              <a:rPr lang="en-US" sz="1200" dirty="0" err="1"/>
              <a:t>one_pm</a:t>
            </a:r>
            <a:r>
              <a:rPr lang="en-US" sz="1200" dirty="0"/>
              <a:t> &lt;- </a:t>
            </a:r>
            <a:r>
              <a:rPr lang="en-US" sz="1200" dirty="0" err="1"/>
              <a:t>ymd_hms</a:t>
            </a:r>
            <a:r>
              <a:rPr lang="en-US" sz="1200" dirty="0"/>
              <a:t>( "2022-03-26 13:00:00",  </a:t>
            </a:r>
            <a:r>
              <a:rPr lang="en-US" sz="1200" dirty="0" err="1"/>
              <a:t>tz</a:t>
            </a:r>
            <a:r>
              <a:rPr lang="en-US" sz="1200" dirty="0"/>
              <a:t> = "CET")</a:t>
            </a:r>
          </a:p>
          <a:p>
            <a:pPr marL="0" indent="0">
              <a:buFont typeface="Lato"/>
              <a:buNone/>
            </a:pPr>
            <a:r>
              <a:rPr lang="en-US" sz="1200" dirty="0" err="1"/>
              <a:t>one_pm</a:t>
            </a:r>
            <a:r>
              <a:rPr lang="en-US" sz="1200" dirty="0"/>
              <a:t> + </a:t>
            </a:r>
            <a:r>
              <a:rPr lang="en-US" sz="1200" dirty="0" err="1"/>
              <a:t>ddays</a:t>
            </a:r>
            <a:r>
              <a:rPr lang="en-US" sz="1200" dirty="0"/>
              <a:t>(1)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a package for dates and times?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79475" y="1403100"/>
            <a:ext cx="4301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Dates come in different forms and shapes:</a:t>
            </a:r>
            <a:endParaRPr sz="1500">
              <a:solidFill>
                <a:srgbClr val="000000"/>
              </a:solidFill>
            </a:endParaRPr>
          </a:p>
          <a:p>
            <a:pPr marL="457200" lvl="1" indent="-431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01.09.2022</a:t>
            </a:r>
            <a:endParaRPr>
              <a:solidFill>
                <a:srgbClr val="000000"/>
              </a:solidFill>
            </a:endParaRPr>
          </a:p>
          <a:p>
            <a:pPr marL="457200" lvl="1" indent="-431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01/09/22</a:t>
            </a:r>
            <a:endParaRPr>
              <a:solidFill>
                <a:srgbClr val="000000"/>
              </a:solidFill>
            </a:endParaRPr>
          </a:p>
          <a:p>
            <a:pPr marL="457200" lvl="1" indent="-431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09-01-2022</a:t>
            </a:r>
            <a:endParaRPr>
              <a:solidFill>
                <a:srgbClr val="000000"/>
              </a:solidFill>
            </a:endParaRPr>
          </a:p>
          <a:p>
            <a:pPr marL="457200" lvl="1" indent="-431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SEP-09-22</a:t>
            </a:r>
            <a:endParaRPr>
              <a:solidFill>
                <a:srgbClr val="000000"/>
              </a:solidFill>
            </a:endParaRPr>
          </a:p>
          <a:p>
            <a:pPr marL="457200" lvl="1" indent="-431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September, 09, 2022</a:t>
            </a:r>
            <a:endParaRPr>
              <a:solidFill>
                <a:srgbClr val="000000"/>
              </a:solidFill>
            </a:endParaRPr>
          </a:p>
          <a:p>
            <a:pPr marL="457200" lvl="1" indent="-431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09 SEP 22</a:t>
            </a:r>
            <a:endParaRPr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rgbClr val="000000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25" y="1633238"/>
            <a:ext cx="3009000" cy="2454874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>
            <a:spLocks noGrp="1"/>
          </p:cNvSpPr>
          <p:nvPr>
            <p:ph type="body" idx="1"/>
          </p:nvPr>
        </p:nvSpPr>
        <p:spPr>
          <a:xfrm>
            <a:off x="2377200" y="1155425"/>
            <a:ext cx="43896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about this?</a:t>
            </a:r>
            <a:endParaRPr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ymd("2020-01-01") + dyears(1)</a:t>
            </a:r>
            <a:endParaRPr sz="1500"/>
          </a:p>
        </p:txBody>
      </p:sp>
      <p:sp>
        <p:nvSpPr>
          <p:cNvPr id="253" name="Google Shape;253;p3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Durations v. Periods?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cxnSp>
        <p:nvCxnSpPr>
          <p:cNvPr id="255" name="Google Shape;255;p32"/>
          <p:cNvCxnSpPr/>
          <p:nvPr/>
        </p:nvCxnSpPr>
        <p:spPr>
          <a:xfrm>
            <a:off x="4569600" y="2896125"/>
            <a:ext cx="7200" cy="12885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32"/>
          <p:cNvSpPr txBox="1">
            <a:spLocks noGrp="1"/>
          </p:cNvSpPr>
          <p:nvPr>
            <p:ph type="body" idx="1"/>
          </p:nvPr>
        </p:nvSpPr>
        <p:spPr>
          <a:xfrm>
            <a:off x="309300" y="2960875"/>
            <a:ext cx="4123500" cy="19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Duration - in seconds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&gt; ymd("2020-01-01") + dyears(1)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"2020-12-31 06:00:00 UTC"</a:t>
            </a:r>
            <a:endParaRPr sz="1400"/>
          </a:p>
        </p:txBody>
      </p:sp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4711200" y="2960875"/>
            <a:ext cx="4123500" cy="13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Periods - more readable for humans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&gt; ymd("2020-01-01") + years(1)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"2021-01-01"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58" name="Google Shape;258;p32"/>
          <p:cNvCxnSpPr/>
          <p:nvPr/>
        </p:nvCxnSpPr>
        <p:spPr>
          <a:xfrm>
            <a:off x="673250" y="4031975"/>
            <a:ext cx="10266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32"/>
          <p:cNvCxnSpPr/>
          <p:nvPr/>
        </p:nvCxnSpPr>
        <p:spPr>
          <a:xfrm>
            <a:off x="5075575" y="4031975"/>
            <a:ext cx="10266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32"/>
          <p:cNvSpPr txBox="1">
            <a:spLocks noGrp="1"/>
          </p:cNvSpPr>
          <p:nvPr>
            <p:ph type="body" idx="1"/>
          </p:nvPr>
        </p:nvSpPr>
        <p:spPr>
          <a:xfrm>
            <a:off x="2377200" y="2092350"/>
            <a:ext cx="43896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000000"/>
                </a:solidFill>
              </a:rPr>
              <a:t>Leap year!</a:t>
            </a:r>
            <a:endParaRPr b="1" u="sng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zones</a:t>
            </a:r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67" name="Google Shape;26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R uses the international standard IANA time zones which was a database originally compiled by Arthur David Olson and is now managed by IANA. It uses a consistent naming scheme of Continent/City (with a few exceptions). 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Unless otherwise specified, lubridate always uses UTC (similar to GMT). 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You can check the complete complete list of all time zone names with OlsonNames()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/>
              <a:t>&gt; length(OlsonNames())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/>
              <a:t>[1] 594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/>
              <a:t>&gt; head(OlsonNames())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/>
              <a:t>[1] "Africa/Abidjan"     "Africa/Accra"       "Africa/Addis_Ababa"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dirty="0"/>
              <a:t>[4] "Africa/Algiers"     "Africa/Asmara"      "Africa/Asmera"</a:t>
            </a:r>
            <a:endParaRPr sz="1400" dirty="0"/>
          </a:p>
        </p:txBody>
      </p:sp>
    </p:spTree>
    <p:custDataLst>
      <p:tags r:id="rId1"/>
    </p:custData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body" idx="1"/>
          </p:nvPr>
        </p:nvSpPr>
        <p:spPr>
          <a:xfrm>
            <a:off x="5808300" y="2422275"/>
            <a:ext cx="2756700" cy="22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No!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8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 x1 - x2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Time difference of 0 secs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 x2 - x3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Time difference of 0 secs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 x1 - x3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Time difference of 0 secs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280"/>
          </a:p>
        </p:txBody>
      </p:sp>
      <p:sp>
        <p:nvSpPr>
          <p:cNvPr id="273" name="Google Shape;273;p3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zones</a:t>
            </a:r>
            <a:endParaRPr/>
          </a:p>
        </p:txBody>
      </p:sp>
      <p:sp>
        <p:nvSpPr>
          <p:cNvPr id="274" name="Google Shape;274;p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75" name="Google Shape;27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Why do time zones matter?</a:t>
            </a:r>
            <a:endParaRPr sz="1400"/>
          </a:p>
        </p:txBody>
      </p:sp>
      <p:sp>
        <p:nvSpPr>
          <p:cNvPr id="276" name="Google Shape;276;p34"/>
          <p:cNvSpPr txBox="1">
            <a:spLocks noGrp="1"/>
          </p:cNvSpPr>
          <p:nvPr>
            <p:ph type="body" idx="1"/>
          </p:nvPr>
        </p:nvSpPr>
        <p:spPr>
          <a:xfrm>
            <a:off x="311700" y="1754500"/>
            <a:ext cx="5496600" cy="28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80"/>
              <a:t>&gt; x1 &lt;- ymd_hms("2015-06-01 12:00:00", tz = "America/New_York")</a:t>
            </a:r>
            <a:endParaRPr sz="128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80"/>
              <a:t>&gt; x1</a:t>
            </a:r>
            <a:endParaRPr sz="128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80"/>
              <a:t>[1] "2015-06-01 12:00:00 EDT"</a:t>
            </a:r>
            <a:endParaRPr sz="128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28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80"/>
              <a:t>&gt; x2 &lt;- ymd_hms("2015-06-01 18:00:00", tz = "Europe/Copenhagen")</a:t>
            </a:r>
            <a:endParaRPr sz="128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80"/>
              <a:t>&gt; x2</a:t>
            </a:r>
            <a:endParaRPr sz="128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80"/>
              <a:t>[1] "2015-06-01 18:00:00 CEST"</a:t>
            </a:r>
            <a:endParaRPr sz="128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28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80"/>
              <a:t>&gt; x3 &lt;- ymd_hms("2015-06-02 04:00:00", tz = "Pacific/Auckland")</a:t>
            </a:r>
            <a:endParaRPr sz="128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80"/>
              <a:t>&gt; x3</a:t>
            </a:r>
            <a:endParaRPr sz="128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80"/>
              <a:t>[1] "2015-06-02 04:00:00 NZST"</a:t>
            </a:r>
            <a:endParaRPr sz="1280"/>
          </a:p>
        </p:txBody>
      </p:sp>
      <p:sp>
        <p:nvSpPr>
          <p:cNvPr id="277" name="Google Shape;277;p34"/>
          <p:cNvSpPr txBox="1">
            <a:spLocks noGrp="1"/>
          </p:cNvSpPr>
          <p:nvPr>
            <p:ph type="body" idx="1"/>
          </p:nvPr>
        </p:nvSpPr>
        <p:spPr>
          <a:xfrm>
            <a:off x="6012450" y="1656425"/>
            <a:ext cx="2348400" cy="7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Is there a difference between these times?</a:t>
            </a:r>
            <a:endParaRPr sz="140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>
            <a:spLocks noGrp="1"/>
          </p:cNvSpPr>
          <p:nvPr>
            <p:ph type="body" idx="1"/>
          </p:nvPr>
        </p:nvSpPr>
        <p:spPr>
          <a:xfrm>
            <a:off x="431575" y="2035125"/>
            <a:ext cx="3600300" cy="20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Get the same clock time in a new time zone - in Australia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&gt; force_tz(now, tzone = "Australia/Lord_Howe")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[1] "2022-11-15 19:16:47 +11"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283" name="Google Shape;283;p3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time zones</a:t>
            </a:r>
            <a:endParaRPr/>
          </a:p>
        </p:txBody>
      </p:sp>
      <p:sp>
        <p:nvSpPr>
          <p:cNvPr id="284" name="Google Shape;284;p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85" name="Google Shape;285;p35"/>
          <p:cNvSpPr txBox="1">
            <a:spLocks noGrp="1"/>
          </p:cNvSpPr>
          <p:nvPr>
            <p:ph type="body" idx="1"/>
          </p:nvPr>
        </p:nvSpPr>
        <p:spPr>
          <a:xfrm>
            <a:off x="4838375" y="2035125"/>
            <a:ext cx="3651900" cy="18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Get the same moment (date and time) as per Australia’s date and time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&gt; with_tz(now, tzone = "Australia/Lord_Howe")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[1] "2022-11-16 05:16:47 +11"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86" name="Google Shape;286;p35"/>
          <p:cNvSpPr txBox="1">
            <a:spLocks noGrp="1"/>
          </p:cNvSpPr>
          <p:nvPr>
            <p:ph type="body" idx="1"/>
          </p:nvPr>
        </p:nvSpPr>
        <p:spPr>
          <a:xfrm>
            <a:off x="847950" y="1235400"/>
            <a:ext cx="74481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Current date and time: "2022-11-15 19:16:47 CET"</a:t>
            </a:r>
            <a:endParaRPr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>
            <a:spLocks noGrp="1"/>
          </p:cNvSpPr>
          <p:nvPr>
            <p:ph type="title"/>
          </p:nvPr>
        </p:nvSpPr>
        <p:spPr>
          <a:xfrm>
            <a:off x="311700" y="2080425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Lato"/>
                <a:ea typeface="Lato"/>
                <a:cs typeface="Lato"/>
                <a:sym typeface="Lato"/>
              </a:rPr>
              <a:t>Let’s try using what we learnt in an exercise!</a:t>
            </a:r>
            <a:endParaRPr b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98" name="Google Shape;298;p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99" name="Google Shape;29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Grolemund, G. and Wickham, H. (2011) ‘Dates and times made easy with lubridate’, </a:t>
            </a:r>
            <a:r>
              <a:rPr lang="en" sz="14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Journal of Statistical Software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40(3), pp. 1–25. doi: 10.18637/jss.v040.i03.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Lubridate Cheatsheet. (n.d.) </a:t>
            </a:r>
            <a:r>
              <a:rPr lang="en" sz="14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https://lubridate.tidyverse.org/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RichardonData. (2020) ‘Handling Datetimes in R with "lubridate" | R Tutorial (2020)’. https://www.youtube.com/watch?v=VYAo69WdJZg.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Wickham, H. and Grolemund, G. (2017) </a:t>
            </a:r>
            <a:r>
              <a:rPr lang="en" sz="14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for Data Science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Journal of Statistical Software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O’Reilly Media, Inc. doi: 10.18637/jss.v077.b01.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a package for dates and times?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348625"/>
            <a:ext cx="446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Dates and times have many details…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How many days does a year have?</a:t>
            </a:r>
            <a:endParaRPr sz="150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>
                <a:solidFill>
                  <a:srgbClr val="000000"/>
                </a:solidFill>
              </a:rPr>
              <a:t>What about leap years?</a:t>
            </a:r>
            <a:endParaRPr sz="110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How many hours does a day have?</a:t>
            </a:r>
            <a:endParaRPr sz="150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>
                <a:solidFill>
                  <a:srgbClr val="000000"/>
                </a:solidFill>
              </a:rPr>
              <a:t>What about daylight savings time (DST)</a:t>
            </a:r>
            <a:endParaRPr sz="110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Different time zones</a:t>
            </a:r>
            <a:endParaRPr sz="150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>
                <a:solidFill>
                  <a:srgbClr val="000000"/>
                </a:solidFill>
              </a:rPr>
              <a:t>GMT, UTC, CET…</a:t>
            </a:r>
            <a:endParaRPr sz="110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>
                <a:solidFill>
                  <a:srgbClr val="000000"/>
                </a:solidFill>
              </a:rPr>
              <a:t>What time is it in Brazil?</a:t>
            </a:r>
            <a:endParaRPr sz="110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>
                <a:solidFill>
                  <a:srgbClr val="000000"/>
                </a:solidFill>
              </a:rPr>
              <a:t>What's the date in Japan?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Lubridate helps us do calculations with dates and times!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25" y="1633238"/>
            <a:ext cx="3009000" cy="2454874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269975"/>
            <a:ext cx="4142400" cy="4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b="1" u="sng">
                <a:solidFill>
                  <a:srgbClr val="000000"/>
                </a:solidFill>
              </a:rPr>
              <a:t>Date objects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and time objects 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4717150" y="1188350"/>
            <a:ext cx="422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759600" y="1759450"/>
            <a:ext cx="4142400" cy="18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Class: "POSIXct"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&gt; now &lt;- now()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now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"2022-11-14 09:47:54 CET"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class(now)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"POSIXct" "POSIXt"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750275"/>
            <a:ext cx="4142400" cy="22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Class: "Date"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&gt; today &lt;- today()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today 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"2022-11-14"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class(today)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"Date"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R uses the format YYYY-MM-DD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759600" y="1269975"/>
            <a:ext cx="4142400" cy="4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b="1" u="sng">
                <a:solidFill>
                  <a:srgbClr val="000000"/>
                </a:solidFill>
              </a:rPr>
              <a:t>Date and time objects </a:t>
            </a:r>
            <a:endParaRPr sz="140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1307625" y="3312800"/>
            <a:ext cx="2343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[1] "character"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[2] "numeric"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[3] "character"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date and date-time objects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6005150" y="1795400"/>
            <a:ext cx="26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457650" y="1566550"/>
            <a:ext cx="3678600" cy="15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What class do these belong to?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434343"/>
                </a:solidFill>
              </a:rPr>
              <a:t>[1] </a:t>
            </a:r>
            <a:r>
              <a:rPr lang="en" sz="1400" dirty="0"/>
              <a:t>date_1 &lt;- "1998 06 20”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/>
              <a:t>[2] date_2 &lt;- c(1998-06-20, 1998-07-21) </a:t>
            </a:r>
            <a:endParaRPr sz="1400" dirty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dirty="0"/>
              <a:t>[3] datetime_2 &lt;- "1998 06 20 14:23:00"</a:t>
            </a:r>
            <a:endParaRPr sz="1400" dirty="0"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5335575" y="1795400"/>
            <a:ext cx="26256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can we tell R these are dates or datetimes?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as_date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as_datetime</a:t>
            </a:r>
            <a:endParaRPr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date and date-time objects</a:t>
            </a: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1385256" y="1804806"/>
            <a:ext cx="3231300" cy="28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 as_date("21 November 2022")</a:t>
            </a:r>
            <a:endParaRPr sz="1200"/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[1] NA</a:t>
            </a:r>
            <a:endParaRPr sz="1200"/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&gt; as_datetime("21 November 2022")</a:t>
            </a:r>
            <a:endParaRPr sz="1200"/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[1] NA</a:t>
            </a:r>
            <a:endParaRPr sz="1200"/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&gt; as_date("21112022")</a:t>
            </a:r>
            <a:endParaRPr sz="1200"/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[1] NA</a:t>
            </a:r>
            <a:endParaRPr sz="1200"/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&gt; as_datetime("21112022")</a:t>
            </a:r>
            <a:endParaRPr sz="1200"/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[1] NA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00000"/>
              </a:solidFill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2329050" y="1231350"/>
            <a:ext cx="4485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 dirty="0">
                <a:solidFill>
                  <a:srgbClr val="000000"/>
                </a:solidFill>
              </a:rPr>
              <a:t>But they only work with the format YYYY-MM-DD!</a:t>
            </a:r>
            <a:endParaRPr sz="1400" b="1" u="sng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4778962" y="1804806"/>
            <a:ext cx="2838900" cy="28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&gt; as_date("2022 November 21")</a:t>
            </a:r>
            <a:endParaRPr sz="1200" dirty="0"/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/>
              <a:t>[1] "2022-11-21"</a:t>
            </a:r>
            <a:endParaRPr sz="1200" dirty="0"/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/>
              <a:t>&gt; as_datetime("2022 November 21")</a:t>
            </a:r>
            <a:endParaRPr sz="1200" dirty="0"/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/>
              <a:t>[1] "2022-11-21 UTC"</a:t>
            </a:r>
            <a:endParaRPr sz="1200" dirty="0"/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/>
              <a:t>&gt; as_date("20221121")</a:t>
            </a:r>
            <a:endParaRPr sz="1200" dirty="0"/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/>
              <a:t>[1] "2022-11-21"</a:t>
            </a:r>
            <a:endParaRPr sz="1200" dirty="0"/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/>
              <a:t>&gt; as_datetime("20221121")</a:t>
            </a:r>
            <a:endParaRPr sz="1200" dirty="0"/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/>
              <a:t>[1] "2022-11-21 UTC"</a:t>
            </a:r>
            <a:endParaRPr sz="1200" dirty="0"/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523050" y="2070475"/>
            <a:ext cx="23430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How can we tell R whether 02-01-2001 is 2nd January 2001 or 1st February 2001?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3199888" y="1240463"/>
          <a:ext cx="5490750" cy="3407800"/>
        </p:xfrm>
        <a:graphic>
          <a:graphicData uri="http://schemas.openxmlformats.org/drawingml/2006/table">
            <a:tbl>
              <a:tblPr>
                <a:noFill/>
                <a:tableStyleId>{8EB8F47E-97B9-4FB5-B7F7-20191D88CB82}</a:tableStyleId>
              </a:tblPr>
              <a:tblGrid>
                <a:gridCol w="274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Date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Date and time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date and date-time objects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99875" y="1849875"/>
            <a:ext cx="26256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dmy("21st November 2022")</a:t>
            </a: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[1] "2022-11-21"</a:t>
            </a: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&gt; mdy("11-21-2022")</a:t>
            </a: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[1] "2022-11-21"</a:t>
            </a: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&gt; ymd(20221121)</a:t>
            </a: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[1] "2022-11-21"</a:t>
            </a: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6005150" y="1795400"/>
            <a:ext cx="26256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 ymd_hms("2022-11-21 12:20:59")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[1] "2022-11-21 12:20:59 UTC"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 mdy_hm("11/21/2022 12:20")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[1] "2022-11-21 12:20:00 UTC"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 dmy(21112022, tz = "UTC")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[1] "2022-11-21 UTC"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523050" y="3486475"/>
            <a:ext cx="2343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Helper functions!</a:t>
            </a:r>
            <a:endParaRPr sz="16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custDataLst>
      <p:tags r:id="rId1"/>
    </p:custData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date/time by merging data</a:t>
            </a: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50" y="1899938"/>
            <a:ext cx="4260301" cy="192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5165275" y="1435250"/>
            <a:ext cx="3438300" cy="12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How do we merge the columns to one date and time column?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5165275" y="2797275"/>
            <a:ext cx="3438300" cy="8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make_datetime</a:t>
            </a:r>
            <a:endParaRPr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date/time by merging data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00" y="1658613"/>
            <a:ext cx="8241900" cy="2381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1"/>
          <p:cNvCxnSpPr/>
          <p:nvPr/>
        </p:nvCxnSpPr>
        <p:spPr>
          <a:xfrm>
            <a:off x="3607000" y="2288425"/>
            <a:ext cx="4446000" cy="43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3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0.8|0.4|23.4|2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|7|5.3|7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14|12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0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21.9|9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1.1|0.4|0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5.5|1.3|0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2|19.9|0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3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5|2.1|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2.7|8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7|5.9|0.4|9.2|0.4"/>
</p:tagLst>
</file>

<file path=ppt/theme/theme1.xml><?xml version="1.0" encoding="utf-8"?>
<a:theme xmlns:a="http://schemas.openxmlformats.org/drawingml/2006/main" name="Coral">
  <a:themeElements>
    <a:clrScheme name="Coral">
      <a:dk1>
        <a:srgbClr val="B92139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2515</Words>
  <Application>Microsoft Office PowerPoint</Application>
  <PresentationFormat>On-screen Show (16:9)</PresentationFormat>
  <Paragraphs>380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Lato Light</vt:lpstr>
      <vt:lpstr>Playfair Display</vt:lpstr>
      <vt:lpstr>Lato</vt:lpstr>
      <vt:lpstr>Arial</vt:lpstr>
      <vt:lpstr>Coral</vt:lpstr>
      <vt:lpstr>Dates and Times with Lubridate </vt:lpstr>
      <vt:lpstr>Why do we need a package for dates and times?</vt:lpstr>
      <vt:lpstr>Why do we need a package for dates and times?</vt:lpstr>
      <vt:lpstr>Date and time objects </vt:lpstr>
      <vt:lpstr>Creating date and date-time objects</vt:lpstr>
      <vt:lpstr>Creating date and date-time objects</vt:lpstr>
      <vt:lpstr>Creating date and date-time objects</vt:lpstr>
      <vt:lpstr>Creating date/time by merging data</vt:lpstr>
      <vt:lpstr>Creating date/time by merging data</vt:lpstr>
      <vt:lpstr>Extract components </vt:lpstr>
      <vt:lpstr>Extract components </vt:lpstr>
      <vt:lpstr>Extract components </vt:lpstr>
      <vt:lpstr>Extract components </vt:lpstr>
      <vt:lpstr>Set components in dates/times</vt:lpstr>
      <vt:lpstr>Incorrectly set components</vt:lpstr>
      <vt:lpstr>Time spans - durations, periods, intervals</vt:lpstr>
      <vt:lpstr>Durations v. Periods?</vt:lpstr>
      <vt:lpstr>Time spans – adding time</vt:lpstr>
      <vt:lpstr>Durations v. Periods?</vt:lpstr>
      <vt:lpstr>Durations v. Periods?</vt:lpstr>
      <vt:lpstr>Time zones</vt:lpstr>
      <vt:lpstr>Time zones</vt:lpstr>
      <vt:lpstr>Comparing time zones</vt:lpstr>
      <vt:lpstr>Let’s try using what we learnt in an exercise!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Dates and Times with Lubridate</dc:title>
  <dc:creator>Shruthi Naik</dc:creator>
  <cp:lastModifiedBy>Shruthi Naik</cp:lastModifiedBy>
  <cp:revision>9</cp:revision>
  <dcterms:modified xsi:type="dcterms:W3CDTF">2022-11-16T18:16:01Z</dcterms:modified>
</cp:coreProperties>
</file>