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DB2A-8201-4F77-A18D-F2578BA1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69357"/>
            <a:ext cx="8791575" cy="2387600"/>
          </a:xfrm>
        </p:spPr>
        <p:txBody>
          <a:bodyPr/>
          <a:lstStyle/>
          <a:p>
            <a:pPr algn="ctr"/>
            <a:r>
              <a:rPr lang="en-GB" dirty="0"/>
              <a:t>Network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38FBB-D339-43A9-B664-A1025EE3FEA9}"/>
              </a:ext>
            </a:extLst>
          </p:cNvPr>
          <p:cNvSpPr txBox="1"/>
          <p:nvPr/>
        </p:nvSpPr>
        <p:spPr>
          <a:xfrm>
            <a:off x="3524816" y="3499040"/>
            <a:ext cx="54947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/>
              <a:t>TidyGraph</a:t>
            </a:r>
            <a:r>
              <a:rPr lang="en-GB" sz="4000" dirty="0"/>
              <a:t> &amp; </a:t>
            </a:r>
            <a:r>
              <a:rPr lang="en-GB" sz="4000" dirty="0" err="1"/>
              <a:t>GGraph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17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D805-99A9-4446-8A60-9CB0CBA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291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Network graphs</a:t>
            </a:r>
          </a:p>
        </p:txBody>
      </p:sp>
      <p:pic>
        <p:nvPicPr>
          <p:cNvPr id="1026" name="Picture 2" descr="Network diagram – from Data to Viz">
            <a:extLst>
              <a:ext uri="{FF2B5EF4-FFF2-40B4-BE49-F238E27FC236}">
                <a16:creationId xmlns:a16="http://schemas.microsoft.com/office/drawing/2014/main" id="{394EB6AE-D05E-4498-9D5F-B92AD104A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37" y="1586757"/>
            <a:ext cx="6442745" cy="46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2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66AE-9E07-46F0-9AC8-F0ACE6E3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3511-019A-484E-8036-FCE5F361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Health </a:t>
            </a:r>
            <a:r>
              <a:rPr lang="en-GB" i="1" dirty="0" err="1"/>
              <a:t>behaviors</a:t>
            </a:r>
            <a:r>
              <a:rPr lang="en-GB" i="1" dirty="0"/>
              <a:t> spread across social systems, crime is conducted through illicit networks, and community movements are prompted by social media. Social connections are crucial to each of these phenomena</a:t>
            </a:r>
            <a:r>
              <a:rPr lang="en-GB" dirty="0"/>
              <a:t>.” (Robins, 2013)</a:t>
            </a:r>
          </a:p>
        </p:txBody>
      </p:sp>
    </p:spTree>
    <p:extLst>
      <p:ext uri="{BB962C8B-B14F-4D97-AF65-F5344CB8AC3E}">
        <p14:creationId xmlns:p14="http://schemas.microsoft.com/office/powerpoint/2010/main" val="354265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0BA9-3574-4936-B287-9F22C096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Graph Theory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E68788-F0C9-47D4-9C9C-A2F7785A593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158" t="16210" r="29707" b="10666"/>
          <a:stretch/>
        </p:blipFill>
        <p:spPr bwMode="auto">
          <a:xfrm>
            <a:off x="5755901" y="2097088"/>
            <a:ext cx="5005741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7889B-4C6A-48D0-88A2-AEB0C70C294A}"/>
              </a:ext>
            </a:extLst>
          </p:cNvPr>
          <p:cNvSpPr txBox="1"/>
          <p:nvPr/>
        </p:nvSpPr>
        <p:spPr>
          <a:xfrm>
            <a:off x="872455" y="2674947"/>
            <a:ext cx="43460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Unweighted and Undirected Graph</a:t>
            </a:r>
          </a:p>
          <a:p>
            <a:endParaRPr lang="en-GB" dirty="0"/>
          </a:p>
          <a:p>
            <a:r>
              <a:rPr lang="en-GB" dirty="0"/>
              <a:t>Tom, Cherelle and Melanie live in the same house. They are connected but no direction and no 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15C2B-A299-4BC6-83EF-21CCEFA818D4}"/>
              </a:ext>
            </a:extLst>
          </p:cNvPr>
          <p:cNvSpPr txBox="1"/>
          <p:nvPr/>
        </p:nvSpPr>
        <p:spPr>
          <a:xfrm>
            <a:off x="6537629" y="5847127"/>
            <a:ext cx="344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https://github.com/holtzy/Google-Scholar-Network</a:t>
            </a:r>
          </a:p>
        </p:txBody>
      </p:sp>
    </p:spTree>
    <p:extLst>
      <p:ext uri="{BB962C8B-B14F-4D97-AF65-F5344CB8AC3E}">
        <p14:creationId xmlns:p14="http://schemas.microsoft.com/office/powerpoint/2010/main" val="32964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643-8241-4CA7-A30C-C9F90C0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BB682-BD6F-46D7-B11C-EF0F1273B6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871" t="15788" r="27387" b="21693"/>
          <a:stretch/>
        </p:blipFill>
        <p:spPr bwMode="auto">
          <a:xfrm>
            <a:off x="5720401" y="2097088"/>
            <a:ext cx="5110298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2EE67-DC1C-4272-BC26-7B6497958D47}"/>
              </a:ext>
            </a:extLst>
          </p:cNvPr>
          <p:cNvSpPr txBox="1"/>
          <p:nvPr/>
        </p:nvSpPr>
        <p:spPr>
          <a:xfrm>
            <a:off x="889233" y="2592198"/>
            <a:ext cx="41022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Undirected But Weighted</a:t>
            </a:r>
          </a:p>
          <a:p>
            <a:endParaRPr lang="en-GB" dirty="0"/>
          </a:p>
          <a:p>
            <a:pPr algn="just"/>
            <a:r>
              <a:rPr lang="en-GB" dirty="0"/>
              <a:t>Co-authors are connected if they published a scientific paper together. The weight is the number of time it happened.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56BD6-637F-45E1-BEF4-CD11EAC517E8}"/>
              </a:ext>
            </a:extLst>
          </p:cNvPr>
          <p:cNvSpPr txBox="1"/>
          <p:nvPr/>
        </p:nvSpPr>
        <p:spPr>
          <a:xfrm>
            <a:off x="6537629" y="5847127"/>
            <a:ext cx="344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https://github.com/holtzy/Google-Scholar-Network</a:t>
            </a:r>
          </a:p>
        </p:txBody>
      </p:sp>
    </p:spTree>
    <p:extLst>
      <p:ext uri="{BB962C8B-B14F-4D97-AF65-F5344CB8AC3E}">
        <p14:creationId xmlns:p14="http://schemas.microsoft.com/office/powerpoint/2010/main" val="186626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643-8241-4CA7-A30C-C9F90C0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EE67-DC1C-4272-BC26-7B6497958D47}"/>
              </a:ext>
            </a:extLst>
          </p:cNvPr>
          <p:cNvSpPr txBox="1"/>
          <p:nvPr/>
        </p:nvSpPr>
        <p:spPr>
          <a:xfrm>
            <a:off x="889233" y="2592198"/>
            <a:ext cx="4496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Directed But Unweighted</a:t>
            </a:r>
          </a:p>
          <a:p>
            <a:endParaRPr lang="en-GB" dirty="0"/>
          </a:p>
          <a:p>
            <a:pPr algn="just"/>
            <a:r>
              <a:rPr lang="en-GB" dirty="0"/>
              <a:t>Tom follows Shirley on twitter, but the opposite is not necessarily true. The connection is unweighted, just connected or not.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D919CC-9624-4496-BD74-462B3023AA0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6117" t="14520" r="18321" b="12872"/>
          <a:stretch/>
        </p:blipFill>
        <p:spPr bwMode="auto">
          <a:xfrm>
            <a:off x="5866455" y="2031375"/>
            <a:ext cx="4818192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688B39-8883-437D-8009-F414ECB37201}"/>
              </a:ext>
            </a:extLst>
          </p:cNvPr>
          <p:cNvSpPr txBox="1"/>
          <p:nvPr/>
        </p:nvSpPr>
        <p:spPr>
          <a:xfrm>
            <a:off x="6537629" y="5847127"/>
            <a:ext cx="344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https://github.com/holtzy/Google-Scholar-Network</a:t>
            </a:r>
          </a:p>
        </p:txBody>
      </p:sp>
    </p:spTree>
    <p:extLst>
      <p:ext uri="{BB962C8B-B14F-4D97-AF65-F5344CB8AC3E}">
        <p14:creationId xmlns:p14="http://schemas.microsoft.com/office/powerpoint/2010/main" val="36194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643-8241-4CA7-A30C-C9F90C0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EE67-DC1C-4272-BC26-7B6497958D47}"/>
              </a:ext>
            </a:extLst>
          </p:cNvPr>
          <p:cNvSpPr txBox="1"/>
          <p:nvPr/>
        </p:nvSpPr>
        <p:spPr>
          <a:xfrm>
            <a:off x="889233" y="2592198"/>
            <a:ext cx="41022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Directed and Weighted</a:t>
            </a:r>
          </a:p>
          <a:p>
            <a:endParaRPr lang="en-GB" dirty="0"/>
          </a:p>
          <a:p>
            <a:pPr algn="just"/>
            <a:r>
              <a:rPr lang="en-GB" dirty="0"/>
              <a:t>People migrate from a country to another: the weight is the number of people, the direction is the destination.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43D5D9-DD72-440C-9544-4353A2B7352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7578" t="16208" r="5299" b="27039"/>
          <a:stretch/>
        </p:blipFill>
        <p:spPr bwMode="auto">
          <a:xfrm>
            <a:off x="5754847" y="2189526"/>
            <a:ext cx="4941751" cy="3331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250D2-105C-45CC-BBB7-C7ABB69108AB}"/>
              </a:ext>
            </a:extLst>
          </p:cNvPr>
          <p:cNvSpPr txBox="1"/>
          <p:nvPr/>
        </p:nvSpPr>
        <p:spPr>
          <a:xfrm>
            <a:off x="6537629" y="5847127"/>
            <a:ext cx="3442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https://github.com/holtzy/Google-Scholar-Network</a:t>
            </a:r>
          </a:p>
        </p:txBody>
      </p:sp>
    </p:spTree>
    <p:extLst>
      <p:ext uri="{BB962C8B-B14F-4D97-AF65-F5344CB8AC3E}">
        <p14:creationId xmlns:p14="http://schemas.microsoft.com/office/powerpoint/2010/main" val="36294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F53C-3DEE-4FE9-912D-CF67B1C1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study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208A7-814D-4BB3-B0FA-A3EAC33B8D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9248" t="31065" r="20409" b="21145"/>
          <a:stretch/>
        </p:blipFill>
        <p:spPr bwMode="auto">
          <a:xfrm>
            <a:off x="6174298" y="2472345"/>
            <a:ext cx="4402553" cy="2511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E5EC7-5C88-48BA-92D4-47EBF47EE857}"/>
              </a:ext>
            </a:extLst>
          </p:cNvPr>
          <p:cNvSpPr txBox="1"/>
          <p:nvPr/>
        </p:nvSpPr>
        <p:spPr>
          <a:xfrm>
            <a:off x="1007189" y="2472345"/>
            <a:ext cx="4876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 study of 102 undergraduate students in a university college. The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nodes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represent </a:t>
            </a:r>
            <a:r>
              <a:rPr lang="en-GB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participants</a:t>
            </a:r>
            <a:r>
              <a:rPr lang="en-GB" dirty="0"/>
              <a:t> and the </a:t>
            </a:r>
            <a:r>
              <a:rPr lang="en-GB" u="sng" dirty="0">
                <a:solidFill>
                  <a:schemeClr val="bg2"/>
                </a:solidFill>
              </a:rPr>
              <a:t>links</a:t>
            </a:r>
            <a:r>
              <a:rPr lang="en-GB" dirty="0"/>
              <a:t> between them are </a:t>
            </a:r>
            <a:r>
              <a:rPr lang="en-GB" u="sng" dirty="0">
                <a:solidFill>
                  <a:schemeClr val="bg2"/>
                </a:solidFill>
              </a:rPr>
              <a:t>friendships</a:t>
            </a:r>
            <a:r>
              <a:rPr lang="en-GB" dirty="0"/>
              <a:t>. The size of each node reflects the strength of alcohol usage. A typical network-based research question would be whether alcohol usage is associated with friendship among these students. (Robins, 2013)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6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87DE-3E9E-4BD1-8350-9E5E86A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C2D4-16EA-4752-93A2-9A0D3E47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Robins, G. (2013). A tutorial on methods for the </a:t>
            </a:r>
            <a:r>
              <a:rPr lang="en-GB" dirty="0" err="1"/>
              <a:t>modeling</a:t>
            </a:r>
            <a:r>
              <a:rPr lang="en-GB" dirty="0"/>
              <a:t> and analysis of social network data. </a:t>
            </a:r>
            <a:r>
              <a:rPr lang="en-GB" i="1" dirty="0"/>
              <a:t>Journal of Mathematical Psychology</a:t>
            </a:r>
            <a:r>
              <a:rPr lang="en-GB" dirty="0"/>
              <a:t>, </a:t>
            </a:r>
            <a:r>
              <a:rPr lang="en-GB" i="1" dirty="0"/>
              <a:t>57</a:t>
            </a:r>
            <a:r>
              <a:rPr lang="en-GB" dirty="0"/>
              <a:t>(6), 261-274.</a:t>
            </a:r>
          </a:p>
          <a:p>
            <a:r>
              <a:rPr lang="en-GB" dirty="0"/>
              <a:t>https://github.com/holtzy/Google-Scholar-Network</a:t>
            </a:r>
          </a:p>
        </p:txBody>
      </p:sp>
    </p:spTree>
    <p:extLst>
      <p:ext uri="{BB962C8B-B14F-4D97-AF65-F5344CB8AC3E}">
        <p14:creationId xmlns:p14="http://schemas.microsoft.com/office/powerpoint/2010/main" val="97702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</TotalTime>
  <Words>294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Network graphs</vt:lpstr>
      <vt:lpstr>Network graphs</vt:lpstr>
      <vt:lpstr>Social network analysis</vt:lpstr>
      <vt:lpstr>Graph Theory</vt:lpstr>
      <vt:lpstr>Graph Theory</vt:lpstr>
      <vt:lpstr>Graph Theory</vt:lpstr>
      <vt:lpstr>Graph Theory</vt:lpstr>
      <vt:lpstr>Research study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graphs</dc:title>
  <dc:creator>Radwa Abdelsalam</dc:creator>
  <cp:lastModifiedBy>Radwa Abdelsalam</cp:lastModifiedBy>
  <cp:revision>9</cp:revision>
  <dcterms:created xsi:type="dcterms:W3CDTF">2022-11-13T17:36:07Z</dcterms:created>
  <dcterms:modified xsi:type="dcterms:W3CDTF">2022-11-13T20:53:51Z</dcterms:modified>
</cp:coreProperties>
</file>