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09" d="100"/>
          <a:sy n="109" d="100"/>
        </p:scale>
        <p:origin x="6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11/16/22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11/16/22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oltzy/Google-Scholar-Networ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holtzy/Google-Scholar-Network"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holtzy/Google-Scholar-Network"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holtzy/Google-Scholar-Network"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holtzy/Google-Scholar-Network"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2387600"/>
          </a:xfrm>
        </p:spPr>
        <p:txBody>
          <a:bodyPr/>
          <a:lstStyle/>
          <a:p>
            <a:pPr marL="0" lvl="0" indent="0">
              <a:buNone/>
            </a:pPr>
            <a:r>
              <a:rPr dirty="0"/>
              <a:t>Network Graphs</a:t>
            </a:r>
            <a:r>
              <a:rPr lang="en-US" dirty="0"/>
              <a:t>:</a:t>
            </a:r>
            <a:br>
              <a:rPr lang="en-US" dirty="0"/>
            </a:br>
            <a:r>
              <a:rPr dirty="0" err="1"/>
              <a:t>TidyGraph</a:t>
            </a:r>
            <a:r>
              <a:rPr dirty="0"/>
              <a:t> &amp; </a:t>
            </a:r>
            <a:r>
              <a:rPr dirty="0" err="1"/>
              <a:t>GGraph</a:t>
            </a:r>
            <a:endParaRPr dirty="0"/>
          </a:p>
        </p:txBody>
      </p:sp>
      <p:sp>
        <p:nvSpPr>
          <p:cNvPr id="3" name="Subtitle 2"/>
          <p:cNvSpPr>
            <a:spLocks noGrp="1"/>
          </p:cNvSpPr>
          <p:nvPr>
            <p:ph type="subTitle" idx="1"/>
          </p:nvPr>
        </p:nvSpPr>
        <p:spPr>
          <a:xfrm>
            <a:off x="1876424" y="3602038"/>
            <a:ext cx="8791575" cy="1655762"/>
          </a:xfrm>
        </p:spPr>
        <p:txBody>
          <a:bodyPr/>
          <a:lstStyle/>
          <a:p>
            <a:pPr marL="0" lvl="0" indent="0">
              <a:buNone/>
            </a:pPr>
            <a:br>
              <a:rPr dirty="0"/>
            </a:br>
            <a:br>
              <a:rPr dirty="0"/>
            </a:br>
            <a:r>
              <a:rPr dirty="0" err="1"/>
              <a:t>Radwa</a:t>
            </a:r>
            <a:r>
              <a:rPr dirty="0"/>
              <a:t> </a:t>
            </a:r>
            <a:r>
              <a:rPr lang="en-US" dirty="0" err="1"/>
              <a:t>Abdelsalam</a:t>
            </a:r>
            <a:r>
              <a:rPr lang="en-US" dirty="0"/>
              <a:t> </a:t>
            </a:r>
            <a:r>
              <a:rPr dirty="0"/>
              <a:t>&amp; Rodrigo</a:t>
            </a:r>
            <a:r>
              <a:rPr lang="en-US" dirty="0"/>
              <a:t> DORNELLES</a:t>
            </a:r>
          </a:p>
          <a:p>
            <a:pPr marL="0" lvl="0" indent="0">
              <a:buNone/>
            </a:pPr>
            <a:r>
              <a:rPr lang="en-US" dirty="0"/>
              <a:t>MDS 2024</a:t>
            </a:r>
            <a:endParaRPr dirty="0"/>
          </a:p>
        </p:txBody>
      </p:sp>
      <p:sp>
        <p:nvSpPr>
          <p:cNvPr id="4" name="Date Placeholder 3"/>
          <p:cNvSpPr>
            <a:spLocks noGrp="1"/>
          </p:cNvSpPr>
          <p:nvPr>
            <p:ph type="dt" sz="half" idx="10"/>
          </p:nvPr>
        </p:nvSpPr>
        <p:spPr>
          <a:xfrm>
            <a:off x="7077511" y="5410201"/>
            <a:ext cx="2743200" cy="365125"/>
          </a:xfrm>
        </p:spPr>
        <p:txBody>
          <a:bodyPr/>
          <a:lstStyle/>
          <a:p>
            <a:pPr marL="0" lvl="0" indent="0">
              <a:buNone/>
            </a:pPr>
            <a:r>
              <a:t>2022-11-16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marL="0" lvl="0" indent="0">
              <a:buNone/>
            </a:pPr>
            <a:r>
              <a:t>Robins, G. (2013). A tutorial on methods for the modeling and analysis of social network data. Journal of Mathematical Psychology, 57(6), 261-274.</a:t>
            </a:r>
          </a:p>
          <a:p>
            <a:pPr marL="0" lvl="0" indent="0">
              <a:buNone/>
            </a:pPr>
            <a:r>
              <a:rPr>
                <a:hlinkClick r:id="rId2"/>
              </a:rPr>
              <a:t>https://github.com/holtzy/Google-Scholar-Network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Network Graph</a:t>
            </a:r>
          </a:p>
        </p:txBody>
      </p:sp>
      <p:pic>
        <p:nvPicPr>
          <p:cNvPr id="3" name="Picture 1" descr="images/network_graph.png"/>
          <p:cNvPicPr>
            <a:picLocks noGrp="1" noChangeAspect="1"/>
          </p:cNvPicPr>
          <p:nvPr/>
        </p:nvPicPr>
        <p:blipFill>
          <a:blip r:embed="rId2"/>
          <a:stretch>
            <a:fillRect/>
          </a:stretch>
        </p:blipFill>
        <p:spPr bwMode="auto">
          <a:xfrm>
            <a:off x="3606800" y="2247900"/>
            <a:ext cx="4940300" cy="35306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Social network analysis</a:t>
            </a:r>
          </a:p>
        </p:txBody>
      </p:sp>
      <p:sp>
        <p:nvSpPr>
          <p:cNvPr id="3" name="Content Placeholder 2"/>
          <p:cNvSpPr>
            <a:spLocks noGrp="1"/>
          </p:cNvSpPr>
          <p:nvPr>
            <p:ph idx="1"/>
          </p:nvPr>
        </p:nvSpPr>
        <p:spPr/>
        <p:txBody>
          <a:bodyPr/>
          <a:lstStyle/>
          <a:p>
            <a:pPr marL="0" lvl="0" indent="0">
              <a:buNone/>
            </a:pPr>
            <a:r>
              <a:t>“Health behaviors spread across social systems, crime is conducted through illicit networks, and community movements are prompted by social media. Social connections are crucial to each of these phenomena.” (Robins, 2013)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marL="0" lvl="0" indent="0">
              <a:buNone/>
            </a:pPr>
            <a:r>
              <a:t>Graph Theory</a:t>
            </a:r>
          </a:p>
        </p:txBody>
      </p:sp>
      <p:sp>
        <p:nvSpPr>
          <p:cNvPr id="4" name="Text Placeholder 3"/>
          <p:cNvSpPr>
            <a:spLocks noGrp="1"/>
          </p:cNvSpPr>
          <p:nvPr>
            <p:ph type="body" sz="half" idx="2"/>
          </p:nvPr>
        </p:nvSpPr>
        <p:spPr/>
        <p:txBody>
          <a:bodyPr/>
          <a:lstStyle/>
          <a:p>
            <a:pPr marL="0" lvl="0" indent="0">
              <a:buNone/>
            </a:pPr>
            <a:r>
              <a:t>Unweighted and Undirected Graph</a:t>
            </a:r>
          </a:p>
          <a:p>
            <a:pPr marL="0" lvl="0" indent="0">
              <a:buNone/>
            </a:pPr>
            <a:r>
              <a:t>Tom, Cherelle and Melanie live in the same house. They are connected but no direction and no weight</a:t>
            </a:r>
          </a:p>
        </p:txBody>
      </p:sp>
      <p:pic>
        <p:nvPicPr>
          <p:cNvPr id="3" name="Picture 1" descr="images/undirected_unweighted.png">
            <a:hlinkClick r:id="rId2"/>
          </p:cNvPr>
          <p:cNvPicPr>
            <a:picLocks noGrp="1" noChangeAspect="1"/>
          </p:cNvPicPr>
          <p:nvPr/>
        </p:nvPicPr>
        <p:blipFill>
          <a:blip r:embed="rId3"/>
          <a:stretch>
            <a:fillRect/>
          </a:stretch>
        </p:blipFill>
        <p:spPr bwMode="auto">
          <a:xfrm>
            <a:off x="5156200" y="850900"/>
            <a:ext cx="5880100" cy="4152900"/>
          </a:xfrm>
          <a:prstGeom prst="rect">
            <a:avLst/>
          </a:prstGeom>
          <a:noFill/>
          <a:ln w="9525">
            <a:noFill/>
            <a:headEnd/>
            <a:tailEnd/>
          </a:ln>
        </p:spPr>
      </p:pic>
      <p:sp>
        <p:nvSpPr>
          <p:cNvPr id="5" name="TextBox 3"/>
          <p:cNvSpPr txBox="1"/>
          <p:nvPr/>
        </p:nvSpPr>
        <p:spPr>
          <a:xfrm>
            <a:off x="5156200" y="5270500"/>
            <a:ext cx="5880100" cy="508000"/>
          </a:xfrm>
          <a:prstGeom prst="rect">
            <a:avLst/>
          </a:prstGeom>
          <a:noFill/>
        </p:spPr>
        <p:txBody>
          <a:bodyPr/>
          <a:lstStyle/>
          <a:p>
            <a:pPr marL="0" lvl="0" indent="0" algn="ctr">
              <a:buNone/>
            </a:pPr>
            <a:r>
              <a:t>https://github.com/holtzy/Google-Scholar-Network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marL="0" lvl="0" indent="0">
              <a:buNone/>
            </a:pPr>
            <a:r>
              <a:t>Graph Theory</a:t>
            </a:r>
          </a:p>
        </p:txBody>
      </p:sp>
      <p:sp>
        <p:nvSpPr>
          <p:cNvPr id="4" name="Text Placeholder 3"/>
          <p:cNvSpPr>
            <a:spLocks noGrp="1"/>
          </p:cNvSpPr>
          <p:nvPr>
            <p:ph type="body" sz="half" idx="2"/>
          </p:nvPr>
        </p:nvSpPr>
        <p:spPr/>
        <p:txBody>
          <a:bodyPr/>
          <a:lstStyle/>
          <a:p>
            <a:pPr marL="0" lvl="0" indent="0">
              <a:buNone/>
            </a:pPr>
            <a:r>
              <a:t>Undirected But Weighted</a:t>
            </a:r>
          </a:p>
          <a:p>
            <a:pPr marL="0" lvl="0" indent="0">
              <a:buNone/>
            </a:pPr>
            <a:r>
              <a:t>Co-authors are connected if they published a scientific paper together. The weight is the number of time it happened.</a:t>
            </a:r>
          </a:p>
        </p:txBody>
      </p:sp>
      <p:pic>
        <p:nvPicPr>
          <p:cNvPr id="3" name="Picture 1" descr="images/undirected_weighted.png">
            <a:hlinkClick r:id="rId2"/>
          </p:cNvPr>
          <p:cNvPicPr>
            <a:picLocks noGrp="1" noChangeAspect="1"/>
          </p:cNvPicPr>
          <p:nvPr/>
        </p:nvPicPr>
        <p:blipFill>
          <a:blip r:embed="rId3"/>
          <a:stretch>
            <a:fillRect/>
          </a:stretch>
        </p:blipFill>
        <p:spPr bwMode="auto">
          <a:xfrm>
            <a:off x="5156200" y="889000"/>
            <a:ext cx="5880100" cy="4076700"/>
          </a:xfrm>
          <a:prstGeom prst="rect">
            <a:avLst/>
          </a:prstGeom>
          <a:noFill/>
          <a:ln w="9525">
            <a:noFill/>
            <a:headEnd/>
            <a:tailEnd/>
          </a:ln>
        </p:spPr>
      </p:pic>
      <p:sp>
        <p:nvSpPr>
          <p:cNvPr id="5" name="TextBox 3"/>
          <p:cNvSpPr txBox="1"/>
          <p:nvPr/>
        </p:nvSpPr>
        <p:spPr>
          <a:xfrm>
            <a:off x="5156200" y="5270500"/>
            <a:ext cx="5880100" cy="508000"/>
          </a:xfrm>
          <a:prstGeom prst="rect">
            <a:avLst/>
          </a:prstGeom>
          <a:noFill/>
        </p:spPr>
        <p:txBody>
          <a:bodyPr/>
          <a:lstStyle/>
          <a:p>
            <a:pPr marL="0" lvl="0" indent="0" algn="ctr">
              <a:buNone/>
            </a:pPr>
            <a:r>
              <a:t>https://github.com/holtzy/Google-Scholar-Network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marL="0" lvl="0" indent="0">
              <a:buNone/>
            </a:pPr>
            <a:r>
              <a:t>Graph Theory</a:t>
            </a:r>
          </a:p>
        </p:txBody>
      </p:sp>
      <p:sp>
        <p:nvSpPr>
          <p:cNvPr id="4" name="Text Placeholder 3"/>
          <p:cNvSpPr>
            <a:spLocks noGrp="1"/>
          </p:cNvSpPr>
          <p:nvPr>
            <p:ph type="body" sz="half" idx="2"/>
          </p:nvPr>
        </p:nvSpPr>
        <p:spPr/>
        <p:txBody>
          <a:bodyPr/>
          <a:lstStyle/>
          <a:p>
            <a:pPr marL="0" lvl="0" indent="0">
              <a:buNone/>
            </a:pPr>
            <a:r>
              <a:t>Directed But Unweighted</a:t>
            </a:r>
          </a:p>
          <a:p>
            <a:pPr marL="0" lvl="0" indent="0">
              <a:buNone/>
            </a:pPr>
            <a:r>
              <a:t>Tom follows Shirley on twitter, but the opposite is not necessarily true. The connection is unweighted, just connected or not.</a:t>
            </a:r>
          </a:p>
        </p:txBody>
      </p:sp>
      <p:pic>
        <p:nvPicPr>
          <p:cNvPr id="3" name="Picture 1" descr="images/directed_unweighted.png">
            <a:hlinkClick r:id="rId2"/>
          </p:cNvPr>
          <p:cNvPicPr>
            <a:picLocks noGrp="1" noChangeAspect="1"/>
          </p:cNvPicPr>
          <p:nvPr/>
        </p:nvPicPr>
        <p:blipFill>
          <a:blip r:embed="rId3"/>
          <a:stretch>
            <a:fillRect/>
          </a:stretch>
        </p:blipFill>
        <p:spPr bwMode="auto">
          <a:xfrm>
            <a:off x="5156200" y="762000"/>
            <a:ext cx="5880100" cy="4318000"/>
          </a:xfrm>
          <a:prstGeom prst="rect">
            <a:avLst/>
          </a:prstGeom>
          <a:noFill/>
          <a:ln w="9525">
            <a:noFill/>
            <a:headEnd/>
            <a:tailEnd/>
          </a:ln>
        </p:spPr>
      </p:pic>
      <p:sp>
        <p:nvSpPr>
          <p:cNvPr id="5" name="TextBox 3"/>
          <p:cNvSpPr txBox="1"/>
          <p:nvPr/>
        </p:nvSpPr>
        <p:spPr>
          <a:xfrm>
            <a:off x="5156200" y="5270500"/>
            <a:ext cx="5880100" cy="508000"/>
          </a:xfrm>
          <a:prstGeom prst="rect">
            <a:avLst/>
          </a:prstGeom>
          <a:noFill/>
        </p:spPr>
        <p:txBody>
          <a:bodyPr/>
          <a:lstStyle/>
          <a:p>
            <a:pPr marL="0" lvl="0" indent="0" algn="ctr">
              <a:buNone/>
            </a:pPr>
            <a:r>
              <a:t>https://github.com/holtzy/Google-Scholar-Network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marL="0" lvl="0" indent="0">
              <a:buNone/>
            </a:pPr>
            <a:r>
              <a:t>Graph Theory</a:t>
            </a:r>
          </a:p>
        </p:txBody>
      </p:sp>
      <p:sp>
        <p:nvSpPr>
          <p:cNvPr id="4" name="Text Placeholder 3"/>
          <p:cNvSpPr>
            <a:spLocks noGrp="1"/>
          </p:cNvSpPr>
          <p:nvPr>
            <p:ph type="body" sz="half" idx="2"/>
          </p:nvPr>
        </p:nvSpPr>
        <p:spPr/>
        <p:txBody>
          <a:bodyPr/>
          <a:lstStyle/>
          <a:p>
            <a:pPr marL="0" lvl="0" indent="0">
              <a:buNone/>
            </a:pPr>
            <a:r>
              <a:t>Directed and Weighted</a:t>
            </a:r>
          </a:p>
          <a:p>
            <a:pPr marL="0" lvl="0" indent="0">
              <a:buNone/>
            </a:pPr>
            <a:r>
              <a:t>People migrate from a country to another: the weight is the number of people, the direction is the destination.</a:t>
            </a:r>
          </a:p>
        </p:txBody>
      </p:sp>
      <p:pic>
        <p:nvPicPr>
          <p:cNvPr id="3" name="Picture 1" descr="images/directed_weighted.png">
            <a:hlinkClick r:id="rId2"/>
          </p:cNvPr>
          <p:cNvPicPr>
            <a:picLocks noGrp="1" noChangeAspect="1"/>
          </p:cNvPicPr>
          <p:nvPr/>
        </p:nvPicPr>
        <p:blipFill>
          <a:blip r:embed="rId3"/>
          <a:stretch>
            <a:fillRect/>
          </a:stretch>
        </p:blipFill>
        <p:spPr bwMode="auto">
          <a:xfrm>
            <a:off x="5156200" y="939800"/>
            <a:ext cx="5880100" cy="3962400"/>
          </a:xfrm>
          <a:prstGeom prst="rect">
            <a:avLst/>
          </a:prstGeom>
          <a:noFill/>
          <a:ln w="9525">
            <a:noFill/>
            <a:headEnd/>
            <a:tailEnd/>
          </a:ln>
        </p:spPr>
      </p:pic>
      <p:sp>
        <p:nvSpPr>
          <p:cNvPr id="5" name="TextBox 3"/>
          <p:cNvSpPr txBox="1"/>
          <p:nvPr/>
        </p:nvSpPr>
        <p:spPr>
          <a:xfrm>
            <a:off x="5156200" y="5270500"/>
            <a:ext cx="5880100" cy="508000"/>
          </a:xfrm>
          <a:prstGeom prst="rect">
            <a:avLst/>
          </a:prstGeom>
          <a:noFill/>
        </p:spPr>
        <p:txBody>
          <a:bodyPr/>
          <a:lstStyle/>
          <a:p>
            <a:pPr marL="0" lvl="0" indent="0" algn="ctr">
              <a:buNone/>
            </a:pPr>
            <a:r>
              <a:t>https://github.com/holtzy/Google-Scholar-Network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Graph Theory Algorithm</a:t>
            </a:r>
          </a:p>
        </p:txBody>
      </p:sp>
      <p:pic>
        <p:nvPicPr>
          <p:cNvPr id="6" name="Picture 5" descr="A picture containing background pattern&#10;&#10;Description automatically generated">
            <a:extLst>
              <a:ext uri="{FF2B5EF4-FFF2-40B4-BE49-F238E27FC236}">
                <a16:creationId xmlns:a16="http://schemas.microsoft.com/office/drawing/2014/main" id="{7CC29F92-B34E-A9E7-82F8-2AA4733FEE2B}"/>
              </a:ext>
            </a:extLst>
          </p:cNvPr>
          <p:cNvPicPr>
            <a:picLocks noChangeAspect="1"/>
          </p:cNvPicPr>
          <p:nvPr/>
        </p:nvPicPr>
        <p:blipFill>
          <a:blip r:embed="rId2"/>
          <a:stretch>
            <a:fillRect/>
          </a:stretch>
        </p:blipFill>
        <p:spPr>
          <a:xfrm>
            <a:off x="2130912" y="2206625"/>
            <a:ext cx="7708900" cy="3835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lstStyle/>
          <a:p>
            <a:pPr marL="0" lvl="0" indent="0">
              <a:buNone/>
            </a:pPr>
            <a:r>
              <a:t>Research study example</a:t>
            </a:r>
          </a:p>
        </p:txBody>
      </p:sp>
      <p:sp>
        <p:nvSpPr>
          <p:cNvPr id="4" name="Text Placeholder 3"/>
          <p:cNvSpPr>
            <a:spLocks noGrp="1"/>
          </p:cNvSpPr>
          <p:nvPr>
            <p:ph type="body" sz="half" idx="2"/>
          </p:nvPr>
        </p:nvSpPr>
        <p:spPr/>
        <p:txBody>
          <a:bodyPr/>
          <a:lstStyle/>
          <a:p>
            <a:pPr marL="0" lvl="0" indent="0">
              <a:buNone/>
            </a:pPr>
            <a:r>
              <a:t>A study of 102 undergraduate students in a university college. The nodes represent participants and the links between them are friendships. The size of each node reflects the strength of alcohol usage. A typical network-based research question would be whether alcohol usage is associated with friendship among these students. (Robins, 2013)</a:t>
            </a:r>
          </a:p>
        </p:txBody>
      </p:sp>
      <p:pic>
        <p:nvPicPr>
          <p:cNvPr id="3" name="Picture 1" descr="images/research_study_example.png"/>
          <p:cNvPicPr>
            <a:picLocks noGrp="1" noChangeAspect="1"/>
          </p:cNvPicPr>
          <p:nvPr/>
        </p:nvPicPr>
        <p:blipFill>
          <a:blip r:embed="rId2"/>
          <a:stretch>
            <a:fillRect/>
          </a:stretch>
        </p:blipFill>
        <p:spPr bwMode="auto">
          <a:xfrm>
            <a:off x="5156200" y="1511300"/>
            <a:ext cx="5880100" cy="3352800"/>
          </a:xfrm>
          <a:prstGeom prst="rect">
            <a:avLst/>
          </a:prstGeom>
          <a:noFill/>
          <a:ln w="9525">
            <a:noFill/>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otalTime>103</TotalTime>
  <Words>309</Words>
  <Application>Microsoft Macintosh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Network Graphs: TidyGraph &amp; GGraph</vt:lpstr>
      <vt:lpstr>Network Graph</vt:lpstr>
      <vt:lpstr>Social network analysis</vt:lpstr>
      <vt:lpstr>Graph Theory</vt:lpstr>
      <vt:lpstr>Graph Theory</vt:lpstr>
      <vt:lpstr>Graph Theory</vt:lpstr>
      <vt:lpstr>Graph Theory</vt:lpstr>
      <vt:lpstr>Graph Theory Algorithm</vt:lpstr>
      <vt:lpstr>Research study example</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TM04033919[[fn=Circuit]]</Template>
  <TotalTime>197</TotalTime>
  <Words>294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Network graphs</vt:lpstr>
      <vt:lpstr>Network graphs</vt:lpstr>
      <vt:lpstr>Social network analysis</vt:lpstr>
      <vt:lpstr>Graph Theory</vt:lpstr>
      <vt:lpstr>Graph Theory</vt:lpstr>
      <vt:lpstr>Graph Theory</vt:lpstr>
      <vt:lpstr>Graph Theory</vt:lpstr>
      <vt:lpstr>Research study 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Graphs TidyGraph &amp; GGraph</dc:title>
  <dc:creator>Radwa &amp; Rodrigo</dc:creator>
  <cp:keywords/>
  <cp:lastModifiedBy>Rodrigo Dornelles</cp:lastModifiedBy>
  <cp:revision>3</cp:revision>
  <dcterms:created xsi:type="dcterms:W3CDTF">2022-11-16T22:04:36Z</dcterms:created>
  <dcterms:modified xsi:type="dcterms:W3CDTF">2022-11-16T23:48:10Z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2022-11-16</vt:lpwstr>
  </property>
  <property fmtid="{D5CDD505-2E9C-101B-9397-08002B2CF9AE}" pid="3" name="output">
    <vt:lpwstr/>
  </property>
</Properties>
</file>