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5987"/>
    <p:restoredTop sz="94660"/>
  </p:normalViewPr>
  <p:slideViewPr>
    <p:cSldViewPr snapToGrid="0">
      <p:cViewPr varScale="1">
        <p:scale>
          <a:sx d="100" n="91"/>
          <a:sy d="100" n="91"/>
        </p:scale>
        <p:origin x="322" y="72"/>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8" Type="http://schemas.openxmlformats.org/officeDocument/2006/relationships/theme" Target="theme/theme1.xml" /><Relationship Id="rId17" Type="http://schemas.openxmlformats.org/officeDocument/2006/relationships/viewProps" Target="viewProps.xml" /><Relationship Id="rId1" Type="http://schemas.openxmlformats.org/officeDocument/2006/relationships/slideMaster" Target="slideMasters/slideMaster1.xml" /><Relationship Id="rId16" Type="http://schemas.openxmlformats.org/officeDocument/2006/relationships/presProps" Target="presProps.xml" /><Relationship Id="rId1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media/image2.png" Type="http://schemas.openxmlformats.org/officeDocument/2006/relationships/imag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descr="\\DROBO-FS\QuickDrops\JB\PPTX NG\Droplets\LightingOverlay.png" id="7" name="Picture 2"/>
          <p:cNvPicPr>
            <a:picLocks noChangeArrowheads="1" noChangeAspect="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b="b" l="0" r="r" t="0"/>
                <a:pathLst>
                  <a:path h="1141" w="233">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b="b" l="0" r="r" t="0"/>
                <a:pathLst>
                  <a:path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b="b" l="0" r="r" t="0"/>
                <a:pathLst>
                  <a:path h="901" w="233">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b="b" l="0" r="r" t="0"/>
                <a:pathLst>
                  <a:path h="575" w="96">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b="b" l="0" r="r" t="0"/>
                <a:pathLst>
                  <a:path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b="b" l="0" r="r" t="0"/>
                <a:pathLst>
                  <a:path h="332" w="266">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b="b" l="0" r="r" t="0"/>
                <a:pathLst>
                  <a:path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cap="flat" w="15">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b="b" l="0" r="r" t="0"/>
                <a:pathLst>
                  <a:path h="80" w="78">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b="b" l="0" r="r" t="0"/>
                <a:pathLst>
                  <a:path h="303" w="9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b="b" l="0" r="r" t="0"/>
                <a:pathLst>
                  <a:path h="300" w="9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b="b" l="0" r="r" t="0"/>
                <a:pathLst>
                  <a:path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b="b" l="0" r="r" t="0"/>
                <a:pathLst>
                  <a:path h="1135" w="233">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b="b" l="0" r="r" t="0"/>
                <a:pathLst>
                  <a:path h="766" w="54">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b="b" l="0" r="r" t="0"/>
                <a:pathLst>
                  <a:path h="898" w="236">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b="b" l="0" r="r" t="0"/>
                <a:pathLst>
                  <a:path h="575" w="96">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b="b" l="0" r="r" t="0"/>
                <a:pathLst>
                  <a:path h="326" w="263">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b="b" l="0" r="r" t="0"/>
                <a:pathLst>
                  <a:path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b="b" l="0" r="r" t="0"/>
                <a:pathLst>
                  <a:path h="323" w="26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b="b" l="0" r="r" t="0"/>
                <a:pathLst>
                  <a:path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b="b" l="0" r="r" t="0"/>
                <a:pathLst>
                  <a:path h="727" w="188">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b="b" l="0" r="r" t="0"/>
                <a:pathLst>
                  <a:path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b="b" l="0" r="r" t="0"/>
                <a:pathLst>
                  <a:path h="973" w="192">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b="b" l="0" r="r" t="0"/>
                <a:pathLst>
                  <a:path h="1135" w="194">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b="b" l="0" r="r" t="0"/>
                <a:pathLst>
                  <a:path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anchor="ctr" bIns="45720" lIns="91440" rIns="91440" rtlCol="0" tIns="45720" vert="horz">
            <a:normAutofit/>
          </a:bodyPr>
          <a:lstStyle/>
          <a:p>
            <a:endParaRPr dirty="0" lang="en-US"/>
          </a:p>
        </p:txBody>
      </p:sp>
      <p:sp>
        <p:nvSpPr>
          <p:cNvPr id="3" name="Text Placeholder 2"/>
          <p:cNvSpPr>
            <a:spLocks noGrp="1"/>
          </p:cNvSpPr>
          <p:nvPr>
            <p:ph idx="1" type="body"/>
          </p:nvPr>
        </p:nvSpPr>
        <p:spPr>
          <a:xfrm>
            <a:off x="1141412" y="2249487"/>
            <a:ext cx="9905999" cy="3541714"/>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7456921" y="5883276"/>
            <a:ext cx="2743200"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pPr/>
              <a:t>11/13/2022</a:t>
            </a:fld>
            <a:endParaRPr dirty="0" lang="en-US"/>
          </a:p>
        </p:txBody>
      </p:sp>
      <p:sp>
        <p:nvSpPr>
          <p:cNvPr id="5" name="Footer Placeholder 4"/>
          <p:cNvSpPr>
            <a:spLocks noGrp="1"/>
          </p:cNvSpPr>
          <p:nvPr>
            <p:ph idx="3" sz="quarter" type="ftr"/>
          </p:nvPr>
        </p:nvSpPr>
        <p:spPr>
          <a:xfrm>
            <a:off x="1141411" y="5883275"/>
            <a:ext cx="6239309" cy="365125"/>
          </a:xfrm>
          <a:prstGeom prst="rect">
            <a:avLst/>
          </a:prstGeom>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10276321" y="5883274"/>
            <a:ext cx="771089" cy="365125"/>
          </a:xfrm>
          <a:prstGeom prst="rect">
            <a:avLst/>
          </a:prstGeom>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pPr/>
              <a:t>‹#›</a:t>
            </a:fld>
            <a:endParaRPr dirty="0" lang="en-US"/>
          </a:p>
        </p:txBody>
      </p:sp>
    </p:spTree>
  </p:cSld>
  <p:clrMap accent1="accent1" accent2="accent2" accent3="accent3" accent4="accent4" accent5="accent5" accent6="accent6" bg1="dk1" bg2="dk2" folHlink="folHlink" hlink="hlink" tx1="lt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eaLnBrk="1" hangingPunct="1" latinLnBrk="0" rtl="0">
        <a:lnSpc>
          <a:spcPct val="90000"/>
        </a:lnSpc>
        <a:spcBef>
          <a:spcPct val="0"/>
        </a:spcBef>
        <a:buNone/>
        <a:defRPr baseline="0" cap="all" kern="1200" sz="36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charset="0" panose="020B0604020202020204" pitchFamily="34" typeface="Arial"/>
        <a:buChar char="•"/>
        <a:defRPr kern="1200" sz="14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holtzy/Google-Scholar-Network"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holtzy/Google-Scholar-Network" TargetMode="External" /><Relationship Id="rId2" Type="http://schemas.openxmlformats.org/officeDocument/2006/relationships/image" Target="../media/image10.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holtzy/Google-Scholar-Network" TargetMode="External" /><Relationship Id="rId2" Type="http://schemas.openxmlformats.org/officeDocument/2006/relationships/image" Target="../media/image1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holtzy/Google-Scholar-Network" TargetMode="External" /><Relationship Id="rId2" Type="http://schemas.openxmlformats.org/officeDocument/2006/relationships/image" Target="../media/image1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holtzy/Google-Scholar-Network" TargetMode="External" /><Relationship Id="rId2" Type="http://schemas.openxmlformats.org/officeDocument/2006/relationships/image" Target="../media/image1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pPr lvl="0" indent="0" marL="0">
              <a:buNone/>
            </a:pPr>
            <a:r>
              <a:rPr/>
              <a:t>Network Graphs TidyGraph &amp; GGraph</a:t>
            </a:r>
          </a:p>
        </p:txBody>
      </p:sp>
      <p:sp>
        <p:nvSpPr>
          <p:cNvPr id="3" name="Subtitle 2"/>
          <p:cNvSpPr>
            <a:spLocks noGrp="1"/>
          </p:cNvSpPr>
          <p:nvPr>
            <p:ph idx="1" type="subTitle"/>
          </p:nvPr>
        </p:nvSpPr>
        <p:spPr>
          <a:xfrm>
            <a:off x="1876424" y="3602038"/>
            <a:ext cx="8791575" cy="1655762"/>
          </a:xfrm>
        </p:spPr>
        <p:txBody>
          <a:bodyPr/>
          <a:lstStyle/>
          <a:p>
            <a:pPr lvl="0" indent="0" marL="0">
              <a:buNone/>
            </a:pPr>
            <a:br/>
            <a:br/>
            <a:r>
              <a:rPr/>
              <a:t>Radwa &amp; Rodrigo</a:t>
            </a:r>
          </a:p>
        </p:txBody>
      </p:sp>
      <p:sp>
        <p:nvSpPr>
          <p:cNvPr id="4" name="Date Placeholder 3"/>
          <p:cNvSpPr>
            <a:spLocks noGrp="1"/>
          </p:cNvSpPr>
          <p:nvPr>
            <p:ph idx="10" sz="half" type="dt"/>
          </p:nvPr>
        </p:nvSpPr>
        <p:spPr>
          <a:xfrm>
            <a:off x="7077511" y="5410201"/>
            <a:ext cx="2743200" cy="365125"/>
          </a:xfrm>
        </p:spPr>
        <p:txBody>
          <a:bodyPr/>
          <a:lstStyle/>
          <a:p>
            <a:pPr lvl="0" indent="0" marL="0">
              <a:buNone/>
            </a:pPr>
            <a:r>
              <a:rPr/>
              <a:t>2022-11-16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Libraries</a:t>
            </a:r>
          </a:p>
        </p:txBody>
      </p:sp>
      <p:sp>
        <p:nvSpPr>
          <p:cNvPr id="3" name="Content Placeholder 2"/>
          <p:cNvSpPr>
            <a:spLocks noGrp="1"/>
          </p:cNvSpPr>
          <p:nvPr>
            <p:ph idx="1"/>
          </p:nvPr>
        </p:nvSpPr>
        <p:spPr/>
        <p:txBody>
          <a:bodyPr/>
          <a:lstStyle/>
          <a:p>
            <a:pPr lvl="0" indent="0" marL="0">
              <a:buNone/>
            </a:pPr>
            <a:r>
              <a:rPr/>
              <a:t>Tidygraph Ggraph Tidyverse</a:t>
            </a:r>
          </a:p>
          <a:p>
            <a:pPr lvl="0" indent="0" marL="0">
              <a:buNone/>
            </a:pPr>
            <a:r>
              <a:rPr/>
              <a:t>linking nodes and to the “agents” and “relations” wrangled data sets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Nodes</a:t>
            </a:r>
          </a:p>
        </p:txBody>
      </p:sp>
      <p:sp>
        <p:nvSpPr>
          <p:cNvPr id="3" name="Content Placeholder 2"/>
          <p:cNvSpPr>
            <a:spLocks noGrp="1"/>
          </p:cNvSpPr>
          <p:nvPr>
            <p:ph idx="1"/>
          </p:nvPr>
        </p:nvSpPr>
        <p:spPr/>
        <p:txBody>
          <a:bodyPr/>
          <a:lstStyle/>
          <a:p>
            <a:pPr lvl="0" indent="0" marL="0">
              <a:buNone/>
            </a:pPr>
            <a:r>
              <a:rPr/>
              <a:t>Estimating the positionality of the nodes in terms of centrality to pinpoint the important nodes</a:t>
            </a:r>
          </a:p>
          <a:p>
            <a:pPr lvl="0" indent="0" marL="0">
              <a:buNone/>
            </a:pPr>
            <a:r>
              <a:rPr/>
              <a:t>tidygraph currently has 11 different centrality measures</a:t>
            </a:r>
          </a:p>
          <a:p>
            <a:pPr lvl="0" indent="0" marL="0">
              <a:buNone/>
            </a:pPr>
            <a:r>
              <a:rPr/>
              <a:t>degree = centrality_degree(), # Degree centrality between = centrality_betweenness(normalized = T), # Betweeness centrality closeness = centrality_closeness(), # Closeness centrality eigen = centrality_eigen() # Eigen centrality</a:t>
            </a:r>
          </a:p>
          <a:p>
            <a:pPr lvl="0" indent="0" marL="0">
              <a:buNone/>
            </a:pPr>
            <a:r>
              <a:rPr/>
              <a:t>pop_username &lt;- as_tibble( network_act_df %&gt;% arrange(-degree) %&gt;% select(username), network_act_df %&gt;% arrange(-between) %&gt;% select(username), network_act_df %&gt;% arrange(-closeness) %&gt;% select(username), network_act_df %&gt;% arrange(-eigen) %&gt;% select(username) ) %&gt;% setNames(c(“Degree”,“Betweenness”,“Closeness”,“Eigen”))</a:t>
            </a:r>
          </a:p>
          <a:p>
            <a:pPr lvl="0" indent="0" marL="0">
              <a:buNone/>
            </a:pPr>
            <a:r>
              <a:rPr/>
              <a:t>pop_username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Clustering</a:t>
            </a:r>
          </a:p>
        </p:txBody>
      </p:sp>
      <p:sp>
        <p:nvSpPr>
          <p:cNvPr id="3" name="Content Placeholder 2"/>
          <p:cNvSpPr>
            <a:spLocks noGrp="1"/>
          </p:cNvSpPr>
          <p:nvPr>
            <p:ph idx="1"/>
          </p:nvPr>
        </p:nvSpPr>
        <p:spPr/>
        <p:txBody>
          <a:bodyPr/>
          <a:lstStyle/>
          <a:p>
            <a:pPr lvl="0" indent="0" marL="0">
              <a:buNone/>
            </a:pPr>
            <a:r>
              <a:rPr/>
              <a:t>set.seed(123) graph_tweets &lt;- graph_tweets %&gt;% select(-2:-4) |&gt; activate(nodes) %&gt;% mutate(community = group_louvain()) %&gt;% # clustering activate(edges) %&gt;% filter(!edge_is_loop())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Ggraph Plot</a:t>
            </a:r>
          </a:p>
        </p:txBody>
      </p:sp>
      <p:sp>
        <p:nvSpPr>
          <p:cNvPr id="3" name="Content Placeholder 2"/>
          <p:cNvSpPr>
            <a:spLocks noGrp="1"/>
          </p:cNvSpPr>
          <p:nvPr>
            <p:ph idx="1"/>
          </p:nvPr>
        </p:nvSpPr>
        <p:spPr/>
        <p:txBody>
          <a:bodyPr/>
          <a:lstStyle/>
          <a:p>
            <a:pPr lvl="0" indent="0" marL="0">
              <a:buNone/>
            </a:pPr>
            <a:r>
              <a:rPr/>
              <a:t>set.seed(123)</a:t>
            </a:r>
          </a:p>
          <a:p>
            <a:pPr lvl="0" indent="0" marL="0">
              <a:buNone/>
            </a:pPr>
            <a:r>
              <a:rPr/>
              <a:t>graph_tweets %&gt;% activate(nodes) %&gt;% mutate(ids = row_number(), community = as.character(community)) %&gt;% filter(community %in% 1:7) %&gt;% # number of community. arrange(community,ids) %&gt;% mutate(node_label = ifelse(username %in% important_person, username,NA)) %&gt;% ggraph(layout = “fr”) + geom_edge_link(alpha = 0.3) + geom_node_point(aes(size = degree, fill = community), shape = 21, alpha = 0.7, color = “grey30”) + geom_node_label(aes(label = node_label), repel = T, alpha = 0.8 ) + guides(size = “none”) + labs(title = “Top 3 Community of #SecureTheTribe”, color = “Interaction”, fill = “Community”) + theme_void() + theme(legend.position = “top”)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Robins, G. (2013). A tutorial on methods for the modeling and analysis of social network data. Journal of Mathematical Psychology, 57(6), 261-274.</a:t>
            </a:r>
          </a:p>
          <a:p>
            <a:pPr lvl="0" indent="0" marL="0">
              <a:buNone/>
            </a:pPr>
            <a:r>
              <a:rPr>
                <a:hlinkClick r:id="rId2"/>
              </a:rPr>
              <a:t>https://github.com/holtzy/Google-Scholar-Network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Network Graph</a:t>
            </a:r>
          </a:p>
        </p:txBody>
      </p:sp>
      <p:pic>
        <p:nvPicPr>
          <p:cNvPr descr="images/network_graph.png" id="0" name="Picture 1"/>
          <p:cNvPicPr>
            <a:picLocks noGrp="1" noChangeAspect="1"/>
          </p:cNvPicPr>
          <p:nvPr/>
        </p:nvPicPr>
        <p:blipFill>
          <a:blip r:embed="rId2"/>
          <a:stretch>
            <a:fillRect/>
          </a:stretch>
        </p:blipFill>
        <p:spPr bwMode="auto">
          <a:xfrm>
            <a:off x="3606800" y="2247900"/>
            <a:ext cx="4940300" cy="35306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Social network analysis</a:t>
            </a:r>
          </a:p>
        </p:txBody>
      </p:sp>
      <p:sp>
        <p:nvSpPr>
          <p:cNvPr id="3" name="Content Placeholder 2"/>
          <p:cNvSpPr>
            <a:spLocks noGrp="1"/>
          </p:cNvSpPr>
          <p:nvPr>
            <p:ph idx="1"/>
          </p:nvPr>
        </p:nvSpPr>
        <p:spPr/>
        <p:txBody>
          <a:bodyPr/>
          <a:lstStyle/>
          <a:p>
            <a:pPr lvl="0" indent="0" marL="0">
              <a:buNone/>
            </a:pPr>
            <a:r>
              <a:rPr/>
              <a:t>“Health behaviors spread across social systems, crime is conducted through illicit networks, and community movements are prompted by social media. Social connections are crucial to each of these phenomena.” (Robins, 2013)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Unweighted and Undirected Graph</a:t>
            </a:r>
          </a:p>
          <a:p>
            <a:pPr lvl="0" indent="0" marL="0">
              <a:buNone/>
            </a:pPr>
            <a:r>
              <a:rPr/>
              <a:t>Tom, Cherelle and Melanie live in the same house. They are connected but no direction and no weight</a:t>
            </a:r>
          </a:p>
        </p:txBody>
      </p:sp>
      <p:pic>
        <p:nvPicPr>
          <p:cNvPr descr="images/undirected_unweighted.png" id="0" name="Picture 1">
            <a:hlinkClick r:id="rId3"/>
          </p:cNvPr>
          <p:cNvPicPr>
            <a:picLocks noGrp="1" noChangeAspect="1"/>
          </p:cNvPicPr>
          <p:nvPr/>
        </p:nvPicPr>
        <p:blipFill>
          <a:blip r:embed="rId2"/>
          <a:stretch>
            <a:fillRect/>
          </a:stretch>
        </p:blipFill>
        <p:spPr bwMode="auto">
          <a:xfrm>
            <a:off x="5156200" y="850900"/>
            <a:ext cx="5880100" cy="4152900"/>
          </a:xfrm>
          <a:prstGeom prst="rect">
            <a:avLst/>
          </a:prstGeom>
          <a:noFill/>
          <a:ln w="9525">
            <a:noFill/>
            <a:headEnd/>
            <a:tailEnd/>
          </a:ln>
        </p:spPr>
      </p:pic>
      <p:sp>
        <p:nvSpPr>
          <p:cNvPr id="1" name="TextBox 3"/>
          <p:cNvSpPr txBox="1"/>
          <p:nvPr/>
        </p:nvSpPr>
        <p:spPr>
          <a:xfrm>
            <a:off x="5156200" y="5270500"/>
            <a:ext cx="5880100" cy="508000"/>
          </a:xfrm>
          <a:prstGeom prst="rect">
            <a:avLst/>
          </a:prstGeom>
          <a:noFill/>
        </p:spPr>
        <p:txBody>
          <a:bodyPr/>
          <a:lstStyle/>
          <a:p>
            <a:pPr lvl="0" indent="0" marL="0" algn="ctr">
              <a:buNone/>
            </a:pPr>
            <a:r>
              <a:rPr/>
              <a:t>https://github.com/holtzy/Google-Scholar-Network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Undirected But Weighted</a:t>
            </a:r>
          </a:p>
          <a:p>
            <a:pPr lvl="0" indent="0" marL="0">
              <a:buNone/>
            </a:pPr>
            <a:r>
              <a:rPr/>
              <a:t>Co-authors are connected if they published a scientific paper together. The weight is the number of time it happened.</a:t>
            </a:r>
          </a:p>
        </p:txBody>
      </p:sp>
      <p:pic>
        <p:nvPicPr>
          <p:cNvPr descr="images/undirected_weighted.png" id="0" name="Picture 1">
            <a:hlinkClick r:id="rId3"/>
          </p:cNvPr>
          <p:cNvPicPr>
            <a:picLocks noGrp="1" noChangeAspect="1"/>
          </p:cNvPicPr>
          <p:nvPr/>
        </p:nvPicPr>
        <p:blipFill>
          <a:blip r:embed="rId2"/>
          <a:stretch>
            <a:fillRect/>
          </a:stretch>
        </p:blipFill>
        <p:spPr bwMode="auto">
          <a:xfrm>
            <a:off x="5156200" y="889000"/>
            <a:ext cx="5880100" cy="4076700"/>
          </a:xfrm>
          <a:prstGeom prst="rect">
            <a:avLst/>
          </a:prstGeom>
          <a:noFill/>
          <a:ln w="9525">
            <a:noFill/>
            <a:headEnd/>
            <a:tailEnd/>
          </a:ln>
        </p:spPr>
      </p:pic>
      <p:sp>
        <p:nvSpPr>
          <p:cNvPr id="1" name="TextBox 3"/>
          <p:cNvSpPr txBox="1"/>
          <p:nvPr/>
        </p:nvSpPr>
        <p:spPr>
          <a:xfrm>
            <a:off x="5156200" y="5270500"/>
            <a:ext cx="5880100" cy="508000"/>
          </a:xfrm>
          <a:prstGeom prst="rect">
            <a:avLst/>
          </a:prstGeom>
          <a:noFill/>
        </p:spPr>
        <p:txBody>
          <a:bodyPr/>
          <a:lstStyle/>
          <a:p>
            <a:pPr lvl="0" indent="0" marL="0" algn="ctr">
              <a:buNone/>
            </a:pPr>
            <a:r>
              <a:rPr/>
              <a:t>https://github.com/holtzy/Google-Scholar-Network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Directed But Unweighted</a:t>
            </a:r>
          </a:p>
          <a:p>
            <a:pPr lvl="0" indent="0" marL="0">
              <a:buNone/>
            </a:pPr>
            <a:r>
              <a:rPr/>
              <a:t>Tom follows Shirley on twitter, but the opposite is not necessarily true. The connection is unweighted, just connected or not.</a:t>
            </a:r>
          </a:p>
        </p:txBody>
      </p:sp>
      <p:pic>
        <p:nvPicPr>
          <p:cNvPr descr="images/directed_unweighted.png" id="0" name="Picture 1">
            <a:hlinkClick r:id="rId3"/>
          </p:cNvPr>
          <p:cNvPicPr>
            <a:picLocks noGrp="1" noChangeAspect="1"/>
          </p:cNvPicPr>
          <p:nvPr/>
        </p:nvPicPr>
        <p:blipFill>
          <a:blip r:embed="rId2"/>
          <a:stretch>
            <a:fillRect/>
          </a:stretch>
        </p:blipFill>
        <p:spPr bwMode="auto">
          <a:xfrm>
            <a:off x="5156200" y="762000"/>
            <a:ext cx="5880100" cy="4318000"/>
          </a:xfrm>
          <a:prstGeom prst="rect">
            <a:avLst/>
          </a:prstGeom>
          <a:noFill/>
          <a:ln w="9525">
            <a:noFill/>
            <a:headEnd/>
            <a:tailEnd/>
          </a:ln>
        </p:spPr>
      </p:pic>
      <p:sp>
        <p:nvSpPr>
          <p:cNvPr id="1" name="TextBox 3"/>
          <p:cNvSpPr txBox="1"/>
          <p:nvPr/>
        </p:nvSpPr>
        <p:spPr>
          <a:xfrm>
            <a:off x="5156200" y="5270500"/>
            <a:ext cx="5880100" cy="508000"/>
          </a:xfrm>
          <a:prstGeom prst="rect">
            <a:avLst/>
          </a:prstGeom>
          <a:noFill/>
        </p:spPr>
        <p:txBody>
          <a:bodyPr/>
          <a:lstStyle/>
          <a:p>
            <a:pPr lvl="0" indent="0" marL="0" algn="ctr">
              <a:buNone/>
            </a:pPr>
            <a:r>
              <a:rPr/>
              <a:t>https://github.com/holtzy/Google-Scholar-Network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Graph Theory</a:t>
            </a:r>
          </a:p>
        </p:txBody>
      </p:sp>
      <p:sp>
        <p:nvSpPr>
          <p:cNvPr id="4" name="Text Placeholder 3"/>
          <p:cNvSpPr>
            <a:spLocks noGrp="1"/>
          </p:cNvSpPr>
          <p:nvPr>
            <p:ph idx="2" sz="half" type="body"/>
          </p:nvPr>
        </p:nvSpPr>
        <p:spPr/>
        <p:txBody>
          <a:bodyPr/>
          <a:lstStyle/>
          <a:p>
            <a:pPr lvl="0" indent="0" marL="0">
              <a:buNone/>
            </a:pPr>
            <a:r>
              <a:rPr/>
              <a:t>Directed and Weighted</a:t>
            </a:r>
          </a:p>
          <a:p>
            <a:pPr lvl="0" indent="0" marL="0">
              <a:buNone/>
            </a:pPr>
            <a:r>
              <a:rPr/>
              <a:t>People migrate from a country to another: the weight is the number of people, the direction is the destination.</a:t>
            </a:r>
          </a:p>
        </p:txBody>
      </p:sp>
      <p:pic>
        <p:nvPicPr>
          <p:cNvPr descr="images/directed_weighted.png" id="0" name="Picture 1">
            <a:hlinkClick r:id="rId3"/>
          </p:cNvPr>
          <p:cNvPicPr>
            <a:picLocks noGrp="1" noChangeAspect="1"/>
          </p:cNvPicPr>
          <p:nvPr/>
        </p:nvPicPr>
        <p:blipFill>
          <a:blip r:embed="rId2"/>
          <a:stretch>
            <a:fillRect/>
          </a:stretch>
        </p:blipFill>
        <p:spPr bwMode="auto">
          <a:xfrm>
            <a:off x="5156200" y="939800"/>
            <a:ext cx="5880100" cy="3962400"/>
          </a:xfrm>
          <a:prstGeom prst="rect">
            <a:avLst/>
          </a:prstGeom>
          <a:noFill/>
          <a:ln w="9525">
            <a:noFill/>
            <a:headEnd/>
            <a:tailEnd/>
          </a:ln>
        </p:spPr>
      </p:pic>
      <p:sp>
        <p:nvSpPr>
          <p:cNvPr id="1" name="TextBox 3"/>
          <p:cNvSpPr txBox="1"/>
          <p:nvPr/>
        </p:nvSpPr>
        <p:spPr>
          <a:xfrm>
            <a:off x="5156200" y="5270500"/>
            <a:ext cx="5880100" cy="508000"/>
          </a:xfrm>
          <a:prstGeom prst="rect">
            <a:avLst/>
          </a:prstGeom>
          <a:noFill/>
        </p:spPr>
        <p:txBody>
          <a:bodyPr/>
          <a:lstStyle/>
          <a:p>
            <a:pPr lvl="0" indent="0" marL="0" algn="ctr">
              <a:buNone/>
            </a:pPr>
            <a:r>
              <a:rPr/>
              <a:t>https://github.com/holtzy/Google-Scholar-Network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 Theory Algorithm</a:t>
            </a:r>
          </a:p>
        </p:txBody>
      </p:sp>
      <p:pic>
        <p:nvPicPr>
          <p:cNvPr descr="images/research_study_example.png" id="0" name="Picture 1"/>
          <p:cNvPicPr>
            <a:picLocks noGrp="1" noChangeAspect="1"/>
          </p:cNvPicPr>
          <p:nvPr/>
        </p:nvPicPr>
        <p:blipFill>
          <a:blip r:embed="rId2"/>
          <a:stretch>
            <a:fillRect/>
          </a:stretch>
        </p:blipFill>
        <p:spPr bwMode="auto">
          <a:xfrm>
            <a:off x="2971800" y="2247900"/>
            <a:ext cx="6197600" cy="3530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lvl="0" indent="0" marL="0">
              <a:buNone/>
            </a:pPr>
            <a:r>
              <a:rPr/>
              <a:t>Research study example</a:t>
            </a:r>
          </a:p>
        </p:txBody>
      </p:sp>
      <p:sp>
        <p:nvSpPr>
          <p:cNvPr id="4" name="Text Placeholder 3"/>
          <p:cNvSpPr>
            <a:spLocks noGrp="1"/>
          </p:cNvSpPr>
          <p:nvPr>
            <p:ph idx="2" sz="half" type="body"/>
          </p:nvPr>
        </p:nvSpPr>
        <p:spPr/>
        <p:txBody>
          <a:bodyPr/>
          <a:lstStyle/>
          <a:p>
            <a:pPr lvl="0" indent="0" marL="0">
              <a:buNone/>
            </a:pPr>
            <a:r>
              <a:rPr/>
              <a:t>A study of 102 undergraduate students in a university college. The nodes represent participants and the links between them are friendships. The size of each node reflects the strength of alcohol usage. A typical network-based research question would be whether alcohol usage is associated with friendship among these students. (Robins, 2013)</a:t>
            </a:r>
          </a:p>
        </p:txBody>
      </p:sp>
      <p:pic>
        <p:nvPicPr>
          <p:cNvPr descr="images/research_study_example.png" id="0" name="Picture 1"/>
          <p:cNvPicPr>
            <a:picLocks noGrp="1" noChangeAspect="1"/>
          </p:cNvPicPr>
          <p:nvPr/>
        </p:nvPicPr>
        <p:blipFill>
          <a:blip r:embed="rId2"/>
          <a:stretch>
            <a:fillRect/>
          </a:stretch>
        </p:blipFill>
        <p:spPr bwMode="auto">
          <a:xfrm>
            <a:off x="5156200" y="1511300"/>
            <a:ext cx="5880100" cy="3352800"/>
          </a:xfrm>
          <a:prstGeom prst="rect">
            <a:avLst/>
          </a:prstGeom>
          <a:noFill/>
          <a:ln w="9525">
            <a:noFill/>
            <a:headEnd/>
            <a:tailEnd/>
          </a:ln>
        </p:spPr>
      </p:pic>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197</TotalTime>
  <Words>294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Network graphs</vt:lpstr>
      <vt:lpstr>Network graphs</vt:lpstr>
      <vt:lpstr>Social network analysis</vt:lpstr>
      <vt:lpstr>Graph Theory</vt:lpstr>
      <vt:lpstr>Graph Theory</vt:lpstr>
      <vt:lpstr>Graph Theory</vt:lpstr>
      <vt:lpstr>Graph Theory</vt:lpstr>
      <vt:lpstr>Research study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Graphs TidyGraph &amp; GGraph</dc:title>
  <dc:creator>Radwa &amp; Rodrigo</dc:creator>
  <cp:keywords/>
  <dcterms:created xsi:type="dcterms:W3CDTF">2022-11-16T18:39:21Z</dcterms:created>
  <dcterms:modified xsi:type="dcterms:W3CDTF">2022-11-16T18:39:21Z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2022-11-16</vt:lpwstr>
  </property>
  <property fmtid="{D5CDD505-2E9C-101B-9397-08002B2CF9AE}" pid="3" name="output">
    <vt:lpwstr/>
  </property>
</Properties>
</file>