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2.jpeg" ContentType="image/jpeg"/>
  <Override PartName="/ppt/media/image61.jpeg" ContentType="image/jpeg"/>
  <Override PartName="/ppt/media/image52.jpeg" ContentType="image/jpeg"/>
  <Override PartName="/ppt/media/image50.jpeg" ContentType="image/jpeg"/>
  <Override PartName="/ppt/media/image42.jpeg" ContentType="image/jpeg"/>
  <Override PartName="/ppt/media/image41.jpeg" ContentType="image/jpeg"/>
  <Override PartName="/ppt/media/image37.jpeg" ContentType="image/jpeg"/>
  <Override PartName="/ppt/media/image47.jpeg" ContentType="image/jpeg"/>
  <Override PartName="/ppt/media/image14.jpeg" ContentType="image/jpeg"/>
  <Override PartName="/ppt/media/image46.jpeg" ContentType="image/jpeg"/>
  <Override PartName="/ppt/media/image13.jpeg" ContentType="image/jpeg"/>
  <Override PartName="/ppt/media/image45.jpeg" ContentType="image/jpeg"/>
  <Override PartName="/ppt/media/image12.jpeg" ContentType="image/jpeg"/>
  <Override PartName="/ppt/media/image44.jpeg" ContentType="image/jpeg"/>
  <Override PartName="/ppt/media/image11.jpeg" ContentType="image/jpeg"/>
  <Override PartName="/ppt/media/image43.jpeg" ContentType="image/jpeg"/>
  <Override PartName="/ppt/media/image10.jpeg" ContentType="image/jpeg"/>
  <Override PartName="/ppt/media/image48.jpeg" ContentType="image/jpeg"/>
  <Override PartName="/ppt/media/image15.jpeg" ContentType="image/jpeg"/>
  <Override PartName="/ppt/media/image49.jpeg" ContentType="image/jpeg"/>
  <Override PartName="/ppt/media/image16.jpeg" ContentType="image/jpeg"/>
  <Override PartName="/ppt/media/image18.jpeg" ContentType="image/jpeg"/>
  <Override PartName="/ppt/media/image19.jpeg" ContentType="image/jpeg"/>
  <Override PartName="/ppt/media/image51.jpeg" ContentType="image/jpeg"/>
  <Override PartName="/ppt/media/image9.png" ContentType="image/png"/>
  <Override PartName="/ppt/media/image8.png" ContentType="image/png"/>
  <Override PartName="/ppt/media/image60.jpeg" ContentType="image/jpeg"/>
  <Override PartName="/ppt/media/image7.png" ContentType="image/png"/>
  <Override PartName="/ppt/media/image40.jpeg" ContentType="image/jpeg"/>
  <Override PartName="/ppt/media/image1.png" ContentType="image/png"/>
  <Override PartName="/ppt/media/image17.png" ContentType="image/png"/>
  <Override PartName="/ppt/media/image53.jpeg" ContentType="image/jpeg"/>
  <Override PartName="/ppt/media/image4.png" ContentType="image/png"/>
  <Override PartName="/ppt/media/image20.jpeg" ContentType="image/jpeg"/>
  <Override PartName="/ppt/media/image54.jpeg" ContentType="image/jpeg"/>
  <Override PartName="/ppt/media/image21.jpeg" ContentType="image/jpeg"/>
  <Override PartName="/ppt/media/image55.jpeg" ContentType="image/jpeg"/>
  <Override PartName="/ppt/media/image22.jpeg" ContentType="image/jpeg"/>
  <Override PartName="/ppt/media/image56.jpeg" ContentType="image/jpeg"/>
  <Override PartName="/ppt/media/image23.jpeg" ContentType="image/jpeg"/>
  <Override PartName="/ppt/media/image57.jpeg" ContentType="image/jpeg"/>
  <Override PartName="/ppt/media/image2.jpeg" ContentType="image/jpeg"/>
  <Override PartName="/ppt/media/image24.jpeg" ContentType="image/jpeg"/>
  <Override PartName="/ppt/media/image58.jpeg" ContentType="image/jpeg"/>
  <Override PartName="/ppt/media/image3.jpeg" ContentType="image/jpeg"/>
  <Override PartName="/ppt/media/image25.jpeg" ContentType="image/jpeg"/>
  <Override PartName="/ppt/media/image59.jpeg" ContentType="image/jpeg"/>
  <Override PartName="/ppt/media/image26.jpeg" ContentType="image/jpeg"/>
  <Override PartName="/ppt/media/image5.jpeg" ContentType="image/jpeg"/>
  <Override PartName="/ppt/media/image27.jpeg" ContentType="image/jpeg"/>
  <Override PartName="/ppt/media/image6.jpeg" ContentType="image/jpeg"/>
  <Override PartName="/ppt/media/image28.jpeg" ContentType="image/jpeg"/>
  <Override PartName="/ppt/media/image29.jpeg" ContentType="image/jpeg"/>
  <Override PartName="/ppt/media/image63.jpeg" ContentType="image/jpeg"/>
  <Override PartName="/ppt/media/image30.jpeg" ContentType="image/jpeg"/>
  <Override PartName="/ppt/media/image64.jpeg" ContentType="image/jpeg"/>
  <Override PartName="/ppt/media/image31.jpeg" ContentType="image/jpeg"/>
  <Override PartName="/ppt/media/image65.jpeg" ContentType="image/jpeg"/>
  <Override PartName="/ppt/media/image38.jpeg" ContentType="image/jpeg"/>
  <Override PartName="/ppt/media/image32.jpeg" ContentType="image/jpeg"/>
  <Override PartName="/ppt/media/image39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654FD65-C64C-4184-865B-E9A772F0FAC9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2792880" y="754200"/>
            <a:ext cx="2185200" cy="3771000"/>
          </a:xfrm>
          <a:prstGeom prst="rect">
            <a:avLst/>
          </a:prstGeom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ai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4402080" y="9552960"/>
            <a:ext cx="33674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DC1525B-A74E-4970-B002-6FF79714336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773280"/>
            <a:ext cx="1638000" cy="15519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19800"/>
            <a:ext cx="1701360" cy="161208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216360" y="1005120"/>
            <a:ext cx="1102320" cy="106560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620322" dist="14408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360"/>
            <a:ext cx="8130240" cy="649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360"/>
            <a:ext cx="72360" cy="649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520280"/>
            <a:ext cx="8228880" cy="376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7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image" Target="../media/image31.jpeg"/><Relationship Id="rId7" Type="http://schemas.openxmlformats.org/officeDocument/2006/relationships/image" Target="../media/image32.jpeg"/><Relationship Id="rId8" Type="http://schemas.openxmlformats.org/officeDocument/2006/relationships/image" Target="../media/image33.jpeg"/><Relationship Id="rId9" Type="http://schemas.openxmlformats.org/officeDocument/2006/relationships/image" Target="../media/image34.jpeg"/><Relationship Id="rId10" Type="http://schemas.openxmlformats.org/officeDocument/2006/relationships/image" Target="../media/image35.jpeg"/><Relationship Id="rId11" Type="http://schemas.openxmlformats.org/officeDocument/2006/relationships/image" Target="../media/image36.jpeg"/><Relationship Id="rId12" Type="http://schemas.openxmlformats.org/officeDocument/2006/relationships/image" Target="../media/image37.jpeg"/><Relationship Id="rId13" Type="http://schemas.openxmlformats.org/officeDocument/2006/relationships/image" Target="../media/image38.jpeg"/><Relationship Id="rId14" Type="http://schemas.openxmlformats.org/officeDocument/2006/relationships/image" Target="../media/image39.jpeg"/><Relationship Id="rId15" Type="http://schemas.openxmlformats.org/officeDocument/2006/relationships/image" Target="../media/image40.jpeg"/><Relationship Id="rId16" Type="http://schemas.openxmlformats.org/officeDocument/2006/relationships/image" Target="../media/image41.jpeg"/><Relationship Id="rId17" Type="http://schemas.openxmlformats.org/officeDocument/2006/relationships/image" Target="../media/image42.jpeg"/><Relationship Id="rId18" Type="http://schemas.openxmlformats.org/officeDocument/2006/relationships/image" Target="../media/image43.jpeg"/><Relationship Id="rId19" Type="http://schemas.openxmlformats.org/officeDocument/2006/relationships/image" Target="../media/image44.jpeg"/><Relationship Id="rId20" Type="http://schemas.openxmlformats.org/officeDocument/2006/relationships/image" Target="../media/image45.jpeg"/><Relationship Id="rId21" Type="http://schemas.openxmlformats.org/officeDocument/2006/relationships/image" Target="../media/image46.jpeg"/><Relationship Id="rId22" Type="http://schemas.openxmlformats.org/officeDocument/2006/relationships/image" Target="../media/image47.jpeg"/><Relationship Id="rId23" Type="http://schemas.openxmlformats.org/officeDocument/2006/relationships/image" Target="../media/image48.jpeg"/><Relationship Id="rId24" Type="http://schemas.openxmlformats.org/officeDocument/2006/relationships/image" Target="../media/image49.jpeg"/><Relationship Id="rId25" Type="http://schemas.openxmlformats.org/officeDocument/2006/relationships/image" Target="../media/image50.jpeg"/><Relationship Id="rId26" Type="http://schemas.openxmlformats.org/officeDocument/2006/relationships/image" Target="../media/image51.jpeg"/><Relationship Id="rId27" Type="http://schemas.openxmlformats.org/officeDocument/2006/relationships/image" Target="../media/image52.jpeg"/><Relationship Id="rId28" Type="http://schemas.openxmlformats.org/officeDocument/2006/relationships/image" Target="../media/image53.jpeg"/><Relationship Id="rId29" Type="http://schemas.openxmlformats.org/officeDocument/2006/relationships/image" Target="../media/image54.jpeg"/><Relationship Id="rId30" Type="http://schemas.openxmlformats.org/officeDocument/2006/relationships/image" Target="../media/image55.jpeg"/><Relationship Id="rId31" Type="http://schemas.openxmlformats.org/officeDocument/2006/relationships/image" Target="../media/image56.jpeg"/><Relationship Id="rId32" Type="http://schemas.openxmlformats.org/officeDocument/2006/relationships/image" Target="../media/image57.jpeg"/><Relationship Id="rId33" Type="http://schemas.openxmlformats.org/officeDocument/2006/relationships/image" Target="../media/image58.jpeg"/><Relationship Id="rId34" Type="http://schemas.openxmlformats.org/officeDocument/2006/relationships/image" Target="../media/image59.jpeg"/><Relationship Id="rId35" Type="http://schemas.openxmlformats.org/officeDocument/2006/relationships/image" Target="../media/image60.jpeg"/><Relationship Id="rId36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jpeg"/><Relationship Id="rId3" Type="http://schemas.openxmlformats.org/officeDocument/2006/relationships/image" Target="../media/image63.jpeg"/><Relationship Id="rId4" Type="http://schemas.openxmlformats.org/officeDocument/2006/relationships/image" Target="../media/image64.jpeg"/><Relationship Id="rId5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59680" y="259920"/>
            <a:ext cx="7497360" cy="10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7000"/>
          </a:bodyPr>
          <a:p>
            <a:pPr algn="ctr">
              <a:lnSpc>
                <a:spcPct val="100000"/>
              </a:lnSpc>
            </a:pPr>
            <a:br/>
            <a:br/>
            <a:br/>
            <a:r>
              <a:rPr b="1" lang="en-IN" sz="5400" spc="-1" strike="noStrike">
                <a:solidFill>
                  <a:srgbClr val="572314"/>
                </a:solidFill>
                <a:latin typeface="comic"/>
              </a:rPr>
              <a:t>RAJKIYA ENGINEERING COLLEGE BIJNOR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166400" y="3754440"/>
            <a:ext cx="8000280" cy="15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Submitted to: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Submitted By: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Mr. Santosh Kumar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Kumar Shanu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IT Department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	</a:t>
            </a:r>
            <a:r>
              <a:rPr b="1" lang="en-IN" sz="2100" spc="-1" strike="noStrike">
                <a:solidFill>
                  <a:srgbClr val="3b1d15"/>
                </a:solidFill>
                <a:latin typeface="Sylfaen"/>
              </a:rPr>
              <a:t>1773513025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21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0" y="0"/>
            <a:ext cx="1007640" cy="6623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219320" y="1143000"/>
            <a:ext cx="6729120" cy="473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255240" y="703800"/>
            <a:ext cx="24008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PUBLIC CLOUD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241200" y="689760"/>
            <a:ext cx="24008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PUBLIC CLOUD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2642760" y="757800"/>
            <a:ext cx="2278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2776320" y="735120"/>
            <a:ext cx="5428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The </a:t>
            </a:r>
            <a:r>
              <a:rPr b="1" lang="en-IN" sz="2000" spc="-1" strike="noStrike">
                <a:solidFill>
                  <a:srgbClr val="558ed5"/>
                </a:solidFill>
                <a:latin typeface="Times New Roman"/>
              </a:rPr>
              <a:t>Public Cloud </a:t>
            </a: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allows systems and services to be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241200" y="1050120"/>
            <a:ext cx="81507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easily accessible to the general public. Public cloud may be less secure because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241200" y="1354680"/>
            <a:ext cx="29188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of its openness, e.g., e-mail.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241200" y="1656720"/>
            <a:ext cx="2278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255240" y="2227680"/>
            <a:ext cx="26200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PRIVATE CLOUD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7" name="CustomShape 11"/>
          <p:cNvSpPr/>
          <p:nvPr/>
        </p:nvSpPr>
        <p:spPr>
          <a:xfrm>
            <a:off x="241200" y="2213640"/>
            <a:ext cx="26200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PRIVATE CLOUD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2860200" y="2281680"/>
            <a:ext cx="2278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13"/>
          <p:cNvSpPr/>
          <p:nvPr/>
        </p:nvSpPr>
        <p:spPr>
          <a:xfrm>
            <a:off x="2994840" y="2259000"/>
            <a:ext cx="55292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The </a:t>
            </a:r>
            <a:r>
              <a:rPr b="1" lang="en-IN" sz="2000" spc="-1" strike="noStrike">
                <a:solidFill>
                  <a:srgbClr val="558ed5"/>
                </a:solidFill>
                <a:latin typeface="Times New Roman"/>
              </a:rPr>
              <a:t>Private Cloud </a:t>
            </a: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allows systems and services to be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0" name="CustomShape 14"/>
          <p:cNvSpPr/>
          <p:nvPr/>
        </p:nvSpPr>
        <p:spPr>
          <a:xfrm>
            <a:off x="241200" y="2574000"/>
            <a:ext cx="77421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accessible within an organization. It offers increased security because of its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1" name="CustomShape 15"/>
          <p:cNvSpPr/>
          <p:nvPr/>
        </p:nvSpPr>
        <p:spPr>
          <a:xfrm>
            <a:off x="241200" y="2878920"/>
            <a:ext cx="15364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private nature.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2" name="CustomShape 16"/>
          <p:cNvSpPr/>
          <p:nvPr/>
        </p:nvSpPr>
        <p:spPr>
          <a:xfrm>
            <a:off x="241200" y="3488400"/>
            <a:ext cx="2534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3" name="CustomShape 17"/>
          <p:cNvSpPr/>
          <p:nvPr/>
        </p:nvSpPr>
        <p:spPr>
          <a:xfrm>
            <a:off x="255240" y="3812760"/>
            <a:ext cx="32648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COMMUNITY CLOUD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4" name="CustomShape 18"/>
          <p:cNvSpPr/>
          <p:nvPr/>
        </p:nvSpPr>
        <p:spPr>
          <a:xfrm>
            <a:off x="241200" y="3798720"/>
            <a:ext cx="32648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COMMUNITY CLOUD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5" name="CustomShape 19"/>
          <p:cNvSpPr/>
          <p:nvPr/>
        </p:nvSpPr>
        <p:spPr>
          <a:xfrm>
            <a:off x="3506400" y="3866760"/>
            <a:ext cx="2278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20"/>
          <p:cNvSpPr/>
          <p:nvPr/>
        </p:nvSpPr>
        <p:spPr>
          <a:xfrm>
            <a:off x="3641040" y="3844080"/>
            <a:ext cx="45889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The </a:t>
            </a:r>
            <a:r>
              <a:rPr b="1" lang="en-IN" sz="2000" spc="-1" strike="noStrike">
                <a:solidFill>
                  <a:srgbClr val="558ed5"/>
                </a:solidFill>
                <a:latin typeface="Times New Roman"/>
              </a:rPr>
              <a:t>Community Cloud </a:t>
            </a: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allows systems and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7" name="CustomShape 21"/>
          <p:cNvSpPr/>
          <p:nvPr/>
        </p:nvSpPr>
        <p:spPr>
          <a:xfrm>
            <a:off x="241200" y="4159080"/>
            <a:ext cx="53053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services to be accessible by group of organizations.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8" name="CustomShape 22"/>
          <p:cNvSpPr/>
          <p:nvPr/>
        </p:nvSpPr>
        <p:spPr>
          <a:xfrm>
            <a:off x="241200" y="4465080"/>
            <a:ext cx="2534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9" name="CustomShape 23"/>
          <p:cNvSpPr/>
          <p:nvPr/>
        </p:nvSpPr>
        <p:spPr>
          <a:xfrm>
            <a:off x="255240" y="5094000"/>
            <a:ext cx="24692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HYBRID CLOUD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0" name="CustomShape 24"/>
          <p:cNvSpPr/>
          <p:nvPr/>
        </p:nvSpPr>
        <p:spPr>
          <a:xfrm>
            <a:off x="241200" y="5080320"/>
            <a:ext cx="24692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HYBRID CLOUD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1" name="CustomShape 25"/>
          <p:cNvSpPr/>
          <p:nvPr/>
        </p:nvSpPr>
        <p:spPr>
          <a:xfrm>
            <a:off x="2710080" y="5148000"/>
            <a:ext cx="2278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2" name="CustomShape 26"/>
          <p:cNvSpPr/>
          <p:nvPr/>
        </p:nvSpPr>
        <p:spPr>
          <a:xfrm>
            <a:off x="2844720" y="5125320"/>
            <a:ext cx="53190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The </a:t>
            </a:r>
            <a:r>
              <a:rPr b="1" lang="en-IN" sz="2000" spc="-1" strike="noStrike">
                <a:solidFill>
                  <a:srgbClr val="558ed5"/>
                </a:solidFill>
                <a:latin typeface="Times New Roman"/>
              </a:rPr>
              <a:t>Hybrid Cloud </a:t>
            </a: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is mixture of public and private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3" name="CustomShape 27"/>
          <p:cNvSpPr/>
          <p:nvPr/>
        </p:nvSpPr>
        <p:spPr>
          <a:xfrm>
            <a:off x="241200" y="5440320"/>
            <a:ext cx="80334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cloud. However, the critical activities are performed using private cloud while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4" name="CustomShape 28"/>
          <p:cNvSpPr/>
          <p:nvPr/>
        </p:nvSpPr>
        <p:spPr>
          <a:xfrm>
            <a:off x="241200" y="5745240"/>
            <a:ext cx="60444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the non-critical activities are performed using public cloud.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5" name="CustomShape 29"/>
          <p:cNvSpPr/>
          <p:nvPr/>
        </p:nvSpPr>
        <p:spPr>
          <a:xfrm>
            <a:off x="241200" y="6050160"/>
            <a:ext cx="2534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2625120" y="65052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604600" y="63036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2739240" y="650520"/>
            <a:ext cx="30711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Service Models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2719080" y="630360"/>
            <a:ext cx="30711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Service Models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2" name="CustomShape 7"/>
          <p:cNvSpPr/>
          <p:nvPr/>
        </p:nvSpPr>
        <p:spPr>
          <a:xfrm>
            <a:off x="2604600" y="1186200"/>
            <a:ext cx="2278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8"/>
          <p:cNvSpPr/>
          <p:nvPr/>
        </p:nvSpPr>
        <p:spPr>
          <a:xfrm>
            <a:off x="866160" y="2213640"/>
            <a:ext cx="67744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Service Models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are the reference models on which the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4" name="CustomShape 9"/>
          <p:cNvSpPr/>
          <p:nvPr/>
        </p:nvSpPr>
        <p:spPr>
          <a:xfrm>
            <a:off x="866160" y="2579400"/>
            <a:ext cx="65520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Cloud Computing is based. These can be categorized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5" name="CustomShape 10"/>
          <p:cNvSpPr/>
          <p:nvPr/>
        </p:nvSpPr>
        <p:spPr>
          <a:xfrm>
            <a:off x="866160" y="2945160"/>
            <a:ext cx="56588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into three basic service models as listed below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6" name="CustomShape 11"/>
          <p:cNvSpPr/>
          <p:nvPr/>
        </p:nvSpPr>
        <p:spPr>
          <a:xfrm>
            <a:off x="6521400" y="2990520"/>
            <a:ext cx="2534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58ed5"/>
                </a:solidFill>
                <a:latin typeface="Times New Roman"/>
              </a:rPr>
              <a:t>: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641520" y="1785600"/>
            <a:ext cx="4057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1.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623520" y="1767600"/>
            <a:ext cx="4057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1.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984240" y="1785600"/>
            <a:ext cx="581904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Infrastructure as a Service (IaaS)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966600" y="1767600"/>
            <a:ext cx="581904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Infrastructure as a Service (IaaS)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641520" y="2273040"/>
            <a:ext cx="4057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4" name="CustomShape 8"/>
          <p:cNvSpPr/>
          <p:nvPr/>
        </p:nvSpPr>
        <p:spPr>
          <a:xfrm>
            <a:off x="623520" y="2255400"/>
            <a:ext cx="4057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5" name="CustomShape 9"/>
          <p:cNvSpPr/>
          <p:nvPr/>
        </p:nvSpPr>
        <p:spPr>
          <a:xfrm>
            <a:off x="641520" y="2759400"/>
            <a:ext cx="54684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2. Platform as a Service (PaaS)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6" name="CustomShape 10"/>
          <p:cNvSpPr/>
          <p:nvPr/>
        </p:nvSpPr>
        <p:spPr>
          <a:xfrm>
            <a:off x="623520" y="2741760"/>
            <a:ext cx="54684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2. Platform as a Service (PaaS)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7" name="CustomShape 11"/>
          <p:cNvSpPr/>
          <p:nvPr/>
        </p:nvSpPr>
        <p:spPr>
          <a:xfrm>
            <a:off x="641520" y="3735000"/>
            <a:ext cx="544716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3. Software as a Service (SaaS)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8" name="CustomShape 12"/>
          <p:cNvSpPr/>
          <p:nvPr/>
        </p:nvSpPr>
        <p:spPr>
          <a:xfrm>
            <a:off x="623520" y="3717000"/>
            <a:ext cx="544716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3. Software as a Service (SaaS)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9" name="CustomShape 13"/>
          <p:cNvSpPr/>
          <p:nvPr/>
        </p:nvSpPr>
        <p:spPr>
          <a:xfrm>
            <a:off x="641520" y="4222440"/>
            <a:ext cx="4057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0" name="CustomShape 14"/>
          <p:cNvSpPr/>
          <p:nvPr/>
        </p:nvSpPr>
        <p:spPr>
          <a:xfrm>
            <a:off x="623520" y="4204800"/>
            <a:ext cx="4057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1176120" y="721800"/>
            <a:ext cx="65275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Infrastructure as a Service (IaaS)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1155600" y="701280"/>
            <a:ext cx="65275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Infrastructure as a Service (IaaS)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851040" y="1909080"/>
            <a:ext cx="70398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IaaS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 is the delivery of technology infrastructure as an on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851040" y="2274840"/>
            <a:ext cx="30452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demand scalable service.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851040" y="2715480"/>
            <a:ext cx="6766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IaaS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provides access to fundamental resources such as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851040" y="3081240"/>
            <a:ext cx="7000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physical machines, virtual machines, virtual storage, etc.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9" name="CustomShape 9"/>
          <p:cNvSpPr/>
          <p:nvPr/>
        </p:nvSpPr>
        <p:spPr>
          <a:xfrm>
            <a:off x="851040" y="3951720"/>
            <a:ext cx="3294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f81bd"/>
                </a:solidFill>
                <a:latin typeface="Arial"/>
              </a:rPr>
              <a:t>•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10" name="CustomShape 10"/>
          <p:cNvSpPr/>
          <p:nvPr/>
        </p:nvSpPr>
        <p:spPr>
          <a:xfrm>
            <a:off x="966600" y="3974400"/>
            <a:ext cx="39492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558ed5"/>
                </a:solidFill>
                <a:latin typeface="Times New Roman"/>
              </a:rPr>
              <a:t>Usually billed based on usage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11" name="CustomShape 11"/>
          <p:cNvSpPr/>
          <p:nvPr/>
        </p:nvSpPr>
        <p:spPr>
          <a:xfrm>
            <a:off x="851040" y="4430520"/>
            <a:ext cx="3294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f81bd"/>
                </a:solidFill>
                <a:latin typeface="Arial"/>
              </a:rPr>
              <a:t>•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12" name="CustomShape 12"/>
          <p:cNvSpPr/>
          <p:nvPr/>
        </p:nvSpPr>
        <p:spPr>
          <a:xfrm>
            <a:off x="966600" y="4453200"/>
            <a:ext cx="595008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558ed5"/>
                </a:solidFill>
                <a:latin typeface="Times New Roman"/>
              </a:rPr>
              <a:t>Usually multi tenant virtualized environment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13" name="CustomShape 13"/>
          <p:cNvSpPr/>
          <p:nvPr/>
        </p:nvSpPr>
        <p:spPr>
          <a:xfrm>
            <a:off x="851040" y="4908240"/>
            <a:ext cx="3294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4f81bd"/>
                </a:solidFill>
                <a:latin typeface="Arial"/>
              </a:rPr>
              <a:t>•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14" name="CustomShape 14"/>
          <p:cNvSpPr/>
          <p:nvPr/>
        </p:nvSpPr>
        <p:spPr>
          <a:xfrm>
            <a:off x="966600" y="4930560"/>
            <a:ext cx="68612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558ed5"/>
                </a:solidFill>
                <a:latin typeface="Times New Roman"/>
              </a:rPr>
              <a:t>Can be coupled with Managed Services for OS and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15" name="CustomShape 15"/>
          <p:cNvSpPr/>
          <p:nvPr/>
        </p:nvSpPr>
        <p:spPr>
          <a:xfrm>
            <a:off x="851040" y="5326920"/>
            <a:ext cx="25455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558ed5"/>
                </a:solidFill>
                <a:latin typeface="Times New Roman"/>
              </a:rPr>
              <a:t>application support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2739240" y="72180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2719080" y="70128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2853720" y="721800"/>
            <a:ext cx="29095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IaaS Examples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952560" y="1162080"/>
            <a:ext cx="3199680" cy="171900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1724760" y="5050800"/>
            <a:ext cx="1567800" cy="94428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3"/>
          <a:stretch/>
        </p:blipFill>
        <p:spPr>
          <a:xfrm>
            <a:off x="929520" y="1676520"/>
            <a:ext cx="3199680" cy="154224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4"/>
          <a:stretch/>
        </p:blipFill>
        <p:spPr>
          <a:xfrm>
            <a:off x="5122080" y="2261880"/>
            <a:ext cx="3047400" cy="761400"/>
          </a:xfrm>
          <a:prstGeom prst="rect">
            <a:avLst/>
          </a:prstGeom>
          <a:ln>
            <a:noFill/>
          </a:ln>
        </p:spPr>
      </p:pic>
      <p:pic>
        <p:nvPicPr>
          <p:cNvPr id="325" name="" descr=""/>
          <p:cNvPicPr/>
          <p:nvPr/>
        </p:nvPicPr>
        <p:blipFill>
          <a:blip r:embed="rId5"/>
          <a:stretch/>
        </p:blipFill>
        <p:spPr>
          <a:xfrm>
            <a:off x="6019920" y="4932720"/>
            <a:ext cx="1637640" cy="118044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6"/>
          <a:stretch/>
        </p:blipFill>
        <p:spPr>
          <a:xfrm>
            <a:off x="1724760" y="3354120"/>
            <a:ext cx="1218600" cy="1218600"/>
          </a:xfrm>
          <a:prstGeom prst="rect">
            <a:avLst/>
          </a:prstGeom>
          <a:ln>
            <a:noFill/>
          </a:ln>
        </p:spPr>
      </p:pic>
      <p:pic>
        <p:nvPicPr>
          <p:cNvPr id="327" name="" descr=""/>
          <p:cNvPicPr/>
          <p:nvPr/>
        </p:nvPicPr>
        <p:blipFill>
          <a:blip r:embed="rId7"/>
          <a:stretch/>
        </p:blipFill>
        <p:spPr>
          <a:xfrm>
            <a:off x="6019920" y="3557160"/>
            <a:ext cx="1180440" cy="695160"/>
          </a:xfrm>
          <a:prstGeom prst="rect">
            <a:avLst/>
          </a:prstGeom>
          <a:ln>
            <a:noFill/>
          </a:ln>
        </p:spPr>
      </p:pic>
      <p:sp>
        <p:nvSpPr>
          <p:cNvPr id="328" name="CustomShape 6"/>
          <p:cNvSpPr/>
          <p:nvPr/>
        </p:nvSpPr>
        <p:spPr>
          <a:xfrm>
            <a:off x="2833200" y="701280"/>
            <a:ext cx="29095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IaaS Examples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1482120" y="721800"/>
            <a:ext cx="5559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Platform as a Service (PaaS)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1461600" y="701280"/>
            <a:ext cx="5559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Platform as a Service (PaaS)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699840" y="1935720"/>
            <a:ext cx="70232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PaaS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provides the runtime environment for applications,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699840" y="2301480"/>
            <a:ext cx="47415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development &amp; deployment tools, etc.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5" name="CustomShape 7"/>
          <p:cNvSpPr/>
          <p:nvPr/>
        </p:nvSpPr>
        <p:spPr>
          <a:xfrm>
            <a:off x="699840" y="3033000"/>
            <a:ext cx="70840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PaaS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 provides all of the facilities required to support the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>
            <a:off x="699840" y="3398760"/>
            <a:ext cx="62427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complete life cycle of building and delivering web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699840" y="3764520"/>
            <a:ext cx="62884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applications and services entirely from the Internet.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8" name="CustomShape 10"/>
          <p:cNvSpPr/>
          <p:nvPr/>
        </p:nvSpPr>
        <p:spPr>
          <a:xfrm>
            <a:off x="699840" y="4496040"/>
            <a:ext cx="7243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Typically applications must be developed with a particular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699840" y="4861800"/>
            <a:ext cx="20714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platform in mind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699840" y="557244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805320" y="5593320"/>
            <a:ext cx="32418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Multi tenant environments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2" name="CustomShape 14"/>
          <p:cNvSpPr/>
          <p:nvPr/>
        </p:nvSpPr>
        <p:spPr>
          <a:xfrm>
            <a:off x="699840" y="593820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805320" y="5959080"/>
            <a:ext cx="46350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Highly scalable multi tier architecture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"/>
          <p:cNvSpPr/>
          <p:nvPr/>
        </p:nvSpPr>
        <p:spPr>
          <a:xfrm>
            <a:off x="2739240" y="72180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2719080" y="70128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2853720" y="721800"/>
            <a:ext cx="30103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PaaS Examples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998280" y="1654920"/>
            <a:ext cx="2468160" cy="928800"/>
          </a:xfrm>
          <a:prstGeom prst="rect">
            <a:avLst/>
          </a:prstGeom>
          <a:ln>
            <a:noFill/>
          </a:ln>
        </p:spPr>
      </p:pic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5659200" y="4781520"/>
            <a:ext cx="1929600" cy="932760"/>
          </a:xfrm>
          <a:prstGeom prst="rect">
            <a:avLst/>
          </a:prstGeom>
          <a:ln>
            <a:noFill/>
          </a:ln>
        </p:spPr>
      </p:pic>
      <p:pic>
        <p:nvPicPr>
          <p:cNvPr id="351" name="" descr=""/>
          <p:cNvPicPr/>
          <p:nvPr/>
        </p:nvPicPr>
        <p:blipFill>
          <a:blip r:embed="rId3"/>
          <a:stretch/>
        </p:blipFill>
        <p:spPr>
          <a:xfrm>
            <a:off x="5434200" y="1653480"/>
            <a:ext cx="2466720" cy="1332720"/>
          </a:xfrm>
          <a:prstGeom prst="rect">
            <a:avLst/>
          </a:prstGeom>
          <a:ln>
            <a:noFill/>
          </a:ln>
        </p:spPr>
      </p:pic>
      <p:pic>
        <p:nvPicPr>
          <p:cNvPr id="352" name="" descr=""/>
          <p:cNvPicPr/>
          <p:nvPr/>
        </p:nvPicPr>
        <p:blipFill>
          <a:blip r:embed="rId4"/>
          <a:stretch/>
        </p:blipFill>
        <p:spPr>
          <a:xfrm>
            <a:off x="5586840" y="3124080"/>
            <a:ext cx="2313360" cy="913680"/>
          </a:xfrm>
          <a:prstGeom prst="rect">
            <a:avLst/>
          </a:prstGeom>
          <a:ln>
            <a:noFill/>
          </a:ln>
        </p:spPr>
      </p:pic>
      <p:pic>
        <p:nvPicPr>
          <p:cNvPr id="353" name="" descr=""/>
          <p:cNvPicPr/>
          <p:nvPr/>
        </p:nvPicPr>
        <p:blipFill>
          <a:blip r:embed="rId5"/>
          <a:stretch/>
        </p:blipFill>
        <p:spPr>
          <a:xfrm>
            <a:off x="1181160" y="5214600"/>
            <a:ext cx="3142440" cy="401760"/>
          </a:xfrm>
          <a:prstGeom prst="rect">
            <a:avLst/>
          </a:prstGeom>
          <a:ln>
            <a:noFill/>
          </a:ln>
        </p:spPr>
      </p:pic>
      <p:pic>
        <p:nvPicPr>
          <p:cNvPr id="354" name="" descr=""/>
          <p:cNvPicPr/>
          <p:nvPr/>
        </p:nvPicPr>
        <p:blipFill>
          <a:blip r:embed="rId6"/>
          <a:stretch/>
        </p:blipFill>
        <p:spPr>
          <a:xfrm>
            <a:off x="1181160" y="3124080"/>
            <a:ext cx="1447200" cy="1226160"/>
          </a:xfrm>
          <a:prstGeom prst="rect">
            <a:avLst/>
          </a:prstGeom>
          <a:ln>
            <a:noFill/>
          </a:ln>
        </p:spPr>
      </p:pic>
      <p:sp>
        <p:nvSpPr>
          <p:cNvPr id="355" name="CustomShape 6"/>
          <p:cNvSpPr/>
          <p:nvPr/>
        </p:nvSpPr>
        <p:spPr>
          <a:xfrm>
            <a:off x="2833200" y="701280"/>
            <a:ext cx="30103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PaaS Examples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"/>
          <p:cNvSpPr/>
          <p:nvPr/>
        </p:nvSpPr>
        <p:spPr>
          <a:xfrm>
            <a:off x="1482120" y="721800"/>
            <a:ext cx="55371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Software as a Service (SaaS)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1461600" y="701280"/>
            <a:ext cx="55371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Software as a Service (SaaS)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775800" y="1680480"/>
            <a:ext cx="73947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SaaS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model allows to use software applications as a service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775800" y="2046240"/>
            <a:ext cx="15350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to end users.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2" name="CustomShape 7"/>
          <p:cNvSpPr/>
          <p:nvPr/>
        </p:nvSpPr>
        <p:spPr>
          <a:xfrm>
            <a:off x="775800" y="2777760"/>
            <a:ext cx="68432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SaaS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is a software delivery methodology that provides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3" name="CustomShape 8"/>
          <p:cNvSpPr/>
          <p:nvPr/>
        </p:nvSpPr>
        <p:spPr>
          <a:xfrm>
            <a:off x="775800" y="3143520"/>
            <a:ext cx="70426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licensed multi-tenant access to software and its functions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4" name="CustomShape 9"/>
          <p:cNvSpPr/>
          <p:nvPr/>
        </p:nvSpPr>
        <p:spPr>
          <a:xfrm>
            <a:off x="775800" y="3509280"/>
            <a:ext cx="41731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remotely as a Web-based service.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5" name="CustomShape 10"/>
          <p:cNvSpPr/>
          <p:nvPr/>
        </p:nvSpPr>
        <p:spPr>
          <a:xfrm>
            <a:off x="1233000" y="421884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6" name="CustomShape 11"/>
          <p:cNvSpPr/>
          <p:nvPr/>
        </p:nvSpPr>
        <p:spPr>
          <a:xfrm>
            <a:off x="1574640" y="4240800"/>
            <a:ext cx="36457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Usually billed based on usage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7" name="CustomShape 12"/>
          <p:cNvSpPr/>
          <p:nvPr/>
        </p:nvSpPr>
        <p:spPr>
          <a:xfrm>
            <a:off x="1233000" y="458460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8" name="CustomShape 13"/>
          <p:cNvSpPr/>
          <p:nvPr/>
        </p:nvSpPr>
        <p:spPr>
          <a:xfrm>
            <a:off x="1574640" y="4606560"/>
            <a:ext cx="4115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Usually multi tenant environment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9" name="CustomShape 14"/>
          <p:cNvSpPr/>
          <p:nvPr/>
        </p:nvSpPr>
        <p:spPr>
          <a:xfrm>
            <a:off x="1233000" y="495036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0" name="CustomShape 15"/>
          <p:cNvSpPr/>
          <p:nvPr/>
        </p:nvSpPr>
        <p:spPr>
          <a:xfrm>
            <a:off x="1574640" y="4972320"/>
            <a:ext cx="3427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Highly scalable architecture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2739240" y="72180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2719080" y="70128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2853720" y="721800"/>
            <a:ext cx="2985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SaaS Examples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867240" y="1463040"/>
            <a:ext cx="2465640" cy="184716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867240" y="3220560"/>
            <a:ext cx="2513880" cy="187380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3"/>
          <a:stretch/>
        </p:blipFill>
        <p:spPr>
          <a:xfrm>
            <a:off x="523080" y="5242680"/>
            <a:ext cx="3247920" cy="1409040"/>
          </a:xfrm>
          <a:prstGeom prst="rect">
            <a:avLst/>
          </a:prstGeom>
          <a:ln>
            <a:noFill/>
          </a:ln>
        </p:spPr>
      </p:pic>
      <p:pic>
        <p:nvPicPr>
          <p:cNvPr id="379" name="" descr=""/>
          <p:cNvPicPr/>
          <p:nvPr/>
        </p:nvPicPr>
        <p:blipFill>
          <a:blip r:embed="rId4"/>
          <a:stretch/>
        </p:blipFill>
        <p:spPr>
          <a:xfrm>
            <a:off x="5029200" y="1848960"/>
            <a:ext cx="2666160" cy="108504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5"/>
          <a:stretch/>
        </p:blipFill>
        <p:spPr>
          <a:xfrm>
            <a:off x="5681880" y="5354280"/>
            <a:ext cx="1361880" cy="513720"/>
          </a:xfrm>
          <a:prstGeom prst="rect">
            <a:avLst/>
          </a:prstGeom>
          <a:ln>
            <a:noFill/>
          </a:ln>
        </p:spPr>
      </p:pic>
      <p:pic>
        <p:nvPicPr>
          <p:cNvPr id="381" name="" descr=""/>
          <p:cNvPicPr/>
          <p:nvPr/>
        </p:nvPicPr>
        <p:blipFill>
          <a:blip r:embed="rId6"/>
          <a:stretch/>
        </p:blipFill>
        <p:spPr>
          <a:xfrm>
            <a:off x="5297040" y="3425040"/>
            <a:ext cx="2130480" cy="866520"/>
          </a:xfrm>
          <a:prstGeom prst="rect">
            <a:avLst/>
          </a:prstGeom>
          <a:ln>
            <a:noFill/>
          </a:ln>
        </p:spPr>
      </p:pic>
      <p:sp>
        <p:nvSpPr>
          <p:cNvPr id="382" name="CustomShape 6"/>
          <p:cNvSpPr/>
          <p:nvPr/>
        </p:nvSpPr>
        <p:spPr>
          <a:xfrm>
            <a:off x="2833200" y="701280"/>
            <a:ext cx="2985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SaaS Examples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2986200" y="4680000"/>
            <a:ext cx="34934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AWS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060000" y="4680000"/>
            <a:ext cx="34934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558ed5"/>
                </a:solidFill>
                <a:latin typeface="Times New Roman"/>
              </a:rPr>
              <a:t>AWS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4193640" y="2837520"/>
            <a:ext cx="7614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4384080" y="2837520"/>
            <a:ext cx="16524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With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4395240" y="2791440"/>
            <a:ext cx="16524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558ed5"/>
                </a:solidFill>
                <a:latin typeface="Times New Roman"/>
              </a:rPr>
              <a:t>With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1656000" y="883440"/>
            <a:ext cx="60566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Cloud Computing 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1683000" y="828000"/>
            <a:ext cx="60566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558ed5"/>
                </a:solidFill>
                <a:latin typeface="Times New Roman"/>
              </a:rPr>
              <a:t>Cloud Computing 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1766520" y="4739760"/>
            <a:ext cx="7614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558ed5"/>
                </a:solidFill>
                <a:latin typeface="Calibri"/>
              </a:rPr>
              <a:t>   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1950840" y="725400"/>
            <a:ext cx="44733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Do you Use the Cloud?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2343240" y="5457240"/>
            <a:ext cx="990000" cy="990000"/>
          </a:xfrm>
          <a:prstGeom prst="rect">
            <a:avLst/>
          </a:prstGeom>
          <a:ln>
            <a:noFill/>
          </a:ln>
        </p:spPr>
      </p:pic>
      <p:pic>
        <p:nvPicPr>
          <p:cNvPr id="387" name="" descr=""/>
          <p:cNvPicPr/>
          <p:nvPr/>
        </p:nvPicPr>
        <p:blipFill>
          <a:blip r:embed="rId2"/>
          <a:stretch/>
        </p:blipFill>
        <p:spPr>
          <a:xfrm>
            <a:off x="144720" y="5692320"/>
            <a:ext cx="1073880" cy="901080"/>
          </a:xfrm>
          <a:prstGeom prst="rect">
            <a:avLst/>
          </a:prstGeom>
          <a:ln>
            <a:noFill/>
          </a:ln>
        </p:spPr>
      </p:pic>
      <p:pic>
        <p:nvPicPr>
          <p:cNvPr id="388" name="" descr=""/>
          <p:cNvPicPr/>
          <p:nvPr/>
        </p:nvPicPr>
        <p:blipFill>
          <a:blip r:embed="rId3"/>
          <a:stretch/>
        </p:blipFill>
        <p:spPr>
          <a:xfrm>
            <a:off x="130680" y="4483080"/>
            <a:ext cx="1674360" cy="1138320"/>
          </a:xfrm>
          <a:prstGeom prst="rect">
            <a:avLst/>
          </a:prstGeom>
          <a:ln>
            <a:noFill/>
          </a:ln>
        </p:spPr>
      </p:pic>
      <p:pic>
        <p:nvPicPr>
          <p:cNvPr id="389" name="" descr=""/>
          <p:cNvPicPr/>
          <p:nvPr/>
        </p:nvPicPr>
        <p:blipFill>
          <a:blip r:embed="rId4"/>
          <a:stretch/>
        </p:blipFill>
        <p:spPr>
          <a:xfrm>
            <a:off x="1243440" y="5632560"/>
            <a:ext cx="1021680" cy="763920"/>
          </a:xfrm>
          <a:prstGeom prst="rect">
            <a:avLst/>
          </a:prstGeom>
          <a:ln>
            <a:noFill/>
          </a:ln>
        </p:spPr>
      </p:pic>
      <p:pic>
        <p:nvPicPr>
          <p:cNvPr id="390" name="" descr=""/>
          <p:cNvPicPr/>
          <p:nvPr/>
        </p:nvPicPr>
        <p:blipFill>
          <a:blip r:embed="rId5"/>
          <a:stretch/>
        </p:blipFill>
        <p:spPr>
          <a:xfrm>
            <a:off x="1822320" y="4306680"/>
            <a:ext cx="1586880" cy="102924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6"/>
          <a:stretch/>
        </p:blipFill>
        <p:spPr>
          <a:xfrm>
            <a:off x="189360" y="1799640"/>
            <a:ext cx="990000" cy="1002600"/>
          </a:xfrm>
          <a:prstGeom prst="rect">
            <a:avLst/>
          </a:prstGeom>
          <a:ln>
            <a:noFill/>
          </a:ln>
        </p:spPr>
      </p:pic>
      <p:pic>
        <p:nvPicPr>
          <p:cNvPr id="392" name="" descr=""/>
          <p:cNvPicPr/>
          <p:nvPr/>
        </p:nvPicPr>
        <p:blipFill>
          <a:blip r:embed="rId7"/>
          <a:stretch/>
        </p:blipFill>
        <p:spPr>
          <a:xfrm>
            <a:off x="1243440" y="1626840"/>
            <a:ext cx="979560" cy="979560"/>
          </a:xfrm>
          <a:prstGeom prst="rect">
            <a:avLst/>
          </a:prstGeom>
          <a:ln>
            <a:noFill/>
          </a:ln>
        </p:spPr>
      </p:pic>
      <p:pic>
        <p:nvPicPr>
          <p:cNvPr id="393" name="" descr=""/>
          <p:cNvPicPr/>
          <p:nvPr/>
        </p:nvPicPr>
        <p:blipFill>
          <a:blip r:embed="rId8"/>
          <a:stretch/>
        </p:blipFill>
        <p:spPr>
          <a:xfrm>
            <a:off x="2265840" y="1639440"/>
            <a:ext cx="945360" cy="945360"/>
          </a:xfrm>
          <a:prstGeom prst="rect">
            <a:avLst/>
          </a:prstGeom>
          <a:ln>
            <a:noFill/>
          </a:ln>
        </p:spPr>
      </p:pic>
      <p:pic>
        <p:nvPicPr>
          <p:cNvPr id="394" name="" descr=""/>
          <p:cNvPicPr/>
          <p:nvPr/>
        </p:nvPicPr>
        <p:blipFill>
          <a:blip r:embed="rId9"/>
          <a:stretch/>
        </p:blipFill>
        <p:spPr>
          <a:xfrm>
            <a:off x="6275160" y="1513800"/>
            <a:ext cx="1411560" cy="1059840"/>
          </a:xfrm>
          <a:prstGeom prst="rect">
            <a:avLst/>
          </a:prstGeom>
          <a:ln>
            <a:noFill/>
          </a:ln>
        </p:spPr>
      </p:pic>
      <p:pic>
        <p:nvPicPr>
          <p:cNvPr id="395" name="" descr=""/>
          <p:cNvPicPr/>
          <p:nvPr/>
        </p:nvPicPr>
        <p:blipFill>
          <a:blip r:embed="rId10"/>
          <a:stretch/>
        </p:blipFill>
        <p:spPr>
          <a:xfrm>
            <a:off x="4721760" y="3494880"/>
            <a:ext cx="1054800" cy="1053360"/>
          </a:xfrm>
          <a:prstGeom prst="rect">
            <a:avLst/>
          </a:prstGeom>
          <a:ln>
            <a:noFill/>
          </a:ln>
        </p:spPr>
      </p:pic>
      <p:pic>
        <p:nvPicPr>
          <p:cNvPr id="396" name="" descr=""/>
          <p:cNvPicPr/>
          <p:nvPr/>
        </p:nvPicPr>
        <p:blipFill>
          <a:blip r:embed="rId11"/>
          <a:stretch/>
        </p:blipFill>
        <p:spPr>
          <a:xfrm>
            <a:off x="3373200" y="1605240"/>
            <a:ext cx="842400" cy="874440"/>
          </a:xfrm>
          <a:prstGeom prst="rect">
            <a:avLst/>
          </a:prstGeom>
          <a:ln>
            <a:noFill/>
          </a:ln>
        </p:spPr>
      </p:pic>
      <p:pic>
        <p:nvPicPr>
          <p:cNvPr id="397" name="" descr=""/>
          <p:cNvPicPr/>
          <p:nvPr/>
        </p:nvPicPr>
        <p:blipFill>
          <a:blip r:embed="rId12"/>
          <a:stretch/>
        </p:blipFill>
        <p:spPr>
          <a:xfrm>
            <a:off x="4293720" y="1621800"/>
            <a:ext cx="887040" cy="875520"/>
          </a:xfrm>
          <a:prstGeom prst="rect">
            <a:avLst/>
          </a:prstGeom>
          <a:ln>
            <a:noFill/>
          </a:ln>
        </p:spPr>
      </p:pic>
      <p:pic>
        <p:nvPicPr>
          <p:cNvPr id="398" name="" descr=""/>
          <p:cNvPicPr/>
          <p:nvPr/>
        </p:nvPicPr>
        <p:blipFill>
          <a:blip r:embed="rId13"/>
          <a:stretch/>
        </p:blipFill>
        <p:spPr>
          <a:xfrm>
            <a:off x="7079040" y="3764160"/>
            <a:ext cx="888120" cy="894600"/>
          </a:xfrm>
          <a:prstGeom prst="rect">
            <a:avLst/>
          </a:prstGeom>
          <a:ln>
            <a:noFill/>
          </a:ln>
        </p:spPr>
      </p:pic>
      <p:pic>
        <p:nvPicPr>
          <p:cNvPr id="399" name="" descr=""/>
          <p:cNvPicPr/>
          <p:nvPr/>
        </p:nvPicPr>
        <p:blipFill>
          <a:blip r:embed="rId14"/>
          <a:stretch/>
        </p:blipFill>
        <p:spPr>
          <a:xfrm>
            <a:off x="3473280" y="4752360"/>
            <a:ext cx="1046880" cy="104688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15"/>
          <a:stretch/>
        </p:blipFill>
        <p:spPr>
          <a:xfrm>
            <a:off x="4739760" y="5115600"/>
            <a:ext cx="788040" cy="683640"/>
          </a:xfrm>
          <a:prstGeom prst="rect">
            <a:avLst/>
          </a:prstGeom>
          <a:ln>
            <a:noFill/>
          </a:ln>
        </p:spPr>
      </p:pic>
      <p:pic>
        <p:nvPicPr>
          <p:cNvPr id="401" name="" descr=""/>
          <p:cNvPicPr/>
          <p:nvPr/>
        </p:nvPicPr>
        <p:blipFill>
          <a:blip r:embed="rId16"/>
          <a:stretch/>
        </p:blipFill>
        <p:spPr>
          <a:xfrm>
            <a:off x="3938400" y="5843160"/>
            <a:ext cx="2710800" cy="632880"/>
          </a:xfrm>
          <a:prstGeom prst="rect">
            <a:avLst/>
          </a:prstGeom>
          <a:ln>
            <a:noFill/>
          </a:ln>
        </p:spPr>
      </p:pic>
      <p:pic>
        <p:nvPicPr>
          <p:cNvPr id="402" name="" descr=""/>
          <p:cNvPicPr/>
          <p:nvPr/>
        </p:nvPicPr>
        <p:blipFill>
          <a:blip r:embed="rId17"/>
          <a:stretch/>
        </p:blipFill>
        <p:spPr>
          <a:xfrm>
            <a:off x="158760" y="3515400"/>
            <a:ext cx="1199520" cy="988560"/>
          </a:xfrm>
          <a:prstGeom prst="rect">
            <a:avLst/>
          </a:prstGeom>
          <a:ln>
            <a:noFill/>
          </a:ln>
        </p:spPr>
      </p:pic>
      <p:pic>
        <p:nvPicPr>
          <p:cNvPr id="403" name="" descr=""/>
          <p:cNvPicPr/>
          <p:nvPr/>
        </p:nvPicPr>
        <p:blipFill>
          <a:blip r:embed="rId18"/>
          <a:stretch/>
        </p:blipFill>
        <p:spPr>
          <a:xfrm>
            <a:off x="3355200" y="2545200"/>
            <a:ext cx="858960" cy="867960"/>
          </a:xfrm>
          <a:prstGeom prst="rect">
            <a:avLst/>
          </a:prstGeom>
          <a:ln>
            <a:noFill/>
          </a:ln>
        </p:spPr>
      </p:pic>
      <p:pic>
        <p:nvPicPr>
          <p:cNvPr id="404" name="" descr=""/>
          <p:cNvPicPr/>
          <p:nvPr/>
        </p:nvPicPr>
        <p:blipFill>
          <a:blip r:embed="rId19"/>
          <a:stretch/>
        </p:blipFill>
        <p:spPr>
          <a:xfrm>
            <a:off x="160200" y="2884320"/>
            <a:ext cx="1017720" cy="574560"/>
          </a:xfrm>
          <a:prstGeom prst="rect">
            <a:avLst/>
          </a:prstGeom>
          <a:ln>
            <a:noFill/>
          </a:ln>
        </p:spPr>
      </p:pic>
      <p:pic>
        <p:nvPicPr>
          <p:cNvPr id="405" name="" descr=""/>
          <p:cNvPicPr/>
          <p:nvPr/>
        </p:nvPicPr>
        <p:blipFill>
          <a:blip r:embed="rId20"/>
          <a:stretch/>
        </p:blipFill>
        <p:spPr>
          <a:xfrm>
            <a:off x="5259240" y="1621800"/>
            <a:ext cx="842400" cy="842400"/>
          </a:xfrm>
          <a:prstGeom prst="rect">
            <a:avLst/>
          </a:prstGeom>
          <a:ln>
            <a:noFill/>
          </a:ln>
        </p:spPr>
      </p:pic>
      <p:pic>
        <p:nvPicPr>
          <p:cNvPr id="406" name="" descr=""/>
          <p:cNvPicPr/>
          <p:nvPr/>
        </p:nvPicPr>
        <p:blipFill>
          <a:blip r:embed="rId21"/>
          <a:stretch/>
        </p:blipFill>
        <p:spPr>
          <a:xfrm>
            <a:off x="7967880" y="3769200"/>
            <a:ext cx="876960" cy="894600"/>
          </a:xfrm>
          <a:prstGeom prst="rect">
            <a:avLst/>
          </a:prstGeom>
          <a:ln>
            <a:noFill/>
          </a:ln>
        </p:spPr>
      </p:pic>
      <p:pic>
        <p:nvPicPr>
          <p:cNvPr id="407" name="" descr=""/>
          <p:cNvPicPr/>
          <p:nvPr/>
        </p:nvPicPr>
        <p:blipFill>
          <a:blip r:embed="rId22"/>
          <a:stretch/>
        </p:blipFill>
        <p:spPr>
          <a:xfrm>
            <a:off x="5729040" y="4648320"/>
            <a:ext cx="1296000" cy="965880"/>
          </a:xfrm>
          <a:prstGeom prst="rect">
            <a:avLst/>
          </a:prstGeom>
          <a:ln>
            <a:noFill/>
          </a:ln>
        </p:spPr>
      </p:pic>
      <p:pic>
        <p:nvPicPr>
          <p:cNvPr id="408" name="" descr=""/>
          <p:cNvPicPr/>
          <p:nvPr/>
        </p:nvPicPr>
        <p:blipFill>
          <a:blip r:embed="rId23"/>
          <a:stretch/>
        </p:blipFill>
        <p:spPr>
          <a:xfrm>
            <a:off x="2265840" y="2841120"/>
            <a:ext cx="1143720" cy="1146240"/>
          </a:xfrm>
          <a:prstGeom prst="rect">
            <a:avLst/>
          </a:prstGeom>
          <a:ln>
            <a:noFill/>
          </a:ln>
        </p:spPr>
      </p:pic>
      <p:pic>
        <p:nvPicPr>
          <p:cNvPr id="409" name="" descr=""/>
          <p:cNvPicPr/>
          <p:nvPr/>
        </p:nvPicPr>
        <p:blipFill>
          <a:blip r:embed="rId24"/>
          <a:stretch/>
        </p:blipFill>
        <p:spPr>
          <a:xfrm>
            <a:off x="7945200" y="26316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410" name="" descr=""/>
          <p:cNvPicPr/>
          <p:nvPr/>
        </p:nvPicPr>
        <p:blipFill>
          <a:blip r:embed="rId25"/>
          <a:stretch/>
        </p:blipFill>
        <p:spPr>
          <a:xfrm>
            <a:off x="5934600" y="3755520"/>
            <a:ext cx="1026720" cy="710640"/>
          </a:xfrm>
          <a:prstGeom prst="rect">
            <a:avLst/>
          </a:prstGeom>
          <a:ln>
            <a:noFill/>
          </a:ln>
        </p:spPr>
      </p:pic>
      <p:pic>
        <p:nvPicPr>
          <p:cNvPr id="411" name="" descr=""/>
          <p:cNvPicPr/>
          <p:nvPr/>
        </p:nvPicPr>
        <p:blipFill>
          <a:blip r:embed="rId26"/>
          <a:stretch/>
        </p:blipFill>
        <p:spPr>
          <a:xfrm>
            <a:off x="6451560" y="2622600"/>
            <a:ext cx="823680" cy="1181520"/>
          </a:xfrm>
          <a:prstGeom prst="rect">
            <a:avLst/>
          </a:prstGeom>
          <a:ln>
            <a:noFill/>
          </a:ln>
        </p:spPr>
      </p:pic>
      <p:pic>
        <p:nvPicPr>
          <p:cNvPr id="412" name="" descr=""/>
          <p:cNvPicPr/>
          <p:nvPr/>
        </p:nvPicPr>
        <p:blipFill>
          <a:blip r:embed="rId27"/>
          <a:stretch/>
        </p:blipFill>
        <p:spPr>
          <a:xfrm>
            <a:off x="4413240" y="4518720"/>
            <a:ext cx="1184040" cy="489600"/>
          </a:xfrm>
          <a:prstGeom prst="rect">
            <a:avLst/>
          </a:prstGeom>
          <a:ln>
            <a:noFill/>
          </a:ln>
        </p:spPr>
      </p:pic>
      <p:pic>
        <p:nvPicPr>
          <p:cNvPr id="413" name="" descr=""/>
          <p:cNvPicPr/>
          <p:nvPr/>
        </p:nvPicPr>
        <p:blipFill>
          <a:blip r:embed="rId28"/>
          <a:stretch/>
        </p:blipFill>
        <p:spPr>
          <a:xfrm>
            <a:off x="7141320" y="4744800"/>
            <a:ext cx="1359360" cy="1020240"/>
          </a:xfrm>
          <a:prstGeom prst="rect">
            <a:avLst/>
          </a:prstGeom>
          <a:ln>
            <a:noFill/>
          </a:ln>
        </p:spPr>
      </p:pic>
      <p:pic>
        <p:nvPicPr>
          <p:cNvPr id="414" name="" descr=""/>
          <p:cNvPicPr/>
          <p:nvPr/>
        </p:nvPicPr>
        <p:blipFill>
          <a:blip r:embed="rId29"/>
          <a:stretch/>
        </p:blipFill>
        <p:spPr>
          <a:xfrm>
            <a:off x="4299120" y="2532240"/>
            <a:ext cx="882000" cy="880560"/>
          </a:xfrm>
          <a:prstGeom prst="rect">
            <a:avLst/>
          </a:prstGeom>
          <a:ln>
            <a:noFill/>
          </a:ln>
        </p:spPr>
      </p:pic>
      <p:pic>
        <p:nvPicPr>
          <p:cNvPr id="415" name="" descr=""/>
          <p:cNvPicPr/>
          <p:nvPr/>
        </p:nvPicPr>
        <p:blipFill>
          <a:blip r:embed="rId30"/>
          <a:stretch/>
        </p:blipFill>
        <p:spPr>
          <a:xfrm>
            <a:off x="5332680" y="2589480"/>
            <a:ext cx="1025280" cy="819720"/>
          </a:xfrm>
          <a:prstGeom prst="rect">
            <a:avLst/>
          </a:prstGeom>
          <a:ln>
            <a:noFill/>
          </a:ln>
        </p:spPr>
      </p:pic>
      <p:pic>
        <p:nvPicPr>
          <p:cNvPr id="416" name="" descr=""/>
          <p:cNvPicPr/>
          <p:nvPr/>
        </p:nvPicPr>
        <p:blipFill>
          <a:blip r:embed="rId31"/>
          <a:stretch/>
        </p:blipFill>
        <p:spPr>
          <a:xfrm>
            <a:off x="7819560" y="1540440"/>
            <a:ext cx="978480" cy="977040"/>
          </a:xfrm>
          <a:prstGeom prst="rect">
            <a:avLst/>
          </a:prstGeom>
          <a:ln>
            <a:noFill/>
          </a:ln>
        </p:spPr>
      </p:pic>
      <p:pic>
        <p:nvPicPr>
          <p:cNvPr id="417" name="" descr=""/>
          <p:cNvPicPr/>
          <p:nvPr/>
        </p:nvPicPr>
        <p:blipFill>
          <a:blip r:embed="rId32"/>
          <a:stretch/>
        </p:blipFill>
        <p:spPr>
          <a:xfrm>
            <a:off x="3473280" y="3535560"/>
            <a:ext cx="1111680" cy="1111680"/>
          </a:xfrm>
          <a:prstGeom prst="rect">
            <a:avLst/>
          </a:prstGeom>
          <a:ln>
            <a:noFill/>
          </a:ln>
        </p:spPr>
      </p:pic>
      <p:pic>
        <p:nvPicPr>
          <p:cNvPr id="418" name="" descr=""/>
          <p:cNvPicPr/>
          <p:nvPr/>
        </p:nvPicPr>
        <p:blipFill>
          <a:blip r:embed="rId33"/>
          <a:stretch/>
        </p:blipFill>
        <p:spPr>
          <a:xfrm>
            <a:off x="1245960" y="28893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419" name="" descr=""/>
          <p:cNvPicPr/>
          <p:nvPr/>
        </p:nvPicPr>
        <p:blipFill>
          <a:blip r:embed="rId34"/>
          <a:stretch/>
        </p:blipFill>
        <p:spPr>
          <a:xfrm>
            <a:off x="7927200" y="5586840"/>
            <a:ext cx="891000" cy="889560"/>
          </a:xfrm>
          <a:prstGeom prst="rect">
            <a:avLst/>
          </a:prstGeom>
          <a:ln>
            <a:noFill/>
          </a:ln>
        </p:spPr>
      </p:pic>
      <p:pic>
        <p:nvPicPr>
          <p:cNvPr id="420" name="" descr=""/>
          <p:cNvPicPr/>
          <p:nvPr/>
        </p:nvPicPr>
        <p:blipFill>
          <a:blip r:embed="rId35"/>
          <a:stretch/>
        </p:blipFill>
        <p:spPr>
          <a:xfrm>
            <a:off x="6941880" y="5577840"/>
            <a:ext cx="875520" cy="874440"/>
          </a:xfrm>
          <a:prstGeom prst="rect">
            <a:avLst/>
          </a:prstGeom>
          <a:ln>
            <a:noFill/>
          </a:ln>
        </p:spPr>
      </p:pic>
      <p:sp>
        <p:nvSpPr>
          <p:cNvPr id="421" name="CustomShape 4"/>
          <p:cNvSpPr/>
          <p:nvPr/>
        </p:nvSpPr>
        <p:spPr>
          <a:xfrm>
            <a:off x="1930320" y="705240"/>
            <a:ext cx="44733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Do you Use the Cloud?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3"/>
          <p:cNvSpPr/>
          <p:nvPr/>
        </p:nvSpPr>
        <p:spPr>
          <a:xfrm>
            <a:off x="3082320" y="57420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3061800" y="55404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3196440" y="574200"/>
            <a:ext cx="228780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Advantages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27" name="CustomShape 6"/>
          <p:cNvSpPr/>
          <p:nvPr/>
        </p:nvSpPr>
        <p:spPr>
          <a:xfrm>
            <a:off x="3176280" y="554040"/>
            <a:ext cx="228780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Advantages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28" name="CustomShape 7"/>
          <p:cNvSpPr/>
          <p:nvPr/>
        </p:nvSpPr>
        <p:spPr>
          <a:xfrm>
            <a:off x="394920" y="169380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29" name="CustomShape 8"/>
          <p:cNvSpPr/>
          <p:nvPr/>
        </p:nvSpPr>
        <p:spPr>
          <a:xfrm>
            <a:off x="738000" y="1714680"/>
            <a:ext cx="2712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Lower computer costs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0" name="CustomShape 9"/>
          <p:cNvSpPr/>
          <p:nvPr/>
        </p:nvSpPr>
        <p:spPr>
          <a:xfrm>
            <a:off x="394920" y="205956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1" name="CustomShape 10"/>
          <p:cNvSpPr/>
          <p:nvPr/>
        </p:nvSpPr>
        <p:spPr>
          <a:xfrm>
            <a:off x="738000" y="2080440"/>
            <a:ext cx="2892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Improved performance: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2" name="CustomShape 11"/>
          <p:cNvSpPr/>
          <p:nvPr/>
        </p:nvSpPr>
        <p:spPr>
          <a:xfrm>
            <a:off x="394920" y="242532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3" name="CustomShape 12"/>
          <p:cNvSpPr/>
          <p:nvPr/>
        </p:nvSpPr>
        <p:spPr>
          <a:xfrm>
            <a:off x="738000" y="2446200"/>
            <a:ext cx="2882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Reduced software costs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4" name="CustomShape 13"/>
          <p:cNvSpPr/>
          <p:nvPr/>
        </p:nvSpPr>
        <p:spPr>
          <a:xfrm>
            <a:off x="394920" y="279108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5" name="CustomShape 14"/>
          <p:cNvSpPr/>
          <p:nvPr/>
        </p:nvSpPr>
        <p:spPr>
          <a:xfrm>
            <a:off x="738000" y="2811960"/>
            <a:ext cx="29692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Instant software updates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6" name="CustomShape 15"/>
          <p:cNvSpPr/>
          <p:nvPr/>
        </p:nvSpPr>
        <p:spPr>
          <a:xfrm>
            <a:off x="394920" y="315684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7" name="CustomShape 16"/>
          <p:cNvSpPr/>
          <p:nvPr/>
        </p:nvSpPr>
        <p:spPr>
          <a:xfrm>
            <a:off x="738000" y="3177720"/>
            <a:ext cx="50662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Improved document format compatibility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8" name="CustomShape 17"/>
          <p:cNvSpPr/>
          <p:nvPr/>
        </p:nvSpPr>
        <p:spPr>
          <a:xfrm>
            <a:off x="394920" y="352260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9" name="CustomShape 18"/>
          <p:cNvSpPr/>
          <p:nvPr/>
        </p:nvSpPr>
        <p:spPr>
          <a:xfrm>
            <a:off x="738000" y="3543480"/>
            <a:ext cx="3292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Unlimited storage capacity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0" name="CustomShape 19"/>
          <p:cNvSpPr/>
          <p:nvPr/>
        </p:nvSpPr>
        <p:spPr>
          <a:xfrm>
            <a:off x="394920" y="388836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1" name="CustomShape 20"/>
          <p:cNvSpPr/>
          <p:nvPr/>
        </p:nvSpPr>
        <p:spPr>
          <a:xfrm>
            <a:off x="738000" y="3909240"/>
            <a:ext cx="30225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Increased data reliability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2" name="CustomShape 21"/>
          <p:cNvSpPr/>
          <p:nvPr/>
        </p:nvSpPr>
        <p:spPr>
          <a:xfrm>
            <a:off x="394920" y="425412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3" name="CustomShape 22"/>
          <p:cNvSpPr/>
          <p:nvPr/>
        </p:nvSpPr>
        <p:spPr>
          <a:xfrm>
            <a:off x="738000" y="4275000"/>
            <a:ext cx="33242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Universal document access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4" name="CustomShape 23"/>
          <p:cNvSpPr/>
          <p:nvPr/>
        </p:nvSpPr>
        <p:spPr>
          <a:xfrm>
            <a:off x="394920" y="461988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5" name="CustomShape 24"/>
          <p:cNvSpPr/>
          <p:nvPr/>
        </p:nvSpPr>
        <p:spPr>
          <a:xfrm>
            <a:off x="738000" y="4640760"/>
            <a:ext cx="31748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Latest version availability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6" name="CustomShape 25"/>
          <p:cNvSpPr/>
          <p:nvPr/>
        </p:nvSpPr>
        <p:spPr>
          <a:xfrm>
            <a:off x="394920" y="498564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7" name="CustomShape 26"/>
          <p:cNvSpPr/>
          <p:nvPr/>
        </p:nvSpPr>
        <p:spPr>
          <a:xfrm>
            <a:off x="738000" y="5006520"/>
            <a:ext cx="32403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Easier group collaboration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8" name="CustomShape 27"/>
          <p:cNvSpPr/>
          <p:nvPr/>
        </p:nvSpPr>
        <p:spPr>
          <a:xfrm>
            <a:off x="394920" y="535140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9" name="CustomShape 28"/>
          <p:cNvSpPr/>
          <p:nvPr/>
        </p:nvSpPr>
        <p:spPr>
          <a:xfrm>
            <a:off x="738000" y="5372280"/>
            <a:ext cx="26186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Device independence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"/>
          <p:cNvSpPr/>
          <p:nvPr/>
        </p:nvSpPr>
        <p:spPr>
          <a:xfrm>
            <a:off x="2853720" y="58824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2833200" y="56808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2967840" y="588240"/>
            <a:ext cx="28213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Disadvantages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55" name="CustomShape 6"/>
          <p:cNvSpPr/>
          <p:nvPr/>
        </p:nvSpPr>
        <p:spPr>
          <a:xfrm>
            <a:off x="2947680" y="568080"/>
            <a:ext cx="28213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Disadvantages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547200" y="190224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7" name="CustomShape 8"/>
          <p:cNvSpPr/>
          <p:nvPr/>
        </p:nvSpPr>
        <p:spPr>
          <a:xfrm>
            <a:off x="890280" y="1923120"/>
            <a:ext cx="48344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Requires a constant Internet connection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8" name="CustomShape 9"/>
          <p:cNvSpPr/>
          <p:nvPr/>
        </p:nvSpPr>
        <p:spPr>
          <a:xfrm>
            <a:off x="547200" y="226800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9" name="CustomShape 10"/>
          <p:cNvSpPr/>
          <p:nvPr/>
        </p:nvSpPr>
        <p:spPr>
          <a:xfrm>
            <a:off x="890280" y="2288880"/>
            <a:ext cx="58813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Does not work well with low-speed connections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0" name="CustomShape 11"/>
          <p:cNvSpPr/>
          <p:nvPr/>
        </p:nvSpPr>
        <p:spPr>
          <a:xfrm>
            <a:off x="547200" y="263376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1" name="CustomShape 12"/>
          <p:cNvSpPr/>
          <p:nvPr/>
        </p:nvSpPr>
        <p:spPr>
          <a:xfrm>
            <a:off x="890280" y="2654640"/>
            <a:ext cx="31323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Features might be limited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2" name="CustomShape 13"/>
          <p:cNvSpPr/>
          <p:nvPr/>
        </p:nvSpPr>
        <p:spPr>
          <a:xfrm>
            <a:off x="547200" y="299952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3" name="CustomShape 14"/>
          <p:cNvSpPr/>
          <p:nvPr/>
        </p:nvSpPr>
        <p:spPr>
          <a:xfrm>
            <a:off x="890280" y="3020400"/>
            <a:ext cx="15076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Can be slow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4" name="CustomShape 15"/>
          <p:cNvSpPr/>
          <p:nvPr/>
        </p:nvSpPr>
        <p:spPr>
          <a:xfrm>
            <a:off x="547200" y="336528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5" name="CustomShape 16"/>
          <p:cNvSpPr/>
          <p:nvPr/>
        </p:nvSpPr>
        <p:spPr>
          <a:xfrm>
            <a:off x="890280" y="3386160"/>
            <a:ext cx="27648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Stored data can be lost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6" name="CustomShape 17"/>
          <p:cNvSpPr/>
          <p:nvPr/>
        </p:nvSpPr>
        <p:spPr>
          <a:xfrm>
            <a:off x="547200" y="373104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7" name="CustomShape 18"/>
          <p:cNvSpPr/>
          <p:nvPr/>
        </p:nvSpPr>
        <p:spPr>
          <a:xfrm>
            <a:off x="890280" y="3751920"/>
            <a:ext cx="3859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Stored data might not be secure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3"/>
          <p:cNvSpPr/>
          <p:nvPr/>
        </p:nvSpPr>
        <p:spPr>
          <a:xfrm>
            <a:off x="2776320" y="57420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2755800" y="55404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72" name="CustomShape 5"/>
          <p:cNvSpPr/>
          <p:nvPr/>
        </p:nvSpPr>
        <p:spPr>
          <a:xfrm>
            <a:off x="2891880" y="574200"/>
            <a:ext cx="28076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Cloud Storage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473" name="" descr=""/>
          <p:cNvPicPr/>
          <p:nvPr/>
        </p:nvPicPr>
        <p:blipFill>
          <a:blip r:embed="rId1"/>
          <a:stretch/>
        </p:blipFill>
        <p:spPr>
          <a:xfrm>
            <a:off x="716400" y="2841120"/>
            <a:ext cx="1398960" cy="1419120"/>
          </a:xfrm>
          <a:prstGeom prst="rect">
            <a:avLst/>
          </a:prstGeom>
          <a:ln>
            <a:noFill/>
          </a:ln>
        </p:spPr>
      </p:pic>
      <p:pic>
        <p:nvPicPr>
          <p:cNvPr id="474" name="" descr=""/>
          <p:cNvPicPr/>
          <p:nvPr/>
        </p:nvPicPr>
        <p:blipFill>
          <a:blip r:embed="rId2"/>
          <a:stretch/>
        </p:blipFill>
        <p:spPr>
          <a:xfrm>
            <a:off x="2438280" y="1676520"/>
            <a:ext cx="1450800" cy="1163880"/>
          </a:xfrm>
          <a:prstGeom prst="rect">
            <a:avLst/>
          </a:prstGeom>
          <a:ln>
            <a:noFill/>
          </a:ln>
        </p:spPr>
      </p:pic>
      <p:pic>
        <p:nvPicPr>
          <p:cNvPr id="475" name="" descr=""/>
          <p:cNvPicPr/>
          <p:nvPr/>
        </p:nvPicPr>
        <p:blipFill>
          <a:blip r:embed="rId3"/>
          <a:stretch/>
        </p:blipFill>
        <p:spPr>
          <a:xfrm>
            <a:off x="787320" y="1676520"/>
            <a:ext cx="998640" cy="1157400"/>
          </a:xfrm>
          <a:prstGeom prst="rect">
            <a:avLst/>
          </a:prstGeom>
          <a:ln>
            <a:noFill/>
          </a:ln>
        </p:spPr>
      </p:pic>
      <p:pic>
        <p:nvPicPr>
          <p:cNvPr id="476" name="" descr=""/>
          <p:cNvPicPr/>
          <p:nvPr/>
        </p:nvPicPr>
        <p:blipFill>
          <a:blip r:embed="rId4"/>
          <a:stretch/>
        </p:blipFill>
        <p:spPr>
          <a:xfrm>
            <a:off x="2438280" y="3124080"/>
            <a:ext cx="1450800" cy="1294560"/>
          </a:xfrm>
          <a:prstGeom prst="rect">
            <a:avLst/>
          </a:prstGeom>
          <a:ln>
            <a:noFill/>
          </a:ln>
        </p:spPr>
      </p:pic>
      <p:sp>
        <p:nvSpPr>
          <p:cNvPr id="477" name="CustomShape 6"/>
          <p:cNvSpPr/>
          <p:nvPr/>
        </p:nvSpPr>
        <p:spPr>
          <a:xfrm>
            <a:off x="2871360" y="554040"/>
            <a:ext cx="28076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Cloud Storage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78" name="CustomShape 7"/>
          <p:cNvSpPr/>
          <p:nvPr/>
        </p:nvSpPr>
        <p:spPr>
          <a:xfrm>
            <a:off x="4813200" y="173448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79" name="CustomShape 8"/>
          <p:cNvSpPr/>
          <p:nvPr/>
        </p:nvSpPr>
        <p:spPr>
          <a:xfrm>
            <a:off x="5156280" y="1756440"/>
            <a:ext cx="2514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Create an Account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0" name="CustomShape 9"/>
          <p:cNvSpPr/>
          <p:nvPr/>
        </p:nvSpPr>
        <p:spPr>
          <a:xfrm>
            <a:off x="5156280" y="2122200"/>
            <a:ext cx="20408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User name and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1" name="CustomShape 10"/>
          <p:cNvSpPr/>
          <p:nvPr/>
        </p:nvSpPr>
        <p:spPr>
          <a:xfrm>
            <a:off x="5156280" y="2487960"/>
            <a:ext cx="13125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password.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2" name="CustomShape 11"/>
          <p:cNvSpPr/>
          <p:nvPr/>
        </p:nvSpPr>
        <p:spPr>
          <a:xfrm>
            <a:off x="4813200" y="319752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3" name="CustomShape 12"/>
          <p:cNvSpPr/>
          <p:nvPr/>
        </p:nvSpPr>
        <p:spPr>
          <a:xfrm>
            <a:off x="5156280" y="3219480"/>
            <a:ext cx="29156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Content lives with the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4" name="CustomShape 13"/>
          <p:cNvSpPr/>
          <p:nvPr/>
        </p:nvSpPr>
        <p:spPr>
          <a:xfrm>
            <a:off x="5156280" y="3585240"/>
            <a:ext cx="2694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account in the cloud.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5" name="CustomShape 14"/>
          <p:cNvSpPr/>
          <p:nvPr/>
        </p:nvSpPr>
        <p:spPr>
          <a:xfrm>
            <a:off x="4813200" y="429480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6" name="CustomShape 15"/>
          <p:cNvSpPr/>
          <p:nvPr/>
        </p:nvSpPr>
        <p:spPr>
          <a:xfrm>
            <a:off x="5156280" y="4316760"/>
            <a:ext cx="17863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Log onto any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7" name="CustomShape 16"/>
          <p:cNvSpPr/>
          <p:nvPr/>
        </p:nvSpPr>
        <p:spPr>
          <a:xfrm>
            <a:off x="5156280" y="4682520"/>
            <a:ext cx="28227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computer with Wi-Fi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8" name="CustomShape 17"/>
          <p:cNvSpPr/>
          <p:nvPr/>
        </p:nvSpPr>
        <p:spPr>
          <a:xfrm>
            <a:off x="5156280" y="5048280"/>
            <a:ext cx="2585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to find your content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3"/>
          <p:cNvSpPr/>
          <p:nvPr/>
        </p:nvSpPr>
        <p:spPr>
          <a:xfrm>
            <a:off x="1939320" y="57420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2" name="CustomShape 4"/>
          <p:cNvSpPr/>
          <p:nvPr/>
        </p:nvSpPr>
        <p:spPr>
          <a:xfrm>
            <a:off x="1918800" y="55404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3" name="CustomShape 5"/>
          <p:cNvSpPr/>
          <p:nvPr/>
        </p:nvSpPr>
        <p:spPr>
          <a:xfrm>
            <a:off x="2053440" y="574200"/>
            <a:ext cx="4420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Download For Storage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4" name="CustomShape 6"/>
          <p:cNvSpPr/>
          <p:nvPr/>
        </p:nvSpPr>
        <p:spPr>
          <a:xfrm>
            <a:off x="2033280" y="554040"/>
            <a:ext cx="4420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Download For Storage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5" name="CustomShape 7"/>
          <p:cNvSpPr/>
          <p:nvPr/>
        </p:nvSpPr>
        <p:spPr>
          <a:xfrm>
            <a:off x="471240" y="177768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6" name="Line 8"/>
          <p:cNvSpPr/>
          <p:nvPr/>
        </p:nvSpPr>
        <p:spPr>
          <a:xfrm>
            <a:off x="5107680" y="2096640"/>
            <a:ext cx="1940760" cy="360"/>
          </a:xfrm>
          <a:prstGeom prst="line">
            <a:avLst/>
          </a:prstGeom>
          <a:ln w="1620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9"/>
          <p:cNvSpPr/>
          <p:nvPr/>
        </p:nvSpPr>
        <p:spPr>
          <a:xfrm>
            <a:off x="813960" y="1798560"/>
            <a:ext cx="6235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Download a cloud based app to on </a:t>
            </a: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your computer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8" name="CustomShape 10"/>
          <p:cNvSpPr/>
          <p:nvPr/>
        </p:nvSpPr>
        <p:spPr>
          <a:xfrm>
            <a:off x="471240" y="221976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9" name="CustomShape 11"/>
          <p:cNvSpPr/>
          <p:nvPr/>
        </p:nvSpPr>
        <p:spPr>
          <a:xfrm>
            <a:off x="813960" y="2240640"/>
            <a:ext cx="3958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The app lives on your Computer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0" name="CustomShape 12"/>
          <p:cNvSpPr/>
          <p:nvPr/>
        </p:nvSpPr>
        <p:spPr>
          <a:xfrm>
            <a:off x="471240" y="266184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1" name="CustomShape 13"/>
          <p:cNvSpPr/>
          <p:nvPr/>
        </p:nvSpPr>
        <p:spPr>
          <a:xfrm>
            <a:off x="813960" y="2682360"/>
            <a:ext cx="24768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Save files to the app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2" name="CustomShape 14"/>
          <p:cNvSpPr/>
          <p:nvPr/>
        </p:nvSpPr>
        <p:spPr>
          <a:xfrm>
            <a:off x="471240" y="310356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3" name="CustomShape 15"/>
          <p:cNvSpPr/>
          <p:nvPr/>
        </p:nvSpPr>
        <p:spPr>
          <a:xfrm>
            <a:off x="813960" y="3124440"/>
            <a:ext cx="70898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When connected to the Internet it will sync with the cloud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4" name="CustomShape 16"/>
          <p:cNvSpPr/>
          <p:nvPr/>
        </p:nvSpPr>
        <p:spPr>
          <a:xfrm>
            <a:off x="471240" y="354420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Arial"/>
              </a:rPr>
              <a:t>•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507960" y="4191120"/>
            <a:ext cx="8152560" cy="1434240"/>
          </a:xfrm>
          <a:prstGeom prst="rect">
            <a:avLst/>
          </a:prstGeom>
          <a:ln>
            <a:noFill/>
          </a:ln>
        </p:spPr>
      </p:pic>
      <p:sp>
        <p:nvSpPr>
          <p:cNvPr id="506" name="CustomShape 17"/>
          <p:cNvSpPr/>
          <p:nvPr/>
        </p:nvSpPr>
        <p:spPr>
          <a:xfrm>
            <a:off x="813960" y="3566520"/>
            <a:ext cx="69346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The Cloud can be accessed from any Internet connection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"/>
          <p:cNvSpPr/>
          <p:nvPr/>
        </p:nvSpPr>
        <p:spPr>
          <a:xfrm>
            <a:off x="831960" y="921600"/>
            <a:ext cx="12186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9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775800" y="865800"/>
            <a:ext cx="12186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96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1136520" y="921600"/>
            <a:ext cx="376308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9600" spc="-1" strike="noStrike">
                <a:solidFill>
                  <a:srgbClr val="000000"/>
                </a:solidFill>
                <a:latin typeface="Times New Roman"/>
              </a:rPr>
              <a:t>Thank 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512" name="CustomShape 6"/>
          <p:cNvSpPr/>
          <p:nvPr/>
        </p:nvSpPr>
        <p:spPr>
          <a:xfrm>
            <a:off x="1080720" y="865800"/>
            <a:ext cx="376308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9600" spc="-1" strike="noStrike">
                <a:solidFill>
                  <a:srgbClr val="558ed5"/>
                </a:solidFill>
                <a:latin typeface="Times New Roman"/>
              </a:rPr>
              <a:t>Thank 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4489560" y="2384640"/>
            <a:ext cx="311688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9600" spc="-1" strike="noStrike">
                <a:solidFill>
                  <a:srgbClr val="000000"/>
                </a:solidFill>
                <a:latin typeface="Times New Roman"/>
              </a:rPr>
              <a:t>you…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4433400" y="2328840"/>
            <a:ext cx="311688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9600" spc="-1" strike="noStrike">
                <a:solidFill>
                  <a:srgbClr val="558ed5"/>
                </a:solidFill>
                <a:latin typeface="Times New Roman"/>
              </a:rPr>
              <a:t>you…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3553560" y="5151600"/>
            <a:ext cx="40665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Question…?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516" name="CustomShape 10"/>
          <p:cNvSpPr/>
          <p:nvPr/>
        </p:nvSpPr>
        <p:spPr>
          <a:xfrm>
            <a:off x="3519000" y="5117400"/>
            <a:ext cx="40665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558ed5"/>
                </a:solidFill>
                <a:latin typeface="Times New Roman"/>
              </a:rPr>
              <a:t>Question…?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465840"/>
            <a:ext cx="82288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729fcf"/>
                </a:solidFill>
                <a:latin typeface="Arial"/>
              </a:rPr>
              <a:t>Certificate of Training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900000" y="1455840"/>
            <a:ext cx="7271640" cy="455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2851200" y="337680"/>
            <a:ext cx="32587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833200" y="320040"/>
            <a:ext cx="32587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INTRODUCTION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685800" y="1401480"/>
            <a:ext cx="70124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558ed5"/>
                </a:solidFill>
                <a:latin typeface="Times New Roman"/>
              </a:rPr>
              <a:t>Cloud Computing provides us a means by which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685800" y="1828080"/>
            <a:ext cx="67561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558ed5"/>
                </a:solidFill>
                <a:latin typeface="Times New Roman"/>
              </a:rPr>
              <a:t>we can access the applications as utilities, over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685800" y="2255040"/>
            <a:ext cx="70657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558ed5"/>
                </a:solidFill>
                <a:latin typeface="Times New Roman"/>
              </a:rPr>
              <a:t>the Internet. It allows us to create, configure, and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685800" y="2681640"/>
            <a:ext cx="440316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558ed5"/>
                </a:solidFill>
                <a:latin typeface="Times New Roman"/>
              </a:rPr>
              <a:t>customize applications online.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684360" y="3591000"/>
            <a:ext cx="71539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558ed5"/>
                </a:solidFill>
                <a:latin typeface="Times New Roman"/>
              </a:rPr>
              <a:t>With Cloud Computing users can access database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684360" y="4017600"/>
            <a:ext cx="678996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558ed5"/>
                </a:solidFill>
                <a:latin typeface="Times New Roman"/>
              </a:rPr>
              <a:t>resources via the internet from anywhere for as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684360" y="4444560"/>
            <a:ext cx="661896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558ed5"/>
                </a:solidFill>
                <a:latin typeface="Times New Roman"/>
              </a:rPr>
              <a:t>long as they need without worrying about any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684360" y="4869720"/>
            <a:ext cx="69224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558ed5"/>
                </a:solidFill>
                <a:latin typeface="Times New Roman"/>
              </a:rPr>
              <a:t>maintenance or management of actual resources.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412920" y="871200"/>
            <a:ext cx="281664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What is Cloud?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94920" y="853200"/>
            <a:ext cx="281664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What is Cloud?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394920" y="1985040"/>
            <a:ext cx="61192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The term </a:t>
            </a: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Cloud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refers to a </a:t>
            </a: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Network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or </a:t>
            </a: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Internet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394920" y="2350800"/>
            <a:ext cx="64087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In other words, we can say that Cloud is something,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394920" y="2716560"/>
            <a:ext cx="44200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which is present at remote location.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394920" y="3082320"/>
            <a:ext cx="56116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Cloud can provide services over network, i.e.,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394920" y="3448080"/>
            <a:ext cx="5925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on public networks or on private networks, i.e.,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9" name="CustomShape 10"/>
          <p:cNvSpPr/>
          <p:nvPr/>
        </p:nvSpPr>
        <p:spPr>
          <a:xfrm>
            <a:off x="394920" y="3813840"/>
            <a:ext cx="2671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WAN, LAN or VPN.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394920" y="4179600"/>
            <a:ext cx="6001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Applications such as </a:t>
            </a: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e-mail, web conferencing,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>
            <a:off x="394920" y="4545360"/>
            <a:ext cx="56786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customer relationship management (CRM),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394920" y="4911120"/>
            <a:ext cx="20102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all run in cloud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394920" y="5276880"/>
            <a:ext cx="30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412920" y="871200"/>
            <a:ext cx="488484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What is Cloud Computing?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394920" y="853200"/>
            <a:ext cx="488484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What is Cloud Computing?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394920" y="2042280"/>
            <a:ext cx="54075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Cloud Computing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refers to </a:t>
            </a: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manipulating,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394920" y="2408040"/>
            <a:ext cx="63766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configuring,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and </a:t>
            </a: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accessing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the applications online.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394920" y="2773800"/>
            <a:ext cx="71874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It offers online data storage, infrastructure and application.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1" name="CustomShape 8"/>
          <p:cNvSpPr/>
          <p:nvPr/>
        </p:nvSpPr>
        <p:spPr>
          <a:xfrm>
            <a:off x="394920" y="3737880"/>
            <a:ext cx="71114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Cloud Computing </a:t>
            </a: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is both a combination of software and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394920" y="4103640"/>
            <a:ext cx="63507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hardware based computing resources delivered as a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3" name="CustomShape 10"/>
          <p:cNvSpPr/>
          <p:nvPr/>
        </p:nvSpPr>
        <p:spPr>
          <a:xfrm>
            <a:off x="394920" y="4469400"/>
            <a:ext cx="2018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network service.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1479600" y="871200"/>
            <a:ext cx="55522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Cloud Computing Architecture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762120" y="1903680"/>
            <a:ext cx="7263720" cy="436824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1461600" y="853200"/>
            <a:ext cx="55522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Cloud Computing Architecture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412920" y="871200"/>
            <a:ext cx="26370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Basic Concepts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94920" y="853200"/>
            <a:ext cx="26370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Basic Concepts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394920" y="1985040"/>
            <a:ext cx="76172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There are certain services and models working behind the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394920" y="2350800"/>
            <a:ext cx="7544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scene making the cloud computing feasible and accessible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394920" y="2716560"/>
            <a:ext cx="7464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to end users. Following are the working models for cloud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394920" y="3082320"/>
            <a:ext cx="15685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558ed5"/>
                </a:solidFill>
                <a:latin typeface="Times New Roman"/>
              </a:rPr>
              <a:t>computing: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412920" y="4123440"/>
            <a:ext cx="39826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1. Deployment Models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394920" y="4105800"/>
            <a:ext cx="39826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1. Deployment Models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394920" y="4606200"/>
            <a:ext cx="2278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CustomShape 12"/>
          <p:cNvSpPr/>
          <p:nvPr/>
        </p:nvSpPr>
        <p:spPr>
          <a:xfrm>
            <a:off x="412920" y="5164920"/>
            <a:ext cx="31474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2. Service Models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394920" y="5147280"/>
            <a:ext cx="31474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58ed5"/>
                </a:solidFill>
                <a:latin typeface="Times New Roman"/>
              </a:rPr>
              <a:t>2. Service Models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394920" y="5647680"/>
            <a:ext cx="2278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0" y="0"/>
            <a:ext cx="9144360" cy="6858360"/>
          </a:xfrm>
          <a:custGeom>
            <a:avLst/>
            <a:gdLst/>
            <a:ahLst/>
            <a:rect l="l" t="t" r="r" b="b"/>
            <a:pathLst>
              <a:path w="25402" h="19052">
                <a:moveTo>
                  <a:pt x="0" y="0"/>
                </a:moveTo>
                <a:lnTo>
                  <a:pt x="25401" y="0"/>
                </a:lnTo>
                <a:lnTo>
                  <a:pt x="25401" y="19051"/>
                </a:lnTo>
                <a:lnTo>
                  <a:pt x="0" y="1905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2167920" y="57420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2147400" y="55404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2282040" y="574200"/>
            <a:ext cx="40129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Deployment Models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2261880" y="554040"/>
            <a:ext cx="40129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58ed5"/>
                </a:solidFill>
                <a:latin typeface="Times New Roman"/>
              </a:rPr>
              <a:t>Deployment Models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2147400" y="1167120"/>
            <a:ext cx="4564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567720" y="2102040"/>
            <a:ext cx="63860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Deployment models define the type of access to the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567720" y="2467800"/>
            <a:ext cx="70261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cloud, i.e., how the cloud is located? Cloud can have any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2" name="CustomShape 10"/>
          <p:cNvSpPr/>
          <p:nvPr/>
        </p:nvSpPr>
        <p:spPr>
          <a:xfrm>
            <a:off x="567720" y="2833560"/>
            <a:ext cx="6766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of the four types of access: Public, Private, Hybrid and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567720" y="3199320"/>
            <a:ext cx="15350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58ed5"/>
                </a:solidFill>
                <a:latin typeface="Times New Roman"/>
              </a:rPr>
              <a:t>Community.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2021-03-18T12:27:07Z</dcterms:modified>
  <cp:revision>3</cp:revision>
  <dc:subject/>
  <dc:title/>
</cp:coreProperties>
</file>