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at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umar Shan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2T03:29:26.517">
    <p:pos x="396" y="2501"/>
    <p:text>Tujhe Neural ki spelling nhi aati :haha @bhardwajrahul735@gmail.com
_Assigned to Rahul_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6c9eb7660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6c9eb7660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6c9eb7660_3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6c9eb7660_3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6c9eb7660_3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6c9eb7660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6c9eb7660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6c9eb7660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6c9eb7660_3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6c9eb7660_3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6c9eb7660_3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6c9eb7660_3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c9eb7660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c9eb7660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6c9eb7660_3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6c9eb7660_3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c9eb7660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c9eb7660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c9eb7660_3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c9eb7660_3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c9eb7660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c9eb7660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6c9eb7660_3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6c9eb7660_3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c9eb7660_3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c9eb7660_3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6c9eb7660_3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6c9eb7660_3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6c9eb7660_3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6c9eb7660_3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6c9eb7660_3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6c9eb7660_3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c9eb7660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c9eb7660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6c9eb7660_3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6c9eb7660_3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6c9eb7660_3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6c9eb7660_3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6c9eb7660_3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6c9eb7660_3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6c9eb7660_3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6c9eb7660_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6c9eb7660_3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6c9eb7660_3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57500" y="363875"/>
            <a:ext cx="5229000" cy="201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2400">
              <a:solidFill>
                <a:srgbClr val="A61C00"/>
              </a:solidFill>
            </a:endParaRPr>
          </a:p>
          <a:p>
            <a:pPr indent="0" lvl="0" marL="0" rtl="0" algn="ctr">
              <a:spcBef>
                <a:spcPts val="0"/>
              </a:spcBef>
              <a:spcAft>
                <a:spcPts val="0"/>
              </a:spcAft>
              <a:buNone/>
            </a:pPr>
            <a:r>
              <a:rPr b="1" lang="en" sz="4200">
                <a:solidFill>
                  <a:srgbClr val="A61C00"/>
                </a:solidFill>
              </a:rPr>
              <a:t>SIGN LANGUAGE       DETECTION</a:t>
            </a:r>
            <a:endParaRPr b="1" sz="4200">
              <a:solidFill>
                <a:srgbClr val="A61C00"/>
              </a:solidFill>
            </a:endParaRPr>
          </a:p>
          <a:p>
            <a:pPr indent="0" lvl="0" marL="0" rtl="0" algn="ctr">
              <a:spcBef>
                <a:spcPts val="0"/>
              </a:spcBef>
              <a:spcAft>
                <a:spcPts val="0"/>
              </a:spcAft>
              <a:buNone/>
            </a:pPr>
            <a:r>
              <a:t/>
            </a:r>
            <a:endParaRPr b="1" sz="1700">
              <a:solidFill>
                <a:srgbClr val="A61C00"/>
              </a:solidFill>
            </a:endParaRPr>
          </a:p>
          <a:p>
            <a:pPr indent="0" lvl="0" marL="0" rtl="0" algn="ctr">
              <a:spcBef>
                <a:spcPts val="0"/>
              </a:spcBef>
              <a:spcAft>
                <a:spcPts val="0"/>
              </a:spcAft>
              <a:buNone/>
            </a:pPr>
            <a:r>
              <a:rPr b="1" lang="en" sz="1700">
                <a:solidFill>
                  <a:srgbClr val="A61C00"/>
                </a:solidFill>
              </a:rPr>
              <a:t>Using Machine Learning</a:t>
            </a:r>
            <a:endParaRPr b="1" sz="1700">
              <a:solidFill>
                <a:srgbClr val="A61C00"/>
              </a:solidFill>
            </a:endParaRPr>
          </a:p>
        </p:txBody>
      </p:sp>
      <p:sp>
        <p:nvSpPr>
          <p:cNvPr id="55" name="Google Shape;55;p13"/>
          <p:cNvSpPr txBox="1"/>
          <p:nvPr>
            <p:ph idx="1" type="subTitle"/>
          </p:nvPr>
        </p:nvSpPr>
        <p:spPr>
          <a:xfrm>
            <a:off x="3005250" y="2971013"/>
            <a:ext cx="31335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20124D"/>
                </a:solidFill>
              </a:rPr>
              <a:t>     </a:t>
            </a:r>
            <a:r>
              <a:rPr b="1" lang="en" sz="2600">
                <a:solidFill>
                  <a:srgbClr val="20124D"/>
                </a:solidFill>
              </a:rPr>
              <a:t>Group ID : G13</a:t>
            </a:r>
            <a:endParaRPr b="1" sz="2600">
              <a:solidFill>
                <a:srgbClr val="20124D"/>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16" name="Shape 116"/>
        <p:cNvGrpSpPr/>
        <p:nvPr/>
      </p:nvGrpSpPr>
      <p:grpSpPr>
        <a:xfrm>
          <a:off x="0" y="0"/>
          <a:ext cx="0" cy="0"/>
          <a:chOff x="0" y="0"/>
          <a:chExt cx="0" cy="0"/>
        </a:xfrm>
      </p:grpSpPr>
      <p:sp>
        <p:nvSpPr>
          <p:cNvPr id="117" name="Google Shape;117;p22"/>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Build a basic model</a:t>
            </a:r>
            <a:endParaRPr b="1" sz="2000">
              <a:solidFill>
                <a:schemeClr val="dk1"/>
              </a:solidFill>
            </a:endParaRPr>
          </a:p>
        </p:txBody>
      </p:sp>
      <p:sp>
        <p:nvSpPr>
          <p:cNvPr id="118" name="Google Shape;118;p22"/>
          <p:cNvSpPr txBox="1"/>
          <p:nvPr/>
        </p:nvSpPr>
        <p:spPr>
          <a:xfrm>
            <a:off x="194750" y="751050"/>
            <a:ext cx="6162900" cy="7695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1200"/>
              </a:spcBef>
              <a:spcAft>
                <a:spcPts val="0"/>
              </a:spcAft>
              <a:buNone/>
            </a:pPr>
            <a:r>
              <a:rPr lang="en">
                <a:latin typeface="Lato"/>
                <a:ea typeface="Lato"/>
                <a:cs typeface="Lato"/>
                <a:sym typeface="Lato"/>
              </a:rPr>
              <a:t>We have to import some libraries like :</a:t>
            </a:r>
            <a:endParaRPr>
              <a:latin typeface="Lato"/>
              <a:ea typeface="Lato"/>
              <a:cs typeface="Lato"/>
              <a:sym typeface="Lato"/>
            </a:endParaRPr>
          </a:p>
          <a:p>
            <a:pPr indent="0" lvl="0" marL="457200" rtl="0" algn="l">
              <a:lnSpc>
                <a:spcPct val="100000"/>
              </a:lnSpc>
              <a:spcBef>
                <a:spcPts val="1200"/>
              </a:spcBef>
              <a:spcAft>
                <a:spcPts val="1200"/>
              </a:spcAft>
              <a:buNone/>
            </a:pPr>
            <a:r>
              <a:rPr b="1" lang="en">
                <a:latin typeface="Lato"/>
                <a:ea typeface="Lato"/>
                <a:cs typeface="Lato"/>
                <a:sym typeface="Lato"/>
              </a:rPr>
              <a:t>TensorFlow</a:t>
            </a:r>
            <a:r>
              <a:rPr b="1" lang="en">
                <a:latin typeface="Lato"/>
                <a:ea typeface="Lato"/>
                <a:cs typeface="Lato"/>
                <a:sym typeface="Lato"/>
              </a:rPr>
              <a:t> </a:t>
            </a:r>
            <a:r>
              <a:rPr lang="en">
                <a:latin typeface="Lato"/>
                <a:ea typeface="Lato"/>
                <a:cs typeface="Lato"/>
                <a:sym typeface="Lato"/>
              </a:rPr>
              <a:t>and </a:t>
            </a:r>
            <a:r>
              <a:rPr b="1" lang="en">
                <a:latin typeface="Lato"/>
                <a:ea typeface="Lato"/>
                <a:cs typeface="Lato"/>
                <a:sym typeface="Lato"/>
              </a:rPr>
              <a:t>K</a:t>
            </a:r>
            <a:r>
              <a:rPr b="1" lang="en">
                <a:latin typeface="Lato"/>
                <a:ea typeface="Lato"/>
                <a:cs typeface="Lato"/>
                <a:sym typeface="Lato"/>
              </a:rPr>
              <a:t>eras</a:t>
            </a:r>
            <a:endParaRPr b="1">
              <a:latin typeface="Lato"/>
              <a:ea typeface="Lato"/>
              <a:cs typeface="Lato"/>
              <a:sym typeface="Lato"/>
            </a:endParaRPr>
          </a:p>
        </p:txBody>
      </p:sp>
      <p:pic>
        <p:nvPicPr>
          <p:cNvPr id="119" name="Google Shape;119;p22"/>
          <p:cNvPicPr preferRelativeResize="0"/>
          <p:nvPr/>
        </p:nvPicPr>
        <p:blipFill>
          <a:blip r:embed="rId3">
            <a:alphaModFix/>
          </a:blip>
          <a:stretch>
            <a:fillRect/>
          </a:stretch>
        </p:blipFill>
        <p:spPr>
          <a:xfrm>
            <a:off x="1756175" y="1638600"/>
            <a:ext cx="5019675" cy="485775"/>
          </a:xfrm>
          <a:prstGeom prst="rect">
            <a:avLst/>
          </a:prstGeom>
          <a:noFill/>
          <a:ln>
            <a:noFill/>
          </a:ln>
        </p:spPr>
      </p:pic>
      <p:sp>
        <p:nvSpPr>
          <p:cNvPr id="120" name="Google Shape;120;p22"/>
          <p:cNvSpPr txBox="1"/>
          <p:nvPr/>
        </p:nvSpPr>
        <p:spPr>
          <a:xfrm>
            <a:off x="549850" y="257175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Summarising </a:t>
            </a:r>
            <a:r>
              <a:rPr b="1" lang="en">
                <a:latin typeface="Lato"/>
                <a:ea typeface="Lato"/>
                <a:cs typeface="Lato"/>
                <a:sym typeface="Lato"/>
              </a:rPr>
              <a:t>the</a:t>
            </a:r>
            <a:r>
              <a:rPr b="1" lang="en">
                <a:latin typeface="Lato"/>
                <a:ea typeface="Lato"/>
                <a:cs typeface="Lato"/>
                <a:sym typeface="Lato"/>
              </a:rPr>
              <a:t>  model: </a:t>
            </a:r>
            <a:r>
              <a:rPr lang="en">
                <a:latin typeface="Lato"/>
                <a:ea typeface="Lato"/>
                <a:cs typeface="Lato"/>
                <a:sym typeface="Lato"/>
              </a:rPr>
              <a:t> Using “summary” function.</a:t>
            </a:r>
            <a:endParaRPr>
              <a:latin typeface="Lato"/>
              <a:ea typeface="Lato"/>
              <a:cs typeface="Lato"/>
              <a:sym typeface="Lato"/>
            </a:endParaRPr>
          </a:p>
        </p:txBody>
      </p:sp>
      <p:pic>
        <p:nvPicPr>
          <p:cNvPr id="121" name="Google Shape;121;p22"/>
          <p:cNvPicPr preferRelativeResize="0"/>
          <p:nvPr/>
        </p:nvPicPr>
        <p:blipFill>
          <a:blip r:embed="rId4">
            <a:alphaModFix/>
          </a:blip>
          <a:stretch>
            <a:fillRect/>
          </a:stretch>
        </p:blipFill>
        <p:spPr>
          <a:xfrm>
            <a:off x="2088375" y="3011925"/>
            <a:ext cx="3874008" cy="18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25" name="Shape 125"/>
        <p:cNvGrpSpPr/>
        <p:nvPr/>
      </p:nvGrpSpPr>
      <p:grpSpPr>
        <a:xfrm>
          <a:off x="0" y="0"/>
          <a:ext cx="0" cy="0"/>
          <a:chOff x="0" y="0"/>
          <a:chExt cx="0" cy="0"/>
        </a:xfrm>
      </p:grpSpPr>
      <p:sp>
        <p:nvSpPr>
          <p:cNvPr id="126" name="Google Shape;126;p23"/>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Training of model</a:t>
            </a:r>
            <a:endParaRPr b="1" sz="2000">
              <a:solidFill>
                <a:schemeClr val="dk1"/>
              </a:solidFill>
            </a:endParaRPr>
          </a:p>
        </p:txBody>
      </p:sp>
      <p:sp>
        <p:nvSpPr>
          <p:cNvPr id="127" name="Google Shape;127;p23"/>
          <p:cNvSpPr txBox="1"/>
          <p:nvPr/>
        </p:nvSpPr>
        <p:spPr>
          <a:xfrm>
            <a:off x="378025" y="92790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Use the model's fit method to train it for 20 epochs using the training and validation</a:t>
            </a:r>
            <a:endParaRPr>
              <a:latin typeface="Lato"/>
              <a:ea typeface="Lato"/>
              <a:cs typeface="Lato"/>
              <a:sym typeface="Lato"/>
            </a:endParaRPr>
          </a:p>
        </p:txBody>
      </p:sp>
      <p:sp>
        <p:nvSpPr>
          <p:cNvPr id="128" name="Google Shape;128;p23"/>
          <p:cNvSpPr txBox="1"/>
          <p:nvPr/>
        </p:nvSpPr>
        <p:spPr>
          <a:xfrm>
            <a:off x="446750" y="1504950"/>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a:t>
            </a:r>
            <a:r>
              <a:rPr b="1" lang="en"/>
              <a:t>epoch</a:t>
            </a:r>
            <a:r>
              <a:rPr lang="en"/>
              <a:t> is a term used in </a:t>
            </a:r>
            <a:r>
              <a:rPr b="1" lang="en"/>
              <a:t>machine learning</a:t>
            </a:r>
            <a:r>
              <a:rPr lang="en"/>
              <a:t> and indicates the number of passes of the entire training dataset the </a:t>
            </a:r>
            <a:r>
              <a:rPr b="1" lang="en"/>
              <a:t>machine learning</a:t>
            </a:r>
            <a:r>
              <a:rPr lang="en"/>
              <a:t> algorithm has completed.</a:t>
            </a:r>
            <a:endParaRPr>
              <a:latin typeface="Lato"/>
              <a:ea typeface="Lato"/>
              <a:cs typeface="Lato"/>
              <a:sym typeface="Lato"/>
            </a:endParaRPr>
          </a:p>
        </p:txBody>
      </p:sp>
      <p:pic>
        <p:nvPicPr>
          <p:cNvPr id="129" name="Google Shape;129;p23"/>
          <p:cNvPicPr preferRelativeResize="0"/>
          <p:nvPr/>
        </p:nvPicPr>
        <p:blipFill>
          <a:blip r:embed="rId3">
            <a:alphaModFix/>
          </a:blip>
          <a:stretch>
            <a:fillRect/>
          </a:stretch>
        </p:blipFill>
        <p:spPr>
          <a:xfrm>
            <a:off x="1721800" y="2513100"/>
            <a:ext cx="4543425" cy="14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33" name="Shape 133"/>
        <p:cNvGrpSpPr/>
        <p:nvPr/>
      </p:nvGrpSpPr>
      <p:grpSpPr>
        <a:xfrm>
          <a:off x="0" y="0"/>
          <a:ext cx="0" cy="0"/>
          <a:chOff x="0" y="0"/>
          <a:chExt cx="0" cy="0"/>
        </a:xfrm>
      </p:grpSpPr>
      <p:sp>
        <p:nvSpPr>
          <p:cNvPr id="134" name="Google Shape;134;p24"/>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Training of model</a:t>
            </a:r>
            <a:endParaRPr b="1" sz="2000">
              <a:solidFill>
                <a:schemeClr val="dk1"/>
              </a:solidFill>
            </a:endParaRPr>
          </a:p>
        </p:txBody>
      </p:sp>
      <p:pic>
        <p:nvPicPr>
          <p:cNvPr id="135" name="Google Shape;135;p24"/>
          <p:cNvPicPr preferRelativeResize="0"/>
          <p:nvPr/>
        </p:nvPicPr>
        <p:blipFill>
          <a:blip r:embed="rId4">
            <a:alphaModFix/>
          </a:blip>
          <a:stretch>
            <a:fillRect/>
          </a:stretch>
        </p:blipFill>
        <p:spPr>
          <a:xfrm>
            <a:off x="530425" y="751050"/>
            <a:ext cx="7969524" cy="3002850"/>
          </a:xfrm>
          <a:prstGeom prst="rect">
            <a:avLst/>
          </a:prstGeom>
          <a:noFill/>
          <a:ln>
            <a:noFill/>
          </a:ln>
        </p:spPr>
      </p:pic>
      <p:sp>
        <p:nvSpPr>
          <p:cNvPr id="136" name="Google Shape;136;p24"/>
          <p:cNvSpPr txBox="1"/>
          <p:nvPr/>
        </p:nvSpPr>
        <p:spPr>
          <a:xfrm>
            <a:off x="630050" y="3971575"/>
            <a:ext cx="659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 we can see in above model valid accuracy is less than accuracy and loss is slightly high.</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now we have applied CNN (Convolutional Neural Network) for better performance.</a:t>
            </a:r>
            <a:endParaRPr>
              <a:latin typeface="Lato"/>
              <a:ea typeface="Lato"/>
              <a:cs typeface="Lato"/>
              <a:sym typeface="Lato"/>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40" name="Shape 140"/>
        <p:cNvGrpSpPr/>
        <p:nvPr/>
      </p:nvGrpSpPr>
      <p:grpSpPr>
        <a:xfrm>
          <a:off x="0" y="0"/>
          <a:ext cx="0" cy="0"/>
          <a:chOff x="0" y="0"/>
          <a:chExt cx="0" cy="0"/>
        </a:xfrm>
      </p:grpSpPr>
      <p:sp>
        <p:nvSpPr>
          <p:cNvPr id="141" name="Google Shape;141;p25"/>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Convolutional Neural Network (CNN)</a:t>
            </a:r>
            <a:endParaRPr b="1" sz="2000">
              <a:solidFill>
                <a:schemeClr val="dk1"/>
              </a:solidFill>
            </a:endParaRPr>
          </a:p>
        </p:txBody>
      </p:sp>
      <p:sp>
        <p:nvSpPr>
          <p:cNvPr id="142" name="Google Shape;142;p25"/>
          <p:cNvSpPr txBox="1"/>
          <p:nvPr/>
        </p:nvSpPr>
        <p:spPr>
          <a:xfrm>
            <a:off x="492575" y="751050"/>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a:t>
            </a:r>
            <a:r>
              <a:rPr b="1" lang="en"/>
              <a:t>Convolutional Neural Network (CNN)</a:t>
            </a:r>
            <a:r>
              <a:rPr lang="en"/>
              <a:t> is a Deep Learning algorithm which can take in an input image, assign importance to various aspects in the image and be able to differentiate one from the other.</a:t>
            </a:r>
            <a:endParaRPr>
              <a:latin typeface="Lato"/>
              <a:ea typeface="Lato"/>
              <a:cs typeface="Lato"/>
              <a:sym typeface="Lato"/>
            </a:endParaRPr>
          </a:p>
        </p:txBody>
      </p:sp>
      <p:pic>
        <p:nvPicPr>
          <p:cNvPr id="143" name="Google Shape;143;p25"/>
          <p:cNvPicPr preferRelativeResize="0"/>
          <p:nvPr/>
        </p:nvPicPr>
        <p:blipFill>
          <a:blip r:embed="rId3">
            <a:alphaModFix/>
          </a:blip>
          <a:stretch>
            <a:fillRect/>
          </a:stretch>
        </p:blipFill>
        <p:spPr>
          <a:xfrm>
            <a:off x="5535250" y="1662550"/>
            <a:ext cx="2128700" cy="3299174"/>
          </a:xfrm>
          <a:prstGeom prst="rect">
            <a:avLst/>
          </a:prstGeom>
          <a:noFill/>
          <a:ln>
            <a:noFill/>
          </a:ln>
        </p:spPr>
      </p:pic>
      <p:pic>
        <p:nvPicPr>
          <p:cNvPr id="144" name="Google Shape;144;p25"/>
          <p:cNvPicPr preferRelativeResize="0"/>
          <p:nvPr/>
        </p:nvPicPr>
        <p:blipFill>
          <a:blip r:embed="rId4">
            <a:alphaModFix/>
          </a:blip>
          <a:stretch>
            <a:fillRect/>
          </a:stretch>
        </p:blipFill>
        <p:spPr>
          <a:xfrm>
            <a:off x="324225" y="2113550"/>
            <a:ext cx="4716174" cy="180230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48" name="Shape 148"/>
        <p:cNvGrpSpPr/>
        <p:nvPr/>
      </p:nvGrpSpPr>
      <p:grpSpPr>
        <a:xfrm>
          <a:off x="0" y="0"/>
          <a:ext cx="0" cy="0"/>
          <a:chOff x="0" y="0"/>
          <a:chExt cx="0" cy="0"/>
        </a:xfrm>
      </p:grpSpPr>
      <p:sp>
        <p:nvSpPr>
          <p:cNvPr id="149" name="Google Shape;149;p26"/>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Convolutional Neural Network (CNN)</a:t>
            </a:r>
            <a:endParaRPr b="1" sz="2000">
              <a:solidFill>
                <a:schemeClr val="dk1"/>
              </a:solidFill>
            </a:endParaRPr>
          </a:p>
        </p:txBody>
      </p:sp>
      <p:sp>
        <p:nvSpPr>
          <p:cNvPr id="150" name="Google Shape;150;p26"/>
          <p:cNvSpPr txBox="1"/>
          <p:nvPr/>
        </p:nvSpPr>
        <p:spPr>
          <a:xfrm>
            <a:off x="563125" y="904950"/>
            <a:ext cx="65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Batch Normalization </a:t>
            </a:r>
            <a:r>
              <a:rPr lang="en">
                <a:latin typeface="Lato"/>
                <a:ea typeface="Lato"/>
                <a:cs typeface="Lato"/>
                <a:sym typeface="Lato"/>
              </a:rPr>
              <a:t>Like normalizing our inputs, batch normalization scales the values in the hidden layers to improve training. </a:t>
            </a:r>
            <a:endParaRPr>
              <a:latin typeface="Lato"/>
              <a:ea typeface="Lato"/>
              <a:cs typeface="Lato"/>
              <a:sym typeface="Lato"/>
            </a:endParaRPr>
          </a:p>
        </p:txBody>
      </p:sp>
      <p:sp>
        <p:nvSpPr>
          <p:cNvPr id="151" name="Google Shape;151;p26"/>
          <p:cNvSpPr txBox="1"/>
          <p:nvPr/>
        </p:nvSpPr>
        <p:spPr>
          <a:xfrm>
            <a:off x="563125" y="1674450"/>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Maxpool2D: </a:t>
            </a:r>
            <a:r>
              <a:rPr lang="en">
                <a:latin typeface="Lato"/>
                <a:ea typeface="Lato"/>
                <a:cs typeface="Lato"/>
                <a:sym typeface="Lato"/>
              </a:rPr>
              <a:t>Max pooling takes an image and essentially shrinks it to a lower resolution. It does this to help the model be robust to translation (objects moving side to side), and also makes our model faster.</a:t>
            </a:r>
            <a:endParaRPr>
              <a:latin typeface="Lato"/>
              <a:ea typeface="Lato"/>
              <a:cs typeface="Lato"/>
              <a:sym typeface="Lato"/>
            </a:endParaRPr>
          </a:p>
        </p:txBody>
      </p:sp>
      <p:pic>
        <p:nvPicPr>
          <p:cNvPr id="152" name="Google Shape;152;p26"/>
          <p:cNvPicPr preferRelativeResize="0"/>
          <p:nvPr/>
        </p:nvPicPr>
        <p:blipFill>
          <a:blip r:embed="rId3">
            <a:alphaModFix/>
          </a:blip>
          <a:stretch>
            <a:fillRect/>
          </a:stretch>
        </p:blipFill>
        <p:spPr>
          <a:xfrm>
            <a:off x="1756150" y="2659650"/>
            <a:ext cx="4212149" cy="12566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56" name="Shape 156"/>
        <p:cNvGrpSpPr/>
        <p:nvPr/>
      </p:nvGrpSpPr>
      <p:grpSpPr>
        <a:xfrm>
          <a:off x="0" y="0"/>
          <a:ext cx="0" cy="0"/>
          <a:chOff x="0" y="0"/>
          <a:chExt cx="0" cy="0"/>
        </a:xfrm>
      </p:grpSpPr>
      <p:sp>
        <p:nvSpPr>
          <p:cNvPr id="157" name="Google Shape;157;p27"/>
          <p:cNvSpPr txBox="1"/>
          <p:nvPr/>
        </p:nvSpPr>
        <p:spPr>
          <a:xfrm>
            <a:off x="446750" y="183275"/>
            <a:ext cx="65982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Lato"/>
                <a:ea typeface="Lato"/>
                <a:cs typeface="Lato"/>
                <a:sym typeface="Lato"/>
              </a:rPr>
              <a:t>Dropout: </a:t>
            </a:r>
            <a:r>
              <a:rPr lang="en">
                <a:latin typeface="Lato"/>
                <a:ea typeface="Lato"/>
                <a:cs typeface="Lato"/>
                <a:sym typeface="Lato"/>
              </a:rPr>
              <a:t>Dropout is a technique for preventing overfitting. Dropout randomly selects a subset of neurons and turns them off, so that they do not participate in forward or backward propagation in that particular pass. This helps to make sure that the network is robust and redundant, and does not rely on any one area to come up with answers.</a:t>
            </a:r>
            <a:endParaRPr>
              <a:latin typeface="Lato"/>
              <a:ea typeface="Lato"/>
              <a:cs typeface="Lato"/>
              <a:sym typeface="Lato"/>
            </a:endParaRPr>
          </a:p>
        </p:txBody>
      </p:sp>
      <p:pic>
        <p:nvPicPr>
          <p:cNvPr id="158" name="Google Shape;158;p27"/>
          <p:cNvPicPr preferRelativeResize="0"/>
          <p:nvPr/>
        </p:nvPicPr>
        <p:blipFill>
          <a:blip r:embed="rId3">
            <a:alphaModFix/>
          </a:blip>
          <a:stretch>
            <a:fillRect/>
          </a:stretch>
        </p:blipFill>
        <p:spPr>
          <a:xfrm>
            <a:off x="2500725" y="1512125"/>
            <a:ext cx="5071301" cy="1185175"/>
          </a:xfrm>
          <a:prstGeom prst="rect">
            <a:avLst/>
          </a:prstGeom>
          <a:noFill/>
          <a:ln>
            <a:noFill/>
          </a:ln>
        </p:spPr>
      </p:pic>
      <p:sp>
        <p:nvSpPr>
          <p:cNvPr id="159" name="Google Shape;159;p27"/>
          <p:cNvSpPr txBox="1"/>
          <p:nvPr/>
        </p:nvSpPr>
        <p:spPr>
          <a:xfrm>
            <a:off x="446750" y="2883675"/>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Flatten:</a:t>
            </a:r>
            <a:r>
              <a:rPr lang="en">
                <a:latin typeface="Lato"/>
                <a:ea typeface="Lato"/>
                <a:cs typeface="Lato"/>
                <a:sym typeface="Lato"/>
              </a:rPr>
              <a:t> Flatten takes the output of one layer which is multidimensional, and flattens it into a one-dimensional array. The output is called a feature vector and will be connected to the final classification layer.</a:t>
            </a:r>
            <a:endParaRPr>
              <a:latin typeface="Lato"/>
              <a:ea typeface="Lato"/>
              <a:cs typeface="Lato"/>
              <a:sym typeface="Lato"/>
            </a:endParaRPr>
          </a:p>
        </p:txBody>
      </p:sp>
      <p:pic>
        <p:nvPicPr>
          <p:cNvPr id="160" name="Google Shape;160;p27"/>
          <p:cNvPicPr preferRelativeResize="0"/>
          <p:nvPr/>
        </p:nvPicPr>
        <p:blipFill>
          <a:blip r:embed="rId4">
            <a:alphaModFix/>
          </a:blip>
          <a:stretch>
            <a:fillRect/>
          </a:stretch>
        </p:blipFill>
        <p:spPr>
          <a:xfrm>
            <a:off x="287300" y="3714975"/>
            <a:ext cx="8248650" cy="1245250"/>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64" name="Shape 164"/>
        <p:cNvGrpSpPr/>
        <p:nvPr/>
      </p:nvGrpSpPr>
      <p:grpSpPr>
        <a:xfrm>
          <a:off x="0" y="0"/>
          <a:ext cx="0" cy="0"/>
          <a:chOff x="0" y="0"/>
          <a:chExt cx="0" cy="0"/>
        </a:xfrm>
      </p:grpSpPr>
      <p:sp>
        <p:nvSpPr>
          <p:cNvPr id="165" name="Google Shape;165;p28"/>
          <p:cNvSpPr txBox="1"/>
          <p:nvPr>
            <p:ph idx="1" type="body"/>
          </p:nvPr>
        </p:nvSpPr>
        <p:spPr>
          <a:xfrm>
            <a:off x="1104000" y="2043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Build model with CNN</a:t>
            </a:r>
            <a:endParaRPr b="1" sz="2000">
              <a:solidFill>
                <a:schemeClr val="dk1"/>
              </a:solidFill>
            </a:endParaRPr>
          </a:p>
        </p:txBody>
      </p:sp>
      <p:sp>
        <p:nvSpPr>
          <p:cNvPr id="166" name="Google Shape;166;p28"/>
          <p:cNvSpPr txBox="1"/>
          <p:nvPr/>
        </p:nvSpPr>
        <p:spPr>
          <a:xfrm>
            <a:off x="652975" y="765000"/>
            <a:ext cx="65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After building the model with Convolutional Neural Network, we are going to train the model:</a:t>
            </a:r>
            <a:endParaRPr>
              <a:latin typeface="Lato"/>
              <a:ea typeface="Lato"/>
              <a:cs typeface="Lato"/>
              <a:sym typeface="Lato"/>
            </a:endParaRPr>
          </a:p>
        </p:txBody>
      </p:sp>
      <p:pic>
        <p:nvPicPr>
          <p:cNvPr id="167" name="Google Shape;167;p28"/>
          <p:cNvPicPr preferRelativeResize="0"/>
          <p:nvPr/>
        </p:nvPicPr>
        <p:blipFill>
          <a:blip r:embed="rId3">
            <a:alphaModFix/>
          </a:blip>
          <a:stretch>
            <a:fillRect/>
          </a:stretch>
        </p:blipFill>
        <p:spPr>
          <a:xfrm>
            <a:off x="504050" y="1314375"/>
            <a:ext cx="8634901" cy="2986400"/>
          </a:xfrm>
          <a:prstGeom prst="rect">
            <a:avLst/>
          </a:prstGeom>
          <a:noFill/>
          <a:ln>
            <a:noFill/>
          </a:ln>
        </p:spPr>
      </p:pic>
      <p:sp>
        <p:nvSpPr>
          <p:cNvPr id="168" name="Google Shape;168;p28"/>
          <p:cNvSpPr txBox="1"/>
          <p:nvPr/>
        </p:nvSpPr>
        <p:spPr>
          <a:xfrm>
            <a:off x="504050" y="4300775"/>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 we can see from </a:t>
            </a:r>
            <a:r>
              <a:rPr b="1" lang="en">
                <a:latin typeface="Lato"/>
                <a:ea typeface="Lato"/>
                <a:cs typeface="Lato"/>
                <a:sym typeface="Lato"/>
              </a:rPr>
              <a:t>epoch 2 to epoch 3 val_accuracy</a:t>
            </a:r>
            <a:r>
              <a:rPr lang="en">
                <a:latin typeface="Lato"/>
                <a:ea typeface="Lato"/>
                <a:cs typeface="Lato"/>
                <a:sym typeface="Lato"/>
              </a:rPr>
              <a:t> is drastically down and it happens in many more </a:t>
            </a:r>
            <a:r>
              <a:rPr lang="en">
                <a:latin typeface="Lato"/>
                <a:ea typeface="Lato"/>
                <a:cs typeface="Lato"/>
                <a:sym typeface="Lato"/>
              </a:rPr>
              <a:t>epochs</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 we apply </a:t>
            </a:r>
            <a:r>
              <a:rPr b="1" lang="en">
                <a:latin typeface="Lato"/>
                <a:ea typeface="Lato"/>
                <a:cs typeface="Lato"/>
                <a:sym typeface="Lato"/>
              </a:rPr>
              <a:t>Data Augmentation </a:t>
            </a:r>
            <a:r>
              <a:rPr lang="en">
                <a:latin typeface="Lato"/>
                <a:ea typeface="Lato"/>
                <a:cs typeface="Lato"/>
                <a:sym typeface="Lato"/>
              </a:rPr>
              <a:t>technique.</a:t>
            </a:r>
            <a:endParaRPr>
              <a:latin typeface="Lato"/>
              <a:ea typeface="Lato"/>
              <a:cs typeface="Lato"/>
              <a:sym typeface="Lato"/>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72" name="Shape 172"/>
        <p:cNvGrpSpPr/>
        <p:nvPr/>
      </p:nvGrpSpPr>
      <p:grpSpPr>
        <a:xfrm>
          <a:off x="0" y="0"/>
          <a:ext cx="0" cy="0"/>
          <a:chOff x="0" y="0"/>
          <a:chExt cx="0" cy="0"/>
        </a:xfrm>
      </p:grpSpPr>
      <p:sp>
        <p:nvSpPr>
          <p:cNvPr id="173" name="Google Shape;173;p29"/>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Data Augmentation</a:t>
            </a:r>
            <a:endParaRPr b="1" sz="2000">
              <a:solidFill>
                <a:schemeClr val="dk1"/>
              </a:solidFill>
            </a:endParaRPr>
          </a:p>
        </p:txBody>
      </p:sp>
      <p:sp>
        <p:nvSpPr>
          <p:cNvPr id="174" name="Google Shape;174;p29"/>
          <p:cNvSpPr txBox="1"/>
          <p:nvPr/>
        </p:nvSpPr>
        <p:spPr>
          <a:xfrm>
            <a:off x="332225" y="824775"/>
            <a:ext cx="65982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t>Data augmentation</a:t>
            </a:r>
            <a:r>
              <a:rPr lang="en"/>
              <a:t> is a technique to artificially create new training data from existing training data. This means, variations of the training set images that are likely to be seen by the model.</a:t>
            </a:r>
            <a:endParaRPr/>
          </a:p>
        </p:txBody>
      </p:sp>
      <p:sp>
        <p:nvSpPr>
          <p:cNvPr id="175" name="Google Shape;175;p29"/>
          <p:cNvSpPr txBox="1"/>
          <p:nvPr/>
        </p:nvSpPr>
        <p:spPr>
          <a:xfrm>
            <a:off x="332225" y="1656075"/>
            <a:ext cx="659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increase in size gives the model more images to learn from while training. The increase in variance helps the model ignore unimportant features and select only the features that are truly important in classification, allowing it to generalize better.</a:t>
            </a:r>
            <a:endParaRPr>
              <a:latin typeface="Lato"/>
              <a:ea typeface="Lato"/>
              <a:cs typeface="Lato"/>
              <a:sym typeface="Lato"/>
            </a:endParaRPr>
          </a:p>
        </p:txBody>
      </p:sp>
      <p:pic>
        <p:nvPicPr>
          <p:cNvPr id="176" name="Google Shape;176;p29"/>
          <p:cNvPicPr preferRelativeResize="0"/>
          <p:nvPr/>
        </p:nvPicPr>
        <p:blipFill>
          <a:blip r:embed="rId3">
            <a:alphaModFix/>
          </a:blip>
          <a:stretch>
            <a:fillRect/>
          </a:stretch>
        </p:blipFill>
        <p:spPr>
          <a:xfrm>
            <a:off x="944875" y="2571750"/>
            <a:ext cx="6777574" cy="24879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80" name="Shape 180"/>
        <p:cNvGrpSpPr/>
        <p:nvPr/>
      </p:nvGrpSpPr>
      <p:grpSpPr>
        <a:xfrm>
          <a:off x="0" y="0"/>
          <a:ext cx="0" cy="0"/>
          <a:chOff x="0" y="0"/>
          <a:chExt cx="0" cy="0"/>
        </a:xfrm>
      </p:grpSpPr>
      <p:sp>
        <p:nvSpPr>
          <p:cNvPr id="181" name="Google Shape;181;p30"/>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Data Augmentation</a:t>
            </a:r>
            <a:endParaRPr b="1" sz="2000">
              <a:solidFill>
                <a:schemeClr val="dk1"/>
              </a:solidFill>
            </a:endParaRPr>
          </a:p>
        </p:txBody>
      </p:sp>
      <p:sp>
        <p:nvSpPr>
          <p:cNvPr id="182" name="Google Shape;182;p30"/>
          <p:cNvSpPr txBox="1"/>
          <p:nvPr/>
        </p:nvSpPr>
        <p:spPr>
          <a:xfrm>
            <a:off x="252000" y="62505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Training the model with Augmentation:</a:t>
            </a:r>
            <a:endParaRPr>
              <a:latin typeface="Lato"/>
              <a:ea typeface="Lato"/>
              <a:cs typeface="Lato"/>
              <a:sym typeface="Lato"/>
            </a:endParaRPr>
          </a:p>
        </p:txBody>
      </p:sp>
      <p:sp>
        <p:nvSpPr>
          <p:cNvPr id="183" name="Google Shape;183;p30"/>
          <p:cNvSpPr txBox="1"/>
          <p:nvPr/>
        </p:nvSpPr>
        <p:spPr>
          <a:xfrm>
            <a:off x="744600" y="948550"/>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using an image data generator with Keras, a model trains a bit differently: instead of just passing the </a:t>
            </a:r>
            <a:r>
              <a:rPr b="1" lang="en"/>
              <a:t>x_train </a:t>
            </a:r>
            <a:r>
              <a:rPr lang="en"/>
              <a:t>and </a:t>
            </a:r>
            <a:r>
              <a:rPr b="1" lang="en"/>
              <a:t>y_train</a:t>
            </a:r>
            <a:r>
              <a:rPr lang="en"/>
              <a:t> datasets into the model, we pass the generator in, calling the generator's flow method.</a:t>
            </a:r>
            <a:endParaRPr>
              <a:latin typeface="Lato"/>
              <a:ea typeface="Lato"/>
              <a:cs typeface="Lato"/>
              <a:sym typeface="Lato"/>
            </a:endParaRPr>
          </a:p>
        </p:txBody>
      </p:sp>
      <p:pic>
        <p:nvPicPr>
          <p:cNvPr id="184" name="Google Shape;184;p30"/>
          <p:cNvPicPr preferRelativeResize="0"/>
          <p:nvPr/>
        </p:nvPicPr>
        <p:blipFill>
          <a:blip r:embed="rId3">
            <a:alphaModFix/>
          </a:blip>
          <a:stretch>
            <a:fillRect/>
          </a:stretch>
        </p:blipFill>
        <p:spPr>
          <a:xfrm>
            <a:off x="744600" y="1779850"/>
            <a:ext cx="7420626" cy="330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88" name="Shape 188"/>
        <p:cNvGrpSpPr/>
        <p:nvPr/>
      </p:nvGrpSpPr>
      <p:grpSpPr>
        <a:xfrm>
          <a:off x="0" y="0"/>
          <a:ext cx="0" cy="0"/>
          <a:chOff x="0" y="0"/>
          <a:chExt cx="0" cy="0"/>
        </a:xfrm>
      </p:grpSpPr>
      <p:sp>
        <p:nvSpPr>
          <p:cNvPr id="189" name="Google Shape;189;p31"/>
          <p:cNvSpPr txBox="1"/>
          <p:nvPr/>
        </p:nvSpPr>
        <p:spPr>
          <a:xfrm>
            <a:off x="630025" y="1088275"/>
            <a:ext cx="6598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As we can see,  model accuracy with </a:t>
            </a:r>
            <a:r>
              <a:rPr b="1" lang="en">
                <a:solidFill>
                  <a:schemeClr val="dk1"/>
                </a:solidFill>
                <a:latin typeface="Lato"/>
                <a:ea typeface="Lato"/>
                <a:cs typeface="Lato"/>
                <a:sym typeface="Lato"/>
              </a:rPr>
              <a:t>CNN </a:t>
            </a:r>
            <a:r>
              <a:rPr lang="en">
                <a:solidFill>
                  <a:schemeClr val="dk1"/>
                </a:solidFill>
                <a:latin typeface="Lato"/>
                <a:ea typeface="Lato"/>
                <a:cs typeface="Lato"/>
                <a:sym typeface="Lato"/>
              </a:rPr>
              <a:t>and </a:t>
            </a:r>
            <a:r>
              <a:rPr b="1" lang="en">
                <a:solidFill>
                  <a:schemeClr val="dk1"/>
                </a:solidFill>
                <a:latin typeface="Lato"/>
                <a:ea typeface="Lato"/>
                <a:cs typeface="Lato"/>
                <a:sym typeface="Lato"/>
              </a:rPr>
              <a:t>Data Augmentation</a:t>
            </a:r>
            <a:r>
              <a:rPr lang="en">
                <a:solidFill>
                  <a:schemeClr val="dk1"/>
                </a:solidFill>
                <a:latin typeface="Lato"/>
                <a:ea typeface="Lato"/>
                <a:cs typeface="Lato"/>
                <a:sym typeface="Lato"/>
              </a:rPr>
              <a:t> is </a:t>
            </a:r>
            <a:r>
              <a:rPr b="1" i="1" lang="en">
                <a:solidFill>
                  <a:schemeClr val="dk1"/>
                </a:solidFill>
                <a:latin typeface="Lato"/>
                <a:ea typeface="Lato"/>
                <a:cs typeface="Lato"/>
                <a:sym typeface="Lato"/>
              </a:rPr>
              <a:t>higher and more consistent.</a:t>
            </a:r>
            <a:endParaRPr b="1" i="1">
              <a:solidFill>
                <a:schemeClr val="dk1"/>
              </a:solidFill>
              <a:latin typeface="Lato"/>
              <a:ea typeface="Lato"/>
              <a:cs typeface="Lato"/>
              <a:sym typeface="Lato"/>
            </a:endParaRPr>
          </a:p>
          <a:p>
            <a:pPr indent="0" lvl="0" marL="0" rtl="0" algn="l">
              <a:spcBef>
                <a:spcPts val="0"/>
              </a:spcBef>
              <a:spcAft>
                <a:spcPts val="0"/>
              </a:spcAft>
              <a:buNone/>
            </a:pPr>
            <a:r>
              <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This means that our model is no longer overfitting in the way it was; it generalizes better, making better predictions on new data.</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In epoch 20 val_accuracy is 98.223 and accuracy is 96.66 and loss is 0.0488, Now we can say model gives accurate result.</a:t>
            </a:r>
            <a:endParaRPr b="1">
              <a:solidFill>
                <a:schemeClr val="dk1"/>
              </a:solidFill>
              <a:latin typeface="Lato"/>
              <a:ea typeface="Lato"/>
              <a:cs typeface="Lato"/>
              <a:sym typeface="Lato"/>
            </a:endParaRPr>
          </a:p>
        </p:txBody>
      </p:sp>
      <p:sp>
        <p:nvSpPr>
          <p:cNvPr id="190" name="Google Shape;190;p31"/>
          <p:cNvSpPr txBox="1"/>
          <p:nvPr/>
        </p:nvSpPr>
        <p:spPr>
          <a:xfrm>
            <a:off x="630025" y="328770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Save the model and move to predicting the model</a:t>
            </a:r>
            <a:endParaRPr>
              <a:latin typeface="Lato"/>
              <a:ea typeface="Lato"/>
              <a:cs typeface="Lato"/>
              <a:sym typeface="Lato"/>
            </a:endParaRPr>
          </a:p>
        </p:txBody>
      </p:sp>
      <p:sp>
        <p:nvSpPr>
          <p:cNvPr id="191" name="Google Shape;191;p31"/>
          <p:cNvSpPr txBox="1"/>
          <p:nvPr/>
        </p:nvSpPr>
        <p:spPr>
          <a:xfrm>
            <a:off x="1145525" y="252000"/>
            <a:ext cx="6598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ato"/>
                <a:ea typeface="Lato"/>
                <a:cs typeface="Lato"/>
                <a:sym typeface="Lato"/>
              </a:rPr>
              <a:t>Training the model and check final accuracy</a:t>
            </a:r>
            <a:endParaRPr b="1" sz="2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nvSpPr>
        <p:spPr>
          <a:xfrm>
            <a:off x="1085650" y="344475"/>
            <a:ext cx="5571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85200C"/>
                </a:solidFill>
                <a:latin typeface="Lato"/>
                <a:ea typeface="Lato"/>
                <a:cs typeface="Lato"/>
                <a:sym typeface="Lato"/>
              </a:rPr>
              <a:t>RAJKIYA ENGINEERING COLLEGE </a:t>
            </a:r>
            <a:r>
              <a:rPr b="1" lang="en" sz="2000">
                <a:solidFill>
                  <a:srgbClr val="85200C"/>
                </a:solidFill>
                <a:latin typeface="Lato"/>
                <a:ea typeface="Lato"/>
                <a:cs typeface="Lato"/>
                <a:sym typeface="Lato"/>
              </a:rPr>
              <a:t>BIJNOR</a:t>
            </a:r>
            <a:endParaRPr b="1" sz="2000">
              <a:solidFill>
                <a:srgbClr val="85200C"/>
              </a:solidFill>
              <a:latin typeface="Lato"/>
              <a:ea typeface="Lato"/>
              <a:cs typeface="Lato"/>
              <a:sym typeface="Lato"/>
            </a:endParaRPr>
          </a:p>
          <a:p>
            <a:pPr indent="0" lvl="0" marL="0" rtl="0" algn="ctr">
              <a:spcBef>
                <a:spcPts val="0"/>
              </a:spcBef>
              <a:spcAft>
                <a:spcPts val="0"/>
              </a:spcAft>
              <a:buNone/>
            </a:pPr>
            <a:r>
              <a:t/>
            </a:r>
            <a:endParaRPr>
              <a:solidFill>
                <a:srgbClr val="85200C"/>
              </a:solidFill>
              <a:latin typeface="Lato"/>
              <a:ea typeface="Lato"/>
              <a:cs typeface="Lato"/>
              <a:sym typeface="Lato"/>
            </a:endParaRPr>
          </a:p>
          <a:p>
            <a:pPr indent="0" lvl="0" marL="0" rtl="0" algn="ctr">
              <a:spcBef>
                <a:spcPts val="0"/>
              </a:spcBef>
              <a:spcAft>
                <a:spcPts val="0"/>
              </a:spcAft>
              <a:buNone/>
            </a:pPr>
            <a:r>
              <a:rPr lang="en" sz="1200">
                <a:solidFill>
                  <a:srgbClr val="85200C"/>
                </a:solidFill>
                <a:latin typeface="Lato"/>
                <a:ea typeface="Lato"/>
                <a:cs typeface="Lato"/>
                <a:sym typeface="Lato"/>
              </a:rPr>
              <a:t>(Affiliated to Dr. A.P.J Abdul Kalam Technical University, Lucknow)</a:t>
            </a:r>
            <a:endParaRPr sz="1200">
              <a:solidFill>
                <a:srgbClr val="85200C"/>
              </a:solidFill>
              <a:latin typeface="Lato"/>
              <a:ea typeface="Lato"/>
              <a:cs typeface="Lato"/>
              <a:sym typeface="Lato"/>
            </a:endParaRPr>
          </a:p>
        </p:txBody>
      </p:sp>
      <p:pic>
        <p:nvPicPr>
          <p:cNvPr id="61" name="Google Shape;61;p14"/>
          <p:cNvPicPr preferRelativeResize="0"/>
          <p:nvPr/>
        </p:nvPicPr>
        <p:blipFill>
          <a:blip r:embed="rId3">
            <a:alphaModFix/>
          </a:blip>
          <a:stretch>
            <a:fillRect/>
          </a:stretch>
        </p:blipFill>
        <p:spPr>
          <a:xfrm>
            <a:off x="7186650" y="180175"/>
            <a:ext cx="1548800" cy="1263725"/>
          </a:xfrm>
          <a:prstGeom prst="rect">
            <a:avLst/>
          </a:prstGeom>
          <a:noFill/>
          <a:ln>
            <a:noFill/>
          </a:ln>
        </p:spPr>
      </p:pic>
      <p:sp>
        <p:nvSpPr>
          <p:cNvPr id="62" name="Google Shape;62;p14"/>
          <p:cNvSpPr txBox="1"/>
          <p:nvPr/>
        </p:nvSpPr>
        <p:spPr>
          <a:xfrm>
            <a:off x="1002250" y="1443900"/>
            <a:ext cx="5958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Oswald"/>
                <a:ea typeface="Oswald"/>
                <a:cs typeface="Oswald"/>
                <a:sym typeface="Oswald"/>
              </a:rPr>
              <a:t>SIGN  LANGUAGE  DETECTION </a:t>
            </a:r>
            <a:endParaRPr b="1" sz="3000">
              <a:latin typeface="Oswald"/>
              <a:ea typeface="Oswald"/>
              <a:cs typeface="Oswald"/>
              <a:sym typeface="Oswald"/>
            </a:endParaRPr>
          </a:p>
          <a:p>
            <a:pPr indent="0" lvl="0" marL="0" rtl="0" algn="ctr">
              <a:spcBef>
                <a:spcPts val="0"/>
              </a:spcBef>
              <a:spcAft>
                <a:spcPts val="0"/>
              </a:spcAft>
              <a:buNone/>
            </a:pPr>
            <a:r>
              <a:rPr b="1" lang="en" sz="3000">
                <a:latin typeface="Oswald"/>
                <a:ea typeface="Oswald"/>
                <a:cs typeface="Oswald"/>
                <a:sym typeface="Oswald"/>
              </a:rPr>
              <a:t>PROJECT</a:t>
            </a:r>
            <a:endParaRPr b="1" sz="3000">
              <a:latin typeface="Oswald"/>
              <a:ea typeface="Oswald"/>
              <a:cs typeface="Oswald"/>
              <a:sym typeface="Oswald"/>
            </a:endParaRPr>
          </a:p>
        </p:txBody>
      </p:sp>
      <p:sp>
        <p:nvSpPr>
          <p:cNvPr id="63" name="Google Shape;63;p14"/>
          <p:cNvSpPr txBox="1"/>
          <p:nvPr/>
        </p:nvSpPr>
        <p:spPr>
          <a:xfrm>
            <a:off x="5419275" y="2966525"/>
            <a:ext cx="3405300" cy="1800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a:latin typeface="Lato"/>
                <a:ea typeface="Lato"/>
                <a:cs typeface="Lato"/>
                <a:sym typeface="Lato"/>
              </a:rPr>
              <a:t>MEMBERS:</a:t>
            </a:r>
            <a:endParaRPr b="1">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KUMAR SHANU	</a:t>
            </a:r>
            <a:r>
              <a:rPr i="1" lang="en">
                <a:latin typeface="Lato"/>
                <a:ea typeface="Lato"/>
                <a:cs typeface="Lato"/>
                <a:sym typeface="Lato"/>
              </a:rPr>
              <a:t>(1773513025)</a:t>
            </a:r>
            <a:r>
              <a:rPr lang="en">
                <a:latin typeface="Lato"/>
                <a:ea typeface="Lato"/>
                <a:cs typeface="Lato"/>
                <a:sym typeface="Lato"/>
              </a:rPr>
              <a:t>	</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MUSKAN MAHESHWARI  </a:t>
            </a:r>
            <a:r>
              <a:rPr i="1" lang="en">
                <a:latin typeface="Lato"/>
                <a:ea typeface="Lato"/>
                <a:cs typeface="Lato"/>
                <a:sym typeface="Lato"/>
              </a:rPr>
              <a:t>(1773513032)</a:t>
            </a:r>
            <a:endParaRPr i="1">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RAHUL  </a:t>
            </a:r>
            <a:r>
              <a:rPr i="1" lang="en">
                <a:latin typeface="Lato"/>
                <a:ea typeface="Lato"/>
                <a:cs typeface="Lato"/>
                <a:sym typeface="Lato"/>
              </a:rPr>
              <a:t> (1773513037)</a:t>
            </a:r>
            <a:endParaRPr i="1">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VISHAL  </a:t>
            </a:r>
            <a:r>
              <a:rPr i="1" lang="en">
                <a:latin typeface="Lato"/>
                <a:ea typeface="Lato"/>
                <a:cs typeface="Lato"/>
                <a:sym typeface="Lato"/>
              </a:rPr>
              <a:t>(1773513061)</a:t>
            </a:r>
            <a:endParaRPr i="1">
              <a:latin typeface="Lato"/>
              <a:ea typeface="Lato"/>
              <a:cs typeface="Lato"/>
              <a:sym typeface="Lato"/>
            </a:endParaRPr>
          </a:p>
        </p:txBody>
      </p:sp>
      <p:sp>
        <p:nvSpPr>
          <p:cNvPr id="64" name="Google Shape;64;p14"/>
          <p:cNvSpPr txBox="1"/>
          <p:nvPr/>
        </p:nvSpPr>
        <p:spPr>
          <a:xfrm>
            <a:off x="263525" y="2966525"/>
            <a:ext cx="3860700" cy="221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a:latin typeface="Lato"/>
                <a:ea typeface="Lato"/>
                <a:cs typeface="Lato"/>
                <a:sym typeface="Lato"/>
              </a:rPr>
              <a:t>MENTORS:</a:t>
            </a:r>
            <a:endParaRPr b="1">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Dr. ISHAN BHARDWAJ</a:t>
            </a:r>
            <a:endParaRPr sz="1500">
              <a:latin typeface="Lato"/>
              <a:ea typeface="Lato"/>
              <a:cs typeface="Lato"/>
              <a:sym typeface="Lato"/>
            </a:endParaRPr>
          </a:p>
          <a:p>
            <a:pPr indent="0" lvl="0" marL="457200" rtl="0" algn="l">
              <a:lnSpc>
                <a:spcPct val="150000"/>
              </a:lnSpc>
              <a:spcBef>
                <a:spcPts val="0"/>
              </a:spcBef>
              <a:spcAft>
                <a:spcPts val="0"/>
              </a:spcAft>
              <a:buNone/>
            </a:pPr>
            <a:r>
              <a:rPr i="1" lang="en" sz="1500">
                <a:latin typeface="Lato"/>
                <a:ea typeface="Lato"/>
                <a:cs typeface="Lato"/>
                <a:sym typeface="Lato"/>
              </a:rPr>
              <a:t>(HOD - IT Dept)</a:t>
            </a:r>
            <a:endParaRPr i="1"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Prof. SUDHIR GOSWAMI</a:t>
            </a:r>
            <a:endParaRPr sz="1500">
              <a:latin typeface="Lato"/>
              <a:ea typeface="Lato"/>
              <a:cs typeface="Lato"/>
              <a:sym typeface="Lato"/>
            </a:endParaRPr>
          </a:p>
          <a:p>
            <a:pPr indent="0" lvl="0" marL="457200" rtl="0" algn="l">
              <a:lnSpc>
                <a:spcPct val="150000"/>
              </a:lnSpc>
              <a:spcBef>
                <a:spcPts val="0"/>
              </a:spcBef>
              <a:spcAft>
                <a:spcPts val="0"/>
              </a:spcAft>
              <a:buNone/>
            </a:pPr>
            <a:r>
              <a:rPr i="1" lang="en" sz="1500">
                <a:latin typeface="Lato"/>
                <a:ea typeface="Lato"/>
                <a:cs typeface="Lato"/>
                <a:sym typeface="Lato"/>
              </a:rPr>
              <a:t>(Ass. Prof - IT Dept)</a:t>
            </a:r>
            <a:endParaRPr i="1" sz="1500">
              <a:latin typeface="Lato"/>
              <a:ea typeface="Lato"/>
              <a:cs typeface="Lato"/>
              <a:sym typeface="Lato"/>
            </a:endParaRPr>
          </a:p>
          <a:p>
            <a:pPr indent="0" lvl="0" marL="0" rtl="0" algn="l">
              <a:lnSpc>
                <a:spcPct val="150000"/>
              </a:lnSpc>
              <a:spcBef>
                <a:spcPts val="0"/>
              </a:spcBef>
              <a:spcAft>
                <a:spcPts val="0"/>
              </a:spcAft>
              <a:buNone/>
            </a:pPr>
            <a:r>
              <a:t/>
            </a:r>
            <a:endParaRPr>
              <a:latin typeface="Lato"/>
              <a:ea typeface="Lato"/>
              <a:cs typeface="Lato"/>
              <a:sym typeface="La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95" name="Shape 195"/>
        <p:cNvGrpSpPr/>
        <p:nvPr/>
      </p:nvGrpSpPr>
      <p:grpSpPr>
        <a:xfrm>
          <a:off x="0" y="0"/>
          <a:ext cx="0" cy="0"/>
          <a:chOff x="0" y="0"/>
          <a:chExt cx="0" cy="0"/>
        </a:xfrm>
      </p:grpSpPr>
      <p:sp>
        <p:nvSpPr>
          <p:cNvPr id="196" name="Google Shape;196;p32"/>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Deployment of model</a:t>
            </a:r>
            <a:endParaRPr b="1" sz="2000">
              <a:solidFill>
                <a:schemeClr val="dk1"/>
              </a:solidFill>
            </a:endParaRPr>
          </a:p>
        </p:txBody>
      </p:sp>
      <p:sp>
        <p:nvSpPr>
          <p:cNvPr id="197" name="Google Shape;197;p32"/>
          <p:cNvSpPr txBox="1"/>
          <p:nvPr/>
        </p:nvSpPr>
        <p:spPr>
          <a:xfrm>
            <a:off x="343650" y="75105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Prepare function to load and scale image data:</a:t>
            </a:r>
            <a:endParaRPr>
              <a:latin typeface="Lato"/>
              <a:ea typeface="Lato"/>
              <a:cs typeface="Lato"/>
              <a:sym typeface="Lato"/>
            </a:endParaRPr>
          </a:p>
        </p:txBody>
      </p:sp>
      <p:pic>
        <p:nvPicPr>
          <p:cNvPr id="198" name="Google Shape;198;p32"/>
          <p:cNvPicPr preferRelativeResize="0"/>
          <p:nvPr/>
        </p:nvPicPr>
        <p:blipFill>
          <a:blip r:embed="rId3">
            <a:alphaModFix/>
          </a:blip>
          <a:stretch>
            <a:fillRect/>
          </a:stretch>
        </p:blipFill>
        <p:spPr>
          <a:xfrm>
            <a:off x="1332300" y="1086000"/>
            <a:ext cx="5153025" cy="1262375"/>
          </a:xfrm>
          <a:prstGeom prst="rect">
            <a:avLst/>
          </a:prstGeom>
          <a:noFill/>
          <a:ln>
            <a:noFill/>
          </a:ln>
        </p:spPr>
      </p:pic>
      <p:sp>
        <p:nvSpPr>
          <p:cNvPr id="199" name="Google Shape;199;p32"/>
          <p:cNvSpPr txBox="1"/>
          <p:nvPr/>
        </p:nvSpPr>
        <p:spPr>
          <a:xfrm>
            <a:off x="217650" y="242855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Making prediction:</a:t>
            </a:r>
            <a:endParaRPr>
              <a:latin typeface="Lato"/>
              <a:ea typeface="Lato"/>
              <a:cs typeface="Lato"/>
              <a:sym typeface="Lato"/>
            </a:endParaRPr>
          </a:p>
        </p:txBody>
      </p:sp>
      <p:pic>
        <p:nvPicPr>
          <p:cNvPr id="200" name="Google Shape;200;p32"/>
          <p:cNvPicPr preferRelativeResize="0"/>
          <p:nvPr/>
        </p:nvPicPr>
        <p:blipFill>
          <a:blip r:embed="rId4">
            <a:alphaModFix/>
          </a:blip>
          <a:stretch>
            <a:fillRect/>
          </a:stretch>
        </p:blipFill>
        <p:spPr>
          <a:xfrm>
            <a:off x="1240675" y="2737850"/>
            <a:ext cx="6086475" cy="1215500"/>
          </a:xfrm>
          <a:prstGeom prst="rect">
            <a:avLst/>
          </a:prstGeom>
          <a:noFill/>
          <a:ln>
            <a:noFill/>
          </a:ln>
        </p:spPr>
      </p:pic>
      <p:sp>
        <p:nvSpPr>
          <p:cNvPr id="201" name="Google Shape;201;p32"/>
          <p:cNvSpPr txBox="1"/>
          <p:nvPr/>
        </p:nvSpPr>
        <p:spPr>
          <a:xfrm>
            <a:off x="984800" y="4043725"/>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gives result in 24 </a:t>
            </a:r>
            <a:r>
              <a:rPr lang="en">
                <a:latin typeface="Lato"/>
                <a:ea typeface="Lato"/>
                <a:cs typeface="Lato"/>
                <a:sym typeface="Lato"/>
              </a:rPr>
              <a:t>length</a:t>
            </a:r>
            <a:r>
              <a:rPr lang="en">
                <a:latin typeface="Lato"/>
                <a:ea typeface="Lato"/>
                <a:cs typeface="Lato"/>
                <a:sym typeface="Lato"/>
              </a:rPr>
              <a:t>  array  having probability.</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205" name="Shape 205"/>
        <p:cNvGrpSpPr/>
        <p:nvPr/>
      </p:nvGrpSpPr>
      <p:grpSpPr>
        <a:xfrm>
          <a:off x="0" y="0"/>
          <a:ext cx="0" cy="0"/>
          <a:chOff x="0" y="0"/>
          <a:chExt cx="0" cy="0"/>
        </a:xfrm>
      </p:grpSpPr>
      <p:sp>
        <p:nvSpPr>
          <p:cNvPr id="206" name="Google Shape;206;p33"/>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Deployment of model</a:t>
            </a:r>
            <a:endParaRPr b="1" sz="2000">
              <a:solidFill>
                <a:schemeClr val="dk1"/>
              </a:solidFill>
            </a:endParaRPr>
          </a:p>
        </p:txBody>
      </p:sp>
      <p:sp>
        <p:nvSpPr>
          <p:cNvPr id="207" name="Google Shape;207;p33"/>
          <p:cNvSpPr txBox="1"/>
          <p:nvPr/>
        </p:nvSpPr>
        <p:spPr>
          <a:xfrm>
            <a:off x="538400" y="751050"/>
            <a:ext cx="659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make a dictionary with keys and values for better  understanding and desired  prediction.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Keys: 	</a:t>
            </a:r>
            <a:r>
              <a:rPr lang="en">
                <a:latin typeface="Lato"/>
                <a:ea typeface="Lato"/>
                <a:cs typeface="Lato"/>
                <a:sym typeface="Lato"/>
              </a:rPr>
              <a:t>{ 0,1,2,3,4………….24}</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Values: 	</a:t>
            </a:r>
            <a:r>
              <a:rPr lang="en">
                <a:latin typeface="Lato"/>
                <a:ea typeface="Lato"/>
                <a:cs typeface="Lato"/>
                <a:sym typeface="Lato"/>
              </a:rPr>
              <a:t>{ a,b,c,d….i,k,l……….y}</a:t>
            </a:r>
            <a:endParaRPr>
              <a:latin typeface="Lato"/>
              <a:ea typeface="Lato"/>
              <a:cs typeface="Lato"/>
              <a:sym typeface="Lato"/>
            </a:endParaRPr>
          </a:p>
        </p:txBody>
      </p:sp>
      <p:pic>
        <p:nvPicPr>
          <p:cNvPr id="208" name="Google Shape;208;p33"/>
          <p:cNvPicPr preferRelativeResize="0"/>
          <p:nvPr/>
        </p:nvPicPr>
        <p:blipFill>
          <a:blip r:embed="rId3">
            <a:alphaModFix/>
          </a:blip>
          <a:stretch>
            <a:fillRect/>
          </a:stretch>
        </p:blipFill>
        <p:spPr>
          <a:xfrm>
            <a:off x="2878800" y="2087950"/>
            <a:ext cx="2861137" cy="2266950"/>
          </a:xfrm>
          <a:prstGeom prst="rect">
            <a:avLst/>
          </a:prstGeom>
          <a:noFill/>
          <a:ln>
            <a:noFill/>
          </a:ln>
        </p:spPr>
      </p:pic>
      <p:pic>
        <p:nvPicPr>
          <p:cNvPr id="209" name="Google Shape;209;p33"/>
          <p:cNvPicPr preferRelativeResize="0"/>
          <p:nvPr/>
        </p:nvPicPr>
        <p:blipFill>
          <a:blip r:embed="rId4">
            <a:alphaModFix/>
          </a:blip>
          <a:stretch>
            <a:fillRect/>
          </a:stretch>
        </p:blipFill>
        <p:spPr>
          <a:xfrm>
            <a:off x="6003925" y="2013150"/>
            <a:ext cx="2748050" cy="2341750"/>
          </a:xfrm>
          <a:prstGeom prst="rect">
            <a:avLst/>
          </a:prstGeom>
          <a:noFill/>
          <a:ln>
            <a:noFill/>
          </a:ln>
        </p:spPr>
      </p:pic>
      <p:sp>
        <p:nvSpPr>
          <p:cNvPr id="210" name="Google Shape;210;p33"/>
          <p:cNvSpPr txBox="1"/>
          <p:nvPr/>
        </p:nvSpPr>
        <p:spPr>
          <a:xfrm>
            <a:off x="675900" y="4513450"/>
            <a:ext cx="65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pass sign image of “a” and “b” in model, it gives accurate result.</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214" name="Shape 214"/>
        <p:cNvGrpSpPr/>
        <p:nvPr/>
      </p:nvGrpSpPr>
      <p:grpSpPr>
        <a:xfrm>
          <a:off x="0" y="0"/>
          <a:ext cx="0" cy="0"/>
          <a:chOff x="0" y="0"/>
          <a:chExt cx="0" cy="0"/>
        </a:xfrm>
      </p:grpSpPr>
      <p:sp>
        <p:nvSpPr>
          <p:cNvPr id="215" name="Google Shape;215;p34"/>
          <p:cNvSpPr txBox="1"/>
          <p:nvPr>
            <p:ph idx="1" type="body"/>
          </p:nvPr>
        </p:nvSpPr>
        <p:spPr>
          <a:xfrm>
            <a:off x="932175" y="2094500"/>
            <a:ext cx="69360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Any Question ?</a:t>
            </a:r>
            <a:endParaRPr b="1" sz="3000">
              <a:solidFill>
                <a:schemeClr val="dk1"/>
              </a:solidFill>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219" name="Shape 219"/>
        <p:cNvGrpSpPr/>
        <p:nvPr/>
      </p:nvGrpSpPr>
      <p:grpSpPr>
        <a:xfrm>
          <a:off x="0" y="0"/>
          <a:ext cx="0" cy="0"/>
          <a:chOff x="0" y="0"/>
          <a:chExt cx="0" cy="0"/>
        </a:xfrm>
      </p:grpSpPr>
      <p:sp>
        <p:nvSpPr>
          <p:cNvPr id="220" name="Google Shape;220;p35"/>
          <p:cNvSpPr txBox="1"/>
          <p:nvPr>
            <p:ph idx="1" type="body"/>
          </p:nvPr>
        </p:nvSpPr>
        <p:spPr>
          <a:xfrm>
            <a:off x="989450" y="2047950"/>
            <a:ext cx="69360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Thank you !</a:t>
            </a:r>
            <a:endParaRPr b="1" sz="3000">
              <a:solidFill>
                <a:schemeClr val="dk1"/>
              </a:solidFill>
            </a:endParaRPr>
          </a:p>
        </p:txBody>
      </p:sp>
      <p:pic>
        <p:nvPicPr>
          <p:cNvPr id="221" name="Google Shape;221;p35"/>
          <p:cNvPicPr preferRelativeResize="0"/>
          <p:nvPr/>
        </p:nvPicPr>
        <p:blipFill>
          <a:blip r:embed="rId3">
            <a:alphaModFix/>
          </a:blip>
          <a:stretch>
            <a:fillRect/>
          </a:stretch>
        </p:blipFill>
        <p:spPr>
          <a:xfrm>
            <a:off x="1271200" y="1438275"/>
            <a:ext cx="6763990" cy="2266950"/>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ph idx="1" type="body"/>
          </p:nvPr>
        </p:nvSpPr>
        <p:spPr>
          <a:xfrm>
            <a:off x="1201550" y="329575"/>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Work done till 7th semester</a:t>
            </a:r>
            <a:endParaRPr b="1" sz="2000">
              <a:solidFill>
                <a:schemeClr val="dk1"/>
              </a:solidFill>
            </a:endParaRPr>
          </a:p>
        </p:txBody>
      </p:sp>
      <p:sp>
        <p:nvSpPr>
          <p:cNvPr id="70" name="Google Shape;70;p15"/>
          <p:cNvSpPr txBox="1"/>
          <p:nvPr/>
        </p:nvSpPr>
        <p:spPr>
          <a:xfrm>
            <a:off x="796325" y="1270800"/>
            <a:ext cx="65982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Collected dataset of American sign language (ASL)</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Preprocessing of dataset</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Load </a:t>
            </a:r>
            <a:r>
              <a:rPr lang="en">
                <a:latin typeface="Lato"/>
                <a:ea typeface="Lato"/>
                <a:cs typeface="Lato"/>
                <a:sym typeface="Lato"/>
              </a:rPr>
              <a:t>dataset</a:t>
            </a:r>
            <a:r>
              <a:rPr lang="en">
                <a:latin typeface="Lato"/>
                <a:ea typeface="Lato"/>
                <a:cs typeface="Lato"/>
                <a:sym typeface="Lato"/>
              </a:rPr>
              <a:t> and analyse the data</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Build a basic model</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Check accuracy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P</a:t>
            </a:r>
            <a:r>
              <a:rPr lang="en">
                <a:latin typeface="Lato"/>
                <a:ea typeface="Lato"/>
                <a:cs typeface="Lato"/>
                <a:sym typeface="Lato"/>
              </a:rPr>
              <a:t>lan to improve accuracy of model with CNN (Convolutional Neural Network)</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CONTENTS</a:t>
            </a:r>
            <a:endParaRPr b="1" sz="2000">
              <a:solidFill>
                <a:schemeClr val="dk1"/>
              </a:solidFill>
            </a:endParaRPr>
          </a:p>
        </p:txBody>
      </p:sp>
      <p:sp>
        <p:nvSpPr>
          <p:cNvPr id="76" name="Google Shape;76;p16"/>
          <p:cNvSpPr txBox="1"/>
          <p:nvPr/>
        </p:nvSpPr>
        <p:spPr>
          <a:xfrm>
            <a:off x="836225" y="1111175"/>
            <a:ext cx="65982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Collecting dataset</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Preprocessing of data</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Split dataset in to train and valid</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Build a basic model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Training of  model</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Convolutional Neural Network (CNN)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Build </a:t>
            </a:r>
            <a:r>
              <a:rPr lang="en">
                <a:latin typeface="Lato"/>
                <a:ea typeface="Lato"/>
                <a:cs typeface="Lato"/>
                <a:sym typeface="Lato"/>
              </a:rPr>
              <a:t>model</a:t>
            </a:r>
            <a:r>
              <a:rPr lang="en">
                <a:latin typeface="Lato"/>
                <a:ea typeface="Lato"/>
                <a:cs typeface="Lato"/>
                <a:sym typeface="Lato"/>
              </a:rPr>
              <a:t> with CNN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Data Augmentation</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Train the model and check final accuracy</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Deployment of model</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Collecting</a:t>
            </a:r>
            <a:r>
              <a:rPr b="1" lang="en" sz="2000">
                <a:solidFill>
                  <a:schemeClr val="dk1"/>
                </a:solidFill>
              </a:rPr>
              <a:t> Dataset</a:t>
            </a:r>
            <a:endParaRPr b="1" sz="2000">
              <a:solidFill>
                <a:schemeClr val="dk1"/>
              </a:solidFill>
            </a:endParaRPr>
          </a:p>
        </p:txBody>
      </p:sp>
      <p:sp>
        <p:nvSpPr>
          <p:cNvPr id="82" name="Google Shape;82;p17"/>
          <p:cNvSpPr txBox="1"/>
          <p:nvPr/>
        </p:nvSpPr>
        <p:spPr>
          <a:xfrm>
            <a:off x="988625" y="958775"/>
            <a:ext cx="6598200" cy="1693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a:latin typeface="Lato"/>
                <a:ea typeface="Lato"/>
                <a:cs typeface="Lato"/>
                <a:sym typeface="Lato"/>
              </a:rPr>
              <a:t>This dataset is available from the website Kaggle, which is a fantastic place to find datasets and other deep learning resources. In addition to providing resources like datasets and "kernels" that are like these notebooks, Kaggle hosts competitions that you can take part in, competing with others in training highly accurate models.</a:t>
            </a:r>
            <a:endParaRPr>
              <a:latin typeface="Lato"/>
              <a:ea typeface="Lato"/>
              <a:cs typeface="Lato"/>
              <a:sym typeface="Lato"/>
            </a:endParaRPr>
          </a:p>
        </p:txBody>
      </p:sp>
      <p:pic>
        <p:nvPicPr>
          <p:cNvPr id="83" name="Google Shape;83;p17"/>
          <p:cNvPicPr preferRelativeResize="0"/>
          <p:nvPr/>
        </p:nvPicPr>
        <p:blipFill>
          <a:blip r:embed="rId3">
            <a:alphaModFix/>
          </a:blip>
          <a:stretch>
            <a:fillRect/>
          </a:stretch>
        </p:blipFill>
        <p:spPr>
          <a:xfrm>
            <a:off x="1200113" y="2804375"/>
            <a:ext cx="6743775" cy="157042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87" name="Shape 87"/>
        <p:cNvGrpSpPr/>
        <p:nvPr/>
      </p:nvGrpSpPr>
      <p:grpSpPr>
        <a:xfrm>
          <a:off x="0" y="0"/>
          <a:ext cx="0" cy="0"/>
          <a:chOff x="0" y="0"/>
          <a:chExt cx="0" cy="0"/>
        </a:xfrm>
      </p:grpSpPr>
      <p:sp>
        <p:nvSpPr>
          <p:cNvPr id="88" name="Google Shape;88;p18"/>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Preprocessing of </a:t>
            </a:r>
            <a:r>
              <a:rPr b="1" lang="en" sz="2000">
                <a:solidFill>
                  <a:schemeClr val="dk1"/>
                </a:solidFill>
              </a:rPr>
              <a:t>Dataset</a:t>
            </a:r>
            <a:endParaRPr b="1" sz="2000">
              <a:solidFill>
                <a:schemeClr val="dk1"/>
              </a:solidFill>
            </a:endParaRPr>
          </a:p>
        </p:txBody>
      </p:sp>
      <p:sp>
        <p:nvSpPr>
          <p:cNvPr id="89" name="Google Shape;89;p18"/>
          <p:cNvSpPr txBox="1"/>
          <p:nvPr/>
        </p:nvSpPr>
        <p:spPr>
          <a:xfrm>
            <a:off x="492550" y="859150"/>
            <a:ext cx="6598200" cy="1307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a:t>Exploring the Data</a:t>
            </a:r>
            <a:endParaRPr b="1"/>
          </a:p>
          <a:p>
            <a:pPr indent="0" lvl="0" marL="0" rtl="0" algn="l">
              <a:lnSpc>
                <a:spcPct val="115000"/>
              </a:lnSpc>
              <a:spcBef>
                <a:spcPts val="1200"/>
              </a:spcBef>
              <a:spcAft>
                <a:spcPts val="1200"/>
              </a:spcAft>
              <a:buNone/>
            </a:pPr>
            <a:r>
              <a:rPr lang="en" sz="1100"/>
              <a:t>Let's take a look at our data. We can use the “</a:t>
            </a:r>
            <a:r>
              <a:rPr b="1" lang="en" sz="1100"/>
              <a:t>head” </a:t>
            </a:r>
            <a:r>
              <a:rPr lang="en" sz="1100"/>
              <a:t>method to print the first few rows of the DataFrame. Each row is an image which has a label column, and also, 784 values representing each pixel value in the image, just like with the MNIST dataset. Note that the labels currently are numerical values, not letters of the alphabet.</a:t>
            </a:r>
            <a:endParaRPr sz="1100"/>
          </a:p>
        </p:txBody>
      </p:sp>
      <p:sp>
        <p:nvSpPr>
          <p:cNvPr id="90" name="Google Shape;90;p18"/>
          <p:cNvSpPr txBox="1"/>
          <p:nvPr/>
        </p:nvSpPr>
        <p:spPr>
          <a:xfrm>
            <a:off x="630025" y="2806575"/>
            <a:ext cx="6598200" cy="1112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a:t>Extracting the Labels</a:t>
            </a:r>
            <a:endParaRPr b="1"/>
          </a:p>
          <a:p>
            <a:pPr indent="0" lvl="0" marL="0" rtl="0" algn="l">
              <a:lnSpc>
                <a:spcPct val="115000"/>
              </a:lnSpc>
              <a:spcBef>
                <a:spcPts val="1200"/>
              </a:spcBef>
              <a:spcAft>
                <a:spcPts val="1200"/>
              </a:spcAft>
              <a:buNone/>
            </a:pPr>
            <a:r>
              <a:rPr lang="en" sz="1100"/>
              <a:t>we would like to store our training and validation labels in </a:t>
            </a:r>
            <a:r>
              <a:rPr b="1" lang="en" sz="1100"/>
              <a:t>y_train </a:t>
            </a:r>
            <a:r>
              <a:rPr lang="en" sz="1100"/>
              <a:t>and</a:t>
            </a:r>
            <a:r>
              <a:rPr b="1" lang="en" sz="1100"/>
              <a:t> y_valid</a:t>
            </a:r>
            <a:r>
              <a:rPr lang="en" sz="1100"/>
              <a:t> variables. Here we create those variables and then delete the labels from our original data frames where they are no longer needed.</a:t>
            </a:r>
            <a:endParaRPr>
              <a:latin typeface="Lato"/>
              <a:ea typeface="Lato"/>
              <a:cs typeface="Lato"/>
              <a:sym typeface="Lato"/>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94" name="Shape 94"/>
        <p:cNvGrpSpPr/>
        <p:nvPr/>
      </p:nvGrpSpPr>
      <p:grpSpPr>
        <a:xfrm>
          <a:off x="0" y="0"/>
          <a:ext cx="0" cy="0"/>
          <a:chOff x="0" y="0"/>
          <a:chExt cx="0" cy="0"/>
        </a:xfrm>
      </p:grpSpPr>
      <p:sp>
        <p:nvSpPr>
          <p:cNvPr id="95" name="Google Shape;95;p19"/>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Preprocessing of Dataset</a:t>
            </a:r>
            <a:endParaRPr b="1" sz="2000">
              <a:solidFill>
                <a:schemeClr val="dk1"/>
              </a:solidFill>
            </a:endParaRPr>
          </a:p>
        </p:txBody>
      </p:sp>
      <p:sp>
        <p:nvSpPr>
          <p:cNvPr id="96" name="Google Shape;96;p19"/>
          <p:cNvSpPr txBox="1"/>
          <p:nvPr/>
        </p:nvSpPr>
        <p:spPr>
          <a:xfrm>
            <a:off x="733100" y="1063025"/>
            <a:ext cx="6598200" cy="918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b="1" lang="en"/>
              <a:t>Visualizing the Data</a:t>
            </a:r>
            <a:endParaRPr b="1"/>
          </a:p>
          <a:p>
            <a:pPr indent="0" lvl="0" marL="0" rtl="0" algn="l">
              <a:lnSpc>
                <a:spcPct val="115000"/>
              </a:lnSpc>
              <a:spcBef>
                <a:spcPts val="1200"/>
              </a:spcBef>
              <a:spcAft>
                <a:spcPts val="1200"/>
              </a:spcAft>
              <a:buNone/>
            </a:pPr>
            <a:r>
              <a:rPr lang="en" sz="1100"/>
              <a:t>To visualize the images, we will again use the </a:t>
            </a:r>
            <a:r>
              <a:rPr lang="en" sz="1100"/>
              <a:t>Matplotlib</a:t>
            </a:r>
            <a:r>
              <a:rPr lang="en" sz="1100"/>
              <a:t> library. We don't need to worry about the details of this visualization, but if interested, you can learn more about </a:t>
            </a:r>
            <a:r>
              <a:rPr b="1" lang="en" sz="1100"/>
              <a:t>“matplotlib”</a:t>
            </a:r>
            <a:r>
              <a:rPr lang="en" sz="1100"/>
              <a:t>at a later time.</a:t>
            </a:r>
            <a:endParaRPr>
              <a:latin typeface="Lato"/>
              <a:ea typeface="Lato"/>
              <a:cs typeface="Lato"/>
              <a:sym typeface="Lato"/>
            </a:endParaRPr>
          </a:p>
        </p:txBody>
      </p:sp>
      <p:pic>
        <p:nvPicPr>
          <p:cNvPr id="97" name="Google Shape;97;p19"/>
          <p:cNvPicPr preferRelativeResize="0"/>
          <p:nvPr/>
        </p:nvPicPr>
        <p:blipFill>
          <a:blip r:embed="rId3">
            <a:alphaModFix/>
          </a:blip>
          <a:stretch>
            <a:fillRect/>
          </a:stretch>
        </p:blipFill>
        <p:spPr>
          <a:xfrm>
            <a:off x="899475" y="2514775"/>
            <a:ext cx="5882175" cy="18146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01" name="Shape 101"/>
        <p:cNvGrpSpPr/>
        <p:nvPr/>
      </p:nvGrpSpPr>
      <p:grpSpPr>
        <a:xfrm>
          <a:off x="0" y="0"/>
          <a:ext cx="0" cy="0"/>
          <a:chOff x="0" y="0"/>
          <a:chExt cx="0" cy="0"/>
        </a:xfrm>
      </p:grpSpPr>
      <p:sp>
        <p:nvSpPr>
          <p:cNvPr id="102" name="Google Shape;102;p20"/>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Splitting of </a:t>
            </a:r>
            <a:r>
              <a:rPr b="1" lang="en" sz="2000">
                <a:solidFill>
                  <a:schemeClr val="dk1"/>
                </a:solidFill>
              </a:rPr>
              <a:t>Dataset in to train and valid</a:t>
            </a:r>
            <a:endParaRPr b="1" sz="2000">
              <a:solidFill>
                <a:schemeClr val="dk1"/>
              </a:solidFill>
            </a:endParaRPr>
          </a:p>
        </p:txBody>
      </p:sp>
      <p:sp>
        <p:nvSpPr>
          <p:cNvPr id="103" name="Google Shape;103;p20"/>
          <p:cNvSpPr txBox="1"/>
          <p:nvPr/>
        </p:nvSpPr>
        <p:spPr>
          <a:xfrm>
            <a:off x="458225" y="1030975"/>
            <a:ext cx="65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Train dataset:</a:t>
            </a:r>
            <a:r>
              <a:rPr lang="en">
                <a:latin typeface="Lato"/>
                <a:ea typeface="Lato"/>
                <a:cs typeface="Lato"/>
                <a:sym typeface="Lato"/>
              </a:rPr>
              <a:t> Used to fit the machine learning model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Valid dataset:</a:t>
            </a:r>
            <a:r>
              <a:rPr lang="en">
                <a:latin typeface="Lato"/>
                <a:ea typeface="Lato"/>
                <a:cs typeface="Lato"/>
                <a:sym typeface="Lato"/>
              </a:rPr>
              <a:t> Used to evaluate the fit machine learning model</a:t>
            </a:r>
            <a:endParaRPr>
              <a:latin typeface="Lato"/>
              <a:ea typeface="Lato"/>
              <a:cs typeface="Lato"/>
              <a:sym typeface="Lato"/>
            </a:endParaRPr>
          </a:p>
        </p:txBody>
      </p:sp>
      <p:sp>
        <p:nvSpPr>
          <p:cNvPr id="104" name="Google Shape;104;p20"/>
          <p:cNvSpPr txBox="1"/>
          <p:nvPr/>
        </p:nvSpPr>
        <p:spPr>
          <a:xfrm>
            <a:off x="549875" y="2199425"/>
            <a:ext cx="65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Train dataset contains about 80 % data for fit the model and </a:t>
            </a:r>
            <a:r>
              <a:rPr lang="en">
                <a:latin typeface="Lato"/>
                <a:ea typeface="Lato"/>
                <a:cs typeface="Lato"/>
                <a:sym typeface="Lato"/>
              </a:rPr>
              <a:t>remaining</a:t>
            </a:r>
            <a:r>
              <a:rPr lang="en">
                <a:latin typeface="Lato"/>
                <a:ea typeface="Lato"/>
                <a:cs typeface="Lato"/>
                <a:sym typeface="Lato"/>
              </a:rPr>
              <a:t> 20 % data in valid for evaluation</a:t>
            </a:r>
            <a:endParaRPr>
              <a:latin typeface="Lato"/>
              <a:ea typeface="Lato"/>
              <a:cs typeface="Lato"/>
              <a:sym typeface="Lato"/>
            </a:endParaRPr>
          </a:p>
        </p:txBody>
      </p:sp>
      <p:pic>
        <p:nvPicPr>
          <p:cNvPr id="105" name="Google Shape;105;p20"/>
          <p:cNvPicPr preferRelativeResize="0"/>
          <p:nvPr/>
        </p:nvPicPr>
        <p:blipFill>
          <a:blip r:embed="rId3">
            <a:alphaModFix/>
          </a:blip>
          <a:stretch>
            <a:fillRect/>
          </a:stretch>
        </p:blipFill>
        <p:spPr>
          <a:xfrm>
            <a:off x="1364875" y="2815025"/>
            <a:ext cx="4784900" cy="202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100000">
              <a:srgbClr val="B9B9B9"/>
            </a:gs>
          </a:gsLst>
          <a:lin ang="5400012" scaled="0"/>
        </a:gra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1104000" y="227250"/>
            <a:ext cx="6936000" cy="52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dk1"/>
                </a:solidFill>
              </a:rPr>
              <a:t>Build a basic model</a:t>
            </a:r>
            <a:endParaRPr b="1" sz="2000">
              <a:solidFill>
                <a:schemeClr val="dk1"/>
              </a:solidFill>
            </a:endParaRPr>
          </a:p>
        </p:txBody>
      </p:sp>
      <p:sp>
        <p:nvSpPr>
          <p:cNvPr id="111" name="Google Shape;111;p21"/>
          <p:cNvSpPr txBox="1"/>
          <p:nvPr/>
        </p:nvSpPr>
        <p:spPr>
          <a:xfrm>
            <a:off x="492575" y="751050"/>
            <a:ext cx="6598200" cy="200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a:latin typeface="Lato"/>
                <a:ea typeface="Lato"/>
                <a:cs typeface="Lato"/>
                <a:sym typeface="Lato"/>
              </a:rPr>
              <a:t>We are going to build a sequential model:</a:t>
            </a:r>
            <a:endParaRPr>
              <a:latin typeface="Lato"/>
              <a:ea typeface="Lato"/>
              <a:cs typeface="Lato"/>
              <a:sym typeface="Lato"/>
            </a:endParaRPr>
          </a:p>
          <a:p>
            <a:pPr indent="-298450" lvl="0" marL="457200" rtl="0" algn="l">
              <a:lnSpc>
                <a:spcPct val="115000"/>
              </a:lnSpc>
              <a:spcBef>
                <a:spcPts val="1200"/>
              </a:spcBef>
              <a:spcAft>
                <a:spcPts val="0"/>
              </a:spcAft>
              <a:buSzPts val="1100"/>
              <a:buChar char="●"/>
            </a:pPr>
            <a:r>
              <a:rPr lang="en">
                <a:latin typeface="Lato"/>
                <a:ea typeface="Lato"/>
                <a:cs typeface="Lato"/>
                <a:sym typeface="Lato"/>
              </a:rPr>
              <a:t>Has a dense input layer. This layer should contain 512 neurons, use the relu activation function, and expect input images with a shape of (784,)</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
                <a:latin typeface="Lato"/>
                <a:ea typeface="Lato"/>
                <a:cs typeface="Lato"/>
                <a:sym typeface="Lato"/>
              </a:rPr>
              <a:t>Has a second dense layer with 512 neurons which uses the relu activation function</a:t>
            </a:r>
            <a:endParaRPr>
              <a:latin typeface="Lato"/>
              <a:ea typeface="Lato"/>
              <a:cs typeface="Lato"/>
              <a:sym typeface="Lato"/>
            </a:endParaRPr>
          </a:p>
          <a:p>
            <a:pPr indent="-298450" lvl="0" marL="457200" rtl="0" algn="l">
              <a:lnSpc>
                <a:spcPct val="115000"/>
              </a:lnSpc>
              <a:spcBef>
                <a:spcPts val="0"/>
              </a:spcBef>
              <a:spcAft>
                <a:spcPts val="0"/>
              </a:spcAft>
              <a:buSzPts val="1100"/>
              <a:buChar char="●"/>
            </a:pPr>
            <a:r>
              <a:rPr lang="en">
                <a:latin typeface="Lato"/>
                <a:ea typeface="Lato"/>
                <a:cs typeface="Lato"/>
                <a:sym typeface="Lato"/>
              </a:rPr>
              <a:t>Has a dense output layer with neurons equal to the number of classes, using the softmax activation function</a:t>
            </a:r>
            <a:endParaRPr>
              <a:latin typeface="Lato"/>
              <a:ea typeface="Lato"/>
              <a:cs typeface="Lato"/>
              <a:sym typeface="Lato"/>
            </a:endParaRPr>
          </a:p>
        </p:txBody>
      </p:sp>
      <p:pic>
        <p:nvPicPr>
          <p:cNvPr id="112" name="Google Shape;112;p21"/>
          <p:cNvPicPr preferRelativeResize="0"/>
          <p:nvPr/>
        </p:nvPicPr>
        <p:blipFill>
          <a:blip r:embed="rId3">
            <a:alphaModFix/>
          </a:blip>
          <a:stretch>
            <a:fillRect/>
          </a:stretch>
        </p:blipFill>
        <p:spPr>
          <a:xfrm>
            <a:off x="1523575" y="2809150"/>
            <a:ext cx="4639450" cy="207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