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obster"/>
      <p:regular r:id="rId25"/>
    </p:embeddedFon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font" Target="fonts/Lobster-regular.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094e7205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094e7205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094e72054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094e720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094e72054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094e7205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94e72054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094e720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094e72054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094e7205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094e72054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094e720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094e72054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094e7205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094e72054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094e7205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6ddbbaf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6ddbbaf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094e7205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094e7205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094e7205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094e720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094e7205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094e720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094e72054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094e720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094e7205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094e7205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en.wikipedia.org/wiki/Ensemble_learning" TargetMode="External"/><Relationship Id="rId4" Type="http://schemas.openxmlformats.org/officeDocument/2006/relationships/hyperlink" Target="https://en.wikipedia.org/wiki/Ensemble_learning" TargetMode="External"/><Relationship Id="rId5"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597100" y="275575"/>
            <a:ext cx="5903700" cy="11286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500">
                <a:solidFill>
                  <a:schemeClr val="accent5"/>
                </a:solidFill>
              </a:rPr>
              <a:t>RAJKIYA ENGINEERING COLLEGE, CHANDPUR BIJNOR</a:t>
            </a:r>
            <a:endParaRPr b="1" sz="2500">
              <a:solidFill>
                <a:schemeClr val="accent5"/>
              </a:solidFill>
            </a:endParaRPr>
          </a:p>
          <a:p>
            <a:pPr indent="0" lvl="0" marL="914400" rtl="0" algn="l">
              <a:lnSpc>
                <a:spcPct val="100000"/>
              </a:lnSpc>
              <a:spcBef>
                <a:spcPts val="0"/>
              </a:spcBef>
              <a:spcAft>
                <a:spcPts val="0"/>
              </a:spcAft>
              <a:buNone/>
            </a:pPr>
            <a:r>
              <a:rPr b="1" lang="en" sz="1200">
                <a:solidFill>
                  <a:schemeClr val="accent5"/>
                </a:solidFill>
              </a:rPr>
              <a:t>(Affiliated to Dr A P J Abdul Kalam Technical University, Lucknow)</a:t>
            </a:r>
            <a:endParaRPr b="1" sz="1200">
              <a:solidFill>
                <a:schemeClr val="accent5"/>
              </a:solidFill>
            </a:endParaRPr>
          </a:p>
        </p:txBody>
      </p:sp>
      <p:sp>
        <p:nvSpPr>
          <p:cNvPr id="60" name="Google Shape;60;p13"/>
          <p:cNvSpPr txBox="1"/>
          <p:nvPr>
            <p:ph idx="1" type="subTitle"/>
          </p:nvPr>
        </p:nvSpPr>
        <p:spPr>
          <a:xfrm>
            <a:off x="1676150" y="2761800"/>
            <a:ext cx="5745600" cy="10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4000"/>
              <a:t>SEMINAR (RIT851)</a:t>
            </a:r>
            <a:endParaRPr b="1" i="1" sz="4000"/>
          </a:p>
        </p:txBody>
      </p:sp>
      <p:pic>
        <p:nvPicPr>
          <p:cNvPr id="61" name="Google Shape;61;p13"/>
          <p:cNvPicPr preferRelativeResize="0"/>
          <p:nvPr/>
        </p:nvPicPr>
        <p:blipFill>
          <a:blip r:embed="rId3">
            <a:alphaModFix/>
          </a:blip>
          <a:stretch>
            <a:fillRect/>
          </a:stretch>
        </p:blipFill>
        <p:spPr>
          <a:xfrm>
            <a:off x="7576425" y="275575"/>
            <a:ext cx="1233025" cy="1233025"/>
          </a:xfrm>
          <a:prstGeom prst="rect">
            <a:avLst/>
          </a:prstGeom>
          <a:noFill/>
          <a:ln>
            <a:noFill/>
          </a:ln>
        </p:spPr>
      </p:pic>
      <p:pic>
        <p:nvPicPr>
          <p:cNvPr id="62" name="Google Shape;62;p13"/>
          <p:cNvPicPr preferRelativeResize="0"/>
          <p:nvPr/>
        </p:nvPicPr>
        <p:blipFill>
          <a:blip r:embed="rId4">
            <a:alphaModFix/>
          </a:blip>
          <a:stretch>
            <a:fillRect/>
          </a:stretch>
        </p:blipFill>
        <p:spPr>
          <a:xfrm>
            <a:off x="57375" y="380000"/>
            <a:ext cx="1464294" cy="1128600"/>
          </a:xfrm>
          <a:prstGeom prst="rect">
            <a:avLst/>
          </a:prstGeom>
          <a:noFill/>
          <a:ln>
            <a:noFill/>
          </a:ln>
        </p:spPr>
      </p:pic>
      <p:sp>
        <p:nvSpPr>
          <p:cNvPr id="63" name="Google Shape;63;p13"/>
          <p:cNvSpPr/>
          <p:nvPr/>
        </p:nvSpPr>
        <p:spPr>
          <a:xfrm>
            <a:off x="938425" y="2933540"/>
            <a:ext cx="29250" cy="855800"/>
          </a:xfrm>
          <a:custGeom>
            <a:rect b="b" l="l" r="r" t="t"/>
            <a:pathLst>
              <a:path extrusionOk="0" h="69847" w="1170">
                <a:moveTo>
                  <a:pt x="950" y="0"/>
                </a:moveTo>
                <a:cubicBezTo>
                  <a:pt x="950" y="16630"/>
                  <a:pt x="950" y="33261"/>
                  <a:pt x="950" y="49891"/>
                </a:cubicBezTo>
                <a:cubicBezTo>
                  <a:pt x="950" y="56551"/>
                  <a:pt x="1829" y="63444"/>
                  <a:pt x="0" y="69847"/>
                </a:cubicBezTo>
              </a:path>
            </a:pathLst>
          </a:custGeom>
          <a:noFill/>
          <a:ln cap="flat" cmpd="sng" w="9525">
            <a:solidFill>
              <a:schemeClr val="dk1"/>
            </a:solidFill>
            <a:prstDash val="solid"/>
            <a:round/>
            <a:headEnd len="med" w="med" type="none"/>
            <a:tailEnd len="med" w="med" type="none"/>
          </a:ln>
        </p:spPr>
      </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7" name="Shape 137"/>
        <p:cNvGrpSpPr/>
        <p:nvPr/>
      </p:nvGrpSpPr>
      <p:grpSpPr>
        <a:xfrm>
          <a:off x="0" y="0"/>
          <a:ext cx="0" cy="0"/>
          <a:chOff x="0" y="0"/>
          <a:chExt cx="0" cy="0"/>
        </a:xfrm>
      </p:grpSpPr>
      <p:sp>
        <p:nvSpPr>
          <p:cNvPr id="138" name="Google Shape;138;p22"/>
          <p:cNvSpPr txBox="1"/>
          <p:nvPr/>
        </p:nvSpPr>
        <p:spPr>
          <a:xfrm>
            <a:off x="2423275" y="166300"/>
            <a:ext cx="3836700" cy="831300"/>
          </a:xfrm>
          <a:prstGeom prst="rect">
            <a:avLst/>
          </a:prstGeom>
          <a:noFill/>
          <a:ln>
            <a:noFill/>
          </a:ln>
        </p:spPr>
        <p:txBody>
          <a:bodyPr anchorCtr="0" anchor="t" bIns="91425" lIns="91425" spcFirstLastPara="1" rIns="91425" wrap="square" tIns="91425">
            <a:spAutoFit/>
          </a:bodyPr>
          <a:lstStyle/>
          <a:p>
            <a:pPr indent="0" lvl="0" marL="457200" rtl="0" algn="ctr">
              <a:lnSpc>
                <a:spcPct val="150000"/>
              </a:lnSpc>
              <a:spcBef>
                <a:spcPts val="0"/>
              </a:spcBef>
              <a:spcAft>
                <a:spcPts val="0"/>
              </a:spcAft>
              <a:buNone/>
            </a:pPr>
            <a:r>
              <a:rPr b="1" lang="en" sz="2000">
                <a:solidFill>
                  <a:schemeClr val="dk1"/>
                </a:solidFill>
                <a:latin typeface="Old Standard TT"/>
                <a:ea typeface="Old Standard TT"/>
                <a:cs typeface="Old Standard TT"/>
                <a:sym typeface="Old Standard TT"/>
              </a:rPr>
              <a:t>Build model </a:t>
            </a:r>
            <a:endParaRPr b="1" sz="2000">
              <a:solidFill>
                <a:schemeClr val="dk1"/>
              </a:solidFill>
              <a:latin typeface="Old Standard TT"/>
              <a:ea typeface="Old Standard TT"/>
              <a:cs typeface="Old Standard TT"/>
              <a:sym typeface="Old Standard TT"/>
            </a:endParaRPr>
          </a:p>
          <a:p>
            <a:pPr indent="0" lvl="0" marL="457200" rtl="0" algn="ctr">
              <a:lnSpc>
                <a:spcPct val="150000"/>
              </a:lnSpc>
              <a:spcBef>
                <a:spcPts val="0"/>
              </a:spcBef>
              <a:spcAft>
                <a:spcPts val="0"/>
              </a:spcAft>
              <a:buNone/>
            </a:pPr>
            <a:r>
              <a:rPr b="1" lang="en" sz="1200">
                <a:solidFill>
                  <a:schemeClr val="dk1"/>
                </a:solidFill>
                <a:latin typeface="Old Standard TT"/>
                <a:ea typeface="Old Standard TT"/>
                <a:cs typeface="Old Standard TT"/>
                <a:sym typeface="Old Standard TT"/>
              </a:rPr>
              <a:t>By Apply machine learning algorithms</a:t>
            </a:r>
            <a:endParaRPr b="1" sz="1200"/>
          </a:p>
        </p:txBody>
      </p:sp>
      <p:sp>
        <p:nvSpPr>
          <p:cNvPr id="139" name="Google Shape;139;p22"/>
          <p:cNvSpPr txBox="1"/>
          <p:nvPr/>
        </p:nvSpPr>
        <p:spPr>
          <a:xfrm>
            <a:off x="1061700" y="1255400"/>
            <a:ext cx="7020600" cy="5232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b="1" lang="en" sz="2200">
                <a:latin typeface="Old Standard TT"/>
                <a:ea typeface="Old Standard TT"/>
                <a:cs typeface="Old Standard TT"/>
                <a:sym typeface="Old Standard TT"/>
              </a:rPr>
              <a:t>Stochastic Gradient Descent Classifier</a:t>
            </a:r>
            <a:endParaRPr b="1" sz="2200">
              <a:latin typeface="Old Standard TT"/>
              <a:ea typeface="Old Standard TT"/>
              <a:cs typeface="Old Standard TT"/>
              <a:sym typeface="Old Standard TT"/>
            </a:endParaRPr>
          </a:p>
        </p:txBody>
      </p:sp>
      <p:sp>
        <p:nvSpPr>
          <p:cNvPr id="140" name="Google Shape;140;p22"/>
          <p:cNvSpPr txBox="1"/>
          <p:nvPr/>
        </p:nvSpPr>
        <p:spPr>
          <a:xfrm>
            <a:off x="891050" y="2036400"/>
            <a:ext cx="71289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ld Standard TT"/>
                <a:ea typeface="Old Standard TT"/>
                <a:cs typeface="Old Standard TT"/>
                <a:sym typeface="Old Standard TT"/>
              </a:rPr>
              <a:t>SGD Classifier is a linear classifier (SVM, logistic regression, a.o.) optimized by the SGD.</a:t>
            </a:r>
            <a:endParaRPr sz="1700">
              <a:latin typeface="Old Standard TT"/>
              <a:ea typeface="Old Standard TT"/>
              <a:cs typeface="Old Standard TT"/>
              <a:sym typeface="Old Standard TT"/>
            </a:endParaRPr>
          </a:p>
          <a:p>
            <a:pPr indent="0" lvl="0" marL="0" rtl="0" algn="l">
              <a:spcBef>
                <a:spcPts val="0"/>
              </a:spcBef>
              <a:spcAft>
                <a:spcPts val="0"/>
              </a:spcAft>
              <a:buNone/>
            </a:pPr>
            <a:r>
              <a:t/>
            </a:r>
            <a:endParaRPr sz="1700">
              <a:latin typeface="Old Standard TT"/>
              <a:ea typeface="Old Standard TT"/>
              <a:cs typeface="Old Standard TT"/>
              <a:sym typeface="Old Standard TT"/>
            </a:endParaRPr>
          </a:p>
          <a:p>
            <a:pPr indent="0" lvl="0" marL="0" rtl="0" algn="l">
              <a:spcBef>
                <a:spcPts val="0"/>
              </a:spcBef>
              <a:spcAft>
                <a:spcPts val="0"/>
              </a:spcAft>
              <a:buNone/>
            </a:pPr>
            <a:r>
              <a:rPr lang="en" sz="1700">
                <a:latin typeface="Old Standard TT"/>
                <a:ea typeface="Old Standard TT"/>
                <a:cs typeface="Old Standard TT"/>
                <a:sym typeface="Old Standard TT"/>
              </a:rPr>
              <a:t>These are two different concepts. While SGD is an optimization method, Logistic Regression or linear Support Vector Machine is a machine learning algorithm/model.</a:t>
            </a:r>
            <a:endParaRPr sz="1700">
              <a:latin typeface="Old Standard TT"/>
              <a:ea typeface="Old Standard TT"/>
              <a:cs typeface="Old Standard TT"/>
              <a:sym typeface="Old Standard TT"/>
            </a:endParaRPr>
          </a:p>
          <a:p>
            <a:pPr indent="457200" lvl="0" marL="0" rtl="0" algn="l">
              <a:spcBef>
                <a:spcPts val="0"/>
              </a:spcBef>
              <a:spcAft>
                <a:spcPts val="0"/>
              </a:spcAft>
              <a:buNone/>
            </a:pPr>
            <a:r>
              <a:rPr lang="en" sz="1700">
                <a:latin typeface="Old Standard TT"/>
                <a:ea typeface="Old Standard TT"/>
                <a:cs typeface="Old Standard TT"/>
                <a:sym typeface="Old Standard TT"/>
              </a:rPr>
              <a:t>You can think of that a machine learning model defines a loss function, and the optimization method minimizes/maximizes it.</a:t>
            </a:r>
            <a:endParaRPr sz="17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938500" y="737450"/>
            <a:ext cx="7447100" cy="4095750"/>
          </a:xfrm>
          <a:prstGeom prst="rect">
            <a:avLst/>
          </a:prstGeom>
          <a:noFill/>
          <a:ln>
            <a:noFill/>
          </a:ln>
        </p:spPr>
      </p:pic>
      <p:sp>
        <p:nvSpPr>
          <p:cNvPr id="146" name="Google Shape;146;p23"/>
          <p:cNvSpPr txBox="1"/>
          <p:nvPr/>
        </p:nvSpPr>
        <p:spPr>
          <a:xfrm>
            <a:off x="877575" y="255950"/>
            <a:ext cx="7861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ld Standard TT"/>
                <a:ea typeface="Old Standard TT"/>
                <a:cs typeface="Old Standard TT"/>
                <a:sym typeface="Old Standard TT"/>
              </a:rPr>
              <a:t>Stochastic gradient descent (SGD) computes the gradient using a single sample.</a:t>
            </a:r>
            <a:endParaRPr b="1" sz="16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r>
              <a:rPr lang="en"/>
              <a:t> Classifier</a:t>
            </a:r>
            <a:endParaRPr/>
          </a:p>
        </p:txBody>
      </p:sp>
      <p:sp>
        <p:nvSpPr>
          <p:cNvPr id="152" name="Google Shape;152;p24"/>
          <p:cNvSpPr txBox="1"/>
          <p:nvPr/>
        </p:nvSpPr>
        <p:spPr>
          <a:xfrm>
            <a:off x="450975" y="1463550"/>
            <a:ext cx="3546900" cy="3532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solidFill>
                  <a:schemeClr val="dk1"/>
                </a:solidFill>
              </a:rPr>
              <a:t>Random forest, like its name implies, consists of a large number of individual decision trees that operate as an</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ensemble</a:t>
            </a:r>
            <a:r>
              <a:rPr lang="en" sz="1500">
                <a:solidFill>
                  <a:schemeClr val="dk1"/>
                </a:solidFill>
              </a:rPr>
              <a:t>.</a:t>
            </a:r>
            <a:endParaRPr sz="1500">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Each individual tree in the random forest spits out a class prediction,</a:t>
            </a:r>
            <a:endParaRPr sz="1500">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and the class with the most votes becomes our model’s prediction (see figure below).</a:t>
            </a:r>
            <a:endParaRPr sz="1800">
              <a:latin typeface="Old Standard TT"/>
              <a:ea typeface="Old Standard TT"/>
              <a:cs typeface="Old Standard TT"/>
              <a:sym typeface="Old Standard TT"/>
            </a:endParaRPr>
          </a:p>
        </p:txBody>
      </p:sp>
      <p:pic>
        <p:nvPicPr>
          <p:cNvPr id="153" name="Google Shape;153;p24"/>
          <p:cNvPicPr preferRelativeResize="0"/>
          <p:nvPr/>
        </p:nvPicPr>
        <p:blipFill rotWithShape="1">
          <a:blip r:embed="rId5">
            <a:alphaModFix/>
          </a:blip>
          <a:srcRect b="0" l="0" r="0" t="0"/>
          <a:stretch/>
        </p:blipFill>
        <p:spPr>
          <a:xfrm>
            <a:off x="4974225" y="1194525"/>
            <a:ext cx="3293975" cy="335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252300" y="3975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Classifier</a:t>
            </a:r>
            <a:endParaRPr/>
          </a:p>
        </p:txBody>
      </p:sp>
      <p:sp>
        <p:nvSpPr>
          <p:cNvPr id="159" name="Google Shape;159;p25"/>
          <p:cNvSpPr txBox="1"/>
          <p:nvPr/>
        </p:nvSpPr>
        <p:spPr>
          <a:xfrm>
            <a:off x="5216625" y="1121325"/>
            <a:ext cx="36198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Support Vector Machine or SVM is one of the most popular Supervised Learning algorithms, which is used for Classification as well as Regression problems.</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However, primarily, it is used for Classification problems in Machine Learning.</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There can be multiple lines/decision boundaries to segregate the classes in n-dimensional space, but we need to find out the best decision boundary that helps to classify the data points. </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This best boundary is known as the hyperplane of SVM.</a:t>
            </a:r>
            <a:endParaRPr>
              <a:latin typeface="Old Standard TT"/>
              <a:ea typeface="Old Standard TT"/>
              <a:cs typeface="Old Standard TT"/>
              <a:sym typeface="Old Standard TT"/>
            </a:endParaRPr>
          </a:p>
        </p:txBody>
      </p:sp>
      <p:pic>
        <p:nvPicPr>
          <p:cNvPr id="160" name="Google Shape;160;p25"/>
          <p:cNvPicPr preferRelativeResize="0"/>
          <p:nvPr/>
        </p:nvPicPr>
        <p:blipFill rotWithShape="1">
          <a:blip r:embed="rId3">
            <a:alphaModFix/>
          </a:blip>
          <a:srcRect b="0" l="1676" r="1405" t="0"/>
          <a:stretch/>
        </p:blipFill>
        <p:spPr>
          <a:xfrm>
            <a:off x="847125" y="1236225"/>
            <a:ext cx="4211051"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4" name="Shape 164"/>
        <p:cNvGrpSpPr/>
        <p:nvPr/>
      </p:nvGrpSpPr>
      <p:grpSpPr>
        <a:xfrm>
          <a:off x="0" y="0"/>
          <a:ext cx="0" cy="0"/>
          <a:chOff x="0" y="0"/>
          <a:chExt cx="0" cy="0"/>
        </a:xfrm>
      </p:grpSpPr>
      <p:sp>
        <p:nvSpPr>
          <p:cNvPr id="165" name="Google Shape;165;p26"/>
          <p:cNvSpPr txBox="1"/>
          <p:nvPr>
            <p:ph type="title"/>
          </p:nvPr>
        </p:nvSpPr>
        <p:spPr>
          <a:xfrm>
            <a:off x="181025" y="2297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Confusion matrix</a:t>
            </a:r>
            <a:endParaRPr b="1"/>
          </a:p>
        </p:txBody>
      </p:sp>
      <p:sp>
        <p:nvSpPr>
          <p:cNvPr id="166" name="Google Shape;166;p26"/>
          <p:cNvSpPr txBox="1"/>
          <p:nvPr/>
        </p:nvSpPr>
        <p:spPr>
          <a:xfrm>
            <a:off x="332600" y="878613"/>
            <a:ext cx="68421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It is a performance measurement for machine learning classification problem where output can be two or more classes.</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 It is a table with 4 different combinations</a:t>
            </a:r>
            <a:r>
              <a:rPr b="1" lang="en">
                <a:latin typeface="Old Standard TT"/>
                <a:ea typeface="Old Standard TT"/>
                <a:cs typeface="Old Standard TT"/>
                <a:sym typeface="Old Standard TT"/>
              </a:rPr>
              <a:t> (2X2 matrix)</a:t>
            </a:r>
            <a:r>
              <a:rPr lang="en">
                <a:latin typeface="Old Standard TT"/>
                <a:ea typeface="Old Standard TT"/>
                <a:cs typeface="Old Standard TT"/>
                <a:sym typeface="Old Standard TT"/>
              </a:rPr>
              <a:t>  of predicted and actual values.</a:t>
            </a:r>
            <a:endParaRPr>
              <a:latin typeface="Old Standard TT"/>
              <a:ea typeface="Old Standard TT"/>
              <a:cs typeface="Old Standard TT"/>
              <a:sym typeface="Old Standard TT"/>
            </a:endParaRPr>
          </a:p>
        </p:txBody>
      </p:sp>
      <p:pic>
        <p:nvPicPr>
          <p:cNvPr id="167" name="Google Shape;167;p26"/>
          <p:cNvPicPr preferRelativeResize="0"/>
          <p:nvPr/>
        </p:nvPicPr>
        <p:blipFill>
          <a:blip r:embed="rId3">
            <a:alphaModFix/>
          </a:blip>
          <a:stretch>
            <a:fillRect/>
          </a:stretch>
        </p:blipFill>
        <p:spPr>
          <a:xfrm>
            <a:off x="5538775" y="1835025"/>
            <a:ext cx="2817300" cy="2390701"/>
          </a:xfrm>
          <a:prstGeom prst="rect">
            <a:avLst/>
          </a:prstGeom>
          <a:noFill/>
          <a:ln>
            <a:noFill/>
          </a:ln>
        </p:spPr>
      </p:pic>
      <p:sp>
        <p:nvSpPr>
          <p:cNvPr id="168" name="Google Shape;168;p26"/>
          <p:cNvSpPr txBox="1"/>
          <p:nvPr/>
        </p:nvSpPr>
        <p:spPr>
          <a:xfrm>
            <a:off x="470475" y="2022225"/>
            <a:ext cx="45840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Old Standard TT"/>
                <a:ea typeface="Old Standard TT"/>
                <a:cs typeface="Old Standard TT"/>
                <a:sym typeface="Old Standard TT"/>
              </a:rPr>
              <a:t>True positive(TP): </a:t>
            </a:r>
            <a:r>
              <a:rPr lang="en">
                <a:latin typeface="Old Standard TT"/>
                <a:ea typeface="Old Standard TT"/>
                <a:cs typeface="Old Standard TT"/>
                <a:sym typeface="Old Standard TT"/>
              </a:rPr>
              <a:t>We predict positive, and it’s true.</a:t>
            </a:r>
            <a:endParaRPr>
              <a:latin typeface="Old Standard TT"/>
              <a:ea typeface="Old Standard TT"/>
              <a:cs typeface="Old Standard TT"/>
              <a:sym typeface="Old Standard TT"/>
            </a:endParaRPr>
          </a:p>
          <a:p>
            <a:pPr indent="0" lvl="0" marL="0" rtl="0" algn="l">
              <a:lnSpc>
                <a:spcPct val="150000"/>
              </a:lnSpc>
              <a:spcBef>
                <a:spcPts val="0"/>
              </a:spcBef>
              <a:spcAft>
                <a:spcPts val="0"/>
              </a:spcAft>
              <a:buNone/>
            </a:pPr>
            <a:r>
              <a:rPr b="1" lang="en">
                <a:latin typeface="Old Standard TT"/>
                <a:ea typeface="Old Standard TT"/>
                <a:cs typeface="Old Standard TT"/>
                <a:sym typeface="Old Standard TT"/>
              </a:rPr>
              <a:t>False positive(FP):</a:t>
            </a:r>
            <a:r>
              <a:rPr lang="en">
                <a:latin typeface="Old Standard TT"/>
                <a:ea typeface="Old Standard TT"/>
                <a:cs typeface="Old Standard TT"/>
                <a:sym typeface="Old Standard TT"/>
              </a:rPr>
              <a:t> We predict positive, and it’s false,     </a:t>
            </a:r>
            <a:endParaRPr>
              <a:latin typeface="Old Standard TT"/>
              <a:ea typeface="Old Standard TT"/>
              <a:cs typeface="Old Standard TT"/>
              <a:sym typeface="Old Standard TT"/>
            </a:endParaRPr>
          </a:p>
          <a:p>
            <a:pPr indent="457200" lvl="0" marL="1371600" rtl="0" algn="l">
              <a:lnSpc>
                <a:spcPct val="150000"/>
              </a:lnSpc>
              <a:spcBef>
                <a:spcPts val="0"/>
              </a:spcBef>
              <a:spcAft>
                <a:spcPts val="0"/>
              </a:spcAft>
              <a:buNone/>
            </a:pPr>
            <a:r>
              <a:rPr lang="en">
                <a:latin typeface="Old Standard TT"/>
                <a:ea typeface="Old Standard TT"/>
                <a:cs typeface="Old Standard TT"/>
                <a:sym typeface="Old Standard TT"/>
              </a:rPr>
              <a:t>this is </a:t>
            </a:r>
            <a:r>
              <a:rPr b="1" i="1" lang="en">
                <a:latin typeface="Old Standard TT"/>
                <a:ea typeface="Old Standard TT"/>
                <a:cs typeface="Old Standard TT"/>
                <a:sym typeface="Old Standard TT"/>
              </a:rPr>
              <a:t>type 1</a:t>
            </a:r>
            <a:r>
              <a:rPr lang="en">
                <a:latin typeface="Old Standard TT"/>
                <a:ea typeface="Old Standard TT"/>
                <a:cs typeface="Old Standard TT"/>
                <a:sym typeface="Old Standard TT"/>
              </a:rPr>
              <a:t> error.</a:t>
            </a:r>
            <a:endParaRPr>
              <a:latin typeface="Old Standard TT"/>
              <a:ea typeface="Old Standard TT"/>
              <a:cs typeface="Old Standard TT"/>
              <a:sym typeface="Old Standard TT"/>
            </a:endParaRPr>
          </a:p>
          <a:p>
            <a:pPr indent="0" lvl="0" marL="0" rtl="0" algn="l">
              <a:lnSpc>
                <a:spcPct val="150000"/>
              </a:lnSpc>
              <a:spcBef>
                <a:spcPts val="0"/>
              </a:spcBef>
              <a:spcAft>
                <a:spcPts val="0"/>
              </a:spcAft>
              <a:buNone/>
            </a:pPr>
            <a:r>
              <a:rPr b="1" lang="en">
                <a:latin typeface="Old Standard TT"/>
                <a:ea typeface="Old Standard TT"/>
                <a:cs typeface="Old Standard TT"/>
                <a:sym typeface="Old Standard TT"/>
              </a:rPr>
              <a:t>False negative(FN): </a:t>
            </a:r>
            <a:r>
              <a:rPr lang="en">
                <a:latin typeface="Old Standard TT"/>
                <a:ea typeface="Old Standard TT"/>
                <a:cs typeface="Old Standard TT"/>
                <a:sym typeface="Old Standard TT"/>
              </a:rPr>
              <a:t>We predict negative and it’s false, </a:t>
            </a:r>
            <a:endParaRPr>
              <a:latin typeface="Old Standard TT"/>
              <a:ea typeface="Old Standard TT"/>
              <a:cs typeface="Old Standard TT"/>
              <a:sym typeface="Old Standard TT"/>
            </a:endParaRPr>
          </a:p>
          <a:p>
            <a:pPr indent="0" lvl="0" marL="1371600" rtl="0" algn="l">
              <a:lnSpc>
                <a:spcPct val="150000"/>
              </a:lnSpc>
              <a:spcBef>
                <a:spcPts val="0"/>
              </a:spcBef>
              <a:spcAft>
                <a:spcPts val="0"/>
              </a:spcAft>
              <a:buNone/>
            </a:pPr>
            <a:r>
              <a:rPr lang="en">
                <a:latin typeface="Old Standard TT"/>
                <a:ea typeface="Old Standard TT"/>
                <a:cs typeface="Old Standard TT"/>
                <a:sym typeface="Old Standard TT"/>
              </a:rPr>
              <a:t>     this is </a:t>
            </a:r>
            <a:r>
              <a:rPr b="1" i="1" lang="en">
                <a:latin typeface="Old Standard TT"/>
                <a:ea typeface="Old Standard TT"/>
                <a:cs typeface="Old Standard TT"/>
                <a:sym typeface="Old Standard TT"/>
              </a:rPr>
              <a:t>type 2</a:t>
            </a:r>
            <a:r>
              <a:rPr lang="en">
                <a:latin typeface="Old Standard TT"/>
                <a:ea typeface="Old Standard TT"/>
                <a:cs typeface="Old Standard TT"/>
                <a:sym typeface="Old Standard TT"/>
              </a:rPr>
              <a:t> error.</a:t>
            </a:r>
            <a:endParaRPr>
              <a:latin typeface="Old Standard TT"/>
              <a:ea typeface="Old Standard TT"/>
              <a:cs typeface="Old Standard TT"/>
              <a:sym typeface="Old Standard TT"/>
            </a:endParaRPr>
          </a:p>
          <a:p>
            <a:pPr indent="0" lvl="0" marL="0" rtl="0" algn="l">
              <a:lnSpc>
                <a:spcPct val="150000"/>
              </a:lnSpc>
              <a:spcBef>
                <a:spcPts val="0"/>
              </a:spcBef>
              <a:spcAft>
                <a:spcPts val="0"/>
              </a:spcAft>
              <a:buNone/>
            </a:pPr>
            <a:r>
              <a:rPr b="1" lang="en">
                <a:latin typeface="Old Standard TT"/>
                <a:ea typeface="Old Standard TT"/>
                <a:cs typeface="Old Standard TT"/>
                <a:sym typeface="Old Standard TT"/>
              </a:rPr>
              <a:t>True Negative(TN): </a:t>
            </a:r>
            <a:r>
              <a:rPr lang="en">
                <a:latin typeface="Old Standard TT"/>
                <a:ea typeface="Old Standard TT"/>
                <a:cs typeface="Old Standard TT"/>
                <a:sym typeface="Old Standard TT"/>
              </a:rPr>
              <a:t>We predict negative, and it’s true.</a:t>
            </a:r>
            <a:endParaRPr>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2" name="Shape 172"/>
        <p:cNvGrpSpPr/>
        <p:nvPr/>
      </p:nvGrpSpPr>
      <p:grpSpPr>
        <a:xfrm>
          <a:off x="0" y="0"/>
          <a:ext cx="0" cy="0"/>
          <a:chOff x="0" y="0"/>
          <a:chExt cx="0" cy="0"/>
        </a:xfrm>
      </p:grpSpPr>
      <p:grpSp>
        <p:nvGrpSpPr>
          <p:cNvPr id="173" name="Google Shape;173;p27"/>
          <p:cNvGrpSpPr/>
          <p:nvPr/>
        </p:nvGrpSpPr>
        <p:grpSpPr>
          <a:xfrm>
            <a:off x="308825" y="106900"/>
            <a:ext cx="8730900" cy="4525475"/>
            <a:chOff x="308825" y="106900"/>
            <a:chExt cx="8730900" cy="4525475"/>
          </a:xfrm>
        </p:grpSpPr>
        <p:pic>
          <p:nvPicPr>
            <p:cNvPr id="174" name="Google Shape;174;p27"/>
            <p:cNvPicPr preferRelativeResize="0"/>
            <p:nvPr/>
          </p:nvPicPr>
          <p:blipFill>
            <a:blip r:embed="rId3">
              <a:alphaModFix/>
            </a:blip>
            <a:stretch>
              <a:fillRect/>
            </a:stretch>
          </p:blipFill>
          <p:spPr>
            <a:xfrm>
              <a:off x="437475" y="688975"/>
              <a:ext cx="3444825" cy="2221425"/>
            </a:xfrm>
            <a:prstGeom prst="rect">
              <a:avLst/>
            </a:prstGeom>
            <a:noFill/>
            <a:ln>
              <a:noFill/>
            </a:ln>
          </p:spPr>
        </p:pic>
        <p:sp>
          <p:nvSpPr>
            <p:cNvPr id="175" name="Google Shape;175;p27"/>
            <p:cNvSpPr txBox="1"/>
            <p:nvPr/>
          </p:nvSpPr>
          <p:spPr>
            <a:xfrm>
              <a:off x="308825" y="2910400"/>
              <a:ext cx="87309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Old Standard TT"/>
                  <a:ea typeface="Old Standard TT"/>
                  <a:cs typeface="Old Standard TT"/>
                  <a:sym typeface="Old Standard TT"/>
                </a:rPr>
                <a:t>Random forest classifier					</a:t>
              </a:r>
              <a:r>
                <a:rPr lang="en">
                  <a:solidFill>
                    <a:schemeClr val="dk1"/>
                  </a:solidFill>
                  <a:latin typeface="Old Standard TT"/>
                  <a:ea typeface="Old Standard TT"/>
                  <a:cs typeface="Old Standard TT"/>
                  <a:sym typeface="Old Standard TT"/>
                </a:rPr>
                <a:t>Stochastic Gradient Descent Classifier</a:t>
              </a:r>
              <a:r>
                <a:rPr lang="en">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pic>
          <p:nvPicPr>
            <p:cNvPr id="176" name="Google Shape;176;p27"/>
            <p:cNvPicPr preferRelativeResize="0"/>
            <p:nvPr/>
          </p:nvPicPr>
          <p:blipFill>
            <a:blip r:embed="rId4">
              <a:alphaModFix/>
            </a:blip>
            <a:stretch>
              <a:fillRect/>
            </a:stretch>
          </p:blipFill>
          <p:spPr>
            <a:xfrm>
              <a:off x="4965325" y="688975"/>
              <a:ext cx="3444825" cy="2221425"/>
            </a:xfrm>
            <a:prstGeom prst="rect">
              <a:avLst/>
            </a:prstGeom>
            <a:noFill/>
            <a:ln>
              <a:noFill/>
            </a:ln>
          </p:spPr>
        </p:pic>
        <p:sp>
          <p:nvSpPr>
            <p:cNvPr id="177" name="Google Shape;177;p27"/>
            <p:cNvSpPr txBox="1"/>
            <p:nvPr/>
          </p:nvSpPr>
          <p:spPr>
            <a:xfrm flipH="1">
              <a:off x="2257225" y="106900"/>
              <a:ext cx="3705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Old Standard TT"/>
                  <a:ea typeface="Old Standard TT"/>
                  <a:cs typeface="Old Standard TT"/>
                  <a:sym typeface="Old Standard TT"/>
                </a:rPr>
                <a:t>CONFUSION MATRIX</a:t>
              </a:r>
              <a:endParaRPr b="1" sz="1600">
                <a:latin typeface="Old Standard TT"/>
                <a:ea typeface="Old Standard TT"/>
                <a:cs typeface="Old Standard TT"/>
                <a:sym typeface="Old Standard TT"/>
              </a:endParaRPr>
            </a:p>
          </p:txBody>
        </p:sp>
        <p:sp>
          <p:nvSpPr>
            <p:cNvPr id="178" name="Google Shape;178;p27"/>
            <p:cNvSpPr txBox="1"/>
            <p:nvPr/>
          </p:nvSpPr>
          <p:spPr>
            <a:xfrm>
              <a:off x="670275" y="3585675"/>
              <a:ext cx="153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TP: 262</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TN: 17</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FP: 8</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FN: 30</a:t>
              </a:r>
              <a:endParaRPr>
                <a:latin typeface="Old Standard TT"/>
                <a:ea typeface="Old Standard TT"/>
                <a:cs typeface="Old Standard TT"/>
                <a:sym typeface="Old Standard TT"/>
              </a:endParaRPr>
            </a:p>
          </p:txBody>
        </p:sp>
        <p:sp>
          <p:nvSpPr>
            <p:cNvPr id="179" name="Google Shape;179;p27"/>
            <p:cNvSpPr txBox="1"/>
            <p:nvPr/>
          </p:nvSpPr>
          <p:spPr>
            <a:xfrm>
              <a:off x="5919588" y="3535525"/>
              <a:ext cx="153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TP: 262</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TN: 8</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FP: 17</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FN: 39</a:t>
              </a:r>
              <a:endParaRPr>
                <a:latin typeface="Old Standard TT"/>
                <a:ea typeface="Old Standard TT"/>
                <a:cs typeface="Old Standard TT"/>
                <a:sym typeface="Old Standard TT"/>
              </a:endParaRPr>
            </a:p>
          </p:txBody>
        </p:sp>
      </p:grpSp>
    </p:spTree>
  </p:cSld>
  <p:clrMapOvr>
    <a:masterClrMapping/>
  </p:clrMapOvr>
  <mc:AlternateContent>
    <mc:Choice Requires="p14">
      <p:transition spd="slow" p14:dur="15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3" name="Shape 183"/>
        <p:cNvGrpSpPr/>
        <p:nvPr/>
      </p:nvGrpSpPr>
      <p:grpSpPr>
        <a:xfrm>
          <a:off x="0" y="0"/>
          <a:ext cx="0" cy="0"/>
          <a:chOff x="0" y="0"/>
          <a:chExt cx="0" cy="0"/>
        </a:xfrm>
      </p:grpSpPr>
      <p:grpSp>
        <p:nvGrpSpPr>
          <p:cNvPr id="184" name="Google Shape;184;p28"/>
          <p:cNvGrpSpPr/>
          <p:nvPr/>
        </p:nvGrpSpPr>
        <p:grpSpPr>
          <a:xfrm>
            <a:off x="296975" y="337075"/>
            <a:ext cx="8362500" cy="4385600"/>
            <a:chOff x="296975" y="337075"/>
            <a:chExt cx="8362500" cy="4385600"/>
          </a:xfrm>
        </p:grpSpPr>
        <p:grpSp>
          <p:nvGrpSpPr>
            <p:cNvPr id="185" name="Google Shape;185;p28"/>
            <p:cNvGrpSpPr/>
            <p:nvPr/>
          </p:nvGrpSpPr>
          <p:grpSpPr>
            <a:xfrm>
              <a:off x="296975" y="3395950"/>
              <a:ext cx="8362500" cy="492600"/>
              <a:chOff x="296975" y="3395950"/>
              <a:chExt cx="8362500" cy="492600"/>
            </a:xfrm>
          </p:grpSpPr>
          <p:sp>
            <p:nvSpPr>
              <p:cNvPr id="186" name="Google Shape;186;p28"/>
              <p:cNvSpPr txBox="1"/>
              <p:nvPr/>
            </p:nvSpPr>
            <p:spPr>
              <a:xfrm>
                <a:off x="296975" y="3395950"/>
                <a:ext cx="15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ld Standard TT"/>
                    <a:ea typeface="Old Standard TT"/>
                    <a:cs typeface="Old Standard TT"/>
                    <a:sym typeface="Old Standard TT"/>
                  </a:rPr>
                  <a:t>F1 Score :</a:t>
                </a:r>
                <a:endParaRPr b="1" sz="2000">
                  <a:latin typeface="Old Standard TT"/>
                  <a:ea typeface="Old Standard TT"/>
                  <a:cs typeface="Old Standard TT"/>
                  <a:sym typeface="Old Standard TT"/>
                </a:endParaRPr>
              </a:p>
            </p:txBody>
          </p:sp>
          <p:sp>
            <p:nvSpPr>
              <p:cNvPr id="187" name="Google Shape;187;p28"/>
              <p:cNvSpPr txBox="1"/>
              <p:nvPr/>
            </p:nvSpPr>
            <p:spPr>
              <a:xfrm>
                <a:off x="1817375" y="3426700"/>
                <a:ext cx="684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ld Standard TT"/>
                    <a:ea typeface="Old Standard TT"/>
                    <a:cs typeface="Old Standard TT"/>
                    <a:sym typeface="Old Standard TT"/>
                  </a:rPr>
                  <a:t>F1 which is a function of</a:t>
                </a:r>
                <a:r>
                  <a:rPr b="1" lang="en" sz="1600">
                    <a:latin typeface="Old Standard TT"/>
                    <a:ea typeface="Old Standard TT"/>
                    <a:cs typeface="Old Standard TT"/>
                    <a:sym typeface="Old Standard TT"/>
                  </a:rPr>
                  <a:t> Precision </a:t>
                </a:r>
                <a:r>
                  <a:rPr lang="en" sz="1600">
                    <a:latin typeface="Old Standard TT"/>
                    <a:ea typeface="Old Standard TT"/>
                    <a:cs typeface="Old Standard TT"/>
                    <a:sym typeface="Old Standard TT"/>
                  </a:rPr>
                  <a:t>a</a:t>
                </a:r>
                <a:r>
                  <a:rPr lang="en" sz="1600">
                    <a:latin typeface="Old Standard TT"/>
                    <a:ea typeface="Old Standard TT"/>
                    <a:cs typeface="Old Standard TT"/>
                    <a:sym typeface="Old Standard TT"/>
                  </a:rPr>
                  <a:t>nd</a:t>
                </a:r>
                <a:r>
                  <a:rPr lang="en" sz="1600">
                    <a:latin typeface="Old Standard TT"/>
                    <a:ea typeface="Old Standard TT"/>
                    <a:cs typeface="Old Standard TT"/>
                    <a:sym typeface="Old Standard TT"/>
                  </a:rPr>
                  <a:t> </a:t>
                </a:r>
                <a:r>
                  <a:rPr b="1" lang="en" sz="1600">
                    <a:latin typeface="Old Standard TT"/>
                    <a:ea typeface="Old Standard TT"/>
                    <a:cs typeface="Old Standard TT"/>
                    <a:sym typeface="Old Standard TT"/>
                  </a:rPr>
                  <a:t>Recall. </a:t>
                </a:r>
                <a:endParaRPr b="1" sz="1600">
                  <a:latin typeface="Old Standard TT"/>
                  <a:ea typeface="Old Standard TT"/>
                  <a:cs typeface="Old Standard TT"/>
                  <a:sym typeface="Old Standard TT"/>
                </a:endParaRPr>
              </a:p>
            </p:txBody>
          </p:sp>
        </p:grpSp>
        <p:pic>
          <p:nvPicPr>
            <p:cNvPr id="188" name="Google Shape;188;p28"/>
            <p:cNvPicPr preferRelativeResize="0"/>
            <p:nvPr/>
          </p:nvPicPr>
          <p:blipFill>
            <a:blip r:embed="rId3">
              <a:alphaModFix/>
            </a:blip>
            <a:stretch>
              <a:fillRect/>
            </a:stretch>
          </p:blipFill>
          <p:spPr>
            <a:xfrm>
              <a:off x="2764325" y="2769475"/>
              <a:ext cx="2343150" cy="752475"/>
            </a:xfrm>
            <a:prstGeom prst="rect">
              <a:avLst/>
            </a:prstGeom>
            <a:noFill/>
            <a:ln>
              <a:noFill/>
            </a:ln>
          </p:spPr>
        </p:pic>
        <p:pic>
          <p:nvPicPr>
            <p:cNvPr id="189" name="Google Shape;189;p28"/>
            <p:cNvPicPr preferRelativeResize="0"/>
            <p:nvPr/>
          </p:nvPicPr>
          <p:blipFill rotWithShape="1">
            <a:blip r:embed="rId4">
              <a:alphaModFix/>
            </a:blip>
            <a:srcRect b="10130" l="0" r="0" t="-10130"/>
            <a:stretch/>
          </p:blipFill>
          <p:spPr>
            <a:xfrm>
              <a:off x="3282727" y="967802"/>
              <a:ext cx="2257341" cy="752475"/>
            </a:xfrm>
            <a:prstGeom prst="rect">
              <a:avLst/>
            </a:prstGeom>
            <a:noFill/>
            <a:ln>
              <a:noFill/>
            </a:ln>
          </p:spPr>
        </p:pic>
        <p:sp>
          <p:nvSpPr>
            <p:cNvPr id="190" name="Google Shape;190;p28"/>
            <p:cNvSpPr txBox="1"/>
            <p:nvPr/>
          </p:nvSpPr>
          <p:spPr>
            <a:xfrm>
              <a:off x="514850" y="337075"/>
              <a:ext cx="8121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ld Standard TT"/>
                  <a:ea typeface="Old Standard TT"/>
                  <a:cs typeface="Old Standard TT"/>
                  <a:sym typeface="Old Standard TT"/>
                </a:rPr>
                <a:t>Precision:</a:t>
              </a:r>
              <a:r>
                <a:rPr lang="en" sz="1600">
                  <a:latin typeface="Old Standard TT"/>
                  <a:ea typeface="Old Standard TT"/>
                  <a:cs typeface="Old Standard TT"/>
                  <a:sym typeface="Old Standard TT"/>
                </a:rPr>
                <a:t> </a:t>
              </a:r>
              <a:r>
                <a:rPr lang="en">
                  <a:latin typeface="Old Standard TT"/>
                  <a:ea typeface="Old Standard TT"/>
                  <a:cs typeface="Old Standard TT"/>
                  <a:sym typeface="Old Standard TT"/>
                </a:rPr>
                <a:t>Precision is the ratio between the True Positives and all the Positives.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		Precision quantifies the number of positive class predictions that actually belong to the </a:t>
              </a:r>
              <a:endParaRPr>
                <a:latin typeface="Old Standard TT"/>
                <a:ea typeface="Old Standard TT"/>
                <a:cs typeface="Old Standard TT"/>
                <a:sym typeface="Old Standard TT"/>
              </a:endParaRPr>
            </a:p>
            <a:p>
              <a:pPr indent="457200" lvl="0" marL="457200" rtl="0" algn="l">
                <a:spcBef>
                  <a:spcPts val="0"/>
                </a:spcBef>
                <a:spcAft>
                  <a:spcPts val="0"/>
                </a:spcAft>
                <a:buNone/>
              </a:pPr>
              <a:r>
                <a:rPr lang="en">
                  <a:latin typeface="Old Standard TT"/>
                  <a:ea typeface="Old Standard TT"/>
                  <a:cs typeface="Old Standard TT"/>
                  <a:sym typeface="Old Standard TT"/>
                </a:rPr>
                <a:t>positive class.</a:t>
              </a:r>
              <a:endParaRPr>
                <a:latin typeface="Old Standard TT"/>
                <a:ea typeface="Old Standard TT"/>
                <a:cs typeface="Old Standard TT"/>
                <a:sym typeface="Old Standard TT"/>
              </a:endParaRPr>
            </a:p>
          </p:txBody>
        </p:sp>
        <p:sp>
          <p:nvSpPr>
            <p:cNvPr id="191" name="Google Shape;191;p28"/>
            <p:cNvSpPr txBox="1"/>
            <p:nvPr/>
          </p:nvSpPr>
          <p:spPr>
            <a:xfrm>
              <a:off x="514850" y="1846075"/>
              <a:ext cx="784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ld Standard TT"/>
                  <a:ea typeface="Old Standard TT"/>
                  <a:cs typeface="Old Standard TT"/>
                  <a:sym typeface="Old Standard TT"/>
                </a:rPr>
                <a:t>Recall : </a:t>
              </a:r>
              <a:r>
                <a:rPr lang="en" sz="1600">
                  <a:latin typeface="Old Standard TT"/>
                  <a:ea typeface="Old Standard TT"/>
                  <a:cs typeface="Old Standard TT"/>
                  <a:sym typeface="Old Standard TT"/>
                </a:rPr>
                <a:t>The recall is the measure of our model correctly identifying True </a:t>
              </a:r>
              <a:endParaRPr sz="1600">
                <a:latin typeface="Old Standard TT"/>
                <a:ea typeface="Old Standard TT"/>
                <a:cs typeface="Old Standard TT"/>
                <a:sym typeface="Old Standard TT"/>
              </a:endParaRPr>
            </a:p>
            <a:p>
              <a:pPr indent="0" lvl="0" marL="914400" rtl="0" algn="l">
                <a:spcBef>
                  <a:spcPts val="0"/>
                </a:spcBef>
                <a:spcAft>
                  <a:spcPts val="0"/>
                </a:spcAft>
                <a:buNone/>
              </a:pPr>
              <a:r>
                <a:rPr lang="en" sz="1600">
                  <a:latin typeface="Old Standard TT"/>
                  <a:ea typeface="Old Standard TT"/>
                  <a:cs typeface="Old Standard TT"/>
                  <a:sym typeface="Old Standard TT"/>
                </a:rPr>
                <a:t>Positives.Recall quantifies the number of positive class predictions made out of all positive examples in the dataset.</a:t>
              </a:r>
              <a:endParaRPr sz="1600">
                <a:latin typeface="Old Standard TT"/>
                <a:ea typeface="Old Standard TT"/>
                <a:cs typeface="Old Standard TT"/>
                <a:sym typeface="Old Standard TT"/>
              </a:endParaRPr>
            </a:p>
          </p:txBody>
        </p:sp>
        <p:pic>
          <p:nvPicPr>
            <p:cNvPr id="192" name="Google Shape;192;p28"/>
            <p:cNvPicPr preferRelativeResize="0"/>
            <p:nvPr/>
          </p:nvPicPr>
          <p:blipFill>
            <a:blip r:embed="rId5">
              <a:alphaModFix/>
            </a:blip>
            <a:stretch>
              <a:fillRect/>
            </a:stretch>
          </p:blipFill>
          <p:spPr>
            <a:xfrm>
              <a:off x="2764325" y="4027350"/>
              <a:ext cx="2857500" cy="695325"/>
            </a:xfrm>
            <a:prstGeom prst="rect">
              <a:avLst/>
            </a:prstGeom>
            <a:noFill/>
            <a:ln>
              <a:noFill/>
            </a:ln>
          </p:spPr>
        </p:pic>
      </p:grpSp>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to increase our accuracy of models Grid Search CV</a:t>
            </a:r>
            <a:endParaRPr/>
          </a:p>
        </p:txBody>
      </p:sp>
      <p:sp>
        <p:nvSpPr>
          <p:cNvPr id="198" name="Google Shape;198;p29"/>
          <p:cNvSpPr txBox="1"/>
          <p:nvPr/>
        </p:nvSpPr>
        <p:spPr>
          <a:xfrm>
            <a:off x="311700" y="1496725"/>
            <a:ext cx="744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GridSearchCV is a library function that is a member of sklearn’s model_selection package. It helps to loop through predefined hyperparameters and fit your estimator (model) on your training set. </a:t>
            </a:r>
            <a:endParaRPr>
              <a:latin typeface="Old Standard TT"/>
              <a:ea typeface="Old Standard TT"/>
              <a:cs typeface="Old Standard TT"/>
              <a:sym typeface="Old Standard TT"/>
            </a:endParaRPr>
          </a:p>
        </p:txBody>
      </p:sp>
      <p:pic>
        <p:nvPicPr>
          <p:cNvPr id="199" name="Google Shape;199;p29"/>
          <p:cNvPicPr preferRelativeResize="0"/>
          <p:nvPr/>
        </p:nvPicPr>
        <p:blipFill>
          <a:blip r:embed="rId3">
            <a:alphaModFix/>
          </a:blip>
          <a:stretch>
            <a:fillRect/>
          </a:stretch>
        </p:blipFill>
        <p:spPr>
          <a:xfrm>
            <a:off x="4096150" y="2195325"/>
            <a:ext cx="3919408" cy="2510675"/>
          </a:xfrm>
          <a:prstGeom prst="rect">
            <a:avLst/>
          </a:prstGeom>
          <a:noFill/>
          <a:ln>
            <a:noFill/>
          </a:ln>
        </p:spPr>
      </p:pic>
      <p:pic>
        <p:nvPicPr>
          <p:cNvPr id="200" name="Google Shape;200;p29"/>
          <p:cNvPicPr preferRelativeResize="0"/>
          <p:nvPr/>
        </p:nvPicPr>
        <p:blipFill>
          <a:blip r:embed="rId4">
            <a:alphaModFix/>
          </a:blip>
          <a:stretch>
            <a:fillRect/>
          </a:stretch>
        </p:blipFill>
        <p:spPr>
          <a:xfrm>
            <a:off x="415775" y="2449025"/>
            <a:ext cx="3456725" cy="16668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506525" y="1340275"/>
            <a:ext cx="8105574" cy="1504950"/>
          </a:xfrm>
          <a:prstGeom prst="rect">
            <a:avLst/>
          </a:prstGeom>
          <a:noFill/>
          <a:ln>
            <a:noFill/>
          </a:ln>
        </p:spPr>
      </p:pic>
      <p:sp>
        <p:nvSpPr>
          <p:cNvPr id="206" name="Google Shape;206;p30"/>
          <p:cNvSpPr txBox="1"/>
          <p:nvPr/>
        </p:nvSpPr>
        <p:spPr>
          <a:xfrm>
            <a:off x="558325" y="712700"/>
            <a:ext cx="684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As we  can see accuracy of model is </a:t>
            </a:r>
            <a:r>
              <a:rPr b="1" lang="en" sz="1800">
                <a:latin typeface="Old Standard TT"/>
                <a:ea typeface="Old Standard TT"/>
                <a:cs typeface="Old Standard TT"/>
                <a:sym typeface="Old Standard TT"/>
              </a:rPr>
              <a:t>91.4 % .</a:t>
            </a:r>
            <a:endParaRPr b="1" sz="18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21400" y="22651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900">
                <a:latin typeface="Lobster"/>
                <a:ea typeface="Lobster"/>
                <a:cs typeface="Lobster"/>
                <a:sym typeface="Lobster"/>
              </a:rPr>
              <a:t>Thank you </a:t>
            </a:r>
            <a:endParaRPr b="1" sz="3900">
              <a:latin typeface="Lobster"/>
              <a:ea typeface="Lobster"/>
              <a:cs typeface="Lobster"/>
              <a:sym typeface="Lobste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512700" y="1678300"/>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rPr>
              <a:t>WINE QUALITY TEST PROJECT</a:t>
            </a:r>
            <a:endParaRPr>
              <a:solidFill>
                <a:schemeClr val="lt1"/>
              </a:solidFill>
              <a:highlight>
                <a:schemeClr val="dk1"/>
              </a:highlight>
            </a:endParaRPr>
          </a:p>
        </p:txBody>
      </p:sp>
      <p:sp>
        <p:nvSpPr>
          <p:cNvPr id="69" name="Google Shape;69;p14"/>
          <p:cNvSpPr txBox="1"/>
          <p:nvPr>
            <p:ph idx="1" type="subTitle"/>
          </p:nvPr>
        </p:nvSpPr>
        <p:spPr>
          <a:xfrm>
            <a:off x="334525" y="3698125"/>
            <a:ext cx="8645700" cy="13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By:</a:t>
            </a:r>
            <a:endParaRPr sz="2000"/>
          </a:p>
          <a:p>
            <a:pPr indent="0" lvl="0" marL="0" rtl="0" algn="l">
              <a:spcBef>
                <a:spcPts val="0"/>
              </a:spcBef>
              <a:spcAft>
                <a:spcPts val="0"/>
              </a:spcAft>
              <a:buNone/>
            </a:pPr>
            <a:r>
              <a:rPr lang="en" sz="2000"/>
              <a:t>Rahul </a:t>
            </a:r>
            <a:r>
              <a:rPr i="1" lang="en" sz="2000"/>
              <a:t>(1773513037)						TO:</a:t>
            </a:r>
            <a:endParaRPr i="1" sz="2000"/>
          </a:p>
          <a:p>
            <a:pPr indent="0" lvl="0" marL="0" rtl="0" algn="l">
              <a:spcBef>
                <a:spcPts val="0"/>
              </a:spcBef>
              <a:spcAft>
                <a:spcPts val="0"/>
              </a:spcAft>
              <a:buNone/>
            </a:pPr>
            <a:r>
              <a:rPr lang="en" sz="2000"/>
              <a:t>Kumar Shanu </a:t>
            </a:r>
            <a:r>
              <a:rPr i="1" lang="en" sz="2000"/>
              <a:t>(1773513025)				MISS. HIMANSHI MA’AM</a:t>
            </a:r>
            <a:endParaRPr i="1" sz="2000"/>
          </a:p>
          <a:p>
            <a:pPr indent="457200" lvl="0" marL="5029200" rtl="0" algn="l">
              <a:spcBef>
                <a:spcPts val="0"/>
              </a:spcBef>
              <a:spcAft>
                <a:spcPts val="0"/>
              </a:spcAft>
              <a:buNone/>
            </a:pPr>
            <a:r>
              <a:rPr i="1" lang="en" sz="2000"/>
              <a:t>     (IT-DEPT.)</a:t>
            </a:r>
            <a:endParaRPr i="1" sz="2000"/>
          </a:p>
        </p:txBody>
      </p:sp>
      <p:sp>
        <p:nvSpPr>
          <p:cNvPr id="70" name="Google Shape;70;p14"/>
          <p:cNvSpPr txBox="1"/>
          <p:nvPr/>
        </p:nvSpPr>
        <p:spPr>
          <a:xfrm>
            <a:off x="2108600" y="3201100"/>
            <a:ext cx="304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accent1"/>
                </a:solidFill>
                <a:latin typeface="Old Standard TT"/>
                <a:ea typeface="Old Standard TT"/>
                <a:cs typeface="Old Standard TT"/>
                <a:sym typeface="Old Standard TT"/>
              </a:rPr>
              <a:t>(using Machine Learning with Python)</a:t>
            </a:r>
            <a:endParaRPr i="1" sz="1300">
              <a:solidFill>
                <a:schemeClr val="accent1"/>
              </a:solidFill>
              <a:latin typeface="Old Standard TT"/>
              <a:ea typeface="Old Standard TT"/>
              <a:cs typeface="Old Standard TT"/>
              <a:sym typeface="Old Standard TT"/>
            </a:endParaRPr>
          </a:p>
        </p:txBody>
      </p:sp>
      <p:sp>
        <p:nvSpPr>
          <p:cNvPr id="71" name="Google Shape;71;p14"/>
          <p:cNvSpPr txBox="1"/>
          <p:nvPr/>
        </p:nvSpPr>
        <p:spPr>
          <a:xfrm>
            <a:off x="1674900" y="463250"/>
            <a:ext cx="5249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accent5"/>
                </a:solidFill>
                <a:latin typeface="Old Standard TT"/>
                <a:ea typeface="Old Standard TT"/>
                <a:cs typeface="Old Standard TT"/>
                <a:sym typeface="Old Standard TT"/>
              </a:rPr>
              <a:t>SEMINAR (RIT851)</a:t>
            </a:r>
            <a:endParaRPr sz="4000">
              <a:solidFill>
                <a:schemeClr val="accent5"/>
              </a:solidFill>
              <a:latin typeface="Old Standard TT"/>
              <a:ea typeface="Old Standard TT"/>
              <a:cs typeface="Old Standard TT"/>
              <a:sym typeface="Old Standard TT"/>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2971575" y="190050"/>
            <a:ext cx="29322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00000"/>
                </a:solidFill>
              </a:rPr>
              <a:t>CONTENTS</a:t>
            </a:r>
            <a:endParaRPr sz="3600">
              <a:solidFill>
                <a:srgbClr val="000000"/>
              </a:solidFill>
            </a:endParaRPr>
          </a:p>
        </p:txBody>
      </p:sp>
      <p:sp>
        <p:nvSpPr>
          <p:cNvPr id="77" name="Google Shape;77;p15"/>
          <p:cNvSpPr txBox="1"/>
          <p:nvPr/>
        </p:nvSpPr>
        <p:spPr>
          <a:xfrm>
            <a:off x="593950" y="1377925"/>
            <a:ext cx="6842100" cy="28014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Collecting data set</a:t>
            </a:r>
            <a:endParaRPr sz="1700">
              <a:latin typeface="Old Standard TT"/>
              <a:ea typeface="Old Standard TT"/>
              <a:cs typeface="Old Standard TT"/>
              <a:sym typeface="Old Standard TT"/>
            </a:endParaRPr>
          </a:p>
          <a:p>
            <a:pPr indent="-336550" lvl="0" marL="457200" rtl="0" algn="l">
              <a:lnSpc>
                <a:spcPct val="150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Importing python libraries and </a:t>
            </a:r>
            <a:r>
              <a:rPr lang="en" sz="1700">
                <a:latin typeface="Old Standard TT"/>
                <a:ea typeface="Old Standard TT"/>
                <a:cs typeface="Old Standard TT"/>
                <a:sym typeface="Old Standard TT"/>
              </a:rPr>
              <a:t>Load</a:t>
            </a:r>
            <a:r>
              <a:rPr lang="en" sz="1700">
                <a:latin typeface="Old Standard TT"/>
                <a:ea typeface="Old Standard TT"/>
                <a:cs typeface="Old Standard TT"/>
                <a:sym typeface="Old Standard TT"/>
              </a:rPr>
              <a:t> dataset </a:t>
            </a:r>
            <a:endParaRPr sz="1700">
              <a:latin typeface="Old Standard TT"/>
              <a:ea typeface="Old Standard TT"/>
              <a:cs typeface="Old Standard TT"/>
              <a:sym typeface="Old Standard TT"/>
            </a:endParaRPr>
          </a:p>
          <a:p>
            <a:pPr indent="-336550" lvl="0" marL="457200" rtl="0" algn="l">
              <a:lnSpc>
                <a:spcPct val="150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Preprocessing of data set</a:t>
            </a:r>
            <a:endParaRPr sz="1700">
              <a:latin typeface="Old Standard TT"/>
              <a:ea typeface="Old Standard TT"/>
              <a:cs typeface="Old Standard TT"/>
              <a:sym typeface="Old Standard TT"/>
            </a:endParaRPr>
          </a:p>
          <a:p>
            <a:pPr indent="-336550" lvl="0" marL="457200" rtl="0" algn="l">
              <a:lnSpc>
                <a:spcPct val="150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Analysis, </a:t>
            </a:r>
            <a:r>
              <a:rPr lang="en" sz="1700">
                <a:latin typeface="Old Standard TT"/>
                <a:ea typeface="Old Standard TT"/>
                <a:cs typeface="Old Standard TT"/>
                <a:sym typeface="Old Standard TT"/>
              </a:rPr>
              <a:t>Visualisation</a:t>
            </a:r>
            <a:endParaRPr sz="1700">
              <a:latin typeface="Old Standard TT"/>
              <a:ea typeface="Old Standard TT"/>
              <a:cs typeface="Old Standard TT"/>
              <a:sym typeface="Old Standard TT"/>
            </a:endParaRPr>
          </a:p>
          <a:p>
            <a:pPr indent="-336550" lvl="0" marL="457200" rtl="0" algn="l">
              <a:lnSpc>
                <a:spcPct val="150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Prepare</a:t>
            </a:r>
            <a:r>
              <a:rPr lang="en" sz="1700">
                <a:latin typeface="Old Standard TT"/>
                <a:ea typeface="Old Standard TT"/>
                <a:cs typeface="Old Standard TT"/>
                <a:sym typeface="Old Standard TT"/>
              </a:rPr>
              <a:t> dataset for building model</a:t>
            </a:r>
            <a:endParaRPr sz="1700">
              <a:latin typeface="Old Standard TT"/>
              <a:ea typeface="Old Standard TT"/>
              <a:cs typeface="Old Standard TT"/>
              <a:sym typeface="Old Standard TT"/>
            </a:endParaRPr>
          </a:p>
          <a:p>
            <a:pPr indent="-317500" lvl="0" marL="457200" rtl="0" algn="l">
              <a:lnSpc>
                <a:spcPct val="150000"/>
              </a:lnSpc>
              <a:spcBef>
                <a:spcPts val="0"/>
              </a:spcBef>
              <a:spcAft>
                <a:spcPts val="0"/>
              </a:spcAft>
              <a:buSzPts val="1400"/>
              <a:buFont typeface="Old Standard TT"/>
              <a:buChar char="●"/>
            </a:pPr>
            <a:r>
              <a:rPr lang="en" sz="1700">
                <a:latin typeface="Old Standard TT"/>
                <a:ea typeface="Old Standard TT"/>
                <a:cs typeface="Old Standard TT"/>
                <a:sym typeface="Old Standard TT"/>
              </a:rPr>
              <a:t>Build model by </a:t>
            </a:r>
            <a:r>
              <a:rPr lang="en">
                <a:latin typeface="Old Standard TT"/>
                <a:ea typeface="Old Standard TT"/>
                <a:cs typeface="Old Standard TT"/>
                <a:sym typeface="Old Standard TT"/>
              </a:rPr>
              <a:t>Apply machine learning algorithms </a:t>
            </a:r>
            <a:endParaRPr>
              <a:latin typeface="Old Standard TT"/>
              <a:ea typeface="Old Standard TT"/>
              <a:cs typeface="Old Standard TT"/>
              <a:sym typeface="Old Standard TT"/>
            </a:endParaRPr>
          </a:p>
          <a:p>
            <a:pPr indent="-336550" lvl="0" marL="457200" rtl="0" algn="l">
              <a:lnSpc>
                <a:spcPct val="150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Improve accuracy with another model</a:t>
            </a:r>
            <a:endParaRPr sz="17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81" name="Shape 81"/>
        <p:cNvGrpSpPr/>
        <p:nvPr/>
      </p:nvGrpSpPr>
      <p:grpSpPr>
        <a:xfrm>
          <a:off x="0" y="0"/>
          <a:ext cx="0" cy="0"/>
          <a:chOff x="0" y="0"/>
          <a:chExt cx="0" cy="0"/>
        </a:xfrm>
      </p:grpSpPr>
      <p:sp>
        <p:nvSpPr>
          <p:cNvPr id="82" name="Google Shape;82;p16"/>
          <p:cNvSpPr txBox="1"/>
          <p:nvPr/>
        </p:nvSpPr>
        <p:spPr>
          <a:xfrm>
            <a:off x="498900" y="926575"/>
            <a:ext cx="75549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latin typeface="Old Standard TT"/>
                <a:ea typeface="Old Standard TT"/>
                <a:cs typeface="Old Standard TT"/>
                <a:sym typeface="Old Standard TT"/>
              </a:rPr>
              <a:t>This dataset is available from the website Kaggle, which is a fantastic place to find datasets and other deep learning resources. In addition to providing resources like datasets and "kernels" that are like these notebooks, Kaggle hosts competitions that you can take part in, competing with others in training highly accurate models.</a:t>
            </a:r>
            <a:endParaRPr>
              <a:latin typeface="Old Standard TT"/>
              <a:ea typeface="Old Standard TT"/>
              <a:cs typeface="Old Standard TT"/>
              <a:sym typeface="Old Standard TT"/>
            </a:endParaRPr>
          </a:p>
        </p:txBody>
      </p:sp>
      <p:sp>
        <p:nvSpPr>
          <p:cNvPr id="83" name="Google Shape;83;p16"/>
          <p:cNvSpPr txBox="1"/>
          <p:nvPr/>
        </p:nvSpPr>
        <p:spPr>
          <a:xfrm>
            <a:off x="2237850" y="225675"/>
            <a:ext cx="4668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Old Standard TT"/>
                <a:ea typeface="Old Standard TT"/>
                <a:cs typeface="Old Standard TT"/>
                <a:sym typeface="Old Standard TT"/>
              </a:rPr>
              <a:t>COLLECTING DATASET</a:t>
            </a:r>
            <a:endParaRPr b="1" sz="2500">
              <a:latin typeface="Old Standard TT"/>
              <a:ea typeface="Old Standard TT"/>
              <a:cs typeface="Old Standard TT"/>
              <a:sym typeface="Old Standard TT"/>
            </a:endParaRPr>
          </a:p>
        </p:txBody>
      </p:sp>
      <p:pic>
        <p:nvPicPr>
          <p:cNvPr id="84" name="Google Shape;84;p16"/>
          <p:cNvPicPr preferRelativeResize="0"/>
          <p:nvPr/>
        </p:nvPicPr>
        <p:blipFill>
          <a:blip r:embed="rId3">
            <a:alphaModFix/>
          </a:blip>
          <a:stretch>
            <a:fillRect/>
          </a:stretch>
        </p:blipFill>
        <p:spPr>
          <a:xfrm>
            <a:off x="1613500" y="2070175"/>
            <a:ext cx="6655600" cy="2510476"/>
          </a:xfrm>
          <a:prstGeom prst="rect">
            <a:avLst/>
          </a:prstGeom>
          <a:noFill/>
          <a:ln>
            <a:noFill/>
          </a:ln>
        </p:spPr>
      </p:pic>
      <p:sp>
        <p:nvSpPr>
          <p:cNvPr id="85" name="Google Shape;85;p16"/>
          <p:cNvSpPr txBox="1"/>
          <p:nvPr/>
        </p:nvSpPr>
        <p:spPr>
          <a:xfrm>
            <a:off x="3207275" y="4644600"/>
            <a:ext cx="46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Basic information of dataset -  using JUPYTERLAB</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89" name="Shape 89"/>
        <p:cNvGrpSpPr/>
        <p:nvPr/>
      </p:nvGrpSpPr>
      <p:grpSpPr>
        <a:xfrm>
          <a:off x="0" y="0"/>
          <a:ext cx="0" cy="0"/>
          <a:chOff x="0" y="0"/>
          <a:chExt cx="0" cy="0"/>
        </a:xfrm>
      </p:grpSpPr>
      <p:sp>
        <p:nvSpPr>
          <p:cNvPr id="90" name="Google Shape;90;p17"/>
          <p:cNvSpPr txBox="1"/>
          <p:nvPr/>
        </p:nvSpPr>
        <p:spPr>
          <a:xfrm>
            <a:off x="498900" y="926575"/>
            <a:ext cx="75549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a:latin typeface="Old Standard TT"/>
                <a:ea typeface="Old Standard TT"/>
                <a:cs typeface="Old Standard TT"/>
                <a:sym typeface="Old Standard TT"/>
              </a:rPr>
              <a:t>Pandas : </a:t>
            </a:r>
            <a:r>
              <a:rPr lang="en" sz="1600">
                <a:latin typeface="Old Standard TT"/>
                <a:ea typeface="Old Standard TT"/>
                <a:cs typeface="Old Standard TT"/>
                <a:sym typeface="Old Standard TT"/>
              </a:rPr>
              <a:t>It is used for load and analysis of dataset having </a:t>
            </a:r>
            <a:r>
              <a:rPr b="1" lang="en" sz="1600">
                <a:latin typeface="Old Standard TT"/>
                <a:ea typeface="Old Standard TT"/>
                <a:cs typeface="Old Standard TT"/>
                <a:sym typeface="Old Standard TT"/>
              </a:rPr>
              <a:t>csv</a:t>
            </a:r>
            <a:r>
              <a:rPr lang="en" sz="1600">
                <a:latin typeface="Old Standard TT"/>
                <a:ea typeface="Old Standard TT"/>
                <a:cs typeface="Old Standard TT"/>
                <a:sym typeface="Old Standard TT"/>
              </a:rPr>
              <a:t> file.</a:t>
            </a:r>
            <a:endParaRPr sz="1600">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b="1" lang="en" sz="1600">
                <a:latin typeface="Old Standard TT"/>
                <a:ea typeface="Old Standard TT"/>
                <a:cs typeface="Old Standard TT"/>
                <a:sym typeface="Old Standard TT"/>
              </a:rPr>
              <a:t>Matplotlib: </a:t>
            </a:r>
            <a:r>
              <a:rPr lang="en" sz="1600">
                <a:latin typeface="Old Standard TT"/>
                <a:ea typeface="Old Standard TT"/>
                <a:cs typeface="Old Standard TT"/>
                <a:sym typeface="Old Standard TT"/>
              </a:rPr>
              <a:t>It’s a plotting library of python, for data visualisation and graphical </a:t>
            </a:r>
            <a:endParaRPr sz="1600">
              <a:latin typeface="Old Standard TT"/>
              <a:ea typeface="Old Standard TT"/>
              <a:cs typeface="Old Standard TT"/>
              <a:sym typeface="Old Standard TT"/>
            </a:endParaRPr>
          </a:p>
          <a:p>
            <a:pPr indent="457200" lvl="0" marL="457200" rtl="0" algn="l">
              <a:lnSpc>
                <a:spcPct val="50000"/>
              </a:lnSpc>
              <a:spcBef>
                <a:spcPts val="1200"/>
              </a:spcBef>
              <a:spcAft>
                <a:spcPts val="0"/>
              </a:spcAft>
              <a:buNone/>
            </a:pPr>
            <a:r>
              <a:rPr lang="en" sz="1600">
                <a:latin typeface="Old Standard TT"/>
                <a:ea typeface="Old Standard TT"/>
                <a:cs typeface="Old Standard TT"/>
                <a:sym typeface="Old Standard TT"/>
              </a:rPr>
              <a:t>  interface of dataset.</a:t>
            </a:r>
            <a:endParaRPr sz="1600">
              <a:latin typeface="Old Standard TT"/>
              <a:ea typeface="Old Standard TT"/>
              <a:cs typeface="Old Standard TT"/>
              <a:sym typeface="Old Standard TT"/>
            </a:endParaRPr>
          </a:p>
          <a:p>
            <a:pPr indent="0" lvl="0" marL="0" rtl="0" algn="l">
              <a:lnSpc>
                <a:spcPct val="50000"/>
              </a:lnSpc>
              <a:spcBef>
                <a:spcPts val="1200"/>
              </a:spcBef>
              <a:spcAft>
                <a:spcPts val="1200"/>
              </a:spcAft>
              <a:buNone/>
            </a:pPr>
            <a:r>
              <a:rPr b="1" lang="en" sz="1600">
                <a:latin typeface="Old Standard TT"/>
                <a:ea typeface="Old Standard TT"/>
                <a:cs typeface="Old Standard TT"/>
                <a:sym typeface="Old Standard TT"/>
              </a:rPr>
              <a:t>Seaborn :</a:t>
            </a:r>
            <a:r>
              <a:rPr lang="en" sz="1600">
                <a:latin typeface="Old Standard TT"/>
                <a:ea typeface="Old Standard TT"/>
                <a:cs typeface="Old Standard TT"/>
                <a:sym typeface="Old Standard TT"/>
              </a:rPr>
              <a:t> It’s also used for plotting graph.</a:t>
            </a:r>
            <a:endParaRPr sz="1600">
              <a:latin typeface="Old Standard TT"/>
              <a:ea typeface="Old Standard TT"/>
              <a:cs typeface="Old Standard TT"/>
              <a:sym typeface="Old Standard TT"/>
            </a:endParaRPr>
          </a:p>
        </p:txBody>
      </p:sp>
      <p:sp>
        <p:nvSpPr>
          <p:cNvPr id="91" name="Google Shape;91;p17"/>
          <p:cNvSpPr txBox="1"/>
          <p:nvPr/>
        </p:nvSpPr>
        <p:spPr>
          <a:xfrm>
            <a:off x="1601300" y="201925"/>
            <a:ext cx="5730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Old Standard TT"/>
                <a:ea typeface="Old Standard TT"/>
                <a:cs typeface="Old Standard TT"/>
                <a:sym typeface="Old Standard TT"/>
              </a:rPr>
              <a:t>IMPORT PYTHON LIBRARIES</a:t>
            </a:r>
            <a:endParaRPr b="1" sz="2500">
              <a:latin typeface="Old Standard TT"/>
              <a:ea typeface="Old Standard TT"/>
              <a:cs typeface="Old Standard TT"/>
              <a:sym typeface="Old Standard TT"/>
            </a:endParaRPr>
          </a:p>
        </p:txBody>
      </p:sp>
      <p:pic>
        <p:nvPicPr>
          <p:cNvPr id="92" name="Google Shape;92;p17"/>
          <p:cNvPicPr preferRelativeResize="0"/>
          <p:nvPr/>
        </p:nvPicPr>
        <p:blipFill>
          <a:blip r:embed="rId3">
            <a:alphaModFix/>
          </a:blip>
          <a:stretch>
            <a:fillRect/>
          </a:stretch>
        </p:blipFill>
        <p:spPr>
          <a:xfrm>
            <a:off x="1376363" y="2443150"/>
            <a:ext cx="6391275"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96" name="Shape 96"/>
        <p:cNvGrpSpPr/>
        <p:nvPr/>
      </p:nvGrpSpPr>
      <p:grpSpPr>
        <a:xfrm>
          <a:off x="0" y="0"/>
          <a:ext cx="0" cy="0"/>
          <a:chOff x="0" y="0"/>
          <a:chExt cx="0" cy="0"/>
        </a:xfrm>
      </p:grpSpPr>
      <p:sp>
        <p:nvSpPr>
          <p:cNvPr id="97" name="Google Shape;97;p18"/>
          <p:cNvSpPr txBox="1"/>
          <p:nvPr/>
        </p:nvSpPr>
        <p:spPr>
          <a:xfrm>
            <a:off x="498900" y="926575"/>
            <a:ext cx="7554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latin typeface="Old Standard TT"/>
              <a:ea typeface="Old Standard TT"/>
              <a:cs typeface="Old Standard TT"/>
              <a:sym typeface="Old Standard TT"/>
            </a:endParaRPr>
          </a:p>
        </p:txBody>
      </p:sp>
      <p:sp>
        <p:nvSpPr>
          <p:cNvPr id="98" name="Google Shape;98;p18"/>
          <p:cNvSpPr txBox="1"/>
          <p:nvPr/>
        </p:nvSpPr>
        <p:spPr>
          <a:xfrm>
            <a:off x="2237850" y="225675"/>
            <a:ext cx="4668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Old Standard TT"/>
                <a:ea typeface="Old Standard TT"/>
                <a:cs typeface="Old Standard TT"/>
                <a:sym typeface="Old Standard TT"/>
              </a:rPr>
              <a:t>LOAD DATASET</a:t>
            </a:r>
            <a:endParaRPr b="1" sz="2500">
              <a:latin typeface="Old Standard TT"/>
              <a:ea typeface="Old Standard TT"/>
              <a:cs typeface="Old Standard TT"/>
              <a:sym typeface="Old Standard TT"/>
            </a:endParaRPr>
          </a:p>
        </p:txBody>
      </p:sp>
      <p:sp>
        <p:nvSpPr>
          <p:cNvPr id="99" name="Google Shape;99;p18"/>
          <p:cNvSpPr txBox="1"/>
          <p:nvPr/>
        </p:nvSpPr>
        <p:spPr>
          <a:xfrm>
            <a:off x="3290450" y="4549575"/>
            <a:ext cx="23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Dataset basic information</a:t>
            </a:r>
            <a:endParaRPr>
              <a:latin typeface="Old Standard TT"/>
              <a:ea typeface="Old Standard TT"/>
              <a:cs typeface="Old Standard TT"/>
              <a:sym typeface="Old Standard TT"/>
            </a:endParaRPr>
          </a:p>
        </p:txBody>
      </p:sp>
      <p:sp>
        <p:nvSpPr>
          <p:cNvPr id="100" name="Google Shape;100;p18"/>
          <p:cNvSpPr txBox="1"/>
          <p:nvPr/>
        </p:nvSpPr>
        <p:spPr>
          <a:xfrm>
            <a:off x="855300" y="867150"/>
            <a:ext cx="6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Load data with pandas library:</a:t>
            </a:r>
            <a:endParaRPr>
              <a:latin typeface="Old Standard TT"/>
              <a:ea typeface="Old Standard TT"/>
              <a:cs typeface="Old Standard TT"/>
              <a:sym typeface="Old Standard TT"/>
            </a:endParaRPr>
          </a:p>
        </p:txBody>
      </p:sp>
      <p:pic>
        <p:nvPicPr>
          <p:cNvPr id="101" name="Google Shape;101;p18"/>
          <p:cNvPicPr preferRelativeResize="0"/>
          <p:nvPr/>
        </p:nvPicPr>
        <p:blipFill>
          <a:blip r:embed="rId3">
            <a:alphaModFix/>
          </a:blip>
          <a:stretch>
            <a:fillRect/>
          </a:stretch>
        </p:blipFill>
        <p:spPr>
          <a:xfrm>
            <a:off x="638175" y="1450050"/>
            <a:ext cx="7867650" cy="466725"/>
          </a:xfrm>
          <a:prstGeom prst="rect">
            <a:avLst/>
          </a:prstGeom>
          <a:noFill/>
          <a:ln>
            <a:noFill/>
          </a:ln>
        </p:spPr>
      </p:pic>
      <p:pic>
        <p:nvPicPr>
          <p:cNvPr id="102" name="Google Shape;102;p18"/>
          <p:cNvPicPr preferRelativeResize="0"/>
          <p:nvPr/>
        </p:nvPicPr>
        <p:blipFill>
          <a:blip r:embed="rId4">
            <a:alphaModFix/>
          </a:blip>
          <a:stretch>
            <a:fillRect/>
          </a:stretch>
        </p:blipFill>
        <p:spPr>
          <a:xfrm>
            <a:off x="901525" y="2099475"/>
            <a:ext cx="7340960" cy="232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6" name="Shape 106"/>
        <p:cNvGrpSpPr/>
        <p:nvPr/>
      </p:nvGrpSpPr>
      <p:grpSpPr>
        <a:xfrm>
          <a:off x="0" y="0"/>
          <a:ext cx="0" cy="0"/>
          <a:chOff x="0" y="0"/>
          <a:chExt cx="0" cy="0"/>
        </a:xfrm>
      </p:grpSpPr>
      <p:sp>
        <p:nvSpPr>
          <p:cNvPr id="107" name="Google Shape;107;p19"/>
          <p:cNvSpPr txBox="1"/>
          <p:nvPr/>
        </p:nvSpPr>
        <p:spPr>
          <a:xfrm>
            <a:off x="2839025" y="237575"/>
            <a:ext cx="310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ld Standard TT"/>
                <a:ea typeface="Old Standard TT"/>
                <a:cs typeface="Old Standard TT"/>
                <a:sym typeface="Old Standard TT"/>
              </a:rPr>
              <a:t>Preprocessing of dataset</a:t>
            </a:r>
            <a:endParaRPr b="1" sz="2000">
              <a:latin typeface="Old Standard TT"/>
              <a:ea typeface="Old Standard TT"/>
              <a:cs typeface="Old Standard TT"/>
              <a:sym typeface="Old Standard TT"/>
            </a:endParaRPr>
          </a:p>
        </p:txBody>
      </p:sp>
      <p:sp>
        <p:nvSpPr>
          <p:cNvPr id="108" name="Google Shape;108;p19"/>
          <p:cNvSpPr txBox="1"/>
          <p:nvPr/>
        </p:nvSpPr>
        <p:spPr>
          <a:xfrm>
            <a:off x="296975" y="962200"/>
            <a:ext cx="6842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Old Standard TT"/>
              <a:buChar char="●"/>
            </a:pPr>
            <a:r>
              <a:rPr lang="en">
                <a:latin typeface="Old Standard TT"/>
                <a:ea typeface="Old Standard TT"/>
                <a:cs typeface="Old Standard TT"/>
                <a:sym typeface="Old Standard TT"/>
              </a:rPr>
              <a:t>As we can see there is no null values in dataset with the function.</a:t>
            </a:r>
            <a:endParaRPr>
              <a:latin typeface="Old Standard TT"/>
              <a:ea typeface="Old Standard TT"/>
              <a:cs typeface="Old Standard TT"/>
              <a:sym typeface="Old Standard TT"/>
            </a:endParaRPr>
          </a:p>
          <a:p>
            <a:pPr indent="-317500" lvl="0" marL="457200" rtl="0" algn="l">
              <a:lnSpc>
                <a:spcPct val="150000"/>
              </a:lnSpc>
              <a:spcBef>
                <a:spcPts val="0"/>
              </a:spcBef>
              <a:spcAft>
                <a:spcPts val="0"/>
              </a:spcAft>
              <a:buSzPts val="1400"/>
              <a:buFont typeface="Old Standard TT"/>
              <a:buChar char="●"/>
            </a:pPr>
            <a:r>
              <a:rPr lang="en">
                <a:latin typeface="Old Standard TT"/>
                <a:ea typeface="Old Standard TT"/>
                <a:cs typeface="Old Standard TT"/>
                <a:sym typeface="Old Standard TT"/>
              </a:rPr>
              <a:t>If null  values exists then it can be filled by some methods like:</a:t>
            </a:r>
            <a:endParaRPr>
              <a:latin typeface="Old Standard TT"/>
              <a:ea typeface="Old Standard TT"/>
              <a:cs typeface="Old Standard TT"/>
              <a:sym typeface="Old Standard TT"/>
            </a:endParaRPr>
          </a:p>
          <a:p>
            <a:pPr indent="-317500" lvl="0" marL="457200" rtl="0" algn="l">
              <a:lnSpc>
                <a:spcPct val="150000"/>
              </a:lnSpc>
              <a:spcBef>
                <a:spcPts val="0"/>
              </a:spcBef>
              <a:spcAft>
                <a:spcPts val="0"/>
              </a:spcAft>
              <a:buSzPts val="1400"/>
              <a:buFont typeface="Old Standard TT"/>
              <a:buChar char="●"/>
            </a:pPr>
            <a:r>
              <a:rPr lang="en">
                <a:latin typeface="Old Standard TT"/>
                <a:ea typeface="Old Standard TT"/>
                <a:cs typeface="Old Standard TT"/>
                <a:sym typeface="Old Standard TT"/>
              </a:rPr>
              <a:t>Avg of that parameter, mean or select a particular value as </a:t>
            </a:r>
            <a:r>
              <a:rPr lang="en">
                <a:latin typeface="Old Standard TT"/>
                <a:ea typeface="Old Standard TT"/>
                <a:cs typeface="Old Standard TT"/>
                <a:sym typeface="Old Standard TT"/>
              </a:rPr>
              <a:t>appropriate</a:t>
            </a:r>
            <a:r>
              <a:rPr lang="en">
                <a:latin typeface="Old Standard TT"/>
                <a:ea typeface="Old Standard TT"/>
                <a:cs typeface="Old Standard TT"/>
                <a:sym typeface="Old Standard TT"/>
              </a:rPr>
              <a:t> for model</a:t>
            </a:r>
            <a:endParaRPr>
              <a:latin typeface="Old Standard TT"/>
              <a:ea typeface="Old Standard TT"/>
              <a:cs typeface="Old Standard TT"/>
              <a:sym typeface="Old Standard TT"/>
            </a:endParaRPr>
          </a:p>
        </p:txBody>
      </p:sp>
      <p:pic>
        <p:nvPicPr>
          <p:cNvPr id="109" name="Google Shape;109;p19"/>
          <p:cNvPicPr preferRelativeResize="0"/>
          <p:nvPr/>
        </p:nvPicPr>
        <p:blipFill>
          <a:blip r:embed="rId3">
            <a:alphaModFix/>
          </a:blip>
          <a:stretch>
            <a:fillRect/>
          </a:stretch>
        </p:blipFill>
        <p:spPr>
          <a:xfrm>
            <a:off x="410050" y="2113775"/>
            <a:ext cx="3810000" cy="2571750"/>
          </a:xfrm>
          <a:prstGeom prst="rect">
            <a:avLst/>
          </a:prstGeom>
          <a:noFill/>
          <a:ln>
            <a:noFill/>
          </a:ln>
        </p:spPr>
      </p:pic>
      <p:pic>
        <p:nvPicPr>
          <p:cNvPr id="110" name="Google Shape;110;p19"/>
          <p:cNvPicPr preferRelativeResize="0"/>
          <p:nvPr/>
        </p:nvPicPr>
        <p:blipFill>
          <a:blip r:embed="rId4">
            <a:alphaModFix/>
          </a:blip>
          <a:stretch>
            <a:fillRect/>
          </a:stretch>
        </p:blipFill>
        <p:spPr>
          <a:xfrm>
            <a:off x="4372450" y="2113775"/>
            <a:ext cx="3800274" cy="2412025"/>
          </a:xfrm>
          <a:prstGeom prst="rect">
            <a:avLst/>
          </a:prstGeom>
          <a:noFill/>
          <a:ln>
            <a:noFill/>
          </a:ln>
        </p:spPr>
      </p:pic>
      <p:sp>
        <p:nvSpPr>
          <p:cNvPr id="111" name="Google Shape;111;p19"/>
          <p:cNvSpPr txBox="1"/>
          <p:nvPr/>
        </p:nvSpPr>
        <p:spPr>
          <a:xfrm>
            <a:off x="4680225" y="4630675"/>
            <a:ext cx="34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Information of data, #rows and column</a:t>
            </a:r>
            <a:endParaRPr b="1">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5" name="Shape 115"/>
        <p:cNvGrpSpPr/>
        <p:nvPr/>
      </p:nvGrpSpPr>
      <p:grpSpPr>
        <a:xfrm>
          <a:off x="0" y="0"/>
          <a:ext cx="0" cy="0"/>
          <a:chOff x="0" y="0"/>
          <a:chExt cx="0" cy="0"/>
        </a:xfrm>
      </p:grpSpPr>
      <p:sp>
        <p:nvSpPr>
          <p:cNvPr id="116" name="Google Shape;116;p20"/>
          <p:cNvSpPr txBox="1"/>
          <p:nvPr/>
        </p:nvSpPr>
        <p:spPr>
          <a:xfrm>
            <a:off x="2744000" y="237575"/>
            <a:ext cx="325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ld Standard TT"/>
                <a:ea typeface="Old Standard TT"/>
                <a:cs typeface="Old Standard TT"/>
                <a:sym typeface="Old Standard TT"/>
              </a:rPr>
              <a:t>Visualisation of dataset</a:t>
            </a:r>
            <a:endParaRPr b="1" sz="2000">
              <a:latin typeface="Old Standard TT"/>
              <a:ea typeface="Old Standard TT"/>
              <a:cs typeface="Old Standard TT"/>
              <a:sym typeface="Old Standard TT"/>
            </a:endParaRPr>
          </a:p>
        </p:txBody>
      </p:sp>
      <p:sp>
        <p:nvSpPr>
          <p:cNvPr id="117" name="Google Shape;117;p20"/>
          <p:cNvSpPr txBox="1"/>
          <p:nvPr/>
        </p:nvSpPr>
        <p:spPr>
          <a:xfrm>
            <a:off x="380125" y="890900"/>
            <a:ext cx="68421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Plotting some bar graph between column(parameter that affect the quality of wine.</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We will take quality value is 6 is good wine and less than 6 is bad wine.</a:t>
            </a:r>
            <a:endParaRPr>
              <a:latin typeface="Old Standard TT"/>
              <a:ea typeface="Old Standard TT"/>
              <a:cs typeface="Old Standard TT"/>
              <a:sym typeface="Old Standard TT"/>
            </a:endParaRPr>
          </a:p>
        </p:txBody>
      </p:sp>
      <p:pic>
        <p:nvPicPr>
          <p:cNvPr id="118" name="Google Shape;118;p20"/>
          <p:cNvPicPr preferRelativeResize="0"/>
          <p:nvPr/>
        </p:nvPicPr>
        <p:blipFill>
          <a:blip r:embed="rId3">
            <a:alphaModFix/>
          </a:blip>
          <a:stretch>
            <a:fillRect/>
          </a:stretch>
        </p:blipFill>
        <p:spPr>
          <a:xfrm>
            <a:off x="380125" y="1950550"/>
            <a:ext cx="2415101" cy="1356200"/>
          </a:xfrm>
          <a:prstGeom prst="rect">
            <a:avLst/>
          </a:prstGeom>
          <a:noFill/>
          <a:ln>
            <a:noFill/>
          </a:ln>
        </p:spPr>
      </p:pic>
      <p:sp>
        <p:nvSpPr>
          <p:cNvPr id="119" name="Google Shape;119;p20"/>
          <p:cNvSpPr txBox="1"/>
          <p:nvPr/>
        </p:nvSpPr>
        <p:spPr>
          <a:xfrm>
            <a:off x="498900" y="3317400"/>
            <a:ext cx="84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Quality VS fixed_acidity			volatile acidity VS Quality			Quality VS citric acid</a:t>
            </a:r>
            <a:endParaRPr sz="1100">
              <a:latin typeface="Old Standard TT"/>
              <a:ea typeface="Old Standard TT"/>
              <a:cs typeface="Old Standard TT"/>
              <a:sym typeface="Old Standard TT"/>
            </a:endParaRPr>
          </a:p>
        </p:txBody>
      </p:sp>
      <p:pic>
        <p:nvPicPr>
          <p:cNvPr id="120" name="Google Shape;120;p20"/>
          <p:cNvPicPr preferRelativeResize="0"/>
          <p:nvPr/>
        </p:nvPicPr>
        <p:blipFill>
          <a:blip r:embed="rId4">
            <a:alphaModFix/>
          </a:blip>
          <a:stretch>
            <a:fillRect/>
          </a:stretch>
        </p:blipFill>
        <p:spPr>
          <a:xfrm>
            <a:off x="2926225" y="1950550"/>
            <a:ext cx="2415100" cy="1356200"/>
          </a:xfrm>
          <a:prstGeom prst="rect">
            <a:avLst/>
          </a:prstGeom>
          <a:noFill/>
          <a:ln>
            <a:noFill/>
          </a:ln>
        </p:spPr>
      </p:pic>
      <p:pic>
        <p:nvPicPr>
          <p:cNvPr id="121" name="Google Shape;121;p20"/>
          <p:cNvPicPr preferRelativeResize="0"/>
          <p:nvPr/>
        </p:nvPicPr>
        <p:blipFill>
          <a:blip r:embed="rId5">
            <a:alphaModFix/>
          </a:blip>
          <a:stretch>
            <a:fillRect/>
          </a:stretch>
        </p:blipFill>
        <p:spPr>
          <a:xfrm>
            <a:off x="5472325" y="1947413"/>
            <a:ext cx="2228024" cy="1223229"/>
          </a:xfrm>
          <a:prstGeom prst="rect">
            <a:avLst/>
          </a:prstGeom>
          <a:noFill/>
          <a:ln>
            <a:noFill/>
          </a:ln>
        </p:spPr>
      </p:pic>
      <p:pic>
        <p:nvPicPr>
          <p:cNvPr id="122" name="Google Shape;122;p20"/>
          <p:cNvPicPr preferRelativeResize="0"/>
          <p:nvPr/>
        </p:nvPicPr>
        <p:blipFill>
          <a:blip r:embed="rId6">
            <a:alphaModFix/>
          </a:blip>
          <a:stretch>
            <a:fillRect/>
          </a:stretch>
        </p:blipFill>
        <p:spPr>
          <a:xfrm>
            <a:off x="380113" y="3671392"/>
            <a:ext cx="1978475" cy="1161725"/>
          </a:xfrm>
          <a:prstGeom prst="rect">
            <a:avLst/>
          </a:prstGeom>
          <a:noFill/>
          <a:ln>
            <a:noFill/>
          </a:ln>
        </p:spPr>
      </p:pic>
      <p:sp>
        <p:nvSpPr>
          <p:cNvPr id="123" name="Google Shape;123;p20"/>
          <p:cNvSpPr txBox="1"/>
          <p:nvPr/>
        </p:nvSpPr>
        <p:spPr>
          <a:xfrm>
            <a:off x="87750" y="4833125"/>
            <a:ext cx="8968500" cy="354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100">
                <a:latin typeface="Old Standard TT"/>
                <a:ea typeface="Old Standard TT"/>
                <a:cs typeface="Old Standard TT"/>
                <a:sym typeface="Old Standard TT"/>
              </a:rPr>
              <a:t>Quality</a:t>
            </a:r>
            <a:r>
              <a:rPr lang="en" sz="1100">
                <a:latin typeface="Old Standard TT"/>
                <a:ea typeface="Old Standard TT"/>
                <a:cs typeface="Old Standard TT"/>
                <a:sym typeface="Old Standard TT"/>
              </a:rPr>
              <a:t> VS residual sugar		Quality VS chlorides			Qality VS alchohal</a:t>
            </a:r>
            <a:endParaRPr sz="1100">
              <a:latin typeface="Old Standard TT"/>
              <a:ea typeface="Old Standard TT"/>
              <a:cs typeface="Old Standard TT"/>
              <a:sym typeface="Old Standard TT"/>
            </a:endParaRPr>
          </a:p>
        </p:txBody>
      </p:sp>
      <p:pic>
        <p:nvPicPr>
          <p:cNvPr id="124" name="Google Shape;124;p20"/>
          <p:cNvPicPr preferRelativeResize="0"/>
          <p:nvPr/>
        </p:nvPicPr>
        <p:blipFill>
          <a:blip r:embed="rId7">
            <a:alphaModFix/>
          </a:blip>
          <a:stretch>
            <a:fillRect/>
          </a:stretch>
        </p:blipFill>
        <p:spPr>
          <a:xfrm>
            <a:off x="2464575" y="3708875"/>
            <a:ext cx="1836586" cy="1086775"/>
          </a:xfrm>
          <a:prstGeom prst="rect">
            <a:avLst/>
          </a:prstGeom>
          <a:noFill/>
          <a:ln>
            <a:noFill/>
          </a:ln>
        </p:spPr>
      </p:pic>
      <p:pic>
        <p:nvPicPr>
          <p:cNvPr id="125" name="Google Shape;125;p20"/>
          <p:cNvPicPr preferRelativeResize="0"/>
          <p:nvPr/>
        </p:nvPicPr>
        <p:blipFill>
          <a:blip r:embed="rId8">
            <a:alphaModFix/>
          </a:blip>
          <a:stretch>
            <a:fillRect/>
          </a:stretch>
        </p:blipFill>
        <p:spPr>
          <a:xfrm>
            <a:off x="4643275" y="3572424"/>
            <a:ext cx="2679075" cy="12232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9" name="Shape 129"/>
        <p:cNvGrpSpPr/>
        <p:nvPr/>
      </p:nvGrpSpPr>
      <p:grpSpPr>
        <a:xfrm>
          <a:off x="0" y="0"/>
          <a:ext cx="0" cy="0"/>
          <a:chOff x="0" y="0"/>
          <a:chExt cx="0" cy="0"/>
        </a:xfrm>
      </p:grpSpPr>
      <p:sp>
        <p:nvSpPr>
          <p:cNvPr id="130" name="Google Shape;130;p21"/>
          <p:cNvSpPr txBox="1"/>
          <p:nvPr/>
        </p:nvSpPr>
        <p:spPr>
          <a:xfrm>
            <a:off x="2280750" y="261350"/>
            <a:ext cx="387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ld Standard TT"/>
                <a:ea typeface="Old Standard TT"/>
                <a:cs typeface="Old Standard TT"/>
                <a:sym typeface="Old Standard TT"/>
              </a:rPr>
              <a:t>Prepare data for building model</a:t>
            </a:r>
            <a:endParaRPr b="1" sz="2000">
              <a:latin typeface="Old Standard TT"/>
              <a:ea typeface="Old Standard TT"/>
              <a:cs typeface="Old Standard TT"/>
              <a:sym typeface="Old Standard TT"/>
            </a:endParaRPr>
          </a:p>
        </p:txBody>
      </p:sp>
      <p:pic>
        <p:nvPicPr>
          <p:cNvPr id="131" name="Google Shape;131;p21"/>
          <p:cNvPicPr preferRelativeResize="0"/>
          <p:nvPr/>
        </p:nvPicPr>
        <p:blipFill>
          <a:blip r:embed="rId3">
            <a:alphaModFix/>
          </a:blip>
          <a:stretch>
            <a:fillRect/>
          </a:stretch>
        </p:blipFill>
        <p:spPr>
          <a:xfrm>
            <a:off x="5236525" y="753950"/>
            <a:ext cx="3039000" cy="2132575"/>
          </a:xfrm>
          <a:prstGeom prst="rect">
            <a:avLst/>
          </a:prstGeom>
          <a:noFill/>
          <a:ln>
            <a:noFill/>
          </a:ln>
        </p:spPr>
      </p:pic>
      <p:sp>
        <p:nvSpPr>
          <p:cNvPr id="132" name="Google Shape;132;p21"/>
          <p:cNvSpPr txBox="1"/>
          <p:nvPr/>
        </p:nvSpPr>
        <p:spPr>
          <a:xfrm>
            <a:off x="463275" y="914675"/>
            <a:ext cx="3789300" cy="2221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There are 1302 rows having bad quality and 217 having good quality.</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As we can show in graph also.</a:t>
            </a:r>
            <a:endParaRPr>
              <a:latin typeface="Old Standard TT"/>
              <a:ea typeface="Old Standard TT"/>
              <a:cs typeface="Old Standard TT"/>
              <a:sym typeface="Old Standard TT"/>
            </a:endParaRPr>
          </a:p>
          <a:p>
            <a:pPr indent="0" lvl="0" marL="0" rtl="0" algn="l">
              <a:lnSpc>
                <a:spcPct val="200000"/>
              </a:lnSpc>
              <a:spcBef>
                <a:spcPts val="0"/>
              </a:spcBef>
              <a:spcAft>
                <a:spcPts val="0"/>
              </a:spcAft>
              <a:buNone/>
            </a:pPr>
            <a:r>
              <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Now split the data in to train and test with 80% and 20% respectively.</a:t>
            </a:r>
            <a:endParaRPr>
              <a:latin typeface="Old Standard TT"/>
              <a:ea typeface="Old Standard TT"/>
              <a:cs typeface="Old Standard TT"/>
              <a:sym typeface="Old Standard TT"/>
            </a:endParaRPr>
          </a:p>
          <a:p>
            <a:pPr indent="-317500" lvl="0" marL="457200" rtl="0" algn="l">
              <a:lnSpc>
                <a:spcPct val="115000"/>
              </a:lnSpc>
              <a:spcBef>
                <a:spcPts val="0"/>
              </a:spcBef>
              <a:spcAft>
                <a:spcPts val="0"/>
              </a:spcAft>
              <a:buSzPts val="1400"/>
              <a:buFont typeface="Old Standard TT"/>
              <a:buChar char="●"/>
            </a:pPr>
            <a:r>
              <a:rPr lang="en">
                <a:latin typeface="Old Standard TT"/>
                <a:ea typeface="Old Standard TT"/>
                <a:cs typeface="Old Standard TT"/>
                <a:sym typeface="Old Standard TT"/>
              </a:rPr>
              <a:t>And drop column quality in test part.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33" name="Google Shape;133;p21"/>
          <p:cNvPicPr preferRelativeResize="0"/>
          <p:nvPr/>
        </p:nvPicPr>
        <p:blipFill>
          <a:blip r:embed="rId4">
            <a:alphaModFix/>
          </a:blip>
          <a:stretch>
            <a:fillRect/>
          </a:stretch>
        </p:blipFill>
        <p:spPr>
          <a:xfrm>
            <a:off x="1138325" y="2967550"/>
            <a:ext cx="6981825" cy="135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