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Default Extension="jpeg" ContentType="image/jpeg"/>
  <Default Extension="xml" ContentType="application/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notesSlides/notesSlide1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slide12.xml" ContentType="application/vnd.openxmlformats-officedocument.presentationml.slide+xml"/>
  <Default Extension="bin" ContentType="application/vnd.openxmlformats-officedocument.presentationml.printerSettings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60" r:id="rId1"/>
  </p:sldMasterIdLst>
  <p:notesMasterIdLst>
    <p:notesMasterId r:id="rId16"/>
  </p:notesMasterIdLst>
  <p:sldIdLst>
    <p:sldId id="256" r:id="rId2"/>
    <p:sldId id="267" r:id="rId3"/>
    <p:sldId id="264" r:id="rId4"/>
    <p:sldId id="265" r:id="rId5"/>
    <p:sldId id="266" r:id="rId6"/>
    <p:sldId id="261" r:id="rId7"/>
    <p:sldId id="269" r:id="rId8"/>
    <p:sldId id="257" r:id="rId9"/>
    <p:sldId id="260" r:id="rId10"/>
    <p:sldId id="270" r:id="rId11"/>
    <p:sldId id="259" r:id="rId12"/>
    <p:sldId id="271" r:id="rId13"/>
    <p:sldId id="272" r:id="rId14"/>
    <p:sldId id="273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extLst>
    <p:ext uri="{E76CE94A-603C-4142-B9EB-6D1370010A27}">
      <p14:discardImageEditData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0"/>
    </p:ext>
    <p:ext uri="{D31A062A-798A-4329-ABDD-BBA856620510}">
      <p14:defaultImageDpi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620"/>
    <p:restoredTop sz="94660"/>
  </p:normalViewPr>
  <p:slideViewPr>
    <p:cSldViewPr snapToGrid="0" snapToObjects="1">
      <p:cViewPr varScale="1">
        <p:scale>
          <a:sx n="75" d="100"/>
          <a:sy n="75" d="100"/>
        </p:scale>
        <p:origin x="-87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F7D35E-81D4-E54B-8341-C027031B6F7F}" type="datetimeFigureOut">
              <a:rPr lang="en-US" smtClean="0"/>
              <a:pPr/>
              <a:t>8/31/14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79A56F-D881-3146-B80F-125F465958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5912982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On the left,</a:t>
            </a:r>
            <a:r>
              <a:rPr lang="en-US" baseline="0" dirty="0" smtClean="0"/>
              <a:t> efforts in the treatment of deaf people’s communication serve the interests of hearing people than deaf people. </a:t>
            </a:r>
          </a:p>
          <a:p>
            <a:endParaRPr lang="en-US" baseline="0" dirty="0" smtClean="0"/>
          </a:p>
          <a:p>
            <a:r>
              <a:rPr lang="en-US" b="0" dirty="0" smtClean="0"/>
              <a:t>As</a:t>
            </a:r>
            <a:r>
              <a:rPr lang="en-US" b="0" baseline="0" dirty="0" smtClean="0"/>
              <a:t> with racism and sexism, </a:t>
            </a:r>
            <a:r>
              <a:rPr lang="en-US" b="1" baseline="0" dirty="0" err="1" smtClean="0"/>
              <a:t>a</a:t>
            </a:r>
            <a:r>
              <a:rPr lang="en-US" b="1" dirty="0" err="1" smtClean="0"/>
              <a:t>udism</a:t>
            </a:r>
            <a:r>
              <a:rPr lang="en-US" dirty="0" smtClean="0"/>
              <a:t> describes the mentality that to be able to hear and to speak is necessarily better and leads to a higher quality of life. People assume that deaf</a:t>
            </a:r>
            <a:r>
              <a:rPr lang="en-US" baseline="0" dirty="0" smtClean="0"/>
              <a:t>ness is a biological problem that reduces the range of choices for deaf and hard of hearing individuals and the problem must be treated.  </a:t>
            </a:r>
          </a:p>
          <a:p>
            <a:endParaRPr lang="en-US" baseline="0" dirty="0" smtClean="0"/>
          </a:p>
          <a:p>
            <a:r>
              <a:rPr lang="en-US" baseline="0" dirty="0" smtClean="0"/>
              <a:t>On the right, being deaf is a social trait. It is part of the norm and they feel normal. </a:t>
            </a:r>
            <a:endParaRPr lang="en-US" dirty="0" smtClean="0"/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5A07CA-8F97-D245-9366-36DEFB54900C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9FEA22-A166-3541-981D-0AA8554A7687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/>
          <a:p>
            <a:fld id="{6037C0EE-9FF5-534B-A6BC-D5B44B130410}" type="datetimeFigureOut">
              <a:rPr lang="en-US" smtClean="0"/>
              <a:pPr/>
              <a:t>8/31/14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0485C68-0515-364F-B22E-E90AB85108C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7C0EE-9FF5-534B-A6BC-D5B44B130410}" type="datetimeFigureOut">
              <a:rPr lang="en-US" smtClean="0"/>
              <a:pPr/>
              <a:t>8/31/14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85C68-0515-364F-B22E-E90AB85108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7C0EE-9FF5-534B-A6BC-D5B44B130410}" type="datetimeFigureOut">
              <a:rPr lang="en-US" smtClean="0"/>
              <a:pPr/>
              <a:t>8/31/14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85C68-0515-364F-B22E-E90AB85108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7C0EE-9FF5-534B-A6BC-D5B44B130410}" type="datetimeFigureOut">
              <a:rPr lang="en-US" smtClean="0"/>
              <a:pPr/>
              <a:t>8/31/14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85C68-0515-364F-B22E-E90AB85108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/>
          <a:p>
            <a:fld id="{6037C0EE-9FF5-534B-A6BC-D5B44B130410}" type="datetimeFigureOut">
              <a:rPr lang="en-US" smtClean="0"/>
              <a:pPr/>
              <a:t>8/31/14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0485C68-0515-364F-B22E-E90AB85108C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/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7C0EE-9FF5-534B-A6BC-D5B44B130410}" type="datetimeFigureOut">
              <a:rPr lang="en-US" smtClean="0"/>
              <a:pPr/>
              <a:t>8/31/14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/>
          <a:p>
            <a:fld id="{30485C68-0515-364F-B22E-E90AB85108C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7C0EE-9FF5-534B-A6BC-D5B44B130410}" type="datetimeFigureOut">
              <a:rPr lang="en-US" smtClean="0"/>
              <a:pPr/>
              <a:t>8/31/14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/>
          <a:p>
            <a:fld id="{30485C68-0515-364F-B22E-E90AB85108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7C0EE-9FF5-534B-A6BC-D5B44B130410}" type="datetimeFigureOut">
              <a:rPr lang="en-US" smtClean="0"/>
              <a:pPr/>
              <a:t>8/31/14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85C68-0515-364F-B22E-E90AB85108C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7C0EE-9FF5-534B-A6BC-D5B44B130410}" type="datetimeFigureOut">
              <a:rPr lang="en-US" smtClean="0"/>
              <a:pPr/>
              <a:t>8/31/14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85C68-0515-364F-B22E-E90AB85108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/>
          <a:p>
            <a:fld id="{6037C0EE-9FF5-534B-A6BC-D5B44B130410}" type="datetimeFigureOut">
              <a:rPr lang="en-US" smtClean="0"/>
              <a:pPr/>
              <a:t>8/31/14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0485C68-0515-364F-B22E-E90AB85108C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/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Drag picture to placeholder or click icon to add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/>
          <a:p>
            <a:fld id="{6037C0EE-9FF5-534B-A6BC-D5B44B130410}" type="datetimeFigureOut">
              <a:rPr lang="en-US" smtClean="0"/>
              <a:pPr/>
              <a:t>8/31/14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0485C68-0515-364F-B22E-E90AB85108C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</a:lstStyle>
          <a:p>
            <a:fld id="{6037C0EE-9FF5-534B-A6BC-D5B44B130410}" type="datetimeFigureOut">
              <a:rPr lang="en-US" smtClean="0"/>
              <a:pPr/>
              <a:t>8/31/14</a:t>
            </a:fld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</a:lstStyle>
          <a:p>
            <a:fld id="{30485C68-0515-364F-B22E-E90AB85108C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4234" y="3200400"/>
            <a:ext cx="8229600" cy="2209800"/>
          </a:xfrm>
        </p:spPr>
        <p:txBody>
          <a:bodyPr/>
          <a:lstStyle/>
          <a:p>
            <a:r>
              <a:rPr lang="en-US" dirty="0" smtClean="0"/>
              <a:t>Language Ideology and Attitudes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760133"/>
            <a:ext cx="8229600" cy="812800"/>
          </a:xfrm>
        </p:spPr>
        <p:txBody>
          <a:bodyPr/>
          <a:lstStyle/>
          <a:p>
            <a:r>
              <a:rPr lang="en-US" dirty="0" smtClean="0"/>
              <a:t>Social Justice Infusion </a:t>
            </a:r>
            <a:r>
              <a:rPr lang="en-US" dirty="0" smtClean="0"/>
              <a:t>Module Section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234" y="212897"/>
            <a:ext cx="6723893" cy="2302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741975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Consequences </a:t>
            </a:r>
            <a:r>
              <a:rPr lang="en-US" dirty="0" smtClean="0"/>
              <a:t>of the</a:t>
            </a:r>
            <a:r>
              <a:rPr lang="en-US" dirty="0" smtClean="0"/>
              <a:t> Dominant </a:t>
            </a:r>
            <a:r>
              <a:rPr lang="en-US" dirty="0" smtClean="0"/>
              <a:t>Ideology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Disadvantages </a:t>
            </a:r>
            <a:r>
              <a:rPr lang="en-US" dirty="0" smtClean="0"/>
              <a:t>due to structural inequality</a:t>
            </a:r>
          </a:p>
          <a:p>
            <a:endParaRPr lang="en-US" dirty="0"/>
          </a:p>
          <a:p>
            <a:r>
              <a:rPr lang="en-US" dirty="0"/>
              <a:t>Alternative communication systems as a form of </a:t>
            </a:r>
            <a:r>
              <a:rPr lang="en-US" dirty="0" smtClean="0"/>
              <a:t>colonialism</a:t>
            </a:r>
          </a:p>
          <a:p>
            <a:endParaRPr lang="en-US" dirty="0"/>
          </a:p>
          <a:p>
            <a:r>
              <a:rPr lang="en-US" dirty="0" smtClean="0"/>
              <a:t>Linguistic insecurity</a:t>
            </a:r>
            <a:br>
              <a:rPr lang="en-US" dirty="0" smtClean="0"/>
            </a:b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290252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Defense </a:t>
            </a:r>
            <a:r>
              <a:rPr lang="en-US" dirty="0" smtClean="0"/>
              <a:t>against</a:t>
            </a:r>
            <a:r>
              <a:rPr lang="en-US" dirty="0" smtClean="0"/>
              <a:t> </a:t>
            </a:r>
            <a:r>
              <a:rPr lang="en-US" dirty="0" smtClean="0"/>
              <a:t>the Dominant Ideology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Preservation and standardization of signed languages</a:t>
            </a:r>
          </a:p>
          <a:p>
            <a:pPr lvl="1"/>
            <a:r>
              <a:rPr lang="en-US" dirty="0" smtClean="0"/>
              <a:t>Video collections</a:t>
            </a:r>
          </a:p>
          <a:p>
            <a:pPr lvl="1"/>
            <a:r>
              <a:rPr lang="en-US" dirty="0" smtClean="0"/>
              <a:t>Curriculums</a:t>
            </a:r>
            <a:endParaRPr lang="en-US" dirty="0"/>
          </a:p>
          <a:p>
            <a:pPr lvl="1"/>
            <a:r>
              <a:rPr lang="en-US" dirty="0" smtClean="0"/>
              <a:t>Course and supplementary </a:t>
            </a:r>
            <a:r>
              <a:rPr lang="en-US" dirty="0"/>
              <a:t>materials</a:t>
            </a:r>
          </a:p>
          <a:p>
            <a:pPr lvl="1"/>
            <a:r>
              <a:rPr lang="en-US" dirty="0" smtClean="0"/>
              <a:t>Signed language assessments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Social space as a sanctuary for sign language users</a:t>
            </a:r>
          </a:p>
          <a:p>
            <a:pPr lvl="1"/>
            <a:r>
              <a:rPr lang="en-US" dirty="0" smtClean="0"/>
              <a:t>Signed language as a default communication. </a:t>
            </a:r>
          </a:p>
          <a:p>
            <a:pPr lvl="1"/>
            <a:r>
              <a:rPr lang="en-US" dirty="0" smtClean="0"/>
              <a:t>Not using signed language violates the cooperative principle of communication.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320714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does this apply to you </a:t>
            </a:r>
            <a:br>
              <a:rPr lang="en-US" dirty="0" smtClean="0"/>
            </a:br>
            <a:r>
              <a:rPr lang="en-US" dirty="0" smtClean="0"/>
              <a:t>as an interpreter?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6237"/>
            <a:ext cx="8229600" cy="5026974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Questions to consider</a:t>
            </a:r>
          </a:p>
          <a:p>
            <a:pPr lvl="1"/>
            <a:r>
              <a:rPr lang="en-US" u="sng" dirty="0" smtClean="0"/>
              <a:t>Cognitive</a:t>
            </a:r>
          </a:p>
          <a:p>
            <a:pPr lvl="2"/>
            <a:r>
              <a:rPr lang="en-US" dirty="0" smtClean="0"/>
              <a:t>What is your belief about languages? </a:t>
            </a:r>
          </a:p>
          <a:p>
            <a:pPr lvl="2"/>
            <a:r>
              <a:rPr lang="en-US" dirty="0"/>
              <a:t>What is your opinion about language variation? </a:t>
            </a:r>
          </a:p>
          <a:p>
            <a:pPr lvl="2"/>
            <a:r>
              <a:rPr lang="en-US" dirty="0" smtClean="0"/>
              <a:t>What do you know about languages and how much?</a:t>
            </a:r>
          </a:p>
          <a:p>
            <a:pPr lvl="2"/>
            <a:r>
              <a:rPr lang="en-US" dirty="0" smtClean="0"/>
              <a:t>What is your judgment of a person or a group? </a:t>
            </a:r>
          </a:p>
          <a:p>
            <a:pPr lvl="1"/>
            <a:r>
              <a:rPr lang="en-US" u="sng" dirty="0" smtClean="0"/>
              <a:t>Affective</a:t>
            </a:r>
          </a:p>
          <a:p>
            <a:pPr lvl="2"/>
            <a:r>
              <a:rPr lang="en-US" dirty="0" smtClean="0"/>
              <a:t>How do you feel about recent findings about signed languages?</a:t>
            </a:r>
          </a:p>
          <a:p>
            <a:pPr lvl="2"/>
            <a:r>
              <a:rPr lang="en-US" dirty="0" smtClean="0"/>
              <a:t>How do you feel about deaf people using signed languages or communication systems that are not familiar to you?</a:t>
            </a:r>
          </a:p>
          <a:p>
            <a:pPr lvl="1"/>
            <a:r>
              <a:rPr lang="en-US" u="sng" dirty="0" smtClean="0"/>
              <a:t>Behavioral</a:t>
            </a:r>
          </a:p>
          <a:p>
            <a:pPr lvl="2"/>
            <a:r>
              <a:rPr lang="en-US" dirty="0" smtClean="0"/>
              <a:t>How much do you actually use signed language and with whom?</a:t>
            </a:r>
          </a:p>
          <a:p>
            <a:pPr lvl="2"/>
            <a:r>
              <a:rPr lang="en-US" dirty="0" smtClean="0"/>
              <a:t>When and where do you speak instead of sign? </a:t>
            </a:r>
          </a:p>
          <a:p>
            <a:pPr lvl="2"/>
            <a:r>
              <a:rPr lang="en-US" dirty="0" smtClean="0"/>
              <a:t>How involved are you in a community of signed language users?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7322987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 smtClean="0"/>
              <a:t>Baynton</a:t>
            </a:r>
            <a:r>
              <a:rPr lang="en-US" dirty="0" smtClean="0"/>
              <a:t>, D.C.</a:t>
            </a:r>
            <a:r>
              <a:rPr lang="en-US" dirty="0" smtClean="0"/>
              <a:t> (1996). </a:t>
            </a:r>
            <a:r>
              <a:rPr lang="en-US" i="1" dirty="0" smtClean="0"/>
              <a:t>Forbidden</a:t>
            </a:r>
            <a:r>
              <a:rPr lang="en-US" i="1" dirty="0" smtClean="0"/>
              <a:t> signs</a:t>
            </a:r>
            <a:r>
              <a:rPr lang="en-US" i="1" dirty="0" smtClean="0"/>
              <a:t>: American culture and the campaign against sign language</a:t>
            </a:r>
            <a:r>
              <a:rPr lang="en-US" dirty="0" smtClean="0"/>
              <a:t>. Chicago: The University of Chicago Press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err="1" smtClean="0"/>
              <a:t>Eagly</a:t>
            </a:r>
            <a:r>
              <a:rPr lang="en-US" dirty="0" smtClean="0"/>
              <a:t>, A. and S. </a:t>
            </a:r>
            <a:r>
              <a:rPr lang="en-US" dirty="0" err="1" smtClean="0"/>
              <a:t>Chaiken</a:t>
            </a:r>
            <a:r>
              <a:rPr lang="en-US" dirty="0" smtClean="0"/>
              <a:t>.</a:t>
            </a:r>
            <a:r>
              <a:rPr lang="en-US" dirty="0" smtClean="0"/>
              <a:t> (1993). </a:t>
            </a:r>
            <a:r>
              <a:rPr lang="en-US" i="1" dirty="0" smtClean="0"/>
              <a:t>The</a:t>
            </a:r>
            <a:r>
              <a:rPr lang="en-US" i="1" dirty="0" smtClean="0"/>
              <a:t> psychology </a:t>
            </a:r>
            <a:r>
              <a:rPr lang="en-US" i="1" dirty="0" smtClean="0"/>
              <a:t>of</a:t>
            </a:r>
            <a:r>
              <a:rPr lang="en-US" i="1" dirty="0" smtClean="0"/>
              <a:t> attitudes</a:t>
            </a:r>
            <a:r>
              <a:rPr lang="en-US" dirty="0" smtClean="0"/>
              <a:t>. Orlando, FL: Harcourt Brace </a:t>
            </a:r>
            <a:r>
              <a:rPr lang="en-US" dirty="0" err="1" smtClean="0"/>
              <a:t>Javanovich</a:t>
            </a:r>
            <a:r>
              <a:rPr lang="en-US" dirty="0" smtClean="0"/>
              <a:t> College Publishers.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r>
              <a:rPr lang="en-US" dirty="0" smtClean="0"/>
              <a:t>Lane, Harlan L.</a:t>
            </a:r>
            <a:r>
              <a:rPr lang="en-US" dirty="0" smtClean="0"/>
              <a:t> (2002). </a:t>
            </a:r>
            <a:r>
              <a:rPr lang="en-US" dirty="0" smtClean="0"/>
              <a:t>Do deaf people have a disability? </a:t>
            </a:r>
            <a:r>
              <a:rPr lang="en-US" i="1" dirty="0" smtClean="0"/>
              <a:t>Sign Language Studies</a:t>
            </a:r>
            <a:r>
              <a:rPr lang="en-US" dirty="0" smtClean="0"/>
              <a:t>, 2(4), 356-379.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r>
              <a:rPr lang="en-US" dirty="0" smtClean="0"/>
              <a:t> </a:t>
            </a:r>
            <a:r>
              <a:rPr lang="en-US" dirty="0" smtClean="0"/>
              <a:t>Lane, H., R. </a:t>
            </a:r>
            <a:r>
              <a:rPr lang="en-US" dirty="0" err="1" smtClean="0"/>
              <a:t>Hoffmeister</a:t>
            </a:r>
            <a:r>
              <a:rPr lang="en-US" dirty="0" smtClean="0"/>
              <a:t>, and B. </a:t>
            </a:r>
            <a:r>
              <a:rPr lang="en-US" dirty="0" err="1" smtClean="0"/>
              <a:t>Bahan</a:t>
            </a:r>
            <a:r>
              <a:rPr lang="en-US" dirty="0" smtClean="0"/>
              <a:t>.</a:t>
            </a:r>
            <a:r>
              <a:rPr lang="en-US" dirty="0" smtClean="0"/>
              <a:t> (1996). </a:t>
            </a:r>
            <a:r>
              <a:rPr lang="en-US" dirty="0" smtClean="0"/>
              <a:t>A journey into the DEAF-WORLD. San Diego: Dawn Sign Press.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r>
              <a:rPr lang="en-US" dirty="0" smtClean="0"/>
              <a:t>Leigh, I.</a:t>
            </a:r>
            <a:r>
              <a:rPr lang="en-US" dirty="0" smtClean="0"/>
              <a:t> (2009). </a:t>
            </a:r>
            <a:r>
              <a:rPr lang="en-US" dirty="0" smtClean="0"/>
              <a:t>A Lens on Deaf</a:t>
            </a:r>
            <a:r>
              <a:rPr lang="en-US" dirty="0" smtClean="0"/>
              <a:t> identities</a:t>
            </a:r>
            <a:r>
              <a:rPr lang="en-US" dirty="0" smtClean="0"/>
              <a:t>. Oxford: Oxford University Press.</a:t>
            </a:r>
            <a:r>
              <a:rPr lang="en-US" dirty="0" smtClean="0"/>
              <a:t>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Recommended Readings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Bloch, N.  “ Marginalization within the sign language interpreting profession:  Where is the Deaf perspective?” April 23, 2014, </a:t>
            </a:r>
            <a:r>
              <a:rPr lang="en-US" i="1" dirty="0" smtClean="0"/>
              <a:t>Street Leverage</a:t>
            </a:r>
            <a:r>
              <a:rPr lang="en-US" dirty="0" smtClean="0"/>
              <a:t>. </a:t>
            </a:r>
            <a:r>
              <a:rPr lang="en-US" dirty="0" smtClean="0"/>
              <a:t>Online: </a:t>
            </a:r>
            <a:r>
              <a:rPr lang="en-US" dirty="0" smtClean="0">
                <a:solidFill>
                  <a:srgbClr val="FFFF00"/>
                </a:solidFill>
              </a:rPr>
              <a:t>http://www.streetleverage.com/2014/04/marginalization-within-the-sign-language-interpreting-profession-where-is-the-deaf-perspective/</a:t>
            </a:r>
          </a:p>
          <a:p>
            <a:endParaRPr lang="en-US" dirty="0" smtClean="0"/>
          </a:p>
          <a:p>
            <a:r>
              <a:rPr lang="en-US" dirty="0" smtClean="0"/>
              <a:t>Hill, J. (2012). Language attitudes in the American Deaf community.  Washington, D.C.: Gallaudet University Press. 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Milroy, J. 2001. Language ideologies and the consequences of standardization. </a:t>
            </a:r>
            <a:r>
              <a:rPr lang="en-US" i="1" dirty="0" smtClean="0"/>
              <a:t>Journal of Sociolinguistics</a:t>
            </a:r>
            <a:r>
              <a:rPr lang="en-US" dirty="0" smtClean="0"/>
              <a:t>, 5(4), 530-555.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pPr lvl="0"/>
            <a:r>
              <a:rPr lang="en-US" dirty="0" err="1" smtClean="0"/>
              <a:t>Tevenal</a:t>
            </a:r>
            <a:r>
              <a:rPr lang="en-US" dirty="0" smtClean="0"/>
              <a:t>, S., </a:t>
            </a:r>
            <a:r>
              <a:rPr lang="en-US" dirty="0" smtClean="0"/>
              <a:t>and</a:t>
            </a:r>
            <a:r>
              <a:rPr lang="en-US" dirty="0" smtClean="0"/>
              <a:t> M. </a:t>
            </a:r>
            <a:r>
              <a:rPr lang="en-US" dirty="0" smtClean="0"/>
              <a:t>Villanueva. (2009). Are you getting the message?: The effects of </a:t>
            </a:r>
            <a:r>
              <a:rPr lang="en-US" dirty="0" err="1" smtClean="0"/>
              <a:t>SimCom</a:t>
            </a:r>
            <a:r>
              <a:rPr lang="en-US" dirty="0" smtClean="0"/>
              <a:t> on the message received by deaf, Hard of Hearing, and Hearing Students. </a:t>
            </a:r>
            <a:r>
              <a:rPr lang="en-US" i="1" dirty="0" smtClean="0"/>
              <a:t>Sign Language Studies</a:t>
            </a:r>
            <a:r>
              <a:rPr lang="en-US" dirty="0" smtClean="0"/>
              <a:t>, 9(3), pp. 266-286</a:t>
            </a:r>
            <a:r>
              <a:rPr lang="en-US" dirty="0" smtClean="0"/>
              <a:t>.</a:t>
            </a:r>
            <a:br>
              <a:rPr lang="en-US" dirty="0" smtClean="0"/>
            </a:br>
            <a:r>
              <a:rPr lang="en-US" dirty="0" smtClean="0"/>
              <a:t> </a:t>
            </a:r>
            <a:endParaRPr lang="en-US" dirty="0" smtClean="0"/>
          </a:p>
          <a:p>
            <a:r>
              <a:rPr lang="en-US" dirty="0" smtClean="0"/>
              <a:t> Suggs, T. “Deaf empowerment and today’s </a:t>
            </a:r>
            <a:r>
              <a:rPr lang="en-US" dirty="0" smtClean="0"/>
              <a:t>i</a:t>
            </a:r>
            <a:r>
              <a:rPr lang="en-US" dirty="0" smtClean="0"/>
              <a:t>nterpreter.” December 11, 2012, </a:t>
            </a:r>
            <a:r>
              <a:rPr lang="en-US" i="1" dirty="0" smtClean="0"/>
              <a:t>Street Leverage</a:t>
            </a:r>
            <a:r>
              <a:rPr lang="en-US" dirty="0" smtClean="0"/>
              <a:t>. Online: </a:t>
            </a:r>
            <a:r>
              <a:rPr lang="en-US" dirty="0" smtClean="0">
                <a:solidFill>
                  <a:srgbClr val="FFFF00"/>
                </a:solidFill>
              </a:rPr>
              <a:t>http://www.streetleverage.com/2012/12/deaf-disempowerment-and-todays-interpreter</a:t>
            </a:r>
            <a:r>
              <a:rPr lang="en-US" dirty="0" smtClean="0">
                <a:solidFill>
                  <a:srgbClr val="FFFF00"/>
                </a:solidFill>
              </a:rPr>
              <a:t>/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Key Concepts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Ideology</a:t>
            </a:r>
          </a:p>
          <a:p>
            <a:r>
              <a:rPr lang="en-US" sz="4400" dirty="0" smtClean="0"/>
              <a:t>Language Ideology</a:t>
            </a:r>
          </a:p>
          <a:p>
            <a:r>
              <a:rPr lang="en-US" sz="4400" dirty="0" smtClean="0"/>
              <a:t>Language Status</a:t>
            </a:r>
          </a:p>
          <a:p>
            <a:r>
              <a:rPr lang="en-US" sz="4400" dirty="0" smtClean="0"/>
              <a:t>Language Attitudes</a:t>
            </a: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533352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 defined by Merriam-Webster</a:t>
            </a:r>
            <a:r>
              <a:rPr lang="en-US" dirty="0" smtClean="0"/>
              <a:t>:</a:t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dirty="0" smtClean="0"/>
              <a:t>a systematic body of concepts especially human life or </a:t>
            </a:r>
            <a:r>
              <a:rPr lang="en-US" dirty="0" smtClean="0"/>
              <a:t>culture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a manner or the content of thinking characteristic of an individual, group, or </a:t>
            </a:r>
            <a:r>
              <a:rPr lang="en-US" dirty="0" smtClean="0"/>
              <a:t>culture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the integrated assertions, theories and aims that constitute a sociopolitical program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4229153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 smtClean="0"/>
              <a:t>As defined by Merriam-Webster</a:t>
            </a:r>
            <a:r>
              <a:rPr lang="en-US" sz="2400" dirty="0" smtClean="0"/>
              <a:t>:</a:t>
            </a:r>
            <a:br>
              <a:rPr lang="en-US" sz="2400" dirty="0" smtClean="0"/>
            </a:br>
            <a:endParaRPr lang="en-US" sz="2400" dirty="0" smtClean="0"/>
          </a:p>
          <a:p>
            <a:pPr lvl="1"/>
            <a:r>
              <a:rPr lang="en-US" sz="3200" b="1" dirty="0" smtClean="0"/>
              <a:t>a systematic body of concepts especially human life or </a:t>
            </a:r>
            <a:r>
              <a:rPr lang="en-US" sz="3200" b="1" dirty="0" smtClean="0"/>
              <a:t>culture</a:t>
            </a:r>
          </a:p>
          <a:p>
            <a:pPr lvl="1"/>
            <a:endParaRPr lang="en-US" sz="3200" b="1" dirty="0" smtClean="0"/>
          </a:p>
          <a:p>
            <a:pPr lvl="1"/>
            <a:r>
              <a:rPr lang="en-US" sz="3200" b="1" dirty="0" smtClean="0"/>
              <a:t>a manner or the content of thinking characteristic of an individual, group, or </a:t>
            </a:r>
            <a:r>
              <a:rPr lang="en-US" sz="3200" b="1" dirty="0" smtClean="0"/>
              <a:t>culture</a:t>
            </a:r>
          </a:p>
          <a:p>
            <a:pPr lvl="1"/>
            <a:endParaRPr lang="en-US" sz="3200" b="1" dirty="0" smtClean="0"/>
          </a:p>
          <a:p>
            <a:pPr lvl="1"/>
            <a:r>
              <a:rPr lang="en-US" sz="1800" dirty="0" smtClean="0"/>
              <a:t>the integrated assertions, theories and aims that constitute a sociopolitical program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6362830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Ideologies about Deafness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deafness as Pathological 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n-US" dirty="0" smtClean="0"/>
              <a:t>Deafness as socio-Cultural</a:t>
            </a:r>
            <a:endParaRPr lang="en-US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2"/>
          </p:nvPr>
        </p:nvSpPr>
        <p:spPr>
          <a:xfrm>
            <a:off x="457200" y="2362201"/>
            <a:ext cx="4040188" cy="3592678"/>
          </a:xfrm>
        </p:spPr>
        <p:txBody>
          <a:bodyPr>
            <a:normAutofit/>
          </a:bodyPr>
          <a:lstStyle/>
          <a:p>
            <a:r>
              <a:rPr lang="en-US" sz="2400" dirty="0" smtClean="0"/>
              <a:t>Deafness </a:t>
            </a:r>
            <a:r>
              <a:rPr lang="en-US" sz="2400" dirty="0"/>
              <a:t>as </a:t>
            </a:r>
            <a:r>
              <a:rPr lang="en-US" sz="2400" dirty="0" smtClean="0"/>
              <a:t>a form of disability.</a:t>
            </a:r>
          </a:p>
          <a:p>
            <a:r>
              <a:rPr lang="en-US" sz="2400" dirty="0" smtClean="0"/>
              <a:t>Speech and hearing as a norm.</a:t>
            </a:r>
          </a:p>
          <a:p>
            <a:r>
              <a:rPr lang="en-US" sz="2600" dirty="0" smtClean="0"/>
              <a:t>Treatments necessary to restore speech and hearing.</a:t>
            </a:r>
          </a:p>
          <a:p>
            <a:r>
              <a:rPr lang="en-US" sz="2400" dirty="0" smtClean="0"/>
              <a:t>This ideology is rooted in </a:t>
            </a:r>
            <a:r>
              <a:rPr lang="en-US" sz="2400" dirty="0" err="1" smtClean="0"/>
              <a:t>audism</a:t>
            </a:r>
            <a:r>
              <a:rPr lang="en-US" sz="2400" dirty="0" smtClean="0"/>
              <a:t>.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592679"/>
          </a:xfrm>
        </p:spPr>
        <p:txBody>
          <a:bodyPr>
            <a:normAutofit/>
          </a:bodyPr>
          <a:lstStyle/>
          <a:p>
            <a:r>
              <a:rPr lang="en-US" sz="2400" dirty="0" smtClean="0"/>
              <a:t>Deafness as a trait.</a:t>
            </a:r>
          </a:p>
          <a:p>
            <a:r>
              <a:rPr lang="en-US" sz="2600" dirty="0" smtClean="0"/>
              <a:t>Signing as a norm.</a:t>
            </a:r>
          </a:p>
          <a:p>
            <a:r>
              <a:rPr lang="en-US" sz="2600" dirty="0" smtClean="0"/>
              <a:t>Sign language as a natural resource.</a:t>
            </a:r>
          </a:p>
          <a:p>
            <a:r>
              <a:rPr lang="en-US" sz="2600" dirty="0" smtClean="0"/>
              <a:t>This ideology is about language </a:t>
            </a:r>
            <a:r>
              <a:rPr lang="en-US" sz="2600" dirty="0"/>
              <a:t>and cultural </a:t>
            </a:r>
            <a:r>
              <a:rPr lang="en-US" sz="2600" dirty="0" smtClean="0"/>
              <a:t>rights of </a:t>
            </a:r>
            <a:r>
              <a:rPr lang="en-US" sz="2600" dirty="0"/>
              <a:t>deaf and hard of hearing people</a:t>
            </a:r>
            <a:r>
              <a:rPr lang="en-US" sz="2600" dirty="0" smtClean="0"/>
              <a:t>.</a:t>
            </a:r>
          </a:p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328014" y="6126163"/>
            <a:ext cx="5272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Sources: </a:t>
            </a:r>
            <a:r>
              <a:rPr lang="en-US" sz="1400" i="1" dirty="0" err="1" smtClean="0"/>
              <a:t>Baynton</a:t>
            </a:r>
            <a:r>
              <a:rPr lang="en-US" sz="1400" i="1" dirty="0" smtClean="0"/>
              <a:t> 1996; Lane et al. 1996; Lane 2002; Leigh 2009 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674406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Influence of Dominant Language Ideology on Language Status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Language status is </a:t>
            </a:r>
            <a:r>
              <a:rPr lang="en-US" dirty="0"/>
              <a:t>d</a:t>
            </a:r>
            <a:r>
              <a:rPr lang="en-US" dirty="0" smtClean="0"/>
              <a:t>etermined by</a:t>
            </a:r>
          </a:p>
          <a:p>
            <a:pPr lvl="1"/>
            <a:r>
              <a:rPr lang="en-US" dirty="0" smtClean="0"/>
              <a:t>Population size in a region (majority </a:t>
            </a:r>
            <a:r>
              <a:rPr lang="en-US" dirty="0" err="1" smtClean="0"/>
              <a:t>vs</a:t>
            </a:r>
            <a:r>
              <a:rPr lang="en-US" dirty="0" smtClean="0"/>
              <a:t> minority);</a:t>
            </a:r>
          </a:p>
          <a:p>
            <a:pPr lvl="1"/>
            <a:r>
              <a:rPr lang="en-US" dirty="0" smtClean="0"/>
              <a:t>Extent of language use;</a:t>
            </a:r>
          </a:p>
          <a:p>
            <a:pPr lvl="1"/>
            <a:r>
              <a:rPr lang="en-US" dirty="0" smtClean="0"/>
              <a:t>History of language;</a:t>
            </a:r>
          </a:p>
          <a:p>
            <a:pPr lvl="1"/>
            <a:r>
              <a:rPr lang="en-US" dirty="0" smtClean="0"/>
              <a:t>Social capital and prestige of language users</a:t>
            </a:r>
          </a:p>
          <a:p>
            <a:pPr lvl="2"/>
            <a:r>
              <a:rPr lang="en-US" dirty="0"/>
              <a:t>E</a:t>
            </a:r>
            <a:r>
              <a:rPr lang="en-US" dirty="0" smtClean="0"/>
              <a:t>ducational, socio-economic, and political advantages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In the case of signed language, its language status is questionable. </a:t>
            </a:r>
          </a:p>
          <a:p>
            <a:pPr lvl="1"/>
            <a:r>
              <a:rPr lang="en-US" dirty="0" smtClean="0"/>
              <a:t>Linguistic insecurity as a result.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1147679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Processes of Normalization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Enforcement </a:t>
            </a:r>
            <a:r>
              <a:rPr lang="en-US" dirty="0"/>
              <a:t>of </a:t>
            </a:r>
            <a:r>
              <a:rPr lang="en-US" dirty="0" err="1"/>
              <a:t>o</a:t>
            </a:r>
            <a:r>
              <a:rPr lang="en-US" dirty="0" err="1" smtClean="0"/>
              <a:t>ralism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Mainstreaming and its effect on </a:t>
            </a:r>
            <a:r>
              <a:rPr lang="en-US" dirty="0" smtClean="0"/>
              <a:t>signed languages</a:t>
            </a:r>
          </a:p>
          <a:p>
            <a:endParaRPr lang="en-US" dirty="0"/>
          </a:p>
          <a:p>
            <a:r>
              <a:rPr lang="en-US" dirty="0"/>
              <a:t>Varieties of sign communication systems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6240831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Attitudes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Attitude</a:t>
            </a:r>
          </a:p>
          <a:p>
            <a:pPr lvl="1"/>
            <a:r>
              <a:rPr lang="en-US" dirty="0" smtClean="0"/>
              <a:t> “a psychological tendency that is expressed by evaluating a particular entity with some degree of favor or disfavor” (</a:t>
            </a:r>
            <a:r>
              <a:rPr lang="en-US" dirty="0" err="1" smtClean="0"/>
              <a:t>Eagly</a:t>
            </a:r>
            <a:r>
              <a:rPr lang="en-US" dirty="0" smtClean="0"/>
              <a:t> &amp; </a:t>
            </a:r>
            <a:r>
              <a:rPr lang="en-US" dirty="0" err="1" smtClean="0"/>
              <a:t>Chaiken</a:t>
            </a:r>
            <a:r>
              <a:rPr lang="en-US" dirty="0" smtClean="0"/>
              <a:t> 1993: 1) </a:t>
            </a:r>
          </a:p>
          <a:p>
            <a:pPr lvl="1"/>
            <a:endParaRPr lang="en-US" dirty="0" smtClean="0"/>
          </a:p>
          <a:p>
            <a:r>
              <a:rPr lang="en-US" dirty="0"/>
              <a:t>Three aspects </a:t>
            </a:r>
          </a:p>
          <a:p>
            <a:pPr lvl="2"/>
            <a:r>
              <a:rPr lang="en-US" dirty="0"/>
              <a:t>Cognition – knowledge and believe about </a:t>
            </a:r>
            <a:r>
              <a:rPr lang="en-US" dirty="0" smtClean="0"/>
              <a:t>objects</a:t>
            </a:r>
            <a:endParaRPr lang="en-US" dirty="0"/>
          </a:p>
          <a:p>
            <a:pPr lvl="2"/>
            <a:r>
              <a:rPr lang="en-US" dirty="0"/>
              <a:t>A</a:t>
            </a:r>
            <a:r>
              <a:rPr lang="en-US" dirty="0" smtClean="0"/>
              <a:t>ffect </a:t>
            </a:r>
            <a:r>
              <a:rPr lang="en-US" dirty="0"/>
              <a:t>– feelings toward </a:t>
            </a:r>
            <a:r>
              <a:rPr lang="en-US" dirty="0" smtClean="0"/>
              <a:t>objects</a:t>
            </a:r>
            <a:endParaRPr lang="en-US" dirty="0"/>
          </a:p>
          <a:p>
            <a:pPr lvl="2"/>
            <a:r>
              <a:rPr lang="en-US" dirty="0"/>
              <a:t>B</a:t>
            </a:r>
            <a:r>
              <a:rPr lang="en-US" dirty="0" smtClean="0"/>
              <a:t>ehavior </a:t>
            </a:r>
            <a:r>
              <a:rPr lang="en-US" dirty="0"/>
              <a:t>– reactions toward </a:t>
            </a:r>
            <a:r>
              <a:rPr lang="en-US" dirty="0" smtClean="0"/>
              <a:t>objects</a:t>
            </a:r>
          </a:p>
          <a:p>
            <a:pPr lvl="2"/>
            <a:endParaRPr lang="en-US" dirty="0" smtClean="0"/>
          </a:p>
          <a:p>
            <a:r>
              <a:rPr lang="en-US" dirty="0"/>
              <a:t>Language attitudes</a:t>
            </a:r>
          </a:p>
          <a:p>
            <a:pPr lvl="1"/>
            <a:r>
              <a:rPr lang="en-US" dirty="0"/>
              <a:t> Cognitive, affective, and behavioral expressions toward a language variety as an </a:t>
            </a:r>
            <a:r>
              <a:rPr lang="en-US" dirty="0" smtClean="0"/>
              <a:t>object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554354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Attitudes about Signed Languages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Attitudes about signed languages have been driven by the ideology of human communication.</a:t>
            </a:r>
          </a:p>
          <a:p>
            <a:endParaRPr lang="en-US" dirty="0" smtClean="0"/>
          </a:p>
          <a:p>
            <a:r>
              <a:rPr lang="en-US" dirty="0" smtClean="0"/>
              <a:t>The factors that drive the attitudes are:</a:t>
            </a:r>
          </a:p>
          <a:p>
            <a:pPr lvl="1"/>
            <a:r>
              <a:rPr lang="en-US" dirty="0" smtClean="0"/>
              <a:t>Contrasting models </a:t>
            </a:r>
            <a:r>
              <a:rPr lang="en-US" dirty="0"/>
              <a:t>of deafness: pathological and socio-cultural</a:t>
            </a:r>
          </a:p>
          <a:p>
            <a:pPr lvl="1"/>
            <a:r>
              <a:rPr lang="en-US" dirty="0" smtClean="0"/>
              <a:t>Modalities of communication: spoken vs. signed</a:t>
            </a: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6492057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undry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ＭＳ 明朝"/>
        <a:font script="Hang" typeface="바탕"/>
        <a:font script="Hans" typeface="华文新魏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ＭＳ 明朝"/>
        <a:font script="Hang" typeface="바탕"/>
        <a:font script="Hans" typeface="华文新魏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Foundry.thmx</Template>
  <TotalTime>1356</TotalTime>
  <Words>1049</Words>
  <Application>Microsoft Macintosh PowerPoint</Application>
  <PresentationFormat>On-screen Show (4:3)</PresentationFormat>
  <Paragraphs>125</Paragraphs>
  <Slides>14</Slides>
  <Notes>2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Foundry</vt:lpstr>
      <vt:lpstr>Language Ideology and Attitudes</vt:lpstr>
      <vt:lpstr>Key Concepts</vt:lpstr>
      <vt:lpstr>Ideology</vt:lpstr>
      <vt:lpstr>Ideology</vt:lpstr>
      <vt:lpstr>Ideologies about Deafness </vt:lpstr>
      <vt:lpstr>Influence of Dominant Language Ideology on Language Status</vt:lpstr>
      <vt:lpstr>Processes of Normalization</vt:lpstr>
      <vt:lpstr>Attitudes</vt:lpstr>
      <vt:lpstr>Attitudes about Signed Languages</vt:lpstr>
      <vt:lpstr>Consequences of the Dominant Ideology</vt:lpstr>
      <vt:lpstr>Defense against the Dominant Ideology</vt:lpstr>
      <vt:lpstr>How does this apply to you  as an interpreter? </vt:lpstr>
      <vt:lpstr>References</vt:lpstr>
      <vt:lpstr>Recommended Readings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Joseph Hill</dc:creator>
  <cp:lastModifiedBy>Joseph Hill </cp:lastModifiedBy>
  <cp:revision>39</cp:revision>
  <dcterms:created xsi:type="dcterms:W3CDTF">2014-08-31T05:57:27Z</dcterms:created>
  <dcterms:modified xsi:type="dcterms:W3CDTF">2014-08-31T18:32:26Z</dcterms:modified>
</cp:coreProperties>
</file>