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5" r:id="rId4"/>
    <p:sldId id="257" r:id="rId5"/>
    <p:sldId id="260" r:id="rId6"/>
    <p:sldId id="261" r:id="rId7"/>
    <p:sldId id="263" r:id="rId8"/>
    <p:sldId id="262" r:id="rId9"/>
    <p:sldId id="266" r:id="rId10"/>
    <p:sldId id="264" r:id="rId11"/>
    <p:sldId id="268" r:id="rId12"/>
    <p:sldId id="267" r:id="rId13"/>
    <p:sldId id="269" r:id="rId14"/>
    <p:sldId id="272" r:id="rId15"/>
    <p:sldId id="274" r:id="rId16"/>
    <p:sldId id="270" r:id="rId17"/>
    <p:sldId id="278" r:id="rId18"/>
    <p:sldId id="271" r:id="rId19"/>
    <p:sldId id="280" r:id="rId20"/>
    <p:sldId id="275" r:id="rId21"/>
    <p:sldId id="281" r:id="rId22"/>
    <p:sldId id="277" r:id="rId23"/>
    <p:sldId id="279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9900CC"/>
    <a:srgbClr val="00CCFF"/>
    <a:srgbClr val="CC66FF"/>
    <a:srgbClr val="F19103"/>
    <a:srgbClr val="2F5597"/>
    <a:srgbClr val="F9F2DF"/>
    <a:srgbClr val="231F2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81807" autoAdjust="0"/>
  </p:normalViewPr>
  <p:slideViewPr>
    <p:cSldViewPr snapToGrid="0">
      <p:cViewPr varScale="1">
        <p:scale>
          <a:sx n="86" d="100"/>
          <a:sy n="8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2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3AF76-9792-4ED4-B234-1008D0A17D4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3DD-4E07-48F8-ADBC-8792AF4CF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5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7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에서</a:t>
            </a:r>
            <a:r>
              <a:rPr lang="ko-KR" altLang="en-US" baseline="0" dirty="0" smtClean="0"/>
              <a:t> 가까운 애들부터 방문하는 그래프 탐색 방식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이미 한 번 방문한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는 다시 방문하지 </a:t>
            </a:r>
            <a:r>
              <a:rPr lang="en-US" altLang="ko-KR" baseline="0" dirty="0" smtClean="0"/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시작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부터 몇 단계나 떨어져 있는지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단계나 거쳐야 도달할 수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의미하는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을 부여하게 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DFS</a:t>
            </a:r>
            <a:r>
              <a:rPr lang="ko-KR" altLang="en-US" dirty="0" smtClean="0"/>
              <a:t>랑 대비됨 </a:t>
            </a:r>
            <a:r>
              <a:rPr lang="en-US" altLang="ko-KR" dirty="0" smtClean="0"/>
              <a:t>(BFS</a:t>
            </a:r>
            <a:r>
              <a:rPr lang="ko-KR" altLang="en-US" dirty="0" smtClean="0"/>
              <a:t>는 가까운 애들부터 먼저 방문한 다음에 더 멀리 있는 애들을 방문한다면</a:t>
            </a:r>
            <a:r>
              <a:rPr lang="en-US" altLang="ko-KR" dirty="0" smtClean="0"/>
              <a:t>, DFS</a:t>
            </a:r>
            <a:r>
              <a:rPr lang="ko-KR" altLang="en-US" dirty="0" smtClean="0"/>
              <a:t>는 한 길로 최대한 갈 수 있을 때까지 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갈 곳이 없으면 이전 애로 돌아가서 다른 길을 트는 방식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BFS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에서 갈 수 있는 모든 길들을 나타낸 것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7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도대체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어디에 사용하냐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BFS</a:t>
            </a:r>
            <a:r>
              <a:rPr lang="ko-KR" altLang="en-US" dirty="0" smtClean="0"/>
              <a:t>를 이용하는 문제 중 하나는 </a:t>
            </a:r>
            <a:r>
              <a:rPr lang="en-US" altLang="ko-KR" dirty="0" smtClean="0"/>
              <a:t>Maze Routing: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미로에서 길을 찾는 것과 </a:t>
            </a:r>
            <a:r>
              <a:rPr lang="ko-KR" altLang="en-US" baseline="0" dirty="0" err="1" smtClean="0"/>
              <a:t>비슷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지점에서 다른 지점까지의 가장 최적의 경로를 찾을 때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r>
              <a:rPr lang="en-US" altLang="ko-KR" dirty="0" smtClean="0"/>
              <a:t>ex) 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번까지의 가장 짧은 경로를 구하려고 할 </a:t>
            </a:r>
            <a:r>
              <a:rPr lang="ko-KR" altLang="en-US" dirty="0" err="1" smtClean="0"/>
              <a:t>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시작 노드가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때의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BFS</a:t>
            </a:r>
            <a:r>
              <a:rPr lang="ko-KR" altLang="en-US" dirty="0" smtClean="0"/>
              <a:t>를 적용하면 </a:t>
            </a:r>
            <a:r>
              <a:rPr lang="en-US" altLang="ko-KR" dirty="0" smtClean="0"/>
              <a:t>-&gt; 0</a:t>
            </a:r>
            <a:r>
              <a:rPr lang="ko-KR" altLang="en-US" dirty="0" smtClean="0"/>
              <a:t>번에서 갈 수 있는 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들이 표현이 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도착 지점인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에서 역방향으로 시작 지점까지의 경로를 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미로 찾기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도착지점에서 역방향으로 시작 지점까지의 길을 찾는 건 쉬운 것처럼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책에서는 도착 지점에 여러 개의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연결된 경우에는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가 여러 개가 존재한다고 되어 있음 </a:t>
            </a:r>
            <a:r>
              <a:rPr lang="en-US" altLang="ko-KR" dirty="0" smtClean="0"/>
              <a:t>-&gt; BFS</a:t>
            </a:r>
            <a:r>
              <a:rPr lang="ko-KR" altLang="en-US" dirty="0" smtClean="0"/>
              <a:t>를 실행하고 나면 이미 방문한 노드에는 다시 방문할 수 없기 때문에 하나의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도착할 수 없는 거 아닌가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0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어떻게 구현할 수 있는지 그 알고리즘을 살펴봄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9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 지점에서 가까운 애들부터 차례로 접근하는 방식이기 때문에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사용하게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3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(Queue</a:t>
            </a:r>
            <a:r>
              <a:rPr lang="ko-KR" altLang="en-US" dirty="0" smtClean="0"/>
              <a:t>를 어떻게 사용하는지 설명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먼저 들어온 애들부터 먼저 탐색하기 때문에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7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알고리즘들에서는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한 개의 큐를 이용하는 경우</a:t>
            </a:r>
            <a:r>
              <a:rPr lang="en-US" altLang="ko-KR" dirty="0" smtClean="0"/>
              <a:t>: vertex</a:t>
            </a:r>
            <a:r>
              <a:rPr lang="ko-KR" altLang="en-US" dirty="0" smtClean="0"/>
              <a:t>를 하나 읽으면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빼내면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나머지 애들을 한 칸씩 이동해 </a:t>
            </a:r>
            <a:r>
              <a:rPr lang="ko-KR" altLang="en-US" baseline="0" dirty="0" err="1" smtClean="0"/>
              <a:t>주고나서</a:t>
            </a:r>
            <a:r>
              <a:rPr lang="ko-KR" altLang="en-US" baseline="0" dirty="0" smtClean="0"/>
              <a:t> 읽은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의 이웃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들을 삽입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하나를 가지고 지지고 볶고 하는 것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우리 교과서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두 개의 큐를 이용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하나의 큐에는 이전에 방문했던 노드들을 저장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큐에는 그 </a:t>
            </a:r>
            <a:r>
              <a:rPr lang="ko-KR" altLang="en-US" baseline="0" dirty="0" err="1" smtClean="0"/>
              <a:t>노드들에서</a:t>
            </a:r>
            <a:r>
              <a:rPr lang="ko-KR" altLang="en-US" baseline="0" dirty="0" smtClean="0"/>
              <a:t> 뻗어나갈 수 있는 다음 노드들을 탐색해서 저장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</a:t>
            </a:r>
            <a:r>
              <a:rPr lang="en-US" altLang="ko-KR" baseline="0" dirty="0" smtClean="0"/>
              <a:t>iteration</a:t>
            </a:r>
            <a:r>
              <a:rPr lang="ko-KR" altLang="en-US" baseline="0" dirty="0" smtClean="0"/>
              <a:t>에서는 이전에 방문했던 노드들의 다음 노드들을 탐색하는 것이기 때문에</a:t>
            </a:r>
            <a:r>
              <a:rPr lang="en-US" altLang="ko-KR" baseline="0" dirty="0" smtClean="0"/>
              <a:t>, current queue</a:t>
            </a:r>
            <a:r>
              <a:rPr lang="ko-KR" altLang="en-US" baseline="0" dirty="0" smtClean="0"/>
              <a:t>에 저장된 노드들은 </a:t>
            </a:r>
            <a:r>
              <a:rPr lang="en-US" altLang="ko-KR" baseline="0" dirty="0" smtClean="0"/>
              <a:t>previous queue</a:t>
            </a:r>
            <a:r>
              <a:rPr lang="ko-KR" altLang="en-US" baseline="0" dirty="0" smtClean="0"/>
              <a:t>로 옮겨줘야 함</a:t>
            </a:r>
            <a:endParaRPr lang="en-US" altLang="ko-KR" baseline="0" dirty="0" smtClean="0"/>
          </a:p>
          <a:p>
            <a:pPr marL="457200" lvl="1" indent="0">
              <a:buFontTx/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모든 요소들을 다 옮겨 주는 것보다는 그냥 주소만 </a:t>
            </a:r>
            <a:r>
              <a:rPr lang="ko-KR" altLang="en-US" baseline="0" dirty="0" err="1" smtClean="0"/>
              <a:t>바꿔치기하는</a:t>
            </a:r>
            <a:r>
              <a:rPr lang="ko-KR" altLang="en-US" baseline="0" dirty="0" smtClean="0"/>
              <a:t> 게 효율적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87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부분부분 설명을 해서 전체 흐름을 알기가 어려울 것 같아서</a:t>
            </a:r>
            <a:endParaRPr lang="en-US" altLang="ko-KR" dirty="0" smtClean="0"/>
          </a:p>
          <a:p>
            <a:r>
              <a:rPr lang="ko-KR" altLang="en-US" dirty="0" smtClean="0"/>
              <a:t>알고리즘의 전체 흐름을 설명</a:t>
            </a: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Tail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설명하기</a:t>
            </a:r>
            <a:r>
              <a:rPr lang="en-US" altLang="ko-KR" baseline="0" dirty="0" smtClean="0"/>
              <a:t>!!!!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-&gt; queue</a:t>
            </a:r>
            <a:r>
              <a:rPr lang="ko-KR" altLang="en-US" baseline="0" dirty="0" smtClean="0"/>
              <a:t>의 어느 지점에 저장할 건지는 </a:t>
            </a:r>
            <a:r>
              <a:rPr lang="en-US" altLang="ko-KR" baseline="0" dirty="0" smtClean="0"/>
              <a:t>tail</a:t>
            </a:r>
            <a:r>
              <a:rPr lang="ko-KR" altLang="en-US" baseline="0" dirty="0" smtClean="0"/>
              <a:t>이라는 이름의 변수를 사용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비어있는 가장 첫 번째 공간을 가리키는 변수라고 생각하면 됨</a:t>
            </a:r>
            <a:endParaRPr lang="en-US" altLang="ko-KR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	=&gt; previous queue</a:t>
            </a:r>
            <a:r>
              <a:rPr lang="ko-KR" altLang="en-US" baseline="0" dirty="0" smtClean="0"/>
              <a:t>를 초기화하지 않고도 </a:t>
            </a:r>
            <a:r>
              <a:rPr lang="en-US" altLang="ko-KR" baseline="0" dirty="0" smtClean="0"/>
              <a:t>overwriting</a:t>
            </a:r>
            <a:r>
              <a:rPr lang="ko-KR" altLang="en-US" baseline="0" dirty="0" smtClean="0"/>
              <a:t>할 수 있는 이유도 </a:t>
            </a:r>
            <a:r>
              <a:rPr lang="en-US" altLang="ko-KR" baseline="0" dirty="0" smtClean="0"/>
              <a:t>tail </a:t>
            </a:r>
            <a:r>
              <a:rPr lang="ko-KR" altLang="en-US" baseline="0" dirty="0" smtClean="0"/>
              <a:t>변수를 그냥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만들어주면 되기 때문</a:t>
            </a:r>
            <a:r>
              <a:rPr lang="en-US" altLang="ko-KR" baseline="0" dirty="0" smtClean="0"/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1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68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부분을 그냥</a:t>
            </a:r>
            <a:r>
              <a:rPr lang="ko-KR" altLang="en-US" baseline="0" dirty="0" smtClean="0"/>
              <a:t> 차례로 실행하는 게 </a:t>
            </a:r>
            <a:r>
              <a:rPr lang="en-US" altLang="ko-KR" baseline="0" dirty="0" err="1" smtClean="0"/>
              <a:t>cpu</a:t>
            </a:r>
            <a:r>
              <a:rPr lang="en-US" altLang="ko-KR" baseline="0" dirty="0" smtClean="0"/>
              <a:t> code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그래프 소개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r>
              <a:rPr lang="ko-KR" altLang="en-US" baseline="0" dirty="0" smtClean="0"/>
              <a:t>컴퓨터로 그래프를 표현하는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방식</a:t>
            </a:r>
            <a:endParaRPr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그래프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 search,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 중에서도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라는 연산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어디에 쓸 수 있는지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구현하기 위한 알고리즘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80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gpu</a:t>
            </a:r>
            <a:r>
              <a:rPr lang="en-US" altLang="ko-KR" dirty="0" smtClean="0"/>
              <a:t> code</a:t>
            </a:r>
            <a:r>
              <a:rPr lang="ko-KR" altLang="en-US" dirty="0" smtClean="0"/>
              <a:t>는 어떤 부분을 </a:t>
            </a:r>
            <a:r>
              <a:rPr lang="ko-KR" altLang="en-US" dirty="0" err="1" smtClean="0"/>
              <a:t>병렬화하는가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: previous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저장되어 있는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이전에 방문했던 노드들을 하나씩 읽어서 그의 이웃 노드들을 탐색해서 </a:t>
            </a:r>
            <a:r>
              <a:rPr lang="en-US" altLang="ko-KR" dirty="0" smtClean="0"/>
              <a:t>current 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각각의 스레드는 </a:t>
            </a:r>
            <a:r>
              <a:rPr lang="en-US" altLang="ko-KR" dirty="0" smtClean="0"/>
              <a:t>previous</a:t>
            </a:r>
            <a:r>
              <a:rPr lang="en-US" altLang="ko-KR" baseline="0" dirty="0" smtClean="0"/>
              <a:t> queue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vertex </a:t>
            </a:r>
            <a:r>
              <a:rPr lang="ko-KR" altLang="en-US" baseline="0" dirty="0" smtClean="0"/>
              <a:t>하나를 담당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27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부분부분 설명을 해서 전체 흐름을 알기가 어려울 것 같아서</a:t>
            </a:r>
            <a:endParaRPr lang="en-US" altLang="ko-KR" dirty="0" smtClean="0"/>
          </a:p>
          <a:p>
            <a:r>
              <a:rPr lang="ko-KR" altLang="en-US" dirty="0" smtClean="0"/>
              <a:t>알고리즘의 전체 흐름을 설명</a:t>
            </a: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Tail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설명하기</a:t>
            </a:r>
            <a:r>
              <a:rPr lang="en-US" altLang="ko-KR" baseline="0" dirty="0" smtClean="0"/>
              <a:t>!!!!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-&gt; queue</a:t>
            </a:r>
            <a:r>
              <a:rPr lang="ko-KR" altLang="en-US" baseline="0" dirty="0" smtClean="0"/>
              <a:t>의 어느 지점에 저장할 건지는 </a:t>
            </a:r>
            <a:r>
              <a:rPr lang="en-US" altLang="ko-KR" baseline="0" dirty="0" smtClean="0"/>
              <a:t>tail</a:t>
            </a:r>
            <a:r>
              <a:rPr lang="ko-KR" altLang="en-US" baseline="0" dirty="0" smtClean="0"/>
              <a:t>이라는 이름의 변수를 사용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비어있는 가장 첫 번째 공간을 가리키는 변수라고 생각하면 됨</a:t>
            </a:r>
            <a:endParaRPr lang="en-US" altLang="ko-KR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	=&gt; previous queue</a:t>
            </a:r>
            <a:r>
              <a:rPr lang="ko-KR" altLang="en-US" baseline="0" dirty="0" smtClean="0"/>
              <a:t>를 초기화하지 않고도 </a:t>
            </a:r>
            <a:r>
              <a:rPr lang="en-US" altLang="ko-KR" baseline="0" dirty="0" smtClean="0"/>
              <a:t>overwriting</a:t>
            </a:r>
            <a:r>
              <a:rPr lang="ko-KR" altLang="en-US" baseline="0" dirty="0" smtClean="0"/>
              <a:t>할 수 있는 이유도 </a:t>
            </a:r>
            <a:r>
              <a:rPr lang="en-US" altLang="ko-KR" baseline="0" dirty="0" smtClean="0"/>
              <a:t>tail </a:t>
            </a:r>
            <a:r>
              <a:rPr lang="ko-KR" altLang="en-US" baseline="0" dirty="0" smtClean="0"/>
              <a:t>변수를 그냥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만들어주면 되기 때문</a:t>
            </a:r>
            <a:r>
              <a:rPr lang="en-US" altLang="ko-KR" baseline="0" dirty="0" smtClean="0"/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1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vertex</a:t>
            </a:r>
            <a:r>
              <a:rPr lang="ko-KR" altLang="en-US" dirty="0" smtClean="0"/>
              <a:t>마다 이웃</a:t>
            </a:r>
            <a:r>
              <a:rPr lang="en-US" altLang="ko-KR" dirty="0" smtClean="0"/>
              <a:t>vertex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개수가 다름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예측 불가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그래프마다</a:t>
            </a:r>
            <a:r>
              <a:rPr lang="ko-KR" altLang="en-US" baseline="0" dirty="0" smtClean="0"/>
              <a:t> 다 다름</a:t>
            </a: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err="1" smtClean="0"/>
              <a:t>스레드마다</a:t>
            </a:r>
            <a:r>
              <a:rPr lang="ko-KR" altLang="en-US" dirty="0" smtClean="0"/>
              <a:t> 커널을 수행하는 시간이 다 다르기 때문에 </a:t>
            </a:r>
            <a:r>
              <a:rPr lang="en-US" altLang="ko-KR" dirty="0" smtClean="0"/>
              <a:t>thread divergence </a:t>
            </a:r>
            <a:r>
              <a:rPr lang="ko-KR" altLang="en-US" dirty="0" smtClean="0"/>
              <a:t>문제가 생길 것</a:t>
            </a:r>
            <a:endParaRPr lang="en-US" altLang="ko-KR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 smtClean="0"/>
              <a:t>큐에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할 때는 </a:t>
            </a:r>
            <a:r>
              <a:rPr lang="en-US" altLang="ko-KR" dirty="0" smtClean="0"/>
              <a:t>atomic operation</a:t>
            </a:r>
            <a:r>
              <a:rPr lang="ko-KR" altLang="en-US" dirty="0" smtClean="0"/>
              <a:t>을 사용해야 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이전 슬라이드로 돌아가서 </a:t>
            </a:r>
            <a:r>
              <a:rPr lang="en-US" altLang="ko-KR" dirty="0" smtClean="0"/>
              <a:t>tail </a:t>
            </a:r>
            <a:r>
              <a:rPr lang="ko-KR" altLang="en-US" dirty="0" smtClean="0"/>
              <a:t>변수 원리 설명하기</a:t>
            </a:r>
            <a:r>
              <a:rPr lang="en-US" altLang="ko-KR" dirty="0" smtClean="0"/>
              <a:t>! (</a:t>
            </a:r>
            <a:r>
              <a:rPr lang="ko-KR" altLang="en-US" dirty="0" smtClean="0"/>
              <a:t>동시에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하게 되면 하나만 제대로 수행이 됨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한 애가 </a:t>
            </a:r>
            <a:r>
              <a:rPr lang="en-US" altLang="ko-KR" baseline="0" dirty="0" smtClean="0"/>
              <a:t>insert</a:t>
            </a:r>
            <a:r>
              <a:rPr lang="ko-KR" altLang="en-US" baseline="0" dirty="0" smtClean="0"/>
              <a:t>하고 </a:t>
            </a:r>
            <a:r>
              <a:rPr lang="en-US" altLang="ko-KR" baseline="0" dirty="0" smtClean="0"/>
              <a:t>tail</a:t>
            </a:r>
            <a:r>
              <a:rPr lang="ko-KR" altLang="en-US" baseline="0" dirty="0" smtClean="0"/>
              <a:t>변수를 한 칸 이동시키고 나서야 다음 스레드가 </a:t>
            </a:r>
            <a:r>
              <a:rPr lang="en-US" altLang="ko-KR" baseline="0" dirty="0" smtClean="0"/>
              <a:t>insert</a:t>
            </a:r>
            <a:r>
              <a:rPr lang="ko-KR" altLang="en-US" baseline="0" dirty="0" smtClean="0"/>
              <a:t>를 해야 함</a:t>
            </a:r>
            <a:r>
              <a:rPr lang="en-US" altLang="ko-KR" baseline="0" dirty="0" smtClean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Shared MEM: </a:t>
            </a:r>
            <a:r>
              <a:rPr lang="ko-KR" altLang="en-US" baseline="0" dirty="0" smtClean="0"/>
              <a:t>큐를 </a:t>
            </a:r>
            <a:r>
              <a:rPr lang="en-US" altLang="ko-KR" baseline="0" dirty="0" smtClean="0"/>
              <a:t>TB</a:t>
            </a:r>
            <a:r>
              <a:rPr lang="ko-KR" altLang="en-US" baseline="0" dirty="0" smtClean="0"/>
              <a:t>마다 따로 사용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+ global MEM</a:t>
            </a:r>
            <a:r>
              <a:rPr lang="ko-KR" altLang="en-US" baseline="0" dirty="0" smtClean="0"/>
              <a:t>을 접근하는 횟수도 줄이고 많은 스레드들이 동시에 하나의 배열을 접근하는 것을 막을 수 있음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+ atomic </a:t>
            </a:r>
            <a:r>
              <a:rPr lang="en-US" altLang="ko-KR" baseline="0" dirty="0" err="1" smtClean="0"/>
              <a:t>operatio</a:t>
            </a:r>
            <a:r>
              <a:rPr lang="ko-KR" altLang="en-US" baseline="0" dirty="0" smtClean="0"/>
              <a:t>에 의한 </a:t>
            </a:r>
            <a:r>
              <a:rPr lang="en-US" altLang="ko-KR" baseline="0" dirty="0" smtClean="0"/>
              <a:t>delay</a:t>
            </a:r>
            <a:r>
              <a:rPr lang="ko-KR" altLang="en-US" baseline="0" dirty="0" smtClean="0"/>
              <a:t>도 줄일 수 있음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원래는 하나의</a:t>
            </a:r>
            <a:r>
              <a:rPr lang="en-US" altLang="ko-KR" baseline="0" dirty="0" smtClean="0"/>
              <a:t> queue</a:t>
            </a:r>
            <a:r>
              <a:rPr lang="ko-KR" altLang="en-US" baseline="0" dirty="0" smtClean="0"/>
              <a:t>를 접근하는 </a:t>
            </a:r>
            <a:r>
              <a:rPr lang="en-US" altLang="ko-KR" baseline="0" dirty="0" smtClean="0"/>
              <a:t>atomic </a:t>
            </a:r>
            <a:r>
              <a:rPr lang="ko-KR" altLang="en-US" baseline="0" dirty="0" smtClean="0"/>
              <a:t>연산들이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shared MEM</a:t>
            </a:r>
            <a:r>
              <a:rPr lang="ko-KR" altLang="en-US" baseline="0" dirty="0" smtClean="0"/>
              <a:t>로 분배됨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결국에는 </a:t>
            </a:r>
            <a:r>
              <a:rPr lang="en-US" altLang="ko-KR" dirty="0" smtClean="0"/>
              <a:t>global</a:t>
            </a:r>
            <a:r>
              <a:rPr lang="en-US" altLang="ko-KR" baseline="0" dirty="0" smtClean="0"/>
              <a:t> queue</a:t>
            </a:r>
            <a:r>
              <a:rPr lang="ko-KR" altLang="en-US" baseline="0" dirty="0" smtClean="0"/>
              <a:t>에 다 반영해줘야 하기 때문에 그걸 처리하기가 복잡하고 시간도 걸림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shared MEM</a:t>
            </a:r>
            <a:r>
              <a:rPr lang="ko-KR" altLang="en-US" baseline="0" dirty="0" smtClean="0"/>
              <a:t>의 크기가 제한적이기 때문에 </a:t>
            </a:r>
            <a:r>
              <a:rPr lang="ko-KR" altLang="en-US" baseline="0" dirty="0" err="1" smtClean="0"/>
              <a:t>사용하다보면</a:t>
            </a:r>
            <a:r>
              <a:rPr lang="ko-KR" altLang="en-US" baseline="0" dirty="0" smtClean="0"/>
              <a:t> 큐가 꽉 차버릴 수가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바로 </a:t>
            </a:r>
            <a:r>
              <a:rPr lang="en-US" altLang="ko-KR" baseline="0" dirty="0" smtClean="0"/>
              <a:t>global MEM</a:t>
            </a:r>
            <a:r>
              <a:rPr lang="ko-KR" altLang="en-US" baseline="0" dirty="0" smtClean="0"/>
              <a:t>에 저장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꽉 찼는지 아닌지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확인해줘야하기 때문에 또 </a:t>
            </a:r>
            <a:r>
              <a:rPr lang="en-US" altLang="ko-KR" baseline="0" dirty="0" smtClean="0"/>
              <a:t>control hazard</a:t>
            </a:r>
            <a:r>
              <a:rPr lang="ko-KR" altLang="en-US" baseline="0" dirty="0" smtClean="0"/>
              <a:t>때문에 시간 소모됨</a:t>
            </a:r>
            <a:endParaRPr lang="en-US" altLang="ko-KR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80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en-US" altLang="ko-KR" dirty="0" smtClean="0"/>
              <a:t>TB</a:t>
            </a:r>
            <a:r>
              <a:rPr lang="ko-KR" altLang="en-US" dirty="0" smtClean="0"/>
              <a:t>당 하나의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사용하는 방식이라서 </a:t>
            </a:r>
            <a:r>
              <a:rPr lang="en-US" altLang="ko-KR" dirty="0" smtClean="0"/>
              <a:t>block-level queue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우리 교과서는 더 나아가서 </a:t>
            </a:r>
            <a:r>
              <a:rPr lang="ko-KR" altLang="en-US" dirty="0" err="1" smtClean="0"/>
              <a:t>워프마다</a:t>
            </a:r>
            <a:r>
              <a:rPr lang="ko-KR" altLang="en-US" dirty="0" smtClean="0"/>
              <a:t> 하나의 큐를 사용하는 방식을 제안함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너무 많은 </a:t>
            </a:r>
            <a:r>
              <a:rPr lang="en-US" altLang="ko-KR" dirty="0" smtClean="0"/>
              <a:t>insertion </a:t>
            </a:r>
            <a:r>
              <a:rPr lang="ko-KR" altLang="en-US" dirty="0" smtClean="0"/>
              <a:t>요청이 큐에 들어오면</a:t>
            </a:r>
            <a:r>
              <a:rPr lang="en-US" altLang="ko-KR" dirty="0" smtClean="0"/>
              <a:t>, atomic operation</a:t>
            </a:r>
            <a:r>
              <a:rPr lang="ko-KR" altLang="en-US" dirty="0" smtClean="0"/>
              <a:t>이 한 곳에 너무 몰려서 시간이 많이 걸림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이 몰려있는 </a:t>
            </a:r>
            <a:r>
              <a:rPr lang="en-US" altLang="ko-KR" baseline="0" dirty="0" smtClean="0"/>
              <a:t>atomic operation</a:t>
            </a:r>
            <a:r>
              <a:rPr lang="ko-KR" altLang="en-US" baseline="0" dirty="0" smtClean="0"/>
              <a:t>을 더 분배해주는 것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하나의 큐 계층을 더 추가해서</a:t>
            </a:r>
            <a:r>
              <a:rPr lang="en-US" altLang="ko-KR" baseline="0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9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간의 관계를 나타내주는 자료 구조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baseline="0" dirty="0" smtClean="0"/>
              <a:t>  - </a:t>
            </a:r>
            <a:r>
              <a:rPr lang="ko-KR" altLang="en-US" dirty="0" smtClean="0"/>
              <a:t>개체를 </a:t>
            </a:r>
            <a:r>
              <a:rPr lang="en-US" altLang="ko-KR" dirty="0" smtClean="0"/>
              <a:t>vertex, </a:t>
            </a:r>
            <a:r>
              <a:rPr lang="ko-KR" altLang="en-US" dirty="0" smtClean="0"/>
              <a:t>개체들 간의 관계를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라 부름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baseline="0" dirty="0" smtClean="0"/>
              <a:t> - </a:t>
            </a:r>
            <a:r>
              <a:rPr lang="ko-KR" altLang="en-US" dirty="0" smtClean="0"/>
              <a:t>다양한 현실 문제를 표현하는 데 사용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(SNS</a:t>
            </a:r>
            <a:r>
              <a:rPr lang="ko-KR" altLang="en-US" baseline="0" dirty="0" smtClean="0"/>
              <a:t>에서의 친구 관계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사람들이 어떤 관계를 맺고 있는지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도시와 도시가 어떤 도로로 연결되어 있는지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2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종류 존재</a:t>
            </a:r>
            <a:endParaRPr lang="en-US" altLang="ko-KR" dirty="0" smtClean="0"/>
          </a:p>
          <a:p>
            <a:r>
              <a:rPr lang="ko-KR" altLang="en-US" dirty="0" smtClean="0"/>
              <a:t>우리 책</a:t>
            </a:r>
            <a:r>
              <a:rPr lang="en-US" altLang="ko-KR" dirty="0" smtClean="0"/>
              <a:t>: directional</a:t>
            </a:r>
            <a:r>
              <a:rPr lang="en-US" altLang="ko-KR" baseline="0" dirty="0" smtClean="0"/>
              <a:t> edge</a:t>
            </a:r>
            <a:r>
              <a:rPr lang="ko-KR" altLang="en-US" baseline="0" dirty="0" smtClean="0"/>
              <a:t>를 가진 </a:t>
            </a:r>
            <a:r>
              <a:rPr lang="en-US" altLang="ko-KR" baseline="0" dirty="0" smtClean="0"/>
              <a:t>simple graph</a:t>
            </a:r>
            <a:r>
              <a:rPr lang="ko-KR" altLang="en-US" baseline="0" dirty="0" smtClean="0"/>
              <a:t>를 다룸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Directional edge: </a:t>
            </a:r>
            <a:r>
              <a:rPr lang="ko-KR" altLang="en-US" baseline="0" dirty="0" err="1" smtClean="0"/>
              <a:t>한방향의</a:t>
            </a:r>
            <a:r>
              <a:rPr lang="ko-KR" altLang="en-US" baseline="0" dirty="0" smtClean="0"/>
              <a:t> 관계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Simple graph: </a:t>
            </a:r>
            <a:r>
              <a:rPr lang="ko-KR" altLang="en-US" baseline="0" dirty="0" smtClean="0"/>
              <a:t> 자기 자신과 연결된 </a:t>
            </a:r>
            <a:r>
              <a:rPr lang="en-US" altLang="ko-KR" baseline="0" dirty="0" smtClean="0"/>
              <a:t>loop</a:t>
            </a:r>
            <a:r>
              <a:rPr lang="ko-KR" altLang="en-US" baseline="0" dirty="0" smtClean="0"/>
              <a:t>가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노드 사이에는 하나의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만 있는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2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그래프를 컴퓨터로 표현하는 방식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방식 </a:t>
            </a:r>
            <a:r>
              <a:rPr lang="en-US" altLang="ko-KR" dirty="0" smtClean="0"/>
              <a:t>1) Node</a:t>
            </a:r>
            <a:r>
              <a:rPr lang="ko-KR" altLang="en-US" dirty="0" smtClean="0"/>
              <a:t>간의 관계를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이용해서 표현</a:t>
            </a:r>
            <a:endParaRPr lang="en-US" altLang="ko-KR" dirty="0" smtClean="0"/>
          </a:p>
          <a:p>
            <a:r>
              <a:rPr lang="en-US" altLang="ko-KR" baseline="0" dirty="0" smtClean="0"/>
              <a:t>- row: </a:t>
            </a:r>
            <a:r>
              <a:rPr lang="ko-KR" altLang="en-US" baseline="0" dirty="0" smtClean="0"/>
              <a:t>시작 </a:t>
            </a:r>
            <a:r>
              <a:rPr lang="en-US" altLang="ko-KR" baseline="0" dirty="0" smtClean="0"/>
              <a:t>vertex</a:t>
            </a:r>
          </a:p>
          <a:p>
            <a:r>
              <a:rPr lang="en-US" altLang="ko-KR" baseline="0" dirty="0" smtClean="0"/>
              <a:t>- col: </a:t>
            </a:r>
            <a:r>
              <a:rPr lang="ko-KR" altLang="en-US" baseline="0" dirty="0" smtClean="0"/>
              <a:t>도착 </a:t>
            </a:r>
            <a:r>
              <a:rPr lang="en-US" altLang="ko-KR" baseline="0" dirty="0" smtClean="0"/>
              <a:t>vertex</a:t>
            </a:r>
          </a:p>
          <a:p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각 개체들이 어떤 관계를 맺고 있는지 </a:t>
            </a:r>
            <a:r>
              <a:rPr lang="en-US" altLang="ko-KR" baseline="0" dirty="0" smtClean="0"/>
              <a:t>matrix</a:t>
            </a:r>
            <a:r>
              <a:rPr lang="ko-KR" altLang="en-US" baseline="0" dirty="0" smtClean="0"/>
              <a:t>를 통해 표현 가능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빈 공간이 많다</a:t>
            </a:r>
            <a:r>
              <a:rPr lang="en-US" altLang="ko-KR" baseline="0" dirty="0" smtClean="0"/>
              <a:t> =&gt;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r>
              <a:rPr lang="ko-KR" altLang="en-US" baseline="0" dirty="0" smtClean="0"/>
              <a:t> 낭비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그래프를 읽는데 너무 시간이 오래 걸림</a:t>
            </a:r>
            <a:endParaRPr lang="en-US" altLang="ko-KR" baseline="0" dirty="0" smtClean="0"/>
          </a:p>
          <a:p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그래프의 개체들이 엄청 촘촘하게 관계를 맺고 있으면</a:t>
            </a:r>
            <a:r>
              <a:rPr lang="en-US" altLang="ko-KR" baseline="0" dirty="0" smtClean="0"/>
              <a:t>(edge</a:t>
            </a:r>
            <a:r>
              <a:rPr lang="ko-KR" altLang="en-US" baseline="0" dirty="0" smtClean="0"/>
              <a:t>개수 많으면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유용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- sparse matrix</a:t>
            </a:r>
            <a:r>
              <a:rPr lang="ko-KR" altLang="en-US" baseline="0" dirty="0" smtClean="0"/>
              <a:t>의 경우에는 이 방식이 적절</a:t>
            </a:r>
            <a:r>
              <a:rPr lang="en-US" altLang="ko-KR" baseline="0" dirty="0" smtClean="0"/>
              <a:t>X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1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그래프를 표현하기 더 적절한 방식</a:t>
            </a:r>
            <a:r>
              <a:rPr lang="en-US" altLang="ko-KR" dirty="0" smtClean="0"/>
              <a:t>&gt;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앞 방식은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가 몇 개가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어디에 있는지 바로 알 수 없고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돌려서 찾아내야 함</a:t>
            </a:r>
            <a:r>
              <a:rPr lang="en-US" altLang="ko-KR" baseline="0" dirty="0" smtClean="0"/>
              <a:t>) -&gt; </a:t>
            </a:r>
            <a:r>
              <a:rPr lang="ko-KR" altLang="en-US" baseline="0" dirty="0" smtClean="0"/>
              <a:t>비효율적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 smtClean="0"/>
              <a:t>방식 </a:t>
            </a:r>
            <a:r>
              <a:rPr lang="en-US" altLang="ko-KR" dirty="0" smtClean="0"/>
              <a:t>2) CSR</a:t>
            </a:r>
            <a:r>
              <a:rPr lang="en-US" altLang="ko-KR" baseline="0" dirty="0" smtClean="0"/>
              <a:t> Representation: </a:t>
            </a:r>
            <a:r>
              <a:rPr lang="ko-KR" altLang="en-US" baseline="0" dirty="0" smtClean="0"/>
              <a:t>실제로 관계를 맺고 있는 애들만 표현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에 번호를 매겨서 어떤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가 몇 번째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를 갖고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도착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는 뭔지 알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가 몇 개의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를 갖고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몇 번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를 갖고 있는지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한번에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배열 사용</a:t>
            </a: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aseline="0" dirty="0" smtClean="0"/>
              <a:t>edges: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를 갖고 있는지</a:t>
            </a:r>
            <a:r>
              <a:rPr lang="en-US" altLang="ko-KR" baseline="0" dirty="0" smtClean="0"/>
              <a:t> -&gt; edges[i]: vertex i</a:t>
            </a:r>
            <a:r>
              <a:rPr lang="ko-KR" altLang="en-US" baseline="0" dirty="0" smtClean="0"/>
              <a:t>가 가진 </a:t>
            </a:r>
            <a:r>
              <a:rPr lang="en-US" altLang="ko-KR" baseline="0" dirty="0" smtClean="0"/>
              <a:t>edges</a:t>
            </a:r>
            <a:r>
              <a:rPr lang="ko-KR" altLang="en-US" baseline="0" dirty="0" smtClean="0"/>
              <a:t>들 중에서 가장 첫 번째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번호</a:t>
            </a:r>
            <a:endParaRPr lang="en-US" altLang="ko-KR" baseline="0" dirty="0" smtClean="0"/>
          </a:p>
          <a:p>
            <a:pPr marL="228600" indent="-228600">
              <a:buFontTx/>
              <a:buAutoNum type="arabicPeriod"/>
            </a:pPr>
            <a:r>
              <a:rPr lang="en-US" altLang="ko-KR" baseline="0" dirty="0" err="1" smtClean="0"/>
              <a:t>dest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도착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가 뭔지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dest</a:t>
            </a:r>
            <a:r>
              <a:rPr lang="en-US" altLang="ko-KR" baseline="0" dirty="0" smtClean="0"/>
              <a:t>[i]: i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도착 </a:t>
            </a:r>
            <a:r>
              <a:rPr lang="en-US" altLang="ko-KR" baseline="0" dirty="0" smtClean="0"/>
              <a:t>vertex</a:t>
            </a:r>
          </a:p>
          <a:p>
            <a:pPr marL="228600" indent="-228600">
              <a:buFontTx/>
              <a:buAutoNum type="arabicPeriod"/>
            </a:pPr>
            <a:r>
              <a:rPr lang="en-US" altLang="ko-KR" baseline="0" dirty="0" smtClean="0"/>
              <a:t>data: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가중치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여기서는 관계를 맺고 있는지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아닌지만</a:t>
            </a:r>
            <a:r>
              <a:rPr lang="ko-KR" altLang="en-US" baseline="0" dirty="0" smtClean="0"/>
              <a:t> 판단하기 때문에 전부 </a:t>
            </a:r>
            <a:r>
              <a:rPr lang="en-US" altLang="ko-KR" baseline="0" dirty="0" smtClean="0"/>
              <a:t>1 =&gt; </a:t>
            </a:r>
            <a:r>
              <a:rPr lang="ko-KR" altLang="en-US" baseline="0" dirty="0" smtClean="0"/>
              <a:t>우리 예제에서는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불필요함</a:t>
            </a:r>
            <a:r>
              <a:rPr lang="en-US" altLang="ko-KR" baseline="0" dirty="0" smtClean="0"/>
              <a:t> (but, </a:t>
            </a:r>
            <a:r>
              <a:rPr lang="ko-KR" altLang="en-US" baseline="0" dirty="0" smtClean="0"/>
              <a:t>도시 간의 도로 관계를 표현하는 그래프라면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도시 사이의 거리를 이 </a:t>
            </a:r>
            <a:r>
              <a:rPr lang="ko-KR" altLang="en-US" baseline="0" smtClean="0"/>
              <a:t>배열에 저장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-&gt; 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그래프를 가지고 할 수 있는 연산들 중</a:t>
            </a:r>
            <a:r>
              <a:rPr lang="ko-KR" altLang="en-US" baseline="0" dirty="0" smtClean="0"/>
              <a:t> 하나가 </a:t>
            </a:r>
            <a:r>
              <a:rPr lang="en-US" altLang="ko-KR" baseline="0" dirty="0" smtClean="0"/>
              <a:t>graph search</a:t>
            </a:r>
          </a:p>
          <a:p>
            <a:r>
              <a:rPr lang="ko-KR" altLang="en-US" baseline="0" dirty="0" smtClean="0"/>
              <a:t>그 중에서도 </a:t>
            </a:r>
            <a:r>
              <a:rPr lang="en-US" altLang="ko-KR" baseline="0" dirty="0" smtClean="0"/>
              <a:t>BFS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graph search </a:t>
            </a:r>
            <a:r>
              <a:rPr lang="ko-KR" altLang="en-US" baseline="0" dirty="0" smtClean="0"/>
              <a:t>방식을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3DD-4E07-48F8-ADBC-8792AF4CF2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2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4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30000"/>
              </a:lnSpc>
              <a:defRPr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lnSpc>
                <a:spcPct val="130000"/>
              </a:lnSpc>
              <a:defRPr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>
              <a:lnSpc>
                <a:spcPct val="130000"/>
              </a:lnSpc>
              <a:defRPr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>
              <a:lnSpc>
                <a:spcPct val="130000"/>
              </a:lnSpc>
              <a:defRPr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>
              <a:lnSpc>
                <a:spcPct val="130000"/>
              </a:lnSpc>
              <a:defRPr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9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5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6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9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3F36-F92D-4E29-A919-59D2E298764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6252-775F-4A16-9E2B-941115B7EE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188700" y="63594"/>
            <a:ext cx="1117456" cy="735536"/>
          </a:xfrm>
          <a:prstGeom prst="rect">
            <a:avLst/>
          </a:prstGeom>
          <a:blipFill dpi="0" rotWithShape="1">
            <a:blip r:embed="rId13">
              <a:alphaModFix amt="4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7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Search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PMPP Ch.12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0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598" y="3032225"/>
            <a:ext cx="5082404" cy="339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BFS Graph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(Breadth-first Search)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: Starting from the source vertex, visit the nearest vertices and later visit the far 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Visit each vertex only once</a:t>
            </a:r>
            <a:r>
              <a:rPr lang="en-US" altLang="ko-KR" sz="1600" dirty="0" smtClean="0"/>
              <a:t>!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Label the </a:t>
            </a:r>
            <a:r>
              <a:rPr lang="en-US" altLang="ko-KR" sz="1600" b="1" dirty="0" smtClean="0"/>
              <a:t>level (how far from the source)</a:t>
            </a:r>
            <a:r>
              <a:rPr lang="en-US" altLang="ko-KR" sz="1600" dirty="0" smtClean="0"/>
              <a:t> of each vertex.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i="1" dirty="0" smtClean="0"/>
              <a:t>&lt;-&gt; DFS (Depth-first Search)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758098" y="4824413"/>
            <a:ext cx="495666" cy="1857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707225" y="4190345"/>
            <a:ext cx="360399" cy="3633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10246" y="4396430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0</a:t>
            </a:r>
            <a:endParaRPr lang="en-US" altLang="ko-KR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10246" y="4842445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1</a:t>
            </a:r>
            <a:endParaRPr lang="en-US" altLang="ko-KR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324044" y="3472637"/>
            <a:ext cx="360399" cy="4006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405849" y="4014364"/>
            <a:ext cx="751876" cy="109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6"/>
          </p:cNvCxnSpPr>
          <p:nvPr/>
        </p:nvCxnSpPr>
        <p:spPr>
          <a:xfrm flipV="1">
            <a:off x="7677578" y="4782695"/>
            <a:ext cx="539322" cy="2222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627181" y="5147502"/>
            <a:ext cx="890709" cy="499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464510" y="5264309"/>
            <a:ext cx="1026" cy="611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542512" y="308695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47050" y="3801183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192850" y="4576491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442216" y="557600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43530" y="585797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214534" y="5286583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2</a:t>
            </a:r>
            <a:endParaRPr lang="en-US" altLang="ko-KR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14534" y="5760577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3</a:t>
            </a:r>
            <a:endParaRPr lang="en-US" altLang="ko-KR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6795804" y="5389424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7912604" y="5880281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곱셈 기호 74"/>
          <p:cNvSpPr/>
          <p:nvPr/>
        </p:nvSpPr>
        <p:spPr>
          <a:xfrm>
            <a:off x="8367662" y="5095727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곱셈 기호 75"/>
          <p:cNvSpPr/>
          <p:nvPr/>
        </p:nvSpPr>
        <p:spPr>
          <a:xfrm>
            <a:off x="8294860" y="4268728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곱셈 기호 76"/>
          <p:cNvSpPr/>
          <p:nvPr/>
        </p:nvSpPr>
        <p:spPr>
          <a:xfrm>
            <a:off x="7913501" y="3482519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996406" y="3298428"/>
            <a:ext cx="1334284" cy="588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9266180" y="3844184"/>
            <a:ext cx="444500" cy="444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곱셈 기호 80"/>
          <p:cNvSpPr/>
          <p:nvPr/>
        </p:nvSpPr>
        <p:spPr>
          <a:xfrm>
            <a:off x="8732552" y="3885840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9032722" y="4834440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3160" y="379633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33078" y="478269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312328" y="4519999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62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19" grpId="0" animBg="1"/>
      <p:bldP spid="18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BFS Application: Maze Routing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598" y="3032225"/>
            <a:ext cx="5082404" cy="339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BFS Application: Maze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(Breadth-first Search)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Used when </a:t>
            </a:r>
            <a:r>
              <a:rPr lang="en-US" altLang="ko-KR" sz="1600" b="1" dirty="0" smtClean="0"/>
              <a:t>finding the shortest path </a:t>
            </a:r>
            <a:r>
              <a:rPr lang="en-US" altLang="ko-KR" sz="1600" dirty="0" smtClean="0"/>
              <a:t>from one vertex to another.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500" b="1" dirty="0" smtClean="0">
                <a:solidFill>
                  <a:schemeClr val="accent5">
                    <a:lumMod val="75000"/>
                  </a:schemeClr>
                </a:solidFill>
              </a:rPr>
              <a:t>ex) The shortest path from 0 to 8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set the source vertex: 0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Compute BFS to find all the reachable vertices from 0.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From the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dest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 vertex, track back to the source.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There can be multiple paths ??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312328" y="4519999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758098" y="4824413"/>
            <a:ext cx="495666" cy="18573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707225" y="4190345"/>
            <a:ext cx="360399" cy="3633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233078" y="4782695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3160" y="3796335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324044" y="3472637"/>
            <a:ext cx="360399" cy="40069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415374" y="4014364"/>
            <a:ext cx="751876" cy="1099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6"/>
          </p:cNvCxnSpPr>
          <p:nvPr/>
        </p:nvCxnSpPr>
        <p:spPr>
          <a:xfrm flipV="1">
            <a:off x="7677578" y="4782695"/>
            <a:ext cx="539322" cy="22225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627181" y="5147502"/>
            <a:ext cx="890709" cy="49908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464510" y="5264309"/>
            <a:ext cx="1026" cy="61198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542512" y="3086959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47050" y="3801183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192850" y="4576491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442216" y="5576009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43530" y="5857977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996406" y="3298428"/>
            <a:ext cx="1334284" cy="58875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9266180" y="3844184"/>
            <a:ext cx="444500" cy="444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2328" y="4564037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707225" y="4234383"/>
            <a:ext cx="360399" cy="363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943160" y="3840373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324044" y="3516675"/>
            <a:ext cx="360399" cy="400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42512" y="3130997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996406" y="3342466"/>
            <a:ext cx="1334284" cy="588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266180" y="3888222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8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BFS Implementation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598" y="3032225"/>
            <a:ext cx="5082404" cy="339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(Breadth-first Search)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: Starting from the source vertex, visit the nearest vertices and later visit the far ones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i="1" dirty="0" smtClean="0"/>
              <a:t>&lt;-&gt; DFS (Depth-first Search)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758098" y="4824413"/>
            <a:ext cx="495666" cy="1857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707225" y="4190345"/>
            <a:ext cx="360399" cy="3633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324044" y="3472637"/>
            <a:ext cx="360399" cy="4006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405849" y="4014364"/>
            <a:ext cx="751876" cy="109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6"/>
          </p:cNvCxnSpPr>
          <p:nvPr/>
        </p:nvCxnSpPr>
        <p:spPr>
          <a:xfrm flipV="1">
            <a:off x="7677578" y="4782695"/>
            <a:ext cx="539322" cy="2222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627181" y="5147502"/>
            <a:ext cx="890709" cy="499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464510" y="5264309"/>
            <a:ext cx="1026" cy="611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542512" y="308695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47050" y="3801183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192850" y="4576491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442216" y="557600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43530" y="585797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996406" y="3298428"/>
            <a:ext cx="1334284" cy="588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9266180" y="3844184"/>
            <a:ext cx="444500" cy="444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3160" y="379633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33078" y="478269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312328" y="4519999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32340"/>
              </p:ext>
            </p:extLst>
          </p:nvPr>
        </p:nvGraphicFramePr>
        <p:xfrm>
          <a:off x="2210007" y="4459269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12246" y="3659518"/>
            <a:ext cx="1532792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Queue (FIFO)</a:t>
            </a:r>
            <a:endParaRPr lang="en-US" altLang="ko-K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2750" y="4200701"/>
            <a:ext cx="6030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Head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5420" y="4200701"/>
            <a:ext cx="4507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Tail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5023344" y="4494704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1785116" y="4494704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598" y="3032225"/>
            <a:ext cx="5082404" cy="339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 (Breadth-first Search)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: Starting from the source vertex, visit the nearest vertices and later visit the far ones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758098" y="4824413"/>
            <a:ext cx="495666" cy="1857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707225" y="4190345"/>
            <a:ext cx="360399" cy="3633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324044" y="3472637"/>
            <a:ext cx="360399" cy="4006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405849" y="4014364"/>
            <a:ext cx="751876" cy="109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6"/>
          </p:cNvCxnSpPr>
          <p:nvPr/>
        </p:nvCxnSpPr>
        <p:spPr>
          <a:xfrm flipV="1">
            <a:off x="7677578" y="4782695"/>
            <a:ext cx="539322" cy="2222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627181" y="5147502"/>
            <a:ext cx="890709" cy="499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464510" y="5264309"/>
            <a:ext cx="1026" cy="611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542512" y="308695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47050" y="3801183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192850" y="4576491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442216" y="557600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43530" y="585797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996406" y="3298428"/>
            <a:ext cx="1334284" cy="588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9266180" y="3844184"/>
            <a:ext cx="444500" cy="444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3160" y="379633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33078" y="4782695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312328" y="4519999"/>
            <a:ext cx="444500" cy="44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3422"/>
              </p:ext>
            </p:extLst>
          </p:nvPr>
        </p:nvGraphicFramePr>
        <p:xfrm>
          <a:off x="2617420" y="3349846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92302"/>
              </p:ext>
            </p:extLst>
          </p:nvPr>
        </p:nvGraphicFramePr>
        <p:xfrm>
          <a:off x="2617420" y="3953856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79004"/>
              </p:ext>
            </p:extLst>
          </p:nvPr>
        </p:nvGraphicFramePr>
        <p:xfrm>
          <a:off x="2617420" y="5161876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19501"/>
              </p:ext>
            </p:extLst>
          </p:nvPr>
        </p:nvGraphicFramePr>
        <p:xfrm>
          <a:off x="2617420" y="4557866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590163" y="3091278"/>
            <a:ext cx="6030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Head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62833" y="3091278"/>
            <a:ext cx="4507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Tail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48129" y="3381377"/>
            <a:ext cx="591829" cy="3077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0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75381" y="3987415"/>
            <a:ext cx="564578" cy="3077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60485" y="4583418"/>
            <a:ext cx="591829" cy="3077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60484" y="5181226"/>
            <a:ext cx="591829" cy="3077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24580" y="3331123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28316" y="3937055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80863" y="393082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30930" y="4547319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79540" y="4544144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34266" y="4540796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690" y="4541763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33403" y="453725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24814" y="51472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오른쪽 화살표 71"/>
          <p:cNvSpPr/>
          <p:nvPr/>
        </p:nvSpPr>
        <p:spPr>
          <a:xfrm rot="10800000">
            <a:off x="2217644" y="3387454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10800000">
            <a:off x="5411687" y="3992738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5398853" y="4587575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10800000">
            <a:off x="5397401" y="5188576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10800000">
            <a:off x="2212507" y="3977380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10800000">
            <a:off x="2212506" y="4581332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2212136" y="5204157"/>
            <a:ext cx="365327" cy="293076"/>
          </a:xfrm>
          <a:prstGeom prst="rightArrow">
            <a:avLst>
              <a:gd name="adj1" fmla="val 34533"/>
              <a:gd name="adj2" fmla="val 680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60673"/>
              </p:ext>
            </p:extLst>
          </p:nvPr>
        </p:nvGraphicFramePr>
        <p:xfrm>
          <a:off x="2615579" y="5778460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353477" y="5785459"/>
            <a:ext cx="596638" cy="3077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4</a:t>
            </a:r>
            <a:endParaRPr lang="en-US" altLang="ko-KR" sz="1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1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8" grpId="0"/>
      <p:bldP spid="59" grpId="0"/>
      <p:bldP spid="60" grpId="0"/>
      <p:bldP spid="61" grpId="0"/>
      <p:bldP spid="63" grpId="0"/>
      <p:bldP spid="68" grpId="0"/>
      <p:bldP spid="69" grpId="0"/>
      <p:bldP spid="70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dirty="0" smtClean="0"/>
              <a:t>Parallel Algorithm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smtClean="0"/>
              <a:t>Block-level Queue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smtClean="0"/>
              <a:t>Warp-level Queue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58162"/>
              </p:ext>
            </p:extLst>
          </p:nvPr>
        </p:nvGraphicFramePr>
        <p:xfrm>
          <a:off x="5902242" y="4485494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890476" y="3863189"/>
            <a:ext cx="1151277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Queues</a:t>
            </a:r>
            <a:endParaRPr lang="en-US" altLang="ko-K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01929"/>
              </p:ext>
            </p:extLst>
          </p:nvPr>
        </p:nvGraphicFramePr>
        <p:xfrm>
          <a:off x="5891039" y="5178094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252051" y="4512993"/>
            <a:ext cx="1776232" cy="33855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Previous Queue</a:t>
            </a:r>
            <a:endParaRPr lang="en-US" altLang="ko-KR" sz="16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30730" y="5173718"/>
            <a:ext cx="1784464" cy="33855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Current Queue</a:t>
            </a:r>
            <a:endParaRPr lang="en-US" altLang="ko-KR" sz="16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00054"/>
              </p:ext>
            </p:extLst>
          </p:nvPr>
        </p:nvGraphicFramePr>
        <p:xfrm>
          <a:off x="5931546" y="2517570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5919626" y="1913396"/>
            <a:ext cx="2668845" cy="990176"/>
            <a:chOff x="6454163" y="1710686"/>
            <a:chExt cx="2668845" cy="990176"/>
          </a:xfrm>
        </p:grpSpPr>
        <p:sp>
          <p:nvSpPr>
            <p:cNvPr id="33" name="직사각형 32"/>
            <p:cNvSpPr/>
            <p:nvPr/>
          </p:nvSpPr>
          <p:spPr>
            <a:xfrm>
              <a:off x="6454163" y="1710686"/>
              <a:ext cx="1021434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1 Queue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72233" y="2293132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14800" y="2300752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78275" y="2292605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32523" y="2292605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89262" y="2284985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6008158" y="4460909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50725" y="4468529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14200" y="44603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68448" y="44603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25187" y="445276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501143" y="2393698"/>
            <a:ext cx="415173" cy="397341"/>
            <a:chOff x="6748053" y="2405573"/>
            <a:chExt cx="415173" cy="397341"/>
          </a:xfrm>
        </p:grpSpPr>
        <p:sp>
          <p:nvSpPr>
            <p:cNvPr id="54" name="오른쪽 화살표 53"/>
            <p:cNvSpPr/>
            <p:nvPr/>
          </p:nvSpPr>
          <p:spPr>
            <a:xfrm rot="10800000">
              <a:off x="6748053" y="2596336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9023" y="2405573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①</a:t>
              </a:r>
              <a:endParaRPr lang="en-US" altLang="ko-KR" sz="1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389636" y="2877074"/>
            <a:ext cx="1997370" cy="423792"/>
            <a:chOff x="7636546" y="2888949"/>
            <a:chExt cx="1997370" cy="423792"/>
          </a:xfrm>
        </p:grpSpPr>
        <p:sp>
          <p:nvSpPr>
            <p:cNvPr id="48" name="굽은 화살표 47"/>
            <p:cNvSpPr/>
            <p:nvPr/>
          </p:nvSpPr>
          <p:spPr>
            <a:xfrm rot="13168750">
              <a:off x="8197111" y="2888949"/>
              <a:ext cx="328698" cy="294839"/>
            </a:xfrm>
            <a:prstGeom prst="bentArrow">
              <a:avLst>
                <a:gd name="adj1" fmla="val 17852"/>
                <a:gd name="adj2" fmla="val 30253"/>
                <a:gd name="adj3" fmla="val 41582"/>
                <a:gd name="adj4" fmla="val 699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굽은 화살표 48"/>
            <p:cNvSpPr/>
            <p:nvPr/>
          </p:nvSpPr>
          <p:spPr>
            <a:xfrm rot="13168750">
              <a:off x="8751404" y="2892672"/>
              <a:ext cx="328698" cy="294839"/>
            </a:xfrm>
            <a:prstGeom prst="bentArrow">
              <a:avLst>
                <a:gd name="adj1" fmla="val 17117"/>
                <a:gd name="adj2" fmla="val 30253"/>
                <a:gd name="adj3" fmla="val 41582"/>
                <a:gd name="adj4" fmla="val 699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굽은 화살표 49"/>
            <p:cNvSpPr/>
            <p:nvPr/>
          </p:nvSpPr>
          <p:spPr>
            <a:xfrm rot="13168750">
              <a:off x="9305218" y="2892672"/>
              <a:ext cx="328698" cy="294839"/>
            </a:xfrm>
            <a:prstGeom prst="bentArrow">
              <a:avLst>
                <a:gd name="adj1" fmla="val 16296"/>
                <a:gd name="adj2" fmla="val 30253"/>
                <a:gd name="adj3" fmla="val 41582"/>
                <a:gd name="adj4" fmla="val 699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굽은 화살표 52"/>
            <p:cNvSpPr/>
            <p:nvPr/>
          </p:nvSpPr>
          <p:spPr>
            <a:xfrm rot="13168750">
              <a:off x="7636546" y="2896533"/>
              <a:ext cx="328698" cy="294839"/>
            </a:xfrm>
            <a:prstGeom prst="bentArrow">
              <a:avLst>
                <a:gd name="adj1" fmla="val 17852"/>
                <a:gd name="adj2" fmla="val 30253"/>
                <a:gd name="adj3" fmla="val 41582"/>
                <a:gd name="adj4" fmla="val 699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456266" y="3004964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②</a:t>
              </a:r>
              <a:endParaRPr lang="en-US" altLang="ko-KR" sz="1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475866" y="4361863"/>
            <a:ext cx="415173" cy="397341"/>
            <a:chOff x="5974631" y="4373738"/>
            <a:chExt cx="415173" cy="397341"/>
          </a:xfrm>
        </p:grpSpPr>
        <p:sp>
          <p:nvSpPr>
            <p:cNvPr id="70" name="오른쪽 화살표 69"/>
            <p:cNvSpPr/>
            <p:nvPr/>
          </p:nvSpPr>
          <p:spPr>
            <a:xfrm rot="10800000">
              <a:off x="5974631" y="4564501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25601" y="4373738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①</a:t>
              </a:r>
              <a:endParaRPr lang="en-US" altLang="ko-KR" sz="1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992499" y="5024205"/>
            <a:ext cx="3142564" cy="539364"/>
            <a:chOff x="6491264" y="5036080"/>
            <a:chExt cx="3142564" cy="539364"/>
          </a:xfrm>
        </p:grpSpPr>
        <p:grpSp>
          <p:nvGrpSpPr>
            <p:cNvPr id="108" name="그룹 107"/>
            <p:cNvGrpSpPr/>
            <p:nvPr/>
          </p:nvGrpSpPr>
          <p:grpSpPr>
            <a:xfrm>
              <a:off x="9214304" y="5036080"/>
              <a:ext cx="419524" cy="406091"/>
              <a:chOff x="9214304" y="5036080"/>
              <a:chExt cx="419524" cy="406091"/>
            </a:xfrm>
          </p:grpSpPr>
          <p:sp>
            <p:nvSpPr>
              <p:cNvPr id="72" name="오른쪽 화살표 71"/>
              <p:cNvSpPr/>
              <p:nvPr/>
            </p:nvSpPr>
            <p:spPr>
              <a:xfrm rot="10800000">
                <a:off x="9214304" y="5235593"/>
                <a:ext cx="365327" cy="206578"/>
              </a:xfrm>
              <a:prstGeom prst="rightArrow">
                <a:avLst>
                  <a:gd name="adj1" fmla="val 29333"/>
                  <a:gd name="adj2" fmla="val 6284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269625" y="5036080"/>
                <a:ext cx="364203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n w="0"/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②</a:t>
                </a:r>
                <a:endParaRPr lang="en-US" altLang="ko-KR" sz="1400" b="1" cap="none" spc="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6491264" y="5175334"/>
              <a:ext cx="40588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0’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58719" y="5175334"/>
              <a:ext cx="40588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0’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8795395" y="2384489"/>
            <a:ext cx="722939" cy="502856"/>
            <a:chOff x="10042305" y="2396364"/>
            <a:chExt cx="722939" cy="502856"/>
          </a:xfrm>
        </p:grpSpPr>
        <p:sp>
          <p:nvSpPr>
            <p:cNvPr id="66" name="오른쪽 화살표 65"/>
            <p:cNvSpPr/>
            <p:nvPr/>
          </p:nvSpPr>
          <p:spPr>
            <a:xfrm rot="10800000">
              <a:off x="10042305" y="2595877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097626" y="2396364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③</a:t>
              </a:r>
              <a:endParaRPr lang="en-US" altLang="ko-KR" sz="1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359363" y="2499110"/>
              <a:ext cx="40588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0’</a:t>
              </a:r>
              <a:endParaRPr lang="en-US" altLang="ko-K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4596867" y="5784172"/>
            <a:ext cx="709040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※ At the next iteration, currently visited vertices should be moved to </a:t>
            </a:r>
            <a:r>
              <a:rPr lang="en-US" altLang="ko-KR" sz="1600" dirty="0" err="1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pQueue</a:t>
            </a:r>
            <a:r>
              <a:rPr lang="en-US" altLang="ko-KR" sz="16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400" cap="none" spc="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 Exchange all the elements / simply </a:t>
            </a:r>
            <a:r>
              <a:rPr lang="en-US" altLang="ko-KR" sz="14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</a:t>
            </a:r>
            <a:r>
              <a:rPr lang="en-US" altLang="ko-KR" sz="1400" b="1" cap="none" spc="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xchange the addresses</a:t>
            </a:r>
            <a:endParaRPr lang="en-US" altLang="ko-KR" sz="1400" b="1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57221" y="5849985"/>
            <a:ext cx="2244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Ping-pong Buffering</a:t>
            </a:r>
            <a:endParaRPr lang="en-US" altLang="ko-KR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1" grpId="0" animBg="1"/>
      <p:bldP spid="56" grpId="0"/>
      <p:bldP spid="57" grpId="0"/>
      <p:bldP spid="58" grpId="0"/>
      <p:bldP spid="59" grpId="0"/>
      <p:bldP spid="60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dirty="0" smtClean="0"/>
              <a:t>Parallel Algorithm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3827" y="1409700"/>
            <a:ext cx="7319320" cy="5181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15" y="3095143"/>
            <a:ext cx="5082404" cy="3394648"/>
          </a:xfrm>
          <a:prstGeom prst="rect">
            <a:avLst/>
          </a:prstGeom>
        </p:spPr>
      </p:pic>
      <p:cxnSp>
        <p:nvCxnSpPr>
          <p:cNvPr id="93" name="직선 화살표 연결선 92"/>
          <p:cNvCxnSpPr/>
          <p:nvPr/>
        </p:nvCxnSpPr>
        <p:spPr>
          <a:xfrm>
            <a:off x="5004515" y="4887331"/>
            <a:ext cx="495666" cy="1857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4953642" y="4253263"/>
            <a:ext cx="360399" cy="3633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56663" y="445934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0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56663" y="4905363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1</a:t>
            </a:r>
            <a:endParaRPr lang="en-US" altLang="ko-KR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5570461" y="3535555"/>
            <a:ext cx="360399" cy="4006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652266" y="4077282"/>
            <a:ext cx="751876" cy="109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9" idx="6"/>
          </p:cNvCxnSpPr>
          <p:nvPr/>
        </p:nvCxnSpPr>
        <p:spPr>
          <a:xfrm flipV="1">
            <a:off x="5923995" y="4845613"/>
            <a:ext cx="539322" cy="2222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873598" y="5210420"/>
            <a:ext cx="890709" cy="499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5710927" y="5327227"/>
            <a:ext cx="1026" cy="611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5788929" y="314987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393467" y="3864101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439267" y="463940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88633" y="563892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489947" y="5920895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460951" y="5349501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2</a:t>
            </a:r>
            <a:endParaRPr lang="en-US" altLang="ko-KR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60951" y="5823495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3</a:t>
            </a:r>
            <a:endParaRPr lang="en-US" altLang="ko-KR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9" name="곱셈 기호 108"/>
          <p:cNvSpPr/>
          <p:nvPr/>
        </p:nvSpPr>
        <p:spPr>
          <a:xfrm>
            <a:off x="5042221" y="5452342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곱셈 기호 109"/>
          <p:cNvSpPr/>
          <p:nvPr/>
        </p:nvSpPr>
        <p:spPr>
          <a:xfrm>
            <a:off x="6159021" y="5943199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곱셈 기호 110"/>
          <p:cNvSpPr/>
          <p:nvPr/>
        </p:nvSpPr>
        <p:spPr>
          <a:xfrm>
            <a:off x="6614079" y="5158645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6541277" y="4331646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6159918" y="3545437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6242823" y="3361346"/>
            <a:ext cx="1334284" cy="588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512597" y="3907102"/>
            <a:ext cx="444500" cy="444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곱셈 기호 115"/>
          <p:cNvSpPr/>
          <p:nvPr/>
        </p:nvSpPr>
        <p:spPr>
          <a:xfrm>
            <a:off x="6978969" y="3948758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곱셈 기호 116"/>
          <p:cNvSpPr/>
          <p:nvPr/>
        </p:nvSpPr>
        <p:spPr>
          <a:xfrm>
            <a:off x="7279139" y="4897358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5189577" y="3859253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5479495" y="4845613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558745" y="4582917"/>
            <a:ext cx="444500" cy="4445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94117"/>
              </p:ext>
            </p:extLst>
          </p:nvPr>
        </p:nvGraphicFramePr>
        <p:xfrm>
          <a:off x="3604271" y="1792653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96057"/>
              </p:ext>
            </p:extLst>
          </p:nvPr>
        </p:nvGraphicFramePr>
        <p:xfrm>
          <a:off x="3593068" y="2399528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935030" y="1801102"/>
            <a:ext cx="177623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Previous Queue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913709" y="2376102"/>
            <a:ext cx="1784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Current Queue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177895" y="1669022"/>
            <a:ext cx="415173" cy="397341"/>
            <a:chOff x="5974631" y="4373738"/>
            <a:chExt cx="415173" cy="397341"/>
          </a:xfrm>
        </p:grpSpPr>
        <p:sp>
          <p:nvSpPr>
            <p:cNvPr id="132" name="오른쪽 화살표 131"/>
            <p:cNvSpPr/>
            <p:nvPr/>
          </p:nvSpPr>
          <p:spPr>
            <a:xfrm rot="10800000">
              <a:off x="5974631" y="4564501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25601" y="4373738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①</a:t>
              </a:r>
              <a:endPara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417568" y="2245639"/>
            <a:ext cx="419524" cy="406091"/>
            <a:chOff x="9214304" y="5036080"/>
            <a:chExt cx="419524" cy="406091"/>
          </a:xfrm>
        </p:grpSpPr>
        <p:sp>
          <p:nvSpPr>
            <p:cNvPr id="138" name="오른쪽 화살표 137"/>
            <p:cNvSpPr/>
            <p:nvPr/>
          </p:nvSpPr>
          <p:spPr>
            <a:xfrm rot="10800000">
              <a:off x="9214304" y="5235593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9269625" y="5036080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②</a:t>
              </a:r>
              <a:endPara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왼쪽/위쪽 화살표 16"/>
          <p:cNvSpPr/>
          <p:nvPr/>
        </p:nvSpPr>
        <p:spPr>
          <a:xfrm rot="18890419">
            <a:off x="8696283" y="1914196"/>
            <a:ext cx="615052" cy="670152"/>
          </a:xfrm>
          <a:prstGeom prst="leftUpArrow">
            <a:avLst>
              <a:gd name="adj1" fmla="val 9681"/>
              <a:gd name="adj2" fmla="val 23607"/>
              <a:gd name="adj3" fmla="val 256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709301" y="176994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5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b="1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dirty="0" smtClean="0"/>
              <a:t>Parallel Algorithm</a:t>
            </a:r>
          </a:p>
        </p:txBody>
      </p:sp>
    </p:spTree>
    <p:extLst>
      <p:ext uri="{BB962C8B-B14F-4D97-AF65-F5344CB8AC3E}">
        <p14:creationId xmlns:p14="http://schemas.microsoft.com/office/powerpoint/2010/main" val="11734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b="1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dirty="0" smtClean="0"/>
              <a:t>Parallel Algorithm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93699" y="3000709"/>
            <a:ext cx="6925235" cy="317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70" dirty="0" err="1" smtClean="0">
                <a:latin typeface="Consolas" panose="020B0609020204030204" pitchFamily="49" charset="0"/>
              </a:rPr>
              <a:t>while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p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_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&gt; 0) </a:t>
            </a:r>
            <a:endParaRPr lang="en-US" altLang="ko-KR" sz="1400" spc="-7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>
                <a:latin typeface="Consolas" panose="020B0609020204030204" pitchFamily="49" charset="0"/>
              </a:rPr>
              <a:t> 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for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(int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=0;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 &lt;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_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tail</a:t>
            </a:r>
            <a:r>
              <a:rPr lang="ko-KR" altLang="en-US" sz="1400" spc="-70" dirty="0">
                <a:latin typeface="Consolas" panose="020B0609020204030204" pitchFamily="49" charset="0"/>
              </a:rPr>
              <a:t>;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++) 		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p</a:t>
            </a:r>
            <a:r>
              <a:rPr lang="en-US" altLang="ko-KR" sz="1400" spc="-70" dirty="0">
                <a:latin typeface="Consolas" panose="020B0609020204030204" pitchFamily="49" charset="0"/>
              </a:rPr>
              <a:t>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]; </a:t>
            </a:r>
            <a:r>
              <a:rPr lang="ko-KR" altLang="en-US" sz="1400" spc="-70" dirty="0">
                <a:latin typeface="Consolas" panose="020B0609020204030204" pitchFamily="49" charset="0"/>
              </a:rPr>
              <a:t>	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for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(int i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edges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]; i &lt;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edges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[c_vertex+1]; i++) 		</a:t>
            </a:r>
            <a:r>
              <a:rPr lang="ko-KR" altLang="en-US" sz="1400" spc="-70" dirty="0">
                <a:latin typeface="Consolas" panose="020B0609020204030204" pitchFamily="49" charset="0"/>
              </a:rPr>
              <a:t> 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unsigned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int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[i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];</a:t>
            </a:r>
            <a:endParaRPr lang="en-US" altLang="ko-KR" sz="1400" spc="-7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if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== -1) 				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insert_frontier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, &amp;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); 		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+ 1; 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unsigned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int *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temp</a:t>
            </a:r>
            <a:r>
              <a:rPr lang="ko-KR" altLang="en-US" sz="1400" spc="-70" dirty="0">
                <a:latin typeface="Consolas" panose="020B0609020204030204" pitchFamily="49" charset="0"/>
              </a:rPr>
              <a:t> =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c_frontier</a:t>
            </a:r>
            <a:r>
              <a:rPr lang="ko-KR" altLang="en-US" sz="1400" spc="-70" dirty="0">
                <a:latin typeface="Consolas" panose="020B0609020204030204" pitchFamily="49" charset="0"/>
              </a:rPr>
              <a:t>;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;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temp</a:t>
            </a:r>
            <a:r>
              <a:rPr lang="ko-KR" altLang="en-US" sz="1400" spc="-70" dirty="0">
                <a:latin typeface="Consolas" panose="020B0609020204030204" pitchFamily="49" charset="0"/>
              </a:rPr>
              <a:t>;	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;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0;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11303" y="2999259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Until there’s no more vertices to visit.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17967" y="3280514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Extract(read) each vertex in the </a:t>
            </a:r>
            <a:r>
              <a:rPr lang="en-US" altLang="ko-KR" sz="1400" b="1" dirty="0" err="1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pQueue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21444" y="4299394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If it hasn’t  been visited before,</a:t>
            </a:r>
            <a:endParaRPr lang="en-US" altLang="ko-KR" sz="1400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52902" y="3810661"/>
            <a:ext cx="2314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Visit 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its </a:t>
            </a:r>
            <a:r>
              <a:rPr lang="en-US" altLang="ko-KR" sz="1400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neighboring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vertex.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57976" y="4554142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 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 </a:t>
            </a:r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into </a:t>
            </a:r>
            <a:r>
              <a:rPr lang="en-US" altLang="ko-KR" sz="1400" b="1" dirty="0" err="1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cQueue</a:t>
            </a:r>
            <a:r>
              <a:rPr lang="en-US" altLang="ko-KR" sz="1400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39769" y="4823890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Label its level.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89769" y="5437915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Ping-pong </a:t>
            </a:r>
          </a:p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Buffering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0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 smtClean="0"/>
              <a:t>Introduction of Graph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Graph Representation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 smtClean="0"/>
              <a:t>BFS Graph Search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 smtClean="0"/>
              <a:t>BFS Application: Maze Routing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 smtClean="0"/>
              <a:t>BFS Implementation Algorithm</a:t>
            </a:r>
          </a:p>
          <a:p>
            <a:pPr marL="800100" lvl="1" indent="-342900">
              <a:lnSpc>
                <a:spcPct val="170000"/>
              </a:lnSpc>
              <a:buFont typeface="+mj-lt"/>
              <a:buAutoNum type="arabicParenR"/>
            </a:pPr>
            <a:r>
              <a:rPr lang="en-US" altLang="ko-KR" sz="1600" dirty="0" smtClean="0"/>
              <a:t>Sequential Algorithm</a:t>
            </a:r>
          </a:p>
          <a:p>
            <a:pPr marL="800100" lvl="1" indent="-342900">
              <a:lnSpc>
                <a:spcPct val="170000"/>
              </a:lnSpc>
              <a:buFont typeface="+mj-lt"/>
              <a:buAutoNum type="arabicParenR"/>
            </a:pPr>
            <a:r>
              <a:rPr lang="en-US" altLang="ko-KR" sz="1600" dirty="0" smtClean="0"/>
              <a:t>Parallel </a:t>
            </a:r>
            <a:r>
              <a:rPr lang="en-US" altLang="ko-KR" sz="1600" dirty="0"/>
              <a:t>Algorithm</a:t>
            </a:r>
          </a:p>
          <a:p>
            <a:pPr marL="1828800" lvl="3" indent="-457200">
              <a:lnSpc>
                <a:spcPct val="170000"/>
              </a:lnSpc>
              <a:buFont typeface="+mj-ea"/>
              <a:buAutoNum type="circleNumDbPlain"/>
            </a:pPr>
            <a:r>
              <a:rPr lang="en-US" altLang="ko-KR" sz="1400" dirty="0"/>
              <a:t>Block-level Queue</a:t>
            </a:r>
          </a:p>
          <a:p>
            <a:pPr marL="1828800" lvl="3" indent="-457200">
              <a:lnSpc>
                <a:spcPct val="170000"/>
              </a:lnSpc>
              <a:buFont typeface="+mj-ea"/>
              <a:buAutoNum type="circleNumDbPlain"/>
            </a:pPr>
            <a:r>
              <a:rPr lang="en-US" altLang="ko-KR" sz="1400" dirty="0"/>
              <a:t>Warp-level Queue</a:t>
            </a:r>
            <a:endParaRPr lang="ko-KR" altLang="en-US" sz="1400" dirty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37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b="1" dirty="0" smtClean="0"/>
              <a:t>Parallel Algorithm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93699" y="3000709"/>
            <a:ext cx="6925235" cy="317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70" dirty="0" err="1" smtClean="0">
                <a:latin typeface="Consolas" panose="020B0609020204030204" pitchFamily="49" charset="0"/>
              </a:rPr>
              <a:t>while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p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_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&gt; 0) </a:t>
            </a:r>
            <a:endParaRPr lang="en-US" altLang="ko-KR" sz="1400" spc="-7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>
                <a:latin typeface="Consolas" panose="020B0609020204030204" pitchFamily="49" charset="0"/>
              </a:rPr>
              <a:t> 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for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(int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=0;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 &lt;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_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tail</a:t>
            </a:r>
            <a:r>
              <a:rPr lang="ko-KR" altLang="en-US" sz="1400" spc="-70" dirty="0">
                <a:latin typeface="Consolas" panose="020B0609020204030204" pitchFamily="49" charset="0"/>
              </a:rPr>
              <a:t>;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f</a:t>
            </a:r>
            <a:r>
              <a:rPr lang="ko-KR" altLang="en-US" sz="1400" spc="-70" dirty="0">
                <a:latin typeface="Consolas" panose="020B0609020204030204" pitchFamily="49" charset="0"/>
              </a:rPr>
              <a:t>++) 		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p</a:t>
            </a:r>
            <a:r>
              <a:rPr lang="en-US" altLang="ko-KR" sz="1400" spc="-70" dirty="0">
                <a:latin typeface="Consolas" panose="020B0609020204030204" pitchFamily="49" charset="0"/>
              </a:rPr>
              <a:t>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]; </a:t>
            </a:r>
            <a:r>
              <a:rPr lang="ko-KR" altLang="en-US" sz="1400" spc="-70" dirty="0">
                <a:latin typeface="Consolas" panose="020B0609020204030204" pitchFamily="49" charset="0"/>
              </a:rPr>
              <a:t>	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for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(int i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edges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]; i &lt;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edges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[c_vertex+1]; i++) 		</a:t>
            </a:r>
            <a:r>
              <a:rPr lang="ko-KR" altLang="en-US" sz="1400" spc="-70" dirty="0">
                <a:latin typeface="Consolas" panose="020B0609020204030204" pitchFamily="49" charset="0"/>
              </a:rPr>
              <a:t> 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unsigned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int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[i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];</a:t>
            </a:r>
            <a:endParaRPr lang="en-US" altLang="ko-KR" sz="1400" spc="-7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if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== -1) 				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insert_frontier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, &amp;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); 			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destVertex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=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label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[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c_vertex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] + 1; 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ko-KR" altLang="en-US" sz="1400" spc="-70" dirty="0" err="1" smtClean="0">
                <a:latin typeface="Consolas" panose="020B0609020204030204" pitchFamily="49" charset="0"/>
              </a:rPr>
              <a:t>unsigned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int *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temp</a:t>
            </a:r>
            <a:r>
              <a:rPr lang="ko-KR" altLang="en-US" sz="1400" spc="-70" dirty="0">
                <a:latin typeface="Consolas" panose="020B0609020204030204" pitchFamily="49" charset="0"/>
              </a:rPr>
              <a:t> =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c_frontier</a:t>
            </a:r>
            <a:r>
              <a:rPr lang="ko-KR" altLang="en-US" sz="1400" spc="-70" dirty="0">
                <a:latin typeface="Consolas" panose="020B0609020204030204" pitchFamily="49" charset="0"/>
              </a:rPr>
              <a:t>;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en-US" altLang="ko-KR" sz="1400" spc="-70" dirty="0" smtClean="0">
                <a:latin typeface="Consolas" panose="020B0609020204030204" pitchFamily="49" charset="0"/>
              </a:rPr>
              <a:t>;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ko-KR" altLang="en-US" sz="1400" spc="-70" dirty="0" err="1">
                <a:latin typeface="Consolas" panose="020B0609020204030204" pitchFamily="49" charset="0"/>
              </a:rPr>
              <a:t>temp</a:t>
            </a:r>
            <a:r>
              <a:rPr lang="ko-KR" altLang="en-US" sz="1400" spc="-70" dirty="0">
                <a:latin typeface="Consolas" panose="020B0609020204030204" pitchFamily="49" charset="0"/>
              </a:rPr>
              <a:t>;				</a:t>
            </a:r>
            <a:endParaRPr lang="en-US" altLang="ko-KR" sz="1400" spc="-7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7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pQ_tail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;  </a:t>
            </a:r>
            <a:r>
              <a:rPr lang="en-US" altLang="ko-KR" sz="1400" spc="-70" dirty="0" err="1" smtClean="0">
                <a:latin typeface="Consolas" panose="020B0609020204030204" pitchFamily="49" charset="0"/>
              </a:rPr>
              <a:t>cQ_tail</a:t>
            </a:r>
            <a:r>
              <a:rPr lang="ko-KR" altLang="en-US" sz="1400" spc="-7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spc="-70" dirty="0">
                <a:latin typeface="Consolas" panose="020B0609020204030204" pitchFamily="49" charset="0"/>
              </a:rPr>
              <a:t>= 0;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11303" y="2999259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Until there’s no more vertices to visit.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17967" y="3280514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Extract(read) each vertex in the </a:t>
            </a:r>
            <a:r>
              <a:rPr lang="en-US" altLang="ko-KR" sz="1400" b="1" dirty="0" err="1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pQueue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21444" y="4299394"/>
            <a:ext cx="378572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If it hasn’t  been visited before,</a:t>
            </a:r>
            <a:endParaRPr lang="en-US" altLang="ko-KR" sz="1400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89769" y="5437915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Ping-pong </a:t>
            </a:r>
          </a:p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Buffering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0811" y="3298490"/>
            <a:ext cx="8391971" cy="1833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25790" y="2857226"/>
            <a:ext cx="37857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Parallelize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052902" y="3810661"/>
            <a:ext cx="2314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Visit 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its </a:t>
            </a:r>
            <a:r>
              <a:rPr lang="en-US" altLang="ko-KR" sz="1400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neighboring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vertex.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57976" y="4554142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 </a:t>
            </a:r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 </a:t>
            </a:r>
            <a:r>
              <a:rPr lang="en-US" altLang="ko-KR" sz="1400" dirty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into </a:t>
            </a:r>
            <a:r>
              <a:rPr lang="en-US" altLang="ko-KR" sz="1400" b="1" dirty="0" err="1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cQueue</a:t>
            </a:r>
            <a:r>
              <a:rPr lang="en-US" altLang="ko-KR" sz="1400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39769" y="4823890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Label its level.</a:t>
            </a:r>
            <a:endParaRPr lang="en-US" altLang="ko-KR" sz="1400" b="1" dirty="0">
              <a:ln w="0"/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6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dirty="0" smtClean="0"/>
              <a:t>Parallel Algorithm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3827" y="1409700"/>
            <a:ext cx="7319320" cy="5181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15" y="3095143"/>
            <a:ext cx="5082404" cy="3394648"/>
          </a:xfrm>
          <a:prstGeom prst="rect">
            <a:avLst/>
          </a:prstGeom>
        </p:spPr>
      </p:pic>
      <p:cxnSp>
        <p:nvCxnSpPr>
          <p:cNvPr id="93" name="직선 화살표 연결선 92"/>
          <p:cNvCxnSpPr/>
          <p:nvPr/>
        </p:nvCxnSpPr>
        <p:spPr>
          <a:xfrm>
            <a:off x="5004515" y="4887331"/>
            <a:ext cx="495666" cy="1857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4953642" y="4253263"/>
            <a:ext cx="360399" cy="3633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56663" y="445934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0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56663" y="4905363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1</a:t>
            </a:r>
            <a:endParaRPr lang="en-US" altLang="ko-KR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5570461" y="3535555"/>
            <a:ext cx="360399" cy="4006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652266" y="4077282"/>
            <a:ext cx="751876" cy="109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9" idx="6"/>
          </p:cNvCxnSpPr>
          <p:nvPr/>
        </p:nvCxnSpPr>
        <p:spPr>
          <a:xfrm flipV="1">
            <a:off x="5923995" y="4845613"/>
            <a:ext cx="539322" cy="2222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873598" y="5210420"/>
            <a:ext cx="890709" cy="499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5710927" y="5327227"/>
            <a:ext cx="1026" cy="611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5788929" y="314987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393467" y="3864101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439267" y="4639409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88633" y="5638927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489947" y="5920895"/>
            <a:ext cx="444500" cy="4445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460951" y="5349501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2</a:t>
            </a:r>
            <a:endParaRPr lang="en-US" altLang="ko-KR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60951" y="5823495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Level: 3</a:t>
            </a:r>
            <a:endParaRPr lang="en-US" altLang="ko-KR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9" name="곱셈 기호 108"/>
          <p:cNvSpPr/>
          <p:nvPr/>
        </p:nvSpPr>
        <p:spPr>
          <a:xfrm>
            <a:off x="5042221" y="5452342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곱셈 기호 109"/>
          <p:cNvSpPr/>
          <p:nvPr/>
        </p:nvSpPr>
        <p:spPr>
          <a:xfrm>
            <a:off x="6159021" y="5943199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곱셈 기호 110"/>
          <p:cNvSpPr/>
          <p:nvPr/>
        </p:nvSpPr>
        <p:spPr>
          <a:xfrm>
            <a:off x="6614079" y="5158645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6541277" y="4331646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6159918" y="3545437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6242823" y="3361346"/>
            <a:ext cx="1334284" cy="588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512597" y="3907102"/>
            <a:ext cx="444500" cy="444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곱셈 기호 115"/>
          <p:cNvSpPr/>
          <p:nvPr/>
        </p:nvSpPr>
        <p:spPr>
          <a:xfrm>
            <a:off x="6978969" y="3948758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곱셈 기호 116"/>
          <p:cNvSpPr/>
          <p:nvPr/>
        </p:nvSpPr>
        <p:spPr>
          <a:xfrm>
            <a:off x="7279139" y="4897358"/>
            <a:ext cx="294712" cy="302618"/>
          </a:xfrm>
          <a:prstGeom prst="mathMultiply">
            <a:avLst>
              <a:gd name="adj1" fmla="val 5384"/>
            </a:avLst>
          </a:prstGeom>
          <a:solidFill>
            <a:srgbClr val="FF0000"/>
          </a:solidFill>
          <a:ln w="28575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5189577" y="3859253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5479495" y="4845613"/>
            <a:ext cx="444500" cy="4445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558745" y="4582917"/>
            <a:ext cx="444500" cy="4445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/>
          </p:nvPr>
        </p:nvGraphicFramePr>
        <p:xfrm>
          <a:off x="3604271" y="1792653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3593068" y="2399528"/>
          <a:ext cx="2758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26">
                  <a:extLst>
                    <a:ext uri="{9D8B030D-6E8A-4147-A177-3AD203B41FA5}">
                      <a16:colId xmlns:a16="http://schemas.microsoft.com/office/drawing/2014/main" val="3760518258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268185912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66373934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731333907"/>
                    </a:ext>
                  </a:extLst>
                </a:gridCol>
                <a:gridCol w="551626">
                  <a:extLst>
                    <a:ext uri="{9D8B030D-6E8A-4147-A177-3AD203B41FA5}">
                      <a16:colId xmlns:a16="http://schemas.microsoft.com/office/drawing/2014/main" val="10244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1284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935030" y="1801102"/>
            <a:ext cx="177623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Previous Queue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913709" y="2376102"/>
            <a:ext cx="1784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Current Queue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177895" y="1669022"/>
            <a:ext cx="415173" cy="397341"/>
            <a:chOff x="5974631" y="4373738"/>
            <a:chExt cx="415173" cy="397341"/>
          </a:xfrm>
        </p:grpSpPr>
        <p:sp>
          <p:nvSpPr>
            <p:cNvPr id="132" name="오른쪽 화살표 131"/>
            <p:cNvSpPr/>
            <p:nvPr/>
          </p:nvSpPr>
          <p:spPr>
            <a:xfrm rot="10800000">
              <a:off x="5974631" y="4564501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25601" y="4373738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①</a:t>
              </a:r>
              <a:endPara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417568" y="2245639"/>
            <a:ext cx="419524" cy="406091"/>
            <a:chOff x="9214304" y="5036080"/>
            <a:chExt cx="419524" cy="406091"/>
          </a:xfrm>
        </p:grpSpPr>
        <p:sp>
          <p:nvSpPr>
            <p:cNvPr id="138" name="오른쪽 화살표 137"/>
            <p:cNvSpPr/>
            <p:nvPr/>
          </p:nvSpPr>
          <p:spPr>
            <a:xfrm rot="10800000">
              <a:off x="9214304" y="5235593"/>
              <a:ext cx="365327" cy="206578"/>
            </a:xfrm>
            <a:prstGeom prst="rightArrow">
              <a:avLst>
                <a:gd name="adj1" fmla="val 29333"/>
                <a:gd name="adj2" fmla="val 6284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9269625" y="5036080"/>
              <a:ext cx="3642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②</a:t>
              </a:r>
              <a:endPara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왼쪽/위쪽 화살표 16"/>
          <p:cNvSpPr/>
          <p:nvPr/>
        </p:nvSpPr>
        <p:spPr>
          <a:xfrm rot="18890419">
            <a:off x="8696283" y="1914196"/>
            <a:ext cx="615052" cy="670152"/>
          </a:xfrm>
          <a:prstGeom prst="leftUpArrow">
            <a:avLst>
              <a:gd name="adj1" fmla="val 9681"/>
              <a:gd name="adj2" fmla="val 23607"/>
              <a:gd name="adj3" fmla="val 256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709301" y="176994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32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arenR"/>
            </a:pPr>
            <a:r>
              <a:rPr lang="en-US" altLang="ko-KR" dirty="0" smtClean="0"/>
              <a:t>Sequential Algorithm</a:t>
            </a:r>
          </a:p>
          <a:p>
            <a:pPr marL="457200" indent="-457200">
              <a:buAutoNum type="arabicParenR"/>
            </a:pPr>
            <a:r>
              <a:rPr lang="en-US" altLang="ko-KR" b="1" dirty="0" smtClean="0"/>
              <a:t>Parallel Algorithm</a:t>
            </a:r>
          </a:p>
          <a:p>
            <a:pPr marL="457200" lvl="1" indent="0">
              <a:buNone/>
            </a:pPr>
            <a:r>
              <a:rPr lang="en-US" altLang="ko-KR" u="sng" dirty="0" smtClean="0"/>
              <a:t>Each thread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handles one vertex in </a:t>
            </a:r>
            <a:r>
              <a:rPr lang="en-US" altLang="ko-KR" sz="1800" dirty="0" err="1" smtClean="0"/>
              <a:t>pQueue</a:t>
            </a:r>
            <a:r>
              <a:rPr lang="en-US" altLang="ko-KR" sz="1800" dirty="0" smtClean="0"/>
              <a:t> (search its neighbor vertices and insert them into </a:t>
            </a:r>
            <a:r>
              <a:rPr lang="en-US" altLang="ko-KR" sz="1800" dirty="0" err="1" smtClean="0"/>
              <a:t>cQueue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en-US" altLang="ko-KR" sz="1800" b="1" dirty="0" smtClean="0"/>
              <a:t>Thread </a:t>
            </a:r>
            <a:r>
              <a:rPr lang="en-US" altLang="ko-KR" sz="1800" b="1" dirty="0" smtClean="0"/>
              <a:t>Divergence</a:t>
            </a:r>
            <a:r>
              <a:rPr lang="en-US" altLang="ko-KR" sz="1800" dirty="0" smtClean="0"/>
              <a:t>: depends on </a:t>
            </a:r>
            <a:r>
              <a:rPr lang="en-US" altLang="ko-KR" sz="1800" dirty="0" smtClean="0"/>
              <a:t>graph</a:t>
            </a:r>
          </a:p>
          <a:p>
            <a:pPr lvl="1">
              <a:buFontTx/>
              <a:buChar char="-"/>
            </a:pPr>
            <a:r>
              <a:rPr lang="en-US" altLang="ko-KR" sz="1800" b="1" dirty="0" smtClean="0"/>
              <a:t>Atomic Operation </a:t>
            </a:r>
            <a:r>
              <a:rPr lang="en-US" altLang="ko-KR" sz="1800" dirty="0" smtClean="0"/>
              <a:t>is used for insertion =&gt; long delay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u="sng" dirty="0" smtClean="0"/>
              <a:t>=&gt; Shared </a:t>
            </a:r>
            <a:r>
              <a:rPr lang="en-US" altLang="ko-KR" b="1" u="sng" dirty="0" smtClean="0"/>
              <a:t>MEM</a:t>
            </a:r>
            <a:r>
              <a:rPr lang="en-US" altLang="ko-KR" u="sng" dirty="0" smtClean="0"/>
              <a:t>: private “</a:t>
            </a:r>
            <a:r>
              <a:rPr lang="en-US" altLang="ko-KR" u="sng" dirty="0"/>
              <a:t>C</a:t>
            </a:r>
            <a:r>
              <a:rPr lang="en-US" altLang="ko-KR" u="sng" dirty="0" smtClean="0"/>
              <a:t>urrent </a:t>
            </a:r>
            <a:r>
              <a:rPr lang="en-US" altLang="ko-KR" u="sng" dirty="0"/>
              <a:t>Q</a:t>
            </a:r>
            <a:r>
              <a:rPr lang="en-US" altLang="ko-KR" u="sng" dirty="0" smtClean="0"/>
              <a:t>ueue”</a:t>
            </a:r>
          </a:p>
          <a:p>
            <a:pPr marL="914400" lvl="2" indent="0">
              <a:buNone/>
            </a:pPr>
            <a:r>
              <a:rPr lang="en-US" altLang="ko-KR" dirty="0" smtClean="0"/>
              <a:t>+ </a:t>
            </a:r>
            <a:r>
              <a:rPr lang="en-US" altLang="ko-KR" sz="1900" dirty="0" smtClean="0"/>
              <a:t>Global MEM access↓, </a:t>
            </a:r>
          </a:p>
          <a:p>
            <a:pPr marL="914400" lvl="2" indent="0">
              <a:buNone/>
            </a:pPr>
            <a:r>
              <a:rPr lang="en-US" altLang="ko-KR" sz="1900" dirty="0" smtClean="0"/>
              <a:t>+ Delay cause by atomic operation↓</a:t>
            </a:r>
          </a:p>
          <a:p>
            <a:pPr marL="914400" lvl="2" indent="0">
              <a:buNone/>
            </a:pPr>
            <a:r>
              <a:rPr lang="en-US" altLang="ko-KR" sz="1900" dirty="0" smtClean="0"/>
              <a:t>- should copy the data in the private </a:t>
            </a:r>
            <a:r>
              <a:rPr lang="en-US" altLang="ko-KR" sz="1900" dirty="0" err="1" smtClean="0"/>
              <a:t>cQueue</a:t>
            </a:r>
            <a:r>
              <a:rPr lang="en-US" altLang="ko-KR" sz="1900" dirty="0" smtClean="0"/>
              <a:t> to global </a:t>
            </a:r>
            <a:r>
              <a:rPr lang="en-US" altLang="ko-KR" sz="1900" dirty="0" err="1" smtClean="0"/>
              <a:t>cQueue</a:t>
            </a:r>
            <a:r>
              <a:rPr lang="en-US" altLang="ko-KR" sz="1900" dirty="0" smtClean="0"/>
              <a:t>!</a:t>
            </a:r>
          </a:p>
          <a:p>
            <a:pPr marL="914400" lvl="2" indent="0">
              <a:buNone/>
            </a:pPr>
            <a:r>
              <a:rPr lang="en-US" altLang="ko-KR" sz="1900" dirty="0" smtClean="0"/>
              <a:t>- If the private </a:t>
            </a:r>
            <a:r>
              <a:rPr lang="en-US" altLang="ko-KR" sz="1900" dirty="0" err="1" smtClean="0"/>
              <a:t>cQueue</a:t>
            </a:r>
            <a:r>
              <a:rPr lang="en-US" altLang="ko-KR" sz="1900" dirty="0" smtClean="0"/>
              <a:t> is full, insert it directly into the global </a:t>
            </a:r>
            <a:r>
              <a:rPr lang="en-US" altLang="ko-KR" sz="1900" dirty="0" err="1" smtClean="0"/>
              <a:t>cQueue</a:t>
            </a:r>
            <a:r>
              <a:rPr lang="en-US" altLang="ko-KR" sz="1900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034" y="4185628"/>
            <a:ext cx="3076280" cy="2377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4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BFS Implementation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tabLst>
                <a:tab pos="901700" algn="l"/>
              </a:tabLst>
            </a:pPr>
            <a:r>
              <a:rPr lang="en-US" altLang="ko-KR" sz="2800" dirty="0" smtClean="0"/>
              <a:t>Block-level Queue    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altLang="ko-KR" sz="2800" dirty="0" smtClean="0"/>
              <a:t>     Warp-level Queue</a:t>
            </a:r>
            <a:endParaRPr lang="en-US" altLang="ko-KR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13" y="3398876"/>
            <a:ext cx="6941888" cy="2778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1" y="3398875"/>
            <a:ext cx="3594191" cy="2778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73921" y="2537810"/>
            <a:ext cx="90441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Too many insertion requests -&gt; </a:t>
            </a:r>
            <a:r>
              <a:rPr lang="en-US" altLang="ko-KR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Atomic operations </a:t>
            </a:r>
            <a:r>
              <a:rPr lang="en-US" altLang="ko-KR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cause too much </a:t>
            </a:r>
            <a:r>
              <a:rPr lang="en-US" altLang="ko-KR" b="1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serialization</a:t>
            </a:r>
            <a:r>
              <a:rPr lang="en-US" altLang="ko-KR" dirty="0" smtClean="0">
                <a:ln w="0"/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delay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557848" y="2390515"/>
            <a:ext cx="2903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of Graph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" b="100000" l="4819" r="899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4798" y="3070325"/>
            <a:ext cx="5082404" cy="339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en-US" altLang="ko-KR" dirty="0" smtClean="0"/>
              <a:t>: a data structure that represents the </a:t>
            </a:r>
            <a:r>
              <a:rPr lang="en-US" altLang="ko-KR" b="1" dirty="0" smtClean="0"/>
              <a:t>relations</a:t>
            </a:r>
            <a:r>
              <a:rPr lang="en-US" altLang="ko-KR" dirty="0" smtClean="0"/>
              <a:t> between </a:t>
            </a:r>
            <a:r>
              <a:rPr lang="en-US" altLang="ko-KR" b="1" dirty="0" smtClean="0"/>
              <a:t>entities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can represent many real-world problems </a:t>
            </a:r>
            <a:r>
              <a:rPr lang="en-US" altLang="ko-KR" sz="1600" dirty="0" smtClean="0"/>
              <a:t>(e.g. social networks, driving direction app)</a:t>
            </a:r>
            <a:endParaRPr lang="en-US" altLang="ko-KR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7873" y="2206294"/>
            <a:ext cx="1155378" cy="1444756"/>
            <a:chOff x="5947873" y="2206294"/>
            <a:chExt cx="1155378" cy="1444756"/>
          </a:xfrm>
        </p:grpSpPr>
        <p:sp>
          <p:nvSpPr>
            <p:cNvPr id="9" name="직사각형 8"/>
            <p:cNvSpPr/>
            <p:nvPr/>
          </p:nvSpPr>
          <p:spPr>
            <a:xfrm>
              <a:off x="6351122" y="3250940"/>
              <a:ext cx="7521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Edge</a:t>
              </a:r>
              <a:endParaRPr lang="en-US" altLang="ko-KR" sz="20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947873" y="2206294"/>
              <a:ext cx="9485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7421225" y="2206294"/>
            <a:ext cx="1394690" cy="1844866"/>
            <a:chOff x="7421225" y="2206294"/>
            <a:chExt cx="1394690" cy="1844866"/>
          </a:xfrm>
        </p:grpSpPr>
        <p:sp>
          <p:nvSpPr>
            <p:cNvPr id="8" name="직사각형 7"/>
            <p:cNvSpPr/>
            <p:nvPr/>
          </p:nvSpPr>
          <p:spPr>
            <a:xfrm>
              <a:off x="7421225" y="3651050"/>
              <a:ext cx="8980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 smtClean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Vertex</a:t>
              </a:r>
              <a:endParaRPr lang="en-US" altLang="ko-KR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990317" y="2206294"/>
              <a:ext cx="82559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6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Graph: a data structure that represents the relations between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Type: </a:t>
            </a:r>
            <a:r>
              <a:rPr lang="en-US" altLang="ko-KR" sz="1800" b="1" dirty="0" smtClean="0"/>
              <a:t>Simple</a:t>
            </a:r>
            <a:r>
              <a:rPr lang="en-US" altLang="ko-KR" sz="1800" dirty="0" smtClean="0"/>
              <a:t> graph with bi-directional/</a:t>
            </a:r>
            <a:r>
              <a:rPr lang="en-US" altLang="ko-KR" sz="1800" b="1" dirty="0" smtClean="0"/>
              <a:t>directional</a:t>
            </a:r>
            <a:r>
              <a:rPr lang="en-US" altLang="ko-KR" sz="1800" dirty="0" smtClean="0"/>
              <a:t> edges</a:t>
            </a:r>
            <a:endParaRPr lang="en-US" altLang="ko-KR" sz="16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947291" y="3479548"/>
            <a:ext cx="2581275" cy="1695450"/>
            <a:chOff x="3619372" y="3333974"/>
            <a:chExt cx="2581275" cy="169545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619372" y="3333974"/>
              <a:ext cx="2581275" cy="169545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303527" y="3598390"/>
              <a:ext cx="1107996" cy="1184713"/>
              <a:chOff x="1356258" y="4228043"/>
              <a:chExt cx="1107996" cy="1184713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497797" y="4228043"/>
                <a:ext cx="931504" cy="1054012"/>
                <a:chOff x="1693408" y="4406114"/>
                <a:chExt cx="931504" cy="105401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1895186" y="4406114"/>
                  <a:ext cx="483681" cy="798430"/>
                  <a:chOff x="1907834" y="4136230"/>
                  <a:chExt cx="483681" cy="798430"/>
                </a:xfrm>
              </p:grpSpPr>
              <p:sp>
                <p:nvSpPr>
                  <p:cNvPr id="39" name="위로 구부러진 화살표 38"/>
                  <p:cNvSpPr/>
                  <p:nvPr/>
                </p:nvSpPr>
                <p:spPr>
                  <a:xfrm rot="10800000">
                    <a:off x="1907834" y="4136230"/>
                    <a:ext cx="421362" cy="412655"/>
                  </a:xfrm>
                  <a:prstGeom prst="curvedUpArrow">
                    <a:avLst>
                      <a:gd name="adj1" fmla="val 12944"/>
                      <a:gd name="adj2" fmla="val 50000"/>
                      <a:gd name="adj3" fmla="val 37243"/>
                    </a:avLst>
                  </a:prstGeom>
                  <a:solidFill>
                    <a:srgbClr val="231F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957505" y="4472995"/>
                    <a:ext cx="434010" cy="461665"/>
                    <a:chOff x="5048508" y="3657438"/>
                    <a:chExt cx="434010" cy="461665"/>
                  </a:xfrm>
                </p:grpSpPr>
                <p:sp>
                  <p:nvSpPr>
                    <p:cNvPr id="32" name="타원 31"/>
                    <p:cNvSpPr/>
                    <p:nvPr/>
                  </p:nvSpPr>
                  <p:spPr>
                    <a:xfrm>
                      <a:off x="5048508" y="3671266"/>
                      <a:ext cx="434010" cy="434010"/>
                    </a:xfrm>
                    <a:prstGeom prst="ellipse">
                      <a:avLst/>
                    </a:prstGeom>
                    <a:solidFill>
                      <a:srgbClr val="7E7F7F"/>
                    </a:solidFill>
                    <a:ln w="19050">
                      <a:solidFill>
                        <a:srgbClr val="2BBB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5173147" y="3657438"/>
                      <a:ext cx="1847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endParaRPr lang="en-US" altLang="ko-KR" sz="24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  <p:sp>
              <p:nvSpPr>
                <p:cNvPr id="41" name="곱셈 기호 40"/>
                <p:cNvSpPr/>
                <p:nvPr/>
              </p:nvSpPr>
              <p:spPr>
                <a:xfrm>
                  <a:off x="1693408" y="4503633"/>
                  <a:ext cx="931504" cy="956493"/>
                </a:xfrm>
                <a:prstGeom prst="mathMultiply">
                  <a:avLst>
                    <a:gd name="adj1" fmla="val 538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1356258" y="5012646"/>
                <a:ext cx="110799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No loop</a:t>
                </a:r>
                <a:endPara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7986086" y="3463836"/>
            <a:ext cx="2581275" cy="1695450"/>
            <a:chOff x="7253104" y="3236975"/>
            <a:chExt cx="2581275" cy="169545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3104" y="3236975"/>
              <a:ext cx="2581275" cy="169545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491954" y="3518503"/>
              <a:ext cx="2323072" cy="1150490"/>
              <a:chOff x="2570840" y="4276093"/>
              <a:chExt cx="2323072" cy="115049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570840" y="5026473"/>
                <a:ext cx="232307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No multiple edges</a:t>
                </a:r>
                <a:endPara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2707031" y="4276093"/>
                <a:ext cx="1832112" cy="956493"/>
                <a:chOff x="2707031" y="4276093"/>
                <a:chExt cx="1832112" cy="956493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2707031" y="4524217"/>
                  <a:ext cx="1832112" cy="461666"/>
                  <a:chOff x="2675862" y="6081067"/>
                  <a:chExt cx="1832112" cy="461666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2675862" y="6081068"/>
                    <a:ext cx="434010" cy="461665"/>
                    <a:chOff x="5048508" y="3657438"/>
                    <a:chExt cx="434010" cy="461665"/>
                  </a:xfrm>
                </p:grpSpPr>
                <p:sp>
                  <p:nvSpPr>
                    <p:cNvPr id="29" name="타원 28"/>
                    <p:cNvSpPr/>
                    <p:nvPr/>
                  </p:nvSpPr>
                  <p:spPr>
                    <a:xfrm>
                      <a:off x="5048508" y="3671266"/>
                      <a:ext cx="434010" cy="434010"/>
                    </a:xfrm>
                    <a:prstGeom prst="ellipse">
                      <a:avLst/>
                    </a:prstGeom>
                    <a:solidFill>
                      <a:srgbClr val="7E7F7F"/>
                    </a:solidFill>
                    <a:ln w="19050">
                      <a:solidFill>
                        <a:srgbClr val="2BBB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5173147" y="3657438"/>
                      <a:ext cx="1847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endParaRPr lang="en-US" altLang="ko-KR" sz="24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25" name="직선 화살표 연결선 24"/>
                  <p:cNvCxnSpPr/>
                  <p:nvPr/>
                </p:nvCxnSpPr>
                <p:spPr>
                  <a:xfrm>
                    <a:off x="3109872" y="6226840"/>
                    <a:ext cx="973364" cy="0"/>
                  </a:xfrm>
                  <a:prstGeom prst="straightConnector1">
                    <a:avLst/>
                  </a:prstGeom>
                  <a:ln w="57150">
                    <a:solidFill>
                      <a:srgbClr val="231F2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화살표 연결선 30"/>
                  <p:cNvCxnSpPr/>
                  <p:nvPr/>
                </p:nvCxnSpPr>
                <p:spPr>
                  <a:xfrm>
                    <a:off x="3085611" y="6399140"/>
                    <a:ext cx="997625" cy="2011"/>
                  </a:xfrm>
                  <a:prstGeom prst="straightConnector1">
                    <a:avLst/>
                  </a:prstGeom>
                  <a:ln w="57150">
                    <a:solidFill>
                      <a:srgbClr val="231F2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4073964" y="6081067"/>
                    <a:ext cx="434010" cy="461665"/>
                    <a:chOff x="5048508" y="3657438"/>
                    <a:chExt cx="434010" cy="461665"/>
                  </a:xfrm>
                </p:grpSpPr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5048508" y="3671266"/>
                      <a:ext cx="434010" cy="434010"/>
                    </a:xfrm>
                    <a:prstGeom prst="ellipse">
                      <a:avLst/>
                    </a:prstGeom>
                    <a:solidFill>
                      <a:srgbClr val="7E7F7F"/>
                    </a:solidFill>
                    <a:ln w="19050">
                      <a:solidFill>
                        <a:srgbClr val="2BBB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5173147" y="3657438"/>
                      <a:ext cx="1847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endParaRPr lang="en-US" altLang="ko-KR" sz="24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  <p:sp>
              <p:nvSpPr>
                <p:cNvPr id="51" name="곱셈 기호 50"/>
                <p:cNvSpPr/>
                <p:nvPr/>
              </p:nvSpPr>
              <p:spPr>
                <a:xfrm>
                  <a:off x="3138719" y="4276093"/>
                  <a:ext cx="931504" cy="956493"/>
                </a:xfrm>
                <a:prstGeom prst="mathMultiply">
                  <a:avLst>
                    <a:gd name="adj1" fmla="val 538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4" name="그룹 63"/>
          <p:cNvGrpSpPr/>
          <p:nvPr/>
        </p:nvGrpSpPr>
        <p:grpSpPr>
          <a:xfrm>
            <a:off x="1910585" y="3472004"/>
            <a:ext cx="2581275" cy="1695450"/>
            <a:chOff x="1329722" y="3330368"/>
            <a:chExt cx="2581275" cy="169545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329722" y="3330368"/>
              <a:ext cx="2581275" cy="169545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613232" y="3926838"/>
              <a:ext cx="2040207" cy="527819"/>
              <a:chOff x="2090452" y="3237719"/>
              <a:chExt cx="2040207" cy="527819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090452" y="3272275"/>
                <a:ext cx="2040207" cy="461665"/>
                <a:chOff x="1895186" y="3539629"/>
                <a:chExt cx="2040207" cy="461665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1895186" y="3539629"/>
                  <a:ext cx="434010" cy="461665"/>
                  <a:chOff x="5048508" y="3657438"/>
                  <a:chExt cx="434010" cy="461665"/>
                </a:xfrm>
              </p:grpSpPr>
              <p:sp>
                <p:nvSpPr>
                  <p:cNvPr id="4" name="타원 3"/>
                  <p:cNvSpPr/>
                  <p:nvPr/>
                </p:nvSpPr>
                <p:spPr>
                  <a:xfrm>
                    <a:off x="5048508" y="3671266"/>
                    <a:ext cx="434010" cy="434010"/>
                  </a:xfrm>
                  <a:prstGeom prst="ellipse">
                    <a:avLst/>
                  </a:prstGeom>
                  <a:solidFill>
                    <a:srgbClr val="7E7F7F"/>
                  </a:solidFill>
                  <a:ln w="19050">
                    <a:solidFill>
                      <a:srgbClr val="2BBB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5173147" y="3657438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endParaRPr lang="en-US" altLang="ko-KR" sz="2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7" name="그룹 16"/>
                <p:cNvGrpSpPr/>
                <p:nvPr/>
              </p:nvGrpSpPr>
              <p:grpSpPr>
                <a:xfrm>
                  <a:off x="3501383" y="3539629"/>
                  <a:ext cx="434010" cy="461665"/>
                  <a:chOff x="5048508" y="3657438"/>
                  <a:chExt cx="434010" cy="461665"/>
                </a:xfrm>
              </p:grpSpPr>
              <p:sp>
                <p:nvSpPr>
                  <p:cNvPr id="18" name="타원 17"/>
                  <p:cNvSpPr/>
                  <p:nvPr/>
                </p:nvSpPr>
                <p:spPr>
                  <a:xfrm>
                    <a:off x="5048508" y="3671266"/>
                    <a:ext cx="434010" cy="434010"/>
                  </a:xfrm>
                  <a:prstGeom prst="ellipse">
                    <a:avLst/>
                  </a:prstGeom>
                  <a:solidFill>
                    <a:srgbClr val="7E7F7F"/>
                  </a:solidFill>
                  <a:ln w="19050">
                    <a:solidFill>
                      <a:srgbClr val="2BBB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173147" y="3657438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endParaRPr lang="en-US" altLang="ko-KR" sz="2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0" name="직선 화살표 연결선 19"/>
                <p:cNvCxnSpPr>
                  <a:stCxn id="4" idx="6"/>
                </p:cNvCxnSpPr>
                <p:nvPr/>
              </p:nvCxnSpPr>
              <p:spPr>
                <a:xfrm flipV="1">
                  <a:off x="2329196" y="3770460"/>
                  <a:ext cx="1181625" cy="2"/>
                </a:xfrm>
                <a:prstGeom prst="straightConnector1">
                  <a:avLst/>
                </a:prstGeom>
                <a:ln w="57150">
                  <a:solidFill>
                    <a:srgbClr val="231F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타원 53"/>
              <p:cNvSpPr/>
              <p:nvPr/>
            </p:nvSpPr>
            <p:spPr>
              <a:xfrm>
                <a:off x="2784326" y="3237719"/>
                <a:ext cx="527819" cy="5278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69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Graph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Adjacency Matrix Representation</a:t>
            </a:r>
          </a:p>
          <a:p>
            <a:r>
              <a:rPr lang="en-US" altLang="ko-KR" dirty="0" smtClean="0"/>
              <a:t>Sparse Matrix (CSR) Representation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6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Graph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Adjacency Matrix Representation</a:t>
            </a:r>
          </a:p>
          <a:p>
            <a:r>
              <a:rPr lang="en-US" altLang="ko-KR" dirty="0" smtClean="0"/>
              <a:t>Sparse Matrix (CSR) Representation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34" y="2909396"/>
            <a:ext cx="3707666" cy="3040917"/>
          </a:xfrm>
          <a:prstGeom prst="rect">
            <a:avLst/>
          </a:prstGeom>
          <a:ln w="28575">
            <a:solidFill>
              <a:srgbClr val="231F2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596457" y="4130513"/>
            <a:ext cx="259052" cy="5796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endParaRPr lang="en-US" altLang="ko-KR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6072" y="2288925"/>
            <a:ext cx="248989" cy="524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</a:t>
            </a:r>
            <a:endParaRPr lang="en-US" altLang="ko-KR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26691" y="3655730"/>
            <a:ext cx="2581275" cy="1695450"/>
            <a:chOff x="1926691" y="3655730"/>
            <a:chExt cx="2581275" cy="1695450"/>
          </a:xfrm>
        </p:grpSpPr>
        <p:grpSp>
          <p:nvGrpSpPr>
            <p:cNvPr id="27" name="그룹 26"/>
            <p:cNvGrpSpPr/>
            <p:nvPr/>
          </p:nvGrpSpPr>
          <p:grpSpPr>
            <a:xfrm>
              <a:off x="1926691" y="3655730"/>
              <a:ext cx="2581275" cy="1695450"/>
              <a:chOff x="1329722" y="3330368"/>
              <a:chExt cx="2581275" cy="169545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1329722" y="3330368"/>
                <a:ext cx="2581275" cy="1695450"/>
              </a:xfrm>
              <a:prstGeom prst="roundRect">
                <a:avLst/>
              </a:prstGeom>
              <a:solidFill>
                <a:srgbClr val="FFFFFF">
                  <a:alpha val="85098"/>
                </a:srgbClr>
              </a:solidFill>
              <a:ln w="19050">
                <a:solidFill>
                  <a:srgbClr val="231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613232" y="3961394"/>
                <a:ext cx="2040207" cy="461665"/>
                <a:chOff x="1895186" y="3539629"/>
                <a:chExt cx="2040207" cy="46166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1895186" y="3539629"/>
                  <a:ext cx="434010" cy="461665"/>
                  <a:chOff x="5048508" y="3657438"/>
                  <a:chExt cx="434010" cy="461665"/>
                </a:xfrm>
              </p:grpSpPr>
              <p:sp>
                <p:nvSpPr>
                  <p:cNvPr id="37" name="타원 36"/>
                  <p:cNvSpPr/>
                  <p:nvPr/>
                </p:nvSpPr>
                <p:spPr>
                  <a:xfrm>
                    <a:off x="5048508" y="3671266"/>
                    <a:ext cx="434010" cy="434010"/>
                  </a:xfrm>
                  <a:prstGeom prst="ellipse">
                    <a:avLst/>
                  </a:prstGeom>
                  <a:solidFill>
                    <a:srgbClr val="7E7F7F"/>
                  </a:solidFill>
                  <a:ln w="19050">
                    <a:solidFill>
                      <a:srgbClr val="2BBB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173147" y="3657438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endParaRPr lang="en-US" altLang="ko-KR" sz="2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3501383" y="3539629"/>
                  <a:ext cx="434010" cy="461665"/>
                  <a:chOff x="5048508" y="3657438"/>
                  <a:chExt cx="434010" cy="461665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5048508" y="3671266"/>
                    <a:ext cx="434010" cy="434010"/>
                  </a:xfrm>
                  <a:prstGeom prst="ellipse">
                    <a:avLst/>
                  </a:prstGeom>
                  <a:solidFill>
                    <a:srgbClr val="7E7F7F"/>
                  </a:solidFill>
                  <a:ln w="19050">
                    <a:solidFill>
                      <a:srgbClr val="2BBB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173147" y="3657438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endParaRPr lang="en-US" altLang="ko-KR" sz="2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34" name="직선 화살표 연결선 33"/>
                <p:cNvCxnSpPr>
                  <a:stCxn id="37" idx="6"/>
                </p:cNvCxnSpPr>
                <p:nvPr/>
              </p:nvCxnSpPr>
              <p:spPr>
                <a:xfrm flipV="1">
                  <a:off x="2329196" y="3770460"/>
                  <a:ext cx="1181625" cy="2"/>
                </a:xfrm>
                <a:prstGeom prst="straightConnector1">
                  <a:avLst/>
                </a:prstGeom>
                <a:ln w="57150">
                  <a:solidFill>
                    <a:srgbClr val="231F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직사각형 39"/>
            <p:cNvSpPr/>
            <p:nvPr/>
          </p:nvSpPr>
          <p:spPr>
            <a:xfrm>
              <a:off x="2297201" y="4272622"/>
              <a:ext cx="26000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27451" y="4286756"/>
              <a:ext cx="2471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altLang="ko-K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451927" y="1875898"/>
            <a:ext cx="2645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many blank spaces</a:t>
            </a:r>
            <a:endParaRPr lang="en-US" altLang="ko-KR" sz="20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8641" y="5873212"/>
            <a:ext cx="1883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M[i][j] = 1</a:t>
            </a:r>
            <a:endParaRPr lang="en-US" altLang="ko-KR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Graph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Adjacency Matrix Representation</a:t>
            </a:r>
          </a:p>
          <a:p>
            <a:r>
              <a:rPr lang="en-US" altLang="ko-KR" b="1" dirty="0" smtClean="0"/>
              <a:t>Sparse Matrix (CSR) Representation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20" y="3801950"/>
            <a:ext cx="2575239" cy="2112134"/>
          </a:xfrm>
          <a:prstGeom prst="rect">
            <a:avLst/>
          </a:prstGeom>
          <a:ln w="12700">
            <a:solidFill>
              <a:srgbClr val="231F20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l="2466" r="2523"/>
          <a:stretch/>
        </p:blipFill>
        <p:spPr>
          <a:xfrm>
            <a:off x="3413439" y="3801950"/>
            <a:ext cx="8318500" cy="2112134"/>
          </a:xfrm>
          <a:prstGeom prst="rect">
            <a:avLst/>
          </a:prstGeom>
          <a:ln w="12700">
            <a:solidFill>
              <a:srgbClr val="231F20"/>
            </a:solidFill>
          </a:ln>
        </p:spPr>
      </p:pic>
      <p:sp>
        <p:nvSpPr>
          <p:cNvPr id="33" name="오른쪽 화살표 32"/>
          <p:cNvSpPr/>
          <p:nvPr/>
        </p:nvSpPr>
        <p:spPr>
          <a:xfrm>
            <a:off x="2273300" y="4457967"/>
            <a:ext cx="1348597" cy="800100"/>
          </a:xfrm>
          <a:prstGeom prst="rightArrow">
            <a:avLst>
              <a:gd name="adj1" fmla="val 36047"/>
              <a:gd name="adj2" fmla="val 70930"/>
            </a:avLst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0071" y="2008781"/>
            <a:ext cx="2917786" cy="369332"/>
          </a:xfrm>
          <a:prstGeom prst="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data[i] = weight of edge ‘i’ </a:t>
            </a:r>
            <a:endParaRPr lang="en-US" altLang="ko-KR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20071" y="3011415"/>
            <a:ext cx="3393879" cy="369332"/>
          </a:xfrm>
          <a:prstGeom prst="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edges[i]= First edge of Vertex ‘i’</a:t>
            </a:r>
            <a:endParaRPr lang="en-US" altLang="ko-KR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20071" y="2513050"/>
            <a:ext cx="3905236" cy="369332"/>
          </a:xfrm>
          <a:prstGeom prst="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err="1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dest</a:t>
            </a:r>
            <a:r>
              <a:rPr lang="en-US" altLang="ko-KR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[i]= Destination vertex of edge ‘i’</a:t>
            </a:r>
            <a:endParaRPr lang="en-US" altLang="ko-KR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013950" y="2962822"/>
            <a:ext cx="17940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=&gt; Prefix Sum</a:t>
            </a:r>
            <a:endParaRPr lang="en-US" altLang="ko-KR" sz="20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69565" y="1993392"/>
            <a:ext cx="24828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all 1 =&gt; unnecessary</a:t>
            </a:r>
            <a:endParaRPr lang="en-US" altLang="ko-KR" sz="20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9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BFS Graph Search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1948</Words>
  <Application>Microsoft Office PowerPoint</Application>
  <PresentationFormat>와이드스크린</PresentationFormat>
  <Paragraphs>323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맑은 고딕 Semilight</vt:lpstr>
      <vt:lpstr>Arial</vt:lpstr>
      <vt:lpstr>Consolas</vt:lpstr>
      <vt:lpstr>Symbol</vt:lpstr>
      <vt:lpstr>Wingdings</vt:lpstr>
      <vt:lpstr>Office 테마</vt:lpstr>
      <vt:lpstr>Graph Search</vt:lpstr>
      <vt:lpstr>Content</vt:lpstr>
      <vt:lpstr>1. Introduction of Graph</vt:lpstr>
      <vt:lpstr>1. Introduction of Graph</vt:lpstr>
      <vt:lpstr>1. Introduction of Graph</vt:lpstr>
      <vt:lpstr>1) Graph Representation</vt:lpstr>
      <vt:lpstr>1) Graph Representation</vt:lpstr>
      <vt:lpstr>1) Graph Representation</vt:lpstr>
      <vt:lpstr>2. BFS Graph Search</vt:lpstr>
      <vt:lpstr>2. BFS Graph Search</vt:lpstr>
      <vt:lpstr>3. BFS Application: Maze Routing</vt:lpstr>
      <vt:lpstr>3. BFS Application: Maze Routing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4. BFS Implementation Algorithm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</dc:title>
  <dc:creator>jykim</dc:creator>
  <cp:lastModifiedBy>jykim</cp:lastModifiedBy>
  <cp:revision>1137</cp:revision>
  <dcterms:created xsi:type="dcterms:W3CDTF">2022-03-13T02:01:26Z</dcterms:created>
  <dcterms:modified xsi:type="dcterms:W3CDTF">2022-03-17T19:31:12Z</dcterms:modified>
</cp:coreProperties>
</file>