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57" r:id="rId4"/>
    <p:sldId id="265" r:id="rId5"/>
    <p:sldId id="300" r:id="rId6"/>
    <p:sldId id="301" r:id="rId7"/>
    <p:sldId id="262" r:id="rId8"/>
    <p:sldId id="258" r:id="rId9"/>
    <p:sldId id="264" r:id="rId10"/>
    <p:sldId id="266" r:id="rId11"/>
    <p:sldId id="270" r:id="rId12"/>
    <p:sldId id="267" r:id="rId13"/>
    <p:sldId id="272" r:id="rId14"/>
    <p:sldId id="273" r:id="rId15"/>
    <p:sldId id="274" r:id="rId16"/>
    <p:sldId id="288" r:id="rId17"/>
    <p:sldId id="289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0" r:id="rId27"/>
    <p:sldId id="287" r:id="rId28"/>
    <p:sldId id="299" r:id="rId29"/>
    <p:sldId id="291" r:id="rId30"/>
    <p:sldId id="293" r:id="rId31"/>
    <p:sldId id="296" r:id="rId32"/>
    <p:sldId id="298" r:id="rId33"/>
    <p:sldId id="29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kim" initials="j" lastIdx="0" clrIdx="0">
    <p:extLst>
      <p:ext uri="{19B8F6BF-5375-455C-9EA6-DF929625EA0E}">
        <p15:presenceInfo xmlns:p15="http://schemas.microsoft.com/office/powerpoint/2012/main" userId="jy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105"/>
    <a:srgbClr val="008000"/>
    <a:srgbClr val="FFFFFF"/>
    <a:srgbClr val="884F24"/>
    <a:srgbClr val="A65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997B-2088-479A-91DB-6BF0E052F590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EEF3-6D40-4194-8E6D-B3C7B810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7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5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5D32-23F0-4A1B-9922-5DCD5CB8B84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2F1C-2211-4532-83F6-A046052E3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Ch8. Prefix Sum(Scan)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2071045 </a:t>
            </a:r>
            <a:r>
              <a:rPr lang="ko-KR" altLang="en-US" dirty="0" smtClean="0"/>
              <a:t>정은수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1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Scan </a:t>
            </a:r>
            <a:r>
              <a:rPr lang="ko-KR" altLang="en-US" dirty="0" smtClean="0"/>
              <a:t>구현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237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2) GPU (Parallel Algorithm)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: 3 </a:t>
            </a:r>
            <a:r>
              <a:rPr lang="en-US" altLang="ko-KR" b="1" dirty="0" smtClean="0"/>
              <a:t>Adder Design</a:t>
            </a:r>
            <a:r>
              <a:rPr lang="en-US" altLang="ko-KR" dirty="0" smtClean="0"/>
              <a:t>s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Brent-Kung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Three-phase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11600" y="4513663"/>
            <a:ext cx="7975600" cy="18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1. input </a:t>
            </a:r>
            <a:r>
              <a:rPr lang="en-US" altLang="ko-KR" sz="2400" b="1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i="1" dirty="0" smtClean="0"/>
              <a:t>Shared MEM array 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로 복사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2. XY</a:t>
            </a:r>
            <a:r>
              <a:rPr lang="ko-KR" altLang="en-US" sz="2400" dirty="0" smtClean="0"/>
              <a:t>를 사용해서 </a:t>
            </a:r>
            <a:r>
              <a:rPr lang="en-US" altLang="ko-KR" sz="2400" dirty="0" smtClean="0"/>
              <a:t>Scan </a:t>
            </a:r>
            <a:r>
              <a:rPr lang="ko-KR" altLang="en-US" sz="2400" dirty="0" smtClean="0"/>
              <a:t>연산을 함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3. Scan </a:t>
            </a:r>
            <a:r>
              <a:rPr lang="ko-KR" altLang="en-US" sz="2400" dirty="0" smtClean="0"/>
              <a:t>연산 결과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output array </a:t>
            </a:r>
            <a:r>
              <a:rPr lang="en-US" altLang="ko-KR" sz="2400" b="1" dirty="0" smtClean="0"/>
              <a:t>Y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56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Scan </a:t>
            </a:r>
            <a:r>
              <a:rPr lang="ko-KR" altLang="en-US" dirty="0" smtClean="0"/>
              <a:t>구현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237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2) GPU (Parallel Algorithm)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: 3 </a:t>
            </a:r>
            <a:r>
              <a:rPr lang="en-US" altLang="ko-KR" b="1" dirty="0" smtClean="0"/>
              <a:t>Adder Design</a:t>
            </a:r>
            <a:r>
              <a:rPr lang="en-US" altLang="ko-KR" dirty="0" smtClean="0"/>
              <a:t>s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Brent-Kung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Three-phase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11600" y="4513663"/>
            <a:ext cx="7975600" cy="18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1. input </a:t>
            </a:r>
            <a:r>
              <a:rPr lang="en-US" altLang="ko-KR" sz="2400" b="1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i="1" dirty="0" smtClean="0"/>
              <a:t>Shared MEM array 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로 복사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2. XY</a:t>
            </a:r>
            <a:r>
              <a:rPr lang="ko-KR" altLang="en-US" sz="2400" dirty="0" smtClean="0"/>
              <a:t>를 사용해서 </a:t>
            </a:r>
            <a:r>
              <a:rPr lang="en-US" altLang="ko-KR" sz="2400" dirty="0" smtClean="0"/>
              <a:t>Scan </a:t>
            </a:r>
            <a:r>
              <a:rPr lang="ko-KR" altLang="en-US" sz="2400" dirty="0" smtClean="0"/>
              <a:t>연산을 함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3. Scan </a:t>
            </a:r>
            <a:r>
              <a:rPr lang="ko-KR" altLang="en-US" sz="2400" dirty="0" smtClean="0"/>
              <a:t>연산 결과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output array </a:t>
            </a:r>
            <a:r>
              <a:rPr lang="en-US" altLang="ko-KR" sz="2400" b="1" dirty="0" smtClean="0"/>
              <a:t>Y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</p:txBody>
      </p:sp>
      <p:sp>
        <p:nvSpPr>
          <p:cNvPr id="6" name="타원 5"/>
          <p:cNvSpPr/>
          <p:nvPr/>
        </p:nvSpPr>
        <p:spPr>
          <a:xfrm>
            <a:off x="3733800" y="5355481"/>
            <a:ext cx="5956300" cy="6042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6" y="1477437"/>
            <a:ext cx="6096816" cy="51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6" y="1477437"/>
            <a:ext cx="6096816" cy="513549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63827" y="2465822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sp>
        <p:nvSpPr>
          <p:cNvPr id="29" name="타원 28"/>
          <p:cNvSpPr/>
          <p:nvPr/>
        </p:nvSpPr>
        <p:spPr>
          <a:xfrm>
            <a:off x="2997199" y="1573407"/>
            <a:ext cx="698501" cy="2461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346449" y="1574995"/>
            <a:ext cx="698501" cy="24611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95699" y="1574995"/>
            <a:ext cx="698501" cy="24611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49943" y="2035235"/>
            <a:ext cx="33169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XY[i-1]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098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3781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6" y="1477437"/>
            <a:ext cx="6096816" cy="513549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63827" y="24658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3827" y="3651638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522129" y="3265079"/>
            <a:ext cx="3475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XY[i-2</a:t>
            </a:r>
            <a:r>
              <a:rPr lang="en-US" altLang="ko-KR" sz="3200" b="1" baseline="30000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03881" y="1556251"/>
            <a:ext cx="1100896" cy="293616"/>
            <a:chOff x="3430881" y="1556251"/>
            <a:chExt cx="1100896" cy="293616"/>
          </a:xfrm>
        </p:grpSpPr>
        <p:sp>
          <p:nvSpPr>
            <p:cNvPr id="29" name="타원 28"/>
            <p:cNvSpPr/>
            <p:nvPr/>
          </p:nvSpPr>
          <p:spPr>
            <a:xfrm>
              <a:off x="4150776" y="1556251"/>
              <a:ext cx="381001" cy="2936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430881" y="1556251"/>
              <a:ext cx="381001" cy="2936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943933" y="1553711"/>
            <a:ext cx="1100896" cy="293616"/>
            <a:chOff x="3430881" y="1556251"/>
            <a:chExt cx="1100896" cy="293616"/>
          </a:xfrm>
        </p:grpSpPr>
        <p:sp>
          <p:nvSpPr>
            <p:cNvPr id="27" name="타원 26"/>
            <p:cNvSpPr/>
            <p:nvPr/>
          </p:nvSpPr>
          <p:spPr>
            <a:xfrm>
              <a:off x="4150776" y="1556251"/>
              <a:ext cx="381001" cy="29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30881" y="1556251"/>
              <a:ext cx="381001" cy="29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30098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781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726155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81755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6" y="1477437"/>
            <a:ext cx="6096816" cy="513549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63827" y="24658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3827" y="3651638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942033" y="1537648"/>
            <a:ext cx="1807805" cy="351942"/>
            <a:chOff x="3620498" y="1545654"/>
            <a:chExt cx="1124633" cy="293620"/>
          </a:xfrm>
        </p:grpSpPr>
        <p:sp>
          <p:nvSpPr>
            <p:cNvPr id="27" name="타원 26"/>
            <p:cNvSpPr/>
            <p:nvPr/>
          </p:nvSpPr>
          <p:spPr>
            <a:xfrm>
              <a:off x="4519928" y="1545654"/>
              <a:ext cx="225203" cy="29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620498" y="1545658"/>
              <a:ext cx="239727" cy="2936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63827" y="4953071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30" name="직선 연결선 29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3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327383" y="1537648"/>
            <a:ext cx="1782403" cy="351942"/>
            <a:chOff x="3636300" y="1545654"/>
            <a:chExt cx="1108831" cy="293620"/>
          </a:xfrm>
        </p:grpSpPr>
        <p:sp>
          <p:nvSpPr>
            <p:cNvPr id="34" name="타원 33"/>
            <p:cNvSpPr/>
            <p:nvPr/>
          </p:nvSpPr>
          <p:spPr>
            <a:xfrm>
              <a:off x="4519928" y="1545654"/>
              <a:ext cx="225203" cy="2936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636300" y="1545658"/>
              <a:ext cx="239727" cy="2936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522129" y="4508703"/>
            <a:ext cx="3475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XY[i-2</a:t>
            </a:r>
            <a:r>
              <a:rPr lang="en-US" altLang="ko-KR" sz="3200" b="1" baseline="30000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098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78199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726155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081755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444826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813126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61082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516682" y="6286500"/>
            <a:ext cx="349250" cy="313730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6646" y="1477437"/>
            <a:ext cx="6096816" cy="513549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662998" y="1779588"/>
            <a:ext cx="8192202" cy="2102902"/>
            <a:chOff x="2170998" y="2094093"/>
            <a:chExt cx="7842112" cy="2102902"/>
          </a:xfrm>
        </p:grpSpPr>
        <p:sp>
          <p:nvSpPr>
            <p:cNvPr id="29" name="직사각형 28"/>
            <p:cNvSpPr/>
            <p:nvPr/>
          </p:nvSpPr>
          <p:spPr>
            <a:xfrm>
              <a:off x="2170998" y="2812000"/>
              <a:ext cx="7842112" cy="13849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Element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마다 하나의 </a:t>
              </a: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thread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할당</a:t>
              </a:r>
              <a:endParaRPr lang="en-US" altLang="ko-KR" sz="280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-&gt; Thread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 개수 </a:t>
              </a: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= </a:t>
              </a: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Element 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개수</a:t>
              </a:r>
              <a:endParaRPr lang="en-US" altLang="ko-KR" sz="28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70998" y="2094093"/>
              <a:ext cx="7842112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40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스레드가 하는 일 </a:t>
              </a:r>
              <a:endParaRPr lang="en-US" altLang="ko-KR" sz="40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62998" y="4045183"/>
            <a:ext cx="8192202" cy="18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1. input </a:t>
            </a:r>
            <a:r>
              <a:rPr lang="en-US" altLang="ko-KR" sz="2400" b="1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i="1" dirty="0" smtClean="0"/>
              <a:t>Shared MEM 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로 복사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2. Scan </a:t>
            </a:r>
            <a:r>
              <a:rPr lang="ko-KR" altLang="en-US" sz="2400" dirty="0" smtClean="0"/>
              <a:t>연산을 함 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에 저장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3. Scan </a:t>
            </a:r>
            <a:r>
              <a:rPr lang="ko-KR" altLang="en-US" sz="2400" dirty="0" smtClean="0"/>
              <a:t>연산 결과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output </a:t>
            </a:r>
            <a:r>
              <a:rPr lang="en-US" altLang="ko-KR" sz="2400" b="1" dirty="0" smtClean="0"/>
              <a:t>Y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7518674" y="4380304"/>
            <a:ext cx="320629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X[i]</a:t>
            </a:r>
            <a:r>
              <a:rPr lang="ko-KR" alt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ln w="0"/>
                <a:solidFill>
                  <a:srgbClr val="FF0000"/>
                </a:solidFill>
              </a:rPr>
              <a:t>개를 담당</a:t>
            </a:r>
            <a:endParaRPr lang="en-US" altLang="ko-KR" sz="2400" cap="none" spc="0" dirty="0" smtClean="0">
              <a:ln w="0"/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18672" y="4903524"/>
            <a:ext cx="32062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Y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[i]</a:t>
            </a:r>
            <a:r>
              <a:rPr lang="ko-KR" altLang="en-US" sz="2400" cap="none" spc="0" dirty="0" smtClean="0">
                <a:ln w="0"/>
                <a:solidFill>
                  <a:srgbClr val="FF0000"/>
                </a:solidFill>
              </a:rPr>
              <a:t> 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1</a:t>
            </a:r>
            <a:r>
              <a:rPr lang="ko-KR" altLang="en-US" sz="2400" cap="none" spc="0" dirty="0" smtClean="0">
                <a:ln w="0"/>
                <a:solidFill>
                  <a:srgbClr val="FF0000"/>
                </a:solidFill>
              </a:rPr>
              <a:t>개의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scan </a:t>
            </a:r>
            <a:r>
              <a:rPr lang="ko-KR" altLang="en-US" sz="2400" dirty="0" smtClean="0">
                <a:ln w="0"/>
                <a:solidFill>
                  <a:srgbClr val="FF0000"/>
                </a:solidFill>
              </a:rPr>
              <a:t>연산</a:t>
            </a:r>
            <a:endParaRPr lang="en-US" altLang="ko-KR" sz="2400" cap="none" spc="0" dirty="0" smtClean="0">
              <a:ln w="0"/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8672" y="5402567"/>
            <a:ext cx="32062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Y[i] 1</a:t>
            </a:r>
            <a:r>
              <a:rPr lang="ko-KR" altLang="en-US" sz="2400" dirty="0" smtClean="0">
                <a:ln w="0"/>
                <a:solidFill>
                  <a:srgbClr val="FF0000"/>
                </a:solidFill>
              </a:rPr>
              <a:t>개를 담당</a:t>
            </a:r>
            <a:endParaRPr lang="en-US" altLang="ko-KR" sz="2400" cap="none" spc="0" dirty="0" smtClean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ko-KR" dirty="0" err="1" smtClean="0"/>
              <a:t>Kogge</a:t>
            </a:r>
            <a:r>
              <a:rPr lang="en-US" altLang="ko-KR" dirty="0" smtClean="0"/>
              <a:t>-Stone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62998" y="1843088"/>
            <a:ext cx="8192202" cy="2429701"/>
            <a:chOff x="2170998" y="2157593"/>
            <a:chExt cx="7842112" cy="2429701"/>
          </a:xfrm>
        </p:grpSpPr>
        <p:sp>
          <p:nvSpPr>
            <p:cNvPr id="29" name="직사각형 28"/>
            <p:cNvSpPr/>
            <p:nvPr/>
          </p:nvSpPr>
          <p:spPr>
            <a:xfrm>
              <a:off x="2170998" y="2812000"/>
              <a:ext cx="7842112" cy="17752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+ 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간단한 코드</a:t>
              </a:r>
              <a:endParaRPr lang="en-US" altLang="ko-KR" sz="2400" dirty="0" smtClean="0">
                <a:ln w="0"/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457200" indent="-457200">
                <a:lnSpc>
                  <a:spcPct val="150000"/>
                </a:lnSpc>
                <a:buFontTx/>
                <a:buChar char="-"/>
              </a:pPr>
              <a:r>
                <a:rPr lang="ko-KR" altLang="en-US" sz="2400" cap="none" spc="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스레드 개수가 비교적 많다</a:t>
              </a:r>
              <a:r>
                <a:rPr lang="en-US" altLang="ko-KR" sz="2400" cap="none" spc="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US" altLang="ko-KR" sz="2400" dirty="0" smtClean="0">
                <a:ln w="0"/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457200" indent="-4572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(Add)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연산 횟수가 비교적 많다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US" altLang="ko-KR" sz="2400" cap="none" spc="0" dirty="0" smtClean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70998" y="2157593"/>
              <a:ext cx="7842112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특징</a:t>
              </a:r>
              <a:endParaRPr lang="en-US" altLang="ko-KR" sz="36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8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86027" y="3889508"/>
            <a:ext cx="10515600" cy="553997"/>
            <a:chOff x="834254" y="2463523"/>
            <a:chExt cx="10515600" cy="553997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5" name="직선 연결선 14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68400" y="2463523"/>
              <a:ext cx="1830116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Reduction Tree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6027" y="5616785"/>
            <a:ext cx="10515600" cy="553998"/>
            <a:chOff x="834254" y="2463522"/>
            <a:chExt cx="10515600" cy="553998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8" name="직선 연결선 1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68399" y="2463522"/>
              <a:ext cx="2034339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Distribution Tree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0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63827" y="2364222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640022" y="2229558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XY[i-1]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48691" y="1642173"/>
            <a:ext cx="27895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i = 2n-1(</a:t>
            </a:r>
            <a:r>
              <a:rPr lang="ko-KR" altLang="en-US" sz="3200" u="sng" dirty="0" smtClean="0">
                <a:ln w="0"/>
                <a:solidFill>
                  <a:srgbClr val="379105"/>
                </a:solidFill>
              </a:rPr>
              <a:t>홀수</a:t>
            </a:r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)</a:t>
            </a:r>
            <a:endParaRPr lang="en-US" altLang="ko-KR" sz="3200" u="sng" cap="none" spc="0" dirty="0">
              <a:ln w="0"/>
              <a:solidFill>
                <a:srgbClr val="379105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64181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896973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08173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12923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11223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11115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17257" y="164217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150391" y="1646165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126841" y="115757"/>
            <a:ext cx="18301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Reduction Tree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Scan(Prefix Sum)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Scan </a:t>
            </a:r>
            <a:r>
              <a:rPr lang="ko-KR" altLang="en-US" dirty="0" smtClean="0"/>
              <a:t>구현 알고리즘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Hierarchical Parallel Scan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9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63827" y="23769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3827" y="2876749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502900" y="2731016"/>
            <a:ext cx="35541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XY[i-2</a:t>
            </a:r>
            <a:r>
              <a:rPr lang="en-US" altLang="ko-KR" sz="3200" b="1" baseline="30000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45278" y="2161479"/>
            <a:ext cx="18694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i = 2</a:t>
            </a:r>
            <a:r>
              <a:rPr lang="en-US" altLang="ko-KR" sz="3200" u="sng" baseline="30000" dirty="0" smtClean="0">
                <a:ln w="0"/>
                <a:solidFill>
                  <a:srgbClr val="379105"/>
                </a:solidFill>
              </a:rPr>
              <a:t>2</a:t>
            </a:r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n-1</a:t>
            </a:r>
            <a:endParaRPr lang="en-US" altLang="ko-KR" sz="3200" u="sng" cap="none" spc="0" dirty="0">
              <a:ln w="0"/>
              <a:solidFill>
                <a:srgbClr val="379105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73085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02084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160083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2599" y="1656462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126841" y="115757"/>
            <a:ext cx="18301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Reduction Tree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63827" y="23769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3827" y="2876749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580047" y="3239140"/>
            <a:ext cx="3475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XY[i-2</a:t>
            </a:r>
            <a:r>
              <a:rPr lang="en-US" altLang="ko-KR" sz="3200" b="1" baseline="30000" dirty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83151" y="2669603"/>
            <a:ext cx="1869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i = 2</a:t>
            </a:r>
            <a:r>
              <a:rPr lang="en-US" altLang="ko-KR" sz="3200" u="sng" baseline="30000" dirty="0">
                <a:ln w="0"/>
                <a:solidFill>
                  <a:srgbClr val="379105"/>
                </a:solidFill>
              </a:rPr>
              <a:t>3</a:t>
            </a:r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n-1</a:t>
            </a:r>
            <a:endParaRPr lang="en-US" altLang="ko-KR" sz="3200" u="sng" cap="none" spc="0" dirty="0">
              <a:ln w="0"/>
              <a:solidFill>
                <a:srgbClr val="379105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02084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160083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63827" y="3416483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3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126841" y="115757"/>
            <a:ext cx="18301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Reduction Tree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63827" y="23769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3827" y="2876749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648700" y="3855819"/>
            <a:ext cx="34756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XY[i] += XY[i-2</a:t>
            </a:r>
            <a:r>
              <a:rPr lang="en-US" altLang="ko-KR" sz="3200" b="1" baseline="30000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32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ko-KR" sz="3200" cap="none" spc="0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51804" y="3286282"/>
            <a:ext cx="1869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i = 2</a:t>
            </a:r>
            <a:r>
              <a:rPr lang="en-US" altLang="ko-KR" sz="3200" u="sng" baseline="30000" dirty="0" smtClean="0">
                <a:ln w="0"/>
                <a:solidFill>
                  <a:srgbClr val="379105"/>
                </a:solidFill>
              </a:rPr>
              <a:t>4</a:t>
            </a:r>
            <a:r>
              <a:rPr lang="en-US" altLang="ko-KR" sz="3200" u="sng" dirty="0" smtClean="0">
                <a:ln w="0"/>
                <a:solidFill>
                  <a:srgbClr val="379105"/>
                </a:solidFill>
              </a:rPr>
              <a:t>n-1</a:t>
            </a:r>
            <a:endParaRPr lang="en-US" altLang="ko-KR" sz="3200" u="sng" cap="none" spc="0" dirty="0">
              <a:ln w="0"/>
              <a:solidFill>
                <a:srgbClr val="379105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160083" y="1642043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63827" y="3429183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3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3827" y="3961109"/>
            <a:ext cx="10515600" cy="498736"/>
            <a:chOff x="834254" y="2518784"/>
            <a:chExt cx="10515600" cy="498736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24" name="직선 연결선 23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4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26841" y="115757"/>
            <a:ext cx="18301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Reduction Tree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63827" y="2376922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1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3827" y="2876749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2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3827" y="3429183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3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3827" y="3961109"/>
            <a:ext cx="10515600" cy="498736"/>
            <a:chOff x="834254" y="2518784"/>
            <a:chExt cx="10515600" cy="49873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24" name="직선 연결선 23"/>
            <p:cNvCxnSpPr/>
            <p:nvPr/>
          </p:nvCxnSpPr>
          <p:spPr>
            <a:xfrm>
              <a:off x="834254" y="3017520"/>
              <a:ext cx="10515600" cy="0"/>
            </a:xfrm>
            <a:prstGeom prst="line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52500" y="2518784"/>
              <a:ext cx="1266372" cy="369332"/>
            </a:xfrm>
            <a:prstGeom prst="rect">
              <a:avLst/>
            </a:prstGeom>
            <a:grpFill/>
            <a:ln w="38100"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Iteration 4</a:t>
              </a:r>
              <a:endParaRPr lang="ko-KR" altLang="en-US" dirty="0"/>
            </a:p>
          </p:txBody>
        </p:sp>
      </p:grpSp>
      <p:sp>
        <p:nvSpPr>
          <p:cNvPr id="26" name="타원 25"/>
          <p:cNvSpPr/>
          <p:nvPr/>
        </p:nvSpPr>
        <p:spPr>
          <a:xfrm>
            <a:off x="3156283" y="1673284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868477" y="1663034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34683" y="1646985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89386" y="1646319"/>
            <a:ext cx="381001" cy="2936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53176" y="1500739"/>
            <a:ext cx="2791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완성된 요소들</a:t>
            </a:r>
            <a:endParaRPr lang="en-US" altLang="ko-KR" sz="320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26841" y="115757"/>
            <a:ext cx="18301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Reduction Tree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9" y="1534090"/>
            <a:ext cx="6179211" cy="4821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863827" y="4459845"/>
            <a:ext cx="105156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7008" y="6175290"/>
            <a:ext cx="55419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나머지 요소들을 완성해 준다</a:t>
            </a:r>
            <a:endParaRPr lang="en-US" altLang="ko-KR" sz="320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61741" y="115757"/>
            <a:ext cx="203433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Tree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38200" y="6190135"/>
            <a:ext cx="105156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01098" y="1736678"/>
            <a:ext cx="8535102" cy="2054844"/>
            <a:chOff x="2170998" y="2094093"/>
            <a:chExt cx="7842112" cy="2202268"/>
          </a:xfrm>
        </p:grpSpPr>
        <p:sp>
          <p:nvSpPr>
            <p:cNvPr id="18" name="직사각형 17"/>
            <p:cNvSpPr/>
            <p:nvPr/>
          </p:nvSpPr>
          <p:spPr>
            <a:xfrm>
              <a:off x="2170998" y="2812000"/>
              <a:ext cx="7842112" cy="148436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Add 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연산을 </a:t>
              </a:r>
              <a:r>
                <a:rPr lang="ko-KR" altLang="en-US" sz="2800" dirty="0">
                  <a:ln w="0"/>
                  <a:solidFill>
                    <a:schemeClr val="accent6">
                      <a:lumMod val="50000"/>
                    </a:schemeClr>
                  </a:solidFill>
                </a:rPr>
                <a:t>함</a:t>
              </a:r>
              <a:endParaRPr lang="en-US" altLang="ko-KR" sz="2800" dirty="0" smtClean="0">
                <a:ln w="0"/>
                <a:solidFill>
                  <a:schemeClr val="accent6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-&gt; Thread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 개수 </a:t>
              </a: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= XY Element </a:t>
              </a:r>
              <a:r>
                <a:rPr lang="ko-KR" altLang="en-US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개수 </a:t>
              </a:r>
              <a:r>
                <a:rPr lang="en-US" altLang="ko-KR" sz="2800" b="1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/ 2</a:t>
              </a:r>
              <a:endParaRPr lang="en-US" altLang="ko-KR" sz="2800" b="1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70998" y="2094093"/>
              <a:ext cx="7842112" cy="7586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40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스레드가 하는 일</a:t>
              </a:r>
              <a:endParaRPr lang="en-US" altLang="ko-KR" sz="40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01098" y="3974930"/>
            <a:ext cx="8535102" cy="18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1. input </a:t>
            </a:r>
            <a:r>
              <a:rPr lang="en-US" altLang="ko-KR" sz="2400" b="1" dirty="0" smtClean="0"/>
              <a:t>X</a:t>
            </a:r>
            <a:r>
              <a:rPr lang="ko-KR" altLang="en-US" sz="2400" dirty="0" smtClean="0"/>
              <a:t>를 </a:t>
            </a:r>
            <a:r>
              <a:rPr lang="en-US" altLang="ko-KR" sz="2400" i="1" dirty="0" smtClean="0"/>
              <a:t>Shared MEM 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로 복사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2. Scan </a:t>
            </a:r>
            <a:r>
              <a:rPr lang="ko-KR" altLang="en-US" sz="2400" dirty="0" smtClean="0"/>
              <a:t>연산을 함 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ko-KR" altLang="en-US" sz="2400" dirty="0" smtClean="0"/>
              <a:t>에 저장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3. Scan </a:t>
            </a:r>
            <a:r>
              <a:rPr lang="ko-KR" altLang="en-US" sz="2400" dirty="0" smtClean="0"/>
              <a:t>연산 결과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/>
              <a:t>XY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output </a:t>
            </a:r>
            <a:r>
              <a:rPr lang="en-US" altLang="ko-KR" sz="2400" b="1" dirty="0" smtClean="0"/>
              <a:t>Y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550328" y="4272963"/>
            <a:ext cx="254225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X: 2</a:t>
            </a:r>
            <a:r>
              <a:rPr lang="ko-KR" altLang="en-US" sz="2400" cap="none" spc="0" dirty="0" smtClean="0">
                <a:ln w="0"/>
                <a:solidFill>
                  <a:srgbClr val="FF0000"/>
                </a:solidFill>
              </a:rPr>
              <a:t>개를 </a:t>
            </a:r>
            <a:r>
              <a:rPr lang="ko-KR" altLang="en-US" sz="2400" cap="none" spc="0" dirty="0" smtClean="0">
                <a:ln w="0"/>
                <a:solidFill>
                  <a:srgbClr val="FF0000"/>
                </a:solidFill>
              </a:rPr>
              <a:t>담당</a:t>
            </a:r>
            <a:endParaRPr lang="en-US" altLang="ko-KR" sz="2400" cap="none" spc="0" dirty="0" smtClean="0">
              <a:ln w="0"/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0326" y="4796183"/>
            <a:ext cx="25422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Y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: </a:t>
            </a:r>
            <a:r>
              <a:rPr lang="ko-KR" altLang="en-US" sz="2400" cap="none" spc="0" dirty="0" smtClean="0">
                <a:ln w="0"/>
                <a:solidFill>
                  <a:srgbClr val="FF0000"/>
                </a:solidFill>
              </a:rPr>
              <a:t>고정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550326" y="5295226"/>
            <a:ext cx="25422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Y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: </a:t>
            </a:r>
            <a:r>
              <a:rPr lang="en-US" altLang="ko-KR" sz="2400" cap="none" spc="0" dirty="0" smtClean="0">
                <a:ln w="0"/>
                <a:solidFill>
                  <a:srgbClr val="FF0000"/>
                </a:solidFill>
              </a:rPr>
              <a:t>2</a:t>
            </a:r>
            <a:r>
              <a:rPr lang="ko-KR" altLang="en-US" sz="2400" dirty="0" smtClean="0">
                <a:ln w="0"/>
                <a:solidFill>
                  <a:srgbClr val="FF0000"/>
                </a:solidFill>
              </a:rPr>
              <a:t>개를 담당</a:t>
            </a:r>
            <a:endParaRPr lang="en-US" altLang="ko-KR" sz="2400" cap="none" spc="0" dirty="0" smtClean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 animBg="1"/>
      <p:bldP spid="41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dirty="0" smtClean="0"/>
              <a:t>Brent-Kung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68965" y="1465213"/>
            <a:ext cx="8192202" cy="2982430"/>
            <a:chOff x="2170998" y="2094093"/>
            <a:chExt cx="7842112" cy="2982430"/>
          </a:xfrm>
        </p:grpSpPr>
        <p:sp>
          <p:nvSpPr>
            <p:cNvPr id="15" name="직사각형 14"/>
            <p:cNvSpPr/>
            <p:nvPr/>
          </p:nvSpPr>
          <p:spPr>
            <a:xfrm>
              <a:off x="2170998" y="2675866"/>
              <a:ext cx="7842112" cy="2400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+ 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스레드 개수를 절반으로 줄였다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cap="none" spc="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+ (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Add)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연산 횟수를 줄였다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  <a:p>
              <a:pPr marL="457200" indent="-4572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Iteration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이 넘어갈수록 사용되지 않는 스레드가 급격히 증가 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스레드 낭비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en-US" altLang="ko-KR" sz="2400" cap="none" spc="0" dirty="0" smtClean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70998" y="2094093"/>
              <a:ext cx="7842112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특징</a:t>
              </a:r>
              <a:endParaRPr lang="en-US" altLang="ko-KR" sz="36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19" y="4546600"/>
            <a:ext cx="2834539" cy="22426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92" y="4546600"/>
            <a:ext cx="2956371" cy="2199901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16200000">
            <a:off x="5302983" y="5248444"/>
            <a:ext cx="751283" cy="796211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dirty="0" smtClean="0"/>
              <a:t>Three-phase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6" y="1690688"/>
            <a:ext cx="7049253" cy="47070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0196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055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295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5154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436851" y="1807679"/>
            <a:ext cx="4704259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섹션으로 나눔</a:t>
            </a:r>
            <a:endParaRPr lang="en-US" altLang="ko-KR" sz="2600" b="1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600" b="1" dirty="0" smtClean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481" y="2238566"/>
            <a:ext cx="4577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 w="0"/>
                <a:solidFill>
                  <a:srgbClr val="379105"/>
                </a:solidFill>
              </a:rPr>
              <a:t>각 섹션마다 하나의 </a:t>
            </a:r>
            <a:r>
              <a:rPr lang="en-US" altLang="ko-KR" b="1" u="sng" dirty="0" smtClean="0">
                <a:ln w="0"/>
                <a:solidFill>
                  <a:srgbClr val="379105"/>
                </a:solidFill>
              </a:rPr>
              <a:t>thread</a:t>
            </a:r>
            <a:r>
              <a:rPr lang="en-US" altLang="ko-KR" b="1" dirty="0" smtClean="0">
                <a:ln w="0"/>
                <a:solidFill>
                  <a:srgbClr val="379105"/>
                </a:solidFill>
              </a:rPr>
              <a:t> 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할당</a:t>
            </a:r>
            <a:endParaRPr lang="en-US" altLang="ko-KR" b="1" dirty="0">
              <a:ln w="0"/>
              <a:solidFill>
                <a:srgbClr val="379105"/>
              </a:solidFill>
            </a:endParaRPr>
          </a:p>
          <a:p>
            <a:r>
              <a:rPr lang="en-US" altLang="ko-KR" b="1" dirty="0" smtClean="0">
                <a:ln w="0"/>
                <a:solidFill>
                  <a:srgbClr val="379105"/>
                </a:solidFill>
              </a:rPr>
              <a:t>-&gt; Shared MEM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에 </a:t>
            </a:r>
            <a:r>
              <a:rPr lang="en-US" altLang="ko-KR" b="1" u="sng" dirty="0" smtClean="0">
                <a:ln w="0"/>
                <a:solidFill>
                  <a:srgbClr val="379105"/>
                </a:solidFill>
              </a:rPr>
              <a:t>input </a:t>
            </a:r>
            <a:r>
              <a:rPr lang="ko-KR" altLang="en-US" b="1" u="sng" dirty="0" smtClean="0">
                <a:ln w="0"/>
                <a:solidFill>
                  <a:srgbClr val="379105"/>
                </a:solidFill>
              </a:rPr>
              <a:t>전체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를 올림</a:t>
            </a:r>
            <a:endParaRPr lang="en-US" altLang="ko-KR" b="1" dirty="0" smtClean="0">
              <a:ln w="0"/>
              <a:solidFill>
                <a:srgbClr val="379105"/>
              </a:solidFill>
            </a:endParaRPr>
          </a:p>
          <a:p>
            <a:pPr algn="ctr"/>
            <a:endParaRPr lang="en-US" altLang="ko-KR" b="1" dirty="0">
              <a:ln w="0"/>
              <a:solidFill>
                <a:srgbClr val="37910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15229" y="3212100"/>
            <a:ext cx="470425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섹션마다 독립적으로 </a:t>
            </a: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76039" y="4252421"/>
            <a:ext cx="4704259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600" b="1" dirty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섹션의 마지막 </a:t>
            </a:r>
            <a:r>
              <a:rPr lang="ko-KR" altLang="en-US" sz="2600" b="1" dirty="0" err="1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요소들끼리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32615" y="5604024"/>
            <a:ext cx="470425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</a:t>
            </a: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완성</a:t>
            </a:r>
            <a:endParaRPr lang="en-US" altLang="ko-KR" sz="2600" b="1" dirty="0" smtClean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4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dirty="0" smtClean="0"/>
              <a:t>Three-phase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6" y="1690688"/>
            <a:ext cx="7049253" cy="47070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0196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055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295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515495" y="1560634"/>
            <a:ext cx="0" cy="11176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436851" y="1807679"/>
            <a:ext cx="4704259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ko-KR" altLang="en-US" sz="2600" b="1" dirty="0" smtClean="0">
                <a:ln w="0"/>
                <a:solidFill>
                  <a:srgbClr val="3791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섹션으로 나눔</a:t>
            </a:r>
            <a:endParaRPr lang="en-US" altLang="ko-KR" sz="2600" b="1" dirty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600" b="1" dirty="0" smtClean="0">
              <a:ln w="0"/>
              <a:solidFill>
                <a:srgbClr val="37910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5481" y="2238566"/>
            <a:ext cx="4577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solidFill>
                  <a:srgbClr val="379105"/>
                </a:solidFill>
              </a:rPr>
              <a:t>각 섹션마다 하나의 </a:t>
            </a:r>
            <a:r>
              <a:rPr lang="en-US" altLang="ko-KR" b="1" dirty="0">
                <a:ln w="0"/>
                <a:solidFill>
                  <a:srgbClr val="379105"/>
                </a:solidFill>
              </a:rPr>
              <a:t>thread </a:t>
            </a:r>
            <a:r>
              <a:rPr lang="ko-KR" altLang="en-US" b="1" dirty="0">
                <a:ln w="0"/>
                <a:solidFill>
                  <a:srgbClr val="379105"/>
                </a:solidFill>
              </a:rPr>
              <a:t>할당</a:t>
            </a:r>
            <a:endParaRPr lang="en-US" altLang="ko-KR" b="1" dirty="0">
              <a:ln w="0"/>
              <a:solidFill>
                <a:srgbClr val="379105"/>
              </a:solidFill>
            </a:endParaRPr>
          </a:p>
          <a:p>
            <a:r>
              <a:rPr lang="en-US" altLang="ko-KR" b="1" dirty="0" smtClean="0">
                <a:ln w="0"/>
                <a:solidFill>
                  <a:srgbClr val="379105"/>
                </a:solidFill>
              </a:rPr>
              <a:t>-&gt; </a:t>
            </a:r>
            <a:r>
              <a:rPr lang="en-US" altLang="ko-KR" b="1" dirty="0" smtClean="0">
                <a:ln w="0"/>
                <a:solidFill>
                  <a:srgbClr val="379105"/>
                </a:solidFill>
              </a:rPr>
              <a:t>Shared MEM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에 </a:t>
            </a:r>
            <a:r>
              <a:rPr lang="en-US" altLang="ko-KR" b="1" dirty="0" smtClean="0">
                <a:ln w="0"/>
                <a:solidFill>
                  <a:srgbClr val="379105"/>
                </a:solidFill>
              </a:rPr>
              <a:t>input 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전체를 올림</a:t>
            </a:r>
            <a:endParaRPr lang="en-US" altLang="ko-KR" b="1" dirty="0" smtClean="0">
              <a:ln w="0"/>
              <a:solidFill>
                <a:srgbClr val="379105"/>
              </a:solidFill>
            </a:endParaRPr>
          </a:p>
          <a:p>
            <a:pPr algn="ctr"/>
            <a:endParaRPr lang="en-US" altLang="ko-KR" b="1" dirty="0">
              <a:ln w="0"/>
              <a:solidFill>
                <a:srgbClr val="379105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89695" y="2563215"/>
            <a:ext cx="4051415" cy="25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63272" y="2930288"/>
            <a:ext cx="4704259" cy="12852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 w="0"/>
                <a:solidFill>
                  <a:srgbClr val="379105"/>
                </a:solidFill>
              </a:rPr>
              <a:t>&lt;</a:t>
            </a:r>
            <a:r>
              <a:rPr lang="ko-KR" altLang="en-US" dirty="0" smtClean="0">
                <a:ln w="0"/>
                <a:solidFill>
                  <a:srgbClr val="379105"/>
                </a:solidFill>
              </a:rPr>
              <a:t>방법 </a:t>
            </a:r>
            <a:r>
              <a:rPr lang="en-US" altLang="ko-KR" dirty="0" smtClean="0">
                <a:ln w="0"/>
                <a:solidFill>
                  <a:srgbClr val="379105"/>
                </a:solidFill>
              </a:rPr>
              <a:t>2</a:t>
            </a:r>
            <a:r>
              <a:rPr lang="ko-KR" altLang="en-US" dirty="0" smtClean="0">
                <a:ln w="0"/>
                <a:solidFill>
                  <a:srgbClr val="379105"/>
                </a:solidFill>
              </a:rPr>
              <a:t>가지</a:t>
            </a:r>
            <a:r>
              <a:rPr lang="en-US" altLang="ko-KR" dirty="0" smtClean="0">
                <a:ln w="0"/>
                <a:solidFill>
                  <a:srgbClr val="379105"/>
                </a:solidFill>
              </a:rPr>
              <a:t>&gt;</a:t>
            </a:r>
            <a:endParaRPr lang="en-US" altLang="ko-KR" dirty="0">
              <a:ln w="0"/>
              <a:solidFill>
                <a:srgbClr val="379105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n w="0"/>
                <a:solidFill>
                  <a:srgbClr val="379105"/>
                </a:solidFill>
              </a:rPr>
              <a:t>한 스레드가 한 섹션의 모든 요소를</a:t>
            </a:r>
            <a:endParaRPr lang="en-US" altLang="ko-KR" dirty="0" smtClean="0">
              <a:ln w="0"/>
              <a:solidFill>
                <a:srgbClr val="379105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n w="0"/>
                <a:solidFill>
                  <a:srgbClr val="379105"/>
                </a:solidFill>
              </a:rPr>
              <a:t>한 스레드가 각 섹션의 한 </a:t>
            </a:r>
            <a:r>
              <a:rPr lang="ko-KR" altLang="en-US" dirty="0" err="1" smtClean="0">
                <a:ln w="0"/>
                <a:solidFill>
                  <a:srgbClr val="379105"/>
                </a:solidFill>
              </a:rPr>
              <a:t>요소씩</a:t>
            </a:r>
            <a:endParaRPr lang="en-US" altLang="ko-KR" dirty="0" smtClean="0">
              <a:ln w="0"/>
              <a:solidFill>
                <a:srgbClr val="37910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3142" y="3908572"/>
            <a:ext cx="306746" cy="25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92433" y="4215576"/>
            <a:ext cx="414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-&gt; Memory Loads</a:t>
            </a:r>
            <a:r>
              <a:rPr lang="ko-KR" altLang="en-US" sz="1600" dirty="0" smtClean="0">
                <a:solidFill>
                  <a:srgbClr val="FF0000"/>
                </a:solidFill>
              </a:rPr>
              <a:t>를 </a:t>
            </a:r>
            <a:r>
              <a:rPr lang="en-US" altLang="ko-KR" sz="1600" dirty="0" smtClean="0">
                <a:solidFill>
                  <a:srgbClr val="FF0000"/>
                </a:solidFill>
              </a:rPr>
              <a:t>Coalesce</a:t>
            </a:r>
            <a:r>
              <a:rPr lang="ko-KR" altLang="en-US" sz="1600" dirty="0" smtClean="0">
                <a:solidFill>
                  <a:srgbClr val="FF0000"/>
                </a:solidFill>
              </a:rPr>
              <a:t>할 수 있어서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68965" y="1726473"/>
            <a:ext cx="8192202" cy="1237145"/>
            <a:chOff x="2170998" y="2094093"/>
            <a:chExt cx="7842112" cy="1237145"/>
          </a:xfrm>
        </p:grpSpPr>
        <p:sp>
          <p:nvSpPr>
            <p:cNvPr id="15" name="직사각형 14"/>
            <p:cNvSpPr/>
            <p:nvPr/>
          </p:nvSpPr>
          <p:spPr>
            <a:xfrm>
              <a:off x="2170998" y="2675866"/>
              <a:ext cx="7842112" cy="655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+ </a:t>
              </a:r>
              <a:r>
                <a:rPr lang="ko-KR" altLang="en-US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낭비되는 스레드를 많이 줄일 수 있다</a:t>
              </a:r>
              <a:r>
                <a:rPr lang="en-US" altLang="ko-KR" sz="24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70998" y="2094093"/>
              <a:ext cx="7842112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dirty="0" smtClean="0">
                  <a:ln w="0"/>
                  <a:solidFill>
                    <a:schemeClr val="accent6">
                      <a:lumMod val="50000"/>
                    </a:schemeClr>
                  </a:solidFill>
                </a:rPr>
                <a:t>특징</a:t>
              </a:r>
              <a:endParaRPr lang="en-US" altLang="ko-KR" sz="3600" cap="none" spc="0" dirty="0">
                <a:ln w="0"/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ea"/>
              <a:buAutoNum type="circleNumDbPlain" startAt="3"/>
            </a:pPr>
            <a:endParaRPr lang="en-US" altLang="ko-KR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dirty="0" smtClean="0"/>
              <a:t>Three-phase </a:t>
            </a:r>
          </a:p>
        </p:txBody>
      </p:sp>
    </p:spTree>
    <p:extLst>
      <p:ext uri="{BB962C8B-B14F-4D97-AF65-F5344CB8AC3E}">
        <p14:creationId xmlns:p14="http://schemas.microsoft.com/office/powerpoint/2010/main" val="29191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Scan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38437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smtClean="0"/>
              <a:t>Inclusive Scan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smtClean="0"/>
              <a:t>Exclusive Scan</a:t>
            </a:r>
          </a:p>
        </p:txBody>
      </p:sp>
    </p:spTree>
    <p:extLst>
      <p:ext uri="{BB962C8B-B14F-4D97-AF65-F5344CB8AC3E}">
        <p14:creationId xmlns:p14="http://schemas.microsoft.com/office/powerpoint/2010/main" val="18099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전체를 </a:t>
            </a:r>
            <a:r>
              <a:rPr lang="en-US" altLang="ko-KR" dirty="0"/>
              <a:t>shared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 올림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</a:pPr>
            <a:r>
              <a:rPr lang="ko-KR" altLang="en-US" dirty="0" smtClean="0"/>
              <a:t>하나의 </a:t>
            </a:r>
            <a:r>
              <a:rPr lang="en-US" altLang="ko-KR" dirty="0"/>
              <a:t>thread block</a:t>
            </a:r>
            <a:r>
              <a:rPr lang="ko-KR" altLang="en-US" dirty="0"/>
              <a:t>으로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scan</a:t>
            </a:r>
            <a:r>
              <a:rPr lang="ko-KR" altLang="en-US" dirty="0"/>
              <a:t>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 smtClean="0"/>
              <a:t>-&gt; Input</a:t>
            </a:r>
            <a:r>
              <a:rPr lang="ko-KR" altLang="en-US" b="1" dirty="0" smtClean="0"/>
              <a:t>의 크기가 커지면</a:t>
            </a:r>
            <a:r>
              <a:rPr lang="en-US" altLang="ko-KR" b="1" dirty="0" smtClean="0"/>
              <a:t>…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b="1" dirty="0" smtClean="0"/>
              <a:t>Section(Scan Block)</a:t>
            </a:r>
            <a:r>
              <a:rPr lang="ko-KR" altLang="en-US" dirty="0" smtClean="0"/>
              <a:t>을 나눠서 각각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을 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(Section</a:t>
            </a:r>
            <a:r>
              <a:rPr lang="ko-KR" altLang="en-US" dirty="0" smtClean="0"/>
              <a:t>마다 하나의 </a:t>
            </a:r>
            <a:r>
              <a:rPr lang="en-US" altLang="ko-KR" dirty="0" smtClean="0"/>
              <a:t>Thread Block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5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Hierarchical Parallel Scan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1510165"/>
            <a:ext cx="6466114" cy="4617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72516" y="1700529"/>
            <a:ext cx="470425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1. 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 나누기</a:t>
            </a:r>
            <a:endParaRPr lang="en-US" altLang="ko-KR" sz="2600" dirty="0" smtClean="0">
              <a:ln w="0"/>
              <a:solidFill>
                <a:srgbClr val="37910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394859" y="1643493"/>
            <a:ext cx="14515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860802" y="1643493"/>
            <a:ext cx="7258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19488" y="1643493"/>
            <a:ext cx="7257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92687" y="1643493"/>
            <a:ext cx="0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72516" y="2835728"/>
            <a:ext cx="51308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2. 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마다 독립적으로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scan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16058" y="4398181"/>
            <a:ext cx="51308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>
                <a:ln w="0"/>
                <a:solidFill>
                  <a:srgbClr val="379105"/>
                </a:solidFill>
              </a:rPr>
              <a:t>3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.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마지막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element</a:t>
            </a:r>
            <a:r>
              <a:rPr lang="ko-KR" altLang="en-US" sz="2600" dirty="0" err="1" smtClean="0">
                <a:ln w="0"/>
                <a:solidFill>
                  <a:srgbClr val="379105"/>
                </a:solidFill>
              </a:rPr>
              <a:t>들끼리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scan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01544" y="5528114"/>
            <a:ext cx="5159828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4.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이전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의 모든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element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의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합을 각 원소에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add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98850" y="2121139"/>
            <a:ext cx="4577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 w="0"/>
                <a:solidFill>
                  <a:srgbClr val="379105"/>
                </a:solidFill>
              </a:rPr>
              <a:t>각 섹션마다 하나의 </a:t>
            </a:r>
            <a:r>
              <a:rPr lang="en-US" altLang="ko-KR" b="1" u="sng" dirty="0" smtClean="0">
                <a:ln w="0"/>
                <a:solidFill>
                  <a:srgbClr val="379105"/>
                </a:solidFill>
              </a:rPr>
              <a:t>thread block </a:t>
            </a:r>
            <a:r>
              <a:rPr lang="ko-KR" altLang="en-US" b="1" dirty="0">
                <a:ln w="0"/>
                <a:solidFill>
                  <a:srgbClr val="379105"/>
                </a:solidFill>
              </a:rPr>
              <a:t>할당</a:t>
            </a:r>
            <a:endParaRPr lang="en-US" altLang="ko-KR" b="1" dirty="0">
              <a:ln w="0"/>
              <a:solidFill>
                <a:srgbClr val="379105"/>
              </a:solidFill>
            </a:endParaRPr>
          </a:p>
          <a:p>
            <a:r>
              <a:rPr lang="en-US" altLang="ko-KR" b="1" dirty="0" smtClean="0">
                <a:ln w="0"/>
                <a:solidFill>
                  <a:srgbClr val="379105"/>
                </a:solidFill>
              </a:rPr>
              <a:t>-&gt; </a:t>
            </a:r>
            <a:r>
              <a:rPr lang="en-US" altLang="ko-KR" b="1" dirty="0" smtClean="0">
                <a:ln w="0"/>
                <a:solidFill>
                  <a:srgbClr val="379105"/>
                </a:solidFill>
              </a:rPr>
              <a:t>Shared MEM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에 </a:t>
            </a:r>
            <a:r>
              <a:rPr lang="en-US" altLang="ko-KR" b="1" u="sng" dirty="0" smtClean="0">
                <a:ln w="0"/>
                <a:solidFill>
                  <a:srgbClr val="379105"/>
                </a:solidFill>
              </a:rPr>
              <a:t>section</a:t>
            </a:r>
            <a:r>
              <a:rPr lang="en-US" altLang="ko-KR" b="1" dirty="0" smtClean="0">
                <a:ln w="0"/>
                <a:solidFill>
                  <a:srgbClr val="379105"/>
                </a:solidFill>
              </a:rPr>
              <a:t> </a:t>
            </a:r>
            <a:r>
              <a:rPr lang="ko-KR" altLang="en-US" b="1" dirty="0" smtClean="0">
                <a:ln w="0"/>
                <a:solidFill>
                  <a:srgbClr val="379105"/>
                </a:solidFill>
              </a:rPr>
              <a:t>전체를 올림</a:t>
            </a:r>
            <a:endParaRPr lang="en-US" altLang="ko-KR" b="1" dirty="0" smtClean="0">
              <a:ln w="0"/>
              <a:solidFill>
                <a:srgbClr val="379105"/>
              </a:solidFill>
            </a:endParaRPr>
          </a:p>
          <a:p>
            <a:pPr algn="ctr"/>
            <a:endParaRPr lang="en-US" altLang="ko-KR" b="1" dirty="0">
              <a:ln w="0"/>
              <a:solidFill>
                <a:srgbClr val="3791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Hierarchical Parallel Scan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1510165"/>
            <a:ext cx="6466114" cy="4617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72516" y="1700529"/>
            <a:ext cx="470425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1. 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 나누기</a:t>
            </a:r>
            <a:endParaRPr lang="en-US" altLang="ko-KR" sz="2600" dirty="0" smtClean="0">
              <a:ln w="0"/>
              <a:solidFill>
                <a:srgbClr val="37910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394859" y="1643493"/>
            <a:ext cx="14515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860802" y="1643493"/>
            <a:ext cx="7258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19488" y="1643493"/>
            <a:ext cx="7257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92687" y="1643493"/>
            <a:ext cx="0" cy="18979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72516" y="2835728"/>
            <a:ext cx="51308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2. 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마다 독립적으로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scan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16058" y="4398181"/>
            <a:ext cx="51308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600" dirty="0">
                <a:ln w="0"/>
                <a:solidFill>
                  <a:srgbClr val="379105"/>
                </a:solidFill>
              </a:rPr>
              <a:t>3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.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마지막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element</a:t>
            </a:r>
            <a:r>
              <a:rPr lang="ko-KR" altLang="en-US" sz="2600" dirty="0" err="1" smtClean="0">
                <a:ln w="0"/>
                <a:solidFill>
                  <a:srgbClr val="379105"/>
                </a:solidFill>
              </a:rPr>
              <a:t>들끼리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scan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01544" y="5528114"/>
            <a:ext cx="5159828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4.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이전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section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의 모든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element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의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 </a:t>
            </a:r>
            <a:r>
              <a:rPr lang="ko-KR" altLang="en-US" sz="2600" dirty="0" smtClean="0">
                <a:ln w="0"/>
                <a:solidFill>
                  <a:srgbClr val="379105"/>
                </a:solidFill>
              </a:rPr>
              <a:t>합을 각 원소에 </a:t>
            </a:r>
            <a:r>
              <a:rPr lang="en-US" altLang="ko-KR" sz="2600" dirty="0" smtClean="0">
                <a:ln w="0"/>
                <a:solidFill>
                  <a:srgbClr val="379105"/>
                </a:solidFill>
              </a:rPr>
              <a:t>add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72516" y="1186796"/>
            <a:ext cx="5130800" cy="2141375"/>
            <a:chOff x="6872516" y="1186796"/>
            <a:chExt cx="5130800" cy="2141375"/>
          </a:xfrm>
        </p:grpSpPr>
        <p:sp>
          <p:nvSpPr>
            <p:cNvPr id="28" name="직사각형 27"/>
            <p:cNvSpPr/>
            <p:nvPr/>
          </p:nvSpPr>
          <p:spPr>
            <a:xfrm>
              <a:off x="6872516" y="1643493"/>
              <a:ext cx="5130800" cy="16846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72516" y="1186796"/>
              <a:ext cx="4089127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400" b="1" dirty="0" smtClean="0">
                  <a:ln w="0"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Kernel 1</a:t>
              </a:r>
              <a:endParaRPr lang="en-US" altLang="ko-KR" sz="2400" b="1" cap="none" spc="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901544" y="3755425"/>
            <a:ext cx="5101772" cy="1135198"/>
            <a:chOff x="6872515" y="1186796"/>
            <a:chExt cx="5101772" cy="2141374"/>
          </a:xfrm>
        </p:grpSpPr>
        <p:sp>
          <p:nvSpPr>
            <p:cNvPr id="16" name="직사각형 15"/>
            <p:cNvSpPr/>
            <p:nvPr/>
          </p:nvSpPr>
          <p:spPr>
            <a:xfrm>
              <a:off x="6872515" y="2258445"/>
              <a:ext cx="5101772" cy="1069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72516" y="1186796"/>
              <a:ext cx="4089127" cy="8708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400" b="1" dirty="0" smtClean="0">
                  <a:ln w="0"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Kernel 2</a:t>
              </a:r>
              <a:endParaRPr lang="en-US" altLang="ko-KR" sz="2400" b="1" cap="none" spc="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901543" y="5057061"/>
            <a:ext cx="5101773" cy="1394057"/>
            <a:chOff x="6872516" y="1186796"/>
            <a:chExt cx="4798698" cy="2141375"/>
          </a:xfrm>
        </p:grpSpPr>
        <p:sp>
          <p:nvSpPr>
            <p:cNvPr id="19" name="직사각형 18"/>
            <p:cNvSpPr/>
            <p:nvPr/>
          </p:nvSpPr>
          <p:spPr>
            <a:xfrm>
              <a:off x="6872516" y="1865779"/>
              <a:ext cx="4798698" cy="1462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72516" y="1186796"/>
              <a:ext cx="4089127" cy="7091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400" b="1" dirty="0" smtClean="0">
                  <a:ln w="0"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Kernel 3</a:t>
              </a:r>
              <a:endParaRPr lang="en-US" altLang="ko-KR" sz="2400" b="1" cap="none" spc="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8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Scan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Inclusive Scan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Input: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…, 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Output: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), …,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구부러진 연결선 5"/>
          <p:cNvCxnSpPr/>
          <p:nvPr/>
        </p:nvCxnSpPr>
        <p:spPr>
          <a:xfrm flipV="1">
            <a:off x="3969099" y="1825625"/>
            <a:ext cx="1215850" cy="99796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4949" y="1690688"/>
            <a:ext cx="630121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⊕</a:t>
            </a:r>
            <a:r>
              <a:rPr lang="en-US" altLang="ko-KR" sz="1600" dirty="0" smtClean="0"/>
              <a:t>: Binary Associative Operator (</a:t>
            </a:r>
            <a:r>
              <a:rPr lang="ko-KR" altLang="en-US" sz="1600" dirty="0" smtClean="0"/>
              <a:t>결합법칙이 성립하는 </a:t>
            </a:r>
            <a:r>
              <a:rPr lang="ko-KR" altLang="en-US" sz="1600" dirty="0" err="1" smtClean="0"/>
              <a:t>이항연산자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ex) +, </a:t>
            </a:r>
            <a:r>
              <a:rPr lang="en-US" altLang="ko-KR" sz="2400" b="1" dirty="0"/>
              <a:t>×</a:t>
            </a:r>
            <a:endParaRPr lang="ko-KR" altLang="en-US" sz="2400" b="1" dirty="0"/>
          </a:p>
        </p:txBody>
      </p:sp>
      <p:sp>
        <p:nvSpPr>
          <p:cNvPr id="12" name="타원 11"/>
          <p:cNvSpPr/>
          <p:nvPr/>
        </p:nvSpPr>
        <p:spPr>
          <a:xfrm>
            <a:off x="6476673" y="1986140"/>
            <a:ext cx="407452" cy="4074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18810" y="2189866"/>
            <a:ext cx="3938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Prefix Sum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누적 합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3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63535" y="3152425"/>
            <a:ext cx="52164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solidFill>
                  <a:srgbClr val="FF0000"/>
                </a:solidFill>
              </a:rPr>
              <a:t>[x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,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(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), 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…,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(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…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n-1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)]</a:t>
            </a:r>
            <a:endParaRPr lang="en-US" altLang="ko-KR" sz="240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Scan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Inclusive Scan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Input: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…, 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Output: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), …,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구부러진 연결선 5"/>
          <p:cNvCxnSpPr/>
          <p:nvPr/>
        </p:nvCxnSpPr>
        <p:spPr>
          <a:xfrm flipV="1">
            <a:off x="3969099" y="1825625"/>
            <a:ext cx="1215850" cy="99796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4949" y="1690688"/>
            <a:ext cx="630121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⊕</a:t>
            </a:r>
            <a:r>
              <a:rPr lang="en-US" altLang="ko-KR" sz="1600" dirty="0" smtClean="0"/>
              <a:t>: Binary Associative Operator (</a:t>
            </a:r>
            <a:r>
              <a:rPr lang="ko-KR" altLang="en-US" sz="1600" dirty="0" smtClean="0"/>
              <a:t>결합법칙이 성립하는 </a:t>
            </a:r>
            <a:r>
              <a:rPr lang="ko-KR" altLang="en-US" sz="1600" dirty="0" err="1" smtClean="0"/>
              <a:t>이항연산자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ex) +, </a:t>
            </a:r>
            <a:r>
              <a:rPr lang="en-US" altLang="ko-KR" sz="2400" b="1" dirty="0"/>
              <a:t>×</a:t>
            </a:r>
            <a:endParaRPr lang="ko-KR" altLang="en-US" sz="2400" b="1" dirty="0"/>
          </a:p>
        </p:txBody>
      </p:sp>
      <p:sp>
        <p:nvSpPr>
          <p:cNvPr id="12" name="타원 11"/>
          <p:cNvSpPr/>
          <p:nvPr/>
        </p:nvSpPr>
        <p:spPr>
          <a:xfrm>
            <a:off x="6476673" y="1986140"/>
            <a:ext cx="407452" cy="4074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18810" y="2189866"/>
            <a:ext cx="3938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Prefix Sum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누적 합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3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7740" y="3624382"/>
            <a:ext cx="6116519" cy="2416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X: Input Array</a:t>
            </a:r>
          </a:p>
          <a:p>
            <a:r>
              <a:rPr lang="en-US" altLang="ko-KR" sz="2800" dirty="0" smtClean="0"/>
              <a:t>Y: Output Array</a:t>
            </a:r>
          </a:p>
          <a:p>
            <a:endParaRPr lang="en-US" altLang="ko-KR" sz="1100" dirty="0"/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800" b="1" dirty="0" smtClean="0"/>
              <a:t>Y[i]</a:t>
            </a:r>
            <a:r>
              <a:rPr lang="en-US" altLang="ko-KR" sz="2800" dirty="0" smtClean="0"/>
              <a:t> = X[0] + X[1] + … + X[i]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         </a:t>
            </a:r>
            <a:r>
              <a:rPr lang="en-US" altLang="ko-KR" sz="2800" b="1" dirty="0" smtClean="0"/>
              <a:t>= ∑X</a:t>
            </a:r>
            <a:r>
              <a:rPr lang="en-US" altLang="ko-KR" sz="2800" b="1" baseline="-25000" dirty="0" smtClean="0"/>
              <a:t>0</a:t>
            </a:r>
            <a:r>
              <a:rPr lang="en-US" altLang="ko-KR" sz="2800" b="1" dirty="0" smtClean="0"/>
              <a:t>..X</a:t>
            </a:r>
            <a:r>
              <a:rPr lang="en-US" altLang="ko-KR" sz="2800" b="1" baseline="-25000" dirty="0" smtClean="0"/>
              <a:t>i 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누적합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63535" y="3152425"/>
            <a:ext cx="52164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solidFill>
                  <a:srgbClr val="FF0000"/>
                </a:solidFill>
              </a:rPr>
              <a:t>[x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,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(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), 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…,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(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x</a:t>
            </a:r>
            <a:r>
              <a:rPr lang="en-US" altLang="ko-KR" sz="2400" baseline="-25000" dirty="0">
                <a:ln w="0"/>
                <a:solidFill>
                  <a:srgbClr val="FF0000"/>
                </a:solidFill>
              </a:rPr>
              <a:t>0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 + </a:t>
            </a:r>
            <a:r>
              <a:rPr lang="en-US" altLang="ko-KR" sz="2400" dirty="0">
                <a:ln w="0"/>
                <a:solidFill>
                  <a:srgbClr val="FF0000"/>
                </a:solidFill>
              </a:rPr>
              <a:t>… 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+ x</a:t>
            </a:r>
            <a:r>
              <a:rPr lang="en-US" altLang="ko-KR" sz="2400" baseline="-25000" dirty="0" smtClean="0">
                <a:ln w="0"/>
                <a:solidFill>
                  <a:srgbClr val="FF0000"/>
                </a:solidFill>
              </a:rPr>
              <a:t>n-1</a:t>
            </a:r>
            <a:r>
              <a:rPr lang="en-US" altLang="ko-KR" sz="2400" dirty="0" smtClean="0">
                <a:ln w="0"/>
                <a:solidFill>
                  <a:srgbClr val="FF0000"/>
                </a:solidFill>
              </a:rPr>
              <a:t>)]</a:t>
            </a:r>
            <a:endParaRPr lang="en-US" altLang="ko-KR" sz="240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Scan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Inclusive Scan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Input: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…, 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Output: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), …,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cxnSp>
        <p:nvCxnSpPr>
          <p:cNvPr id="6" name="구부러진 연결선 5"/>
          <p:cNvCxnSpPr/>
          <p:nvPr/>
        </p:nvCxnSpPr>
        <p:spPr>
          <a:xfrm flipV="1">
            <a:off x="3969099" y="1825625"/>
            <a:ext cx="1215850" cy="99796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4949" y="1690688"/>
            <a:ext cx="630121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⊕</a:t>
            </a:r>
            <a:r>
              <a:rPr lang="en-US" altLang="ko-KR" sz="1600" dirty="0" smtClean="0"/>
              <a:t>: Binary Associative Operator (</a:t>
            </a:r>
            <a:r>
              <a:rPr lang="ko-KR" altLang="en-US" sz="1600" dirty="0" smtClean="0"/>
              <a:t>결합법칙이 성립하는 </a:t>
            </a:r>
            <a:r>
              <a:rPr lang="ko-KR" altLang="en-US" sz="1600" dirty="0" err="1" smtClean="0"/>
              <a:t>이항연산자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ex) +, </a:t>
            </a:r>
            <a:r>
              <a:rPr lang="en-US" altLang="ko-KR" sz="2400" b="1" dirty="0"/>
              <a:t>×</a:t>
            </a:r>
            <a:endParaRPr lang="ko-KR" altLang="en-US" sz="2400" b="1" dirty="0"/>
          </a:p>
        </p:txBody>
      </p:sp>
      <p:sp>
        <p:nvSpPr>
          <p:cNvPr id="12" name="타원 11"/>
          <p:cNvSpPr/>
          <p:nvPr/>
        </p:nvSpPr>
        <p:spPr>
          <a:xfrm>
            <a:off x="6476673" y="1986140"/>
            <a:ext cx="407452" cy="4074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18810" y="2189866"/>
            <a:ext cx="3938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Prefix Sum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누적 합</a:t>
            </a:r>
            <a:r>
              <a:rPr lang="en-US" altLang="ko-KR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3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81917" y="3487388"/>
            <a:ext cx="8141797" cy="1670823"/>
          </a:xfrm>
          <a:prstGeom prst="ellipse">
            <a:avLst/>
          </a:prstGeom>
          <a:gradFill flip="none" rotWithShape="1">
            <a:gsLst>
              <a:gs pos="0">
                <a:srgbClr val="A65F2A">
                  <a:shade val="30000"/>
                  <a:satMod val="115000"/>
                </a:srgbClr>
              </a:gs>
              <a:gs pos="50000">
                <a:srgbClr val="A65F2A">
                  <a:shade val="67500"/>
                  <a:satMod val="115000"/>
                </a:srgbClr>
              </a:gs>
              <a:gs pos="100000">
                <a:srgbClr val="A65F2A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05835" y="4871655"/>
            <a:ext cx="3426299" cy="1990296"/>
            <a:chOff x="973088" y="4657509"/>
            <a:chExt cx="3426299" cy="1990296"/>
          </a:xfrm>
        </p:grpSpPr>
        <p:grpSp>
          <p:nvGrpSpPr>
            <p:cNvPr id="8" name="그룹 7"/>
            <p:cNvGrpSpPr/>
            <p:nvPr/>
          </p:nvGrpSpPr>
          <p:grpSpPr>
            <a:xfrm>
              <a:off x="1551758" y="5474732"/>
              <a:ext cx="679269" cy="1173004"/>
              <a:chOff x="1551758" y="5474732"/>
              <a:chExt cx="679269" cy="1173004"/>
            </a:xfrm>
          </p:grpSpPr>
          <p:sp>
            <p:nvSpPr>
              <p:cNvPr id="7" name="이등변 삼각형 6"/>
              <p:cNvSpPr/>
              <p:nvPr/>
            </p:nvSpPr>
            <p:spPr>
              <a:xfrm>
                <a:off x="1551758" y="5759461"/>
                <a:ext cx="679269" cy="88827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638028" y="5474732"/>
                <a:ext cx="506731" cy="506731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351586" y="5474732"/>
              <a:ext cx="679269" cy="1173004"/>
              <a:chOff x="1551758" y="5474732"/>
              <a:chExt cx="679269" cy="1173004"/>
            </a:xfrm>
          </p:grpSpPr>
          <p:sp>
            <p:nvSpPr>
              <p:cNvPr id="15" name="이등변 삼각형 14"/>
              <p:cNvSpPr/>
              <p:nvPr/>
            </p:nvSpPr>
            <p:spPr>
              <a:xfrm>
                <a:off x="1551758" y="5759461"/>
                <a:ext cx="679269" cy="88827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1638028" y="5474732"/>
                <a:ext cx="506731" cy="506731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151414" y="5474801"/>
              <a:ext cx="679269" cy="1173004"/>
              <a:chOff x="1551758" y="5474732"/>
              <a:chExt cx="679269" cy="1173004"/>
            </a:xfrm>
          </p:grpSpPr>
          <p:sp>
            <p:nvSpPr>
              <p:cNvPr id="18" name="이등변 삼각형 17"/>
              <p:cNvSpPr/>
              <p:nvPr/>
            </p:nvSpPr>
            <p:spPr>
              <a:xfrm>
                <a:off x="1551758" y="5759461"/>
                <a:ext cx="679269" cy="88827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순서도: 연결자 18"/>
              <p:cNvSpPr/>
              <p:nvPr/>
            </p:nvSpPr>
            <p:spPr>
              <a:xfrm>
                <a:off x="1638028" y="5474732"/>
                <a:ext cx="506731" cy="506731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형 설명선 22"/>
            <p:cNvSpPr/>
            <p:nvPr/>
          </p:nvSpPr>
          <p:spPr>
            <a:xfrm>
              <a:off x="973088" y="4705898"/>
              <a:ext cx="946115" cy="633897"/>
            </a:xfrm>
            <a:prstGeom prst="wedgeEllipseCallout">
              <a:avLst>
                <a:gd name="adj1" fmla="val 34299"/>
                <a:gd name="adj2" fmla="val 602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타원형 설명선 23"/>
            <p:cNvSpPr/>
            <p:nvPr/>
          </p:nvSpPr>
          <p:spPr>
            <a:xfrm>
              <a:off x="2192971" y="4657509"/>
              <a:ext cx="982857" cy="658514"/>
            </a:xfrm>
            <a:prstGeom prst="wedgeEllipseCallout">
              <a:avLst>
                <a:gd name="adj1" fmla="val 1684"/>
                <a:gd name="adj2" fmla="val 696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타원형 설명선 24"/>
            <p:cNvSpPr/>
            <p:nvPr/>
          </p:nvSpPr>
          <p:spPr>
            <a:xfrm>
              <a:off x="3449596" y="4668586"/>
              <a:ext cx="949791" cy="636360"/>
            </a:xfrm>
            <a:prstGeom prst="wedgeEllipseCallout">
              <a:avLst>
                <a:gd name="adj1" fmla="val -24263"/>
                <a:gd name="adj2" fmla="val 6981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49528" y="3777157"/>
            <a:ext cx="4623139" cy="1939455"/>
            <a:chOff x="3486055" y="3663178"/>
            <a:chExt cx="4623139" cy="1939455"/>
          </a:xfrm>
        </p:grpSpPr>
        <p:sp>
          <p:nvSpPr>
            <p:cNvPr id="28" name="직사각형 27"/>
            <p:cNvSpPr/>
            <p:nvPr/>
          </p:nvSpPr>
          <p:spPr>
            <a:xfrm rot="2312725">
              <a:off x="5608917" y="5145494"/>
              <a:ext cx="2500277" cy="457139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한쪽 모서리는 잘리고 다른 쪽 모서리는 둥근 사각형 26"/>
            <p:cNvSpPr/>
            <p:nvPr/>
          </p:nvSpPr>
          <p:spPr>
            <a:xfrm rot="2392051">
              <a:off x="3486055" y="3663178"/>
              <a:ext cx="2997372" cy="863508"/>
            </a:xfrm>
            <a:prstGeom prst="snipRoundRect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805353" y="3827717"/>
            <a:ext cx="46721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 </a:t>
            </a:r>
            <a:r>
              <a:rPr lang="en-US" altLang="ko-KR" sz="3600" b="1" dirty="0" smtClean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</a:t>
            </a:r>
            <a:r>
              <a:rPr lang="en-US" altLang="ko-KR" sz="3600" b="1" dirty="0" smtClean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Output</a:t>
            </a:r>
            <a:endParaRPr lang="en-US" altLang="ko-KR" sz="3600" b="1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8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Scan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Inclusive Scan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Input: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 …, 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Output: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), …,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Exclusive Scan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Input: [x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…, x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Output: [0, 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), …, (x</a:t>
            </a:r>
            <a:r>
              <a:rPr lang="en-US" altLang="ko-KR" baseline="-25000" dirty="0" smtClean="0"/>
              <a:t>0 </a:t>
            </a:r>
            <a:r>
              <a:rPr lang="ko-KR" altLang="en-US" dirty="0" smtClean="0"/>
              <a:t>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⊕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n-2</a:t>
            </a:r>
            <a:r>
              <a:rPr lang="en-US" altLang="ko-KR" dirty="0" smtClean="0"/>
              <a:t>)]</a:t>
            </a:r>
          </a:p>
        </p:txBody>
      </p:sp>
      <p:sp>
        <p:nvSpPr>
          <p:cNvPr id="8" name="타원 7"/>
          <p:cNvSpPr/>
          <p:nvPr/>
        </p:nvSpPr>
        <p:spPr>
          <a:xfrm>
            <a:off x="6565900" y="5017706"/>
            <a:ext cx="4954814" cy="1016805"/>
          </a:xfrm>
          <a:prstGeom prst="ellipse">
            <a:avLst/>
          </a:prstGeom>
          <a:gradFill flip="none" rotWithShape="1">
            <a:gsLst>
              <a:gs pos="0">
                <a:srgbClr val="A65F2A">
                  <a:shade val="30000"/>
                  <a:satMod val="115000"/>
                </a:srgbClr>
              </a:gs>
              <a:gs pos="50000">
                <a:srgbClr val="A65F2A">
                  <a:shade val="67500"/>
                  <a:satMod val="115000"/>
                </a:srgbClr>
              </a:gs>
              <a:gs pos="100000">
                <a:srgbClr val="A65F2A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803986" y="5131615"/>
            <a:ext cx="2813481" cy="1180285"/>
            <a:chOff x="3486055" y="3663178"/>
            <a:chExt cx="4623139" cy="1939455"/>
          </a:xfrm>
        </p:grpSpPr>
        <p:sp>
          <p:nvSpPr>
            <p:cNvPr id="11" name="직사각형 10"/>
            <p:cNvSpPr/>
            <p:nvPr/>
          </p:nvSpPr>
          <p:spPr>
            <a:xfrm rot="2312725">
              <a:off x="5608917" y="5145494"/>
              <a:ext cx="2500277" cy="457139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한쪽 모서리는 잘리고 다른 쪽 모서리는 둥근 사각형 13"/>
            <p:cNvSpPr/>
            <p:nvPr/>
          </p:nvSpPr>
          <p:spPr>
            <a:xfrm rot="2392051">
              <a:off x="3486055" y="3663178"/>
              <a:ext cx="2997372" cy="863508"/>
            </a:xfrm>
            <a:prstGeom prst="snipRoundRect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433497" y="3115653"/>
            <a:ext cx="17150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Cut Points</a:t>
            </a:r>
            <a:endParaRPr lang="en-US" altLang="ko-KR" sz="2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1942" y="5031333"/>
            <a:ext cx="2530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Beginning Points</a:t>
            </a:r>
            <a:endParaRPr lang="en-US" altLang="ko-KR" sz="20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9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Scan </a:t>
            </a:r>
            <a:r>
              <a:rPr lang="ko-KR" altLang="en-US" dirty="0" smtClean="0"/>
              <a:t>구현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smtClean="0"/>
              <a:t>CPU (Sequential Algorithm)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dirty="0" smtClean="0"/>
              <a:t>GPU (Parallel Algorithm)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Scan </a:t>
            </a:r>
            <a:r>
              <a:rPr lang="ko-KR" altLang="en-US" dirty="0" smtClean="0"/>
              <a:t>구현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CPU (Sequential Algorithm)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478279" y="4237971"/>
            <a:ext cx="7449821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int accumulator = x[0]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y[0] = x[0]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for i=0 to n-1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accumulator += x[i]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y[i] = accumulator;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8279" y="2431634"/>
            <a:ext cx="7449821" cy="1554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X: Input Array</a:t>
            </a:r>
          </a:p>
          <a:p>
            <a:r>
              <a:rPr lang="en-US" altLang="ko-KR" sz="2800" dirty="0" smtClean="0"/>
              <a:t>Y: Output Array</a:t>
            </a:r>
          </a:p>
          <a:p>
            <a:endParaRPr lang="en-US" altLang="ko-KR" sz="1100" dirty="0"/>
          </a:p>
          <a:p>
            <a:r>
              <a:rPr lang="en-US" altLang="ko-KR" sz="2800" dirty="0" smtClean="0"/>
              <a:t>=&gt; Y[i] = X[0] + X[1] + … + X[i] = ∑X</a:t>
            </a:r>
            <a:r>
              <a:rPr lang="en-US" altLang="ko-KR" sz="2800" baseline="-25000" dirty="0" smtClean="0"/>
              <a:t>0</a:t>
            </a:r>
            <a:r>
              <a:rPr lang="en-US" altLang="ko-KR" sz="2800" dirty="0" smtClean="0"/>
              <a:t>..X</a:t>
            </a:r>
            <a:r>
              <a:rPr lang="en-US" altLang="ko-KR" sz="2800" baseline="-25000" dirty="0" smtClean="0"/>
              <a:t>i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35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1041</Words>
  <Application>Microsoft Office PowerPoint</Application>
  <PresentationFormat>와이드스크린</PresentationFormat>
  <Paragraphs>211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Consolas</vt:lpstr>
      <vt:lpstr>Symbol</vt:lpstr>
      <vt:lpstr>Office 테마</vt:lpstr>
      <vt:lpstr>Ch8. Prefix Sum(Scan)</vt:lpstr>
      <vt:lpstr>목차</vt:lpstr>
      <vt:lpstr>1. Scan이란?</vt:lpstr>
      <vt:lpstr>1. Scan이란?</vt:lpstr>
      <vt:lpstr>1. Scan이란?</vt:lpstr>
      <vt:lpstr>1. Scan이란?</vt:lpstr>
      <vt:lpstr>1. Scan이란?</vt:lpstr>
      <vt:lpstr>2. Scan 구현 알고리즘</vt:lpstr>
      <vt:lpstr>2. Scan 구현 알고리즘</vt:lpstr>
      <vt:lpstr>2. Scan 구현 알고리즘</vt:lpstr>
      <vt:lpstr>2. Scan 구현 알고리즘</vt:lpstr>
      <vt:lpstr>Kogge-Stone </vt:lpstr>
      <vt:lpstr>Kogge-Stone </vt:lpstr>
      <vt:lpstr>Kogge-Stone </vt:lpstr>
      <vt:lpstr>Kogge-Stone </vt:lpstr>
      <vt:lpstr>Kogge-Stone </vt:lpstr>
      <vt:lpstr>Kogge-Stone </vt:lpstr>
      <vt:lpstr>Brent-Kung </vt:lpstr>
      <vt:lpstr>Brent-Kung </vt:lpstr>
      <vt:lpstr>Brent-Kung </vt:lpstr>
      <vt:lpstr>Brent-Kung </vt:lpstr>
      <vt:lpstr>Brent-Kung </vt:lpstr>
      <vt:lpstr>Brent-Kung </vt:lpstr>
      <vt:lpstr>Brent-Kung </vt:lpstr>
      <vt:lpstr>Brent-Kung </vt:lpstr>
      <vt:lpstr>Brent-Kung </vt:lpstr>
      <vt:lpstr>Three-phase </vt:lpstr>
      <vt:lpstr>Three-phase </vt:lpstr>
      <vt:lpstr>Three-phase </vt:lpstr>
      <vt:lpstr>문제점</vt:lpstr>
      <vt:lpstr>Hierarchical Parallel Scan</vt:lpstr>
      <vt:lpstr>Hierarchical Parallel Scan</vt:lpstr>
      <vt:lpstr>감사합니다…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Sum(Scan)</dc:title>
  <dc:creator>jykim</dc:creator>
  <cp:lastModifiedBy>jykim</cp:lastModifiedBy>
  <cp:revision>723</cp:revision>
  <dcterms:created xsi:type="dcterms:W3CDTF">2022-02-22T14:56:36Z</dcterms:created>
  <dcterms:modified xsi:type="dcterms:W3CDTF">2022-02-23T02:33:09Z</dcterms:modified>
</cp:coreProperties>
</file>