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5" r:id="rId10"/>
    <p:sldId id="268" r:id="rId11"/>
    <p:sldId id="269" r:id="rId12"/>
    <p:sldId id="270" r:id="rId13"/>
    <p:sldId id="272" r:id="rId14"/>
    <p:sldId id="274" r:id="rId15"/>
    <p:sldId id="276" r:id="rId16"/>
    <p:sldId id="273" r:id="rId17"/>
    <p:sldId id="278" r:id="rId18"/>
    <p:sldId id="277" r:id="rId19"/>
    <p:sldId id="279" r:id="rId20"/>
    <p:sldId id="262" r:id="rId21"/>
    <p:sldId id="280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5B6"/>
    <a:srgbClr val="000000"/>
    <a:srgbClr val="DEEBF7"/>
    <a:srgbClr val="ECF3FA"/>
    <a:srgbClr val="FFE79B"/>
    <a:srgbClr val="E6E6E6"/>
    <a:srgbClr val="FFF0C5"/>
    <a:srgbClr val="FFF3D1"/>
    <a:srgbClr val="FF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1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7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4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8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aseline="0">
                <a:latin typeface="Consolas" panose="020B0609020204030204" pitchFamily="49" charset="0"/>
                <a:cs typeface="Calibri" panose="020F0502020204030204" pitchFamily="34" charset="0"/>
              </a:defRPr>
            </a:lvl1pPr>
            <a:lvl2pPr>
              <a:defRPr sz="2000" baseline="0">
                <a:latin typeface="Consolas" panose="020B0609020204030204" pitchFamily="49" charset="0"/>
                <a:cs typeface="Calibri" panose="020F0502020204030204" pitchFamily="34" charset="0"/>
              </a:defRPr>
            </a:lvl2pPr>
            <a:lvl3pPr>
              <a:defRPr sz="1800">
                <a:latin typeface="Consolas" panose="020B0609020204030204" pitchFamily="49" charset="0"/>
                <a:cs typeface="Calibri" panose="020F0502020204030204" pitchFamily="34" charset="0"/>
              </a:defRPr>
            </a:lvl3pPr>
            <a:lvl4pPr>
              <a:defRPr sz="1600">
                <a:latin typeface="Consolas" panose="020B0609020204030204" pitchFamily="49" charset="0"/>
                <a:cs typeface="Calibri" panose="020F0502020204030204" pitchFamily="34" charset="0"/>
              </a:defRPr>
            </a:lvl4pPr>
            <a:lvl5pPr>
              <a:defRPr sz="1600">
                <a:latin typeface="Consolas" panose="020B0609020204030204" pitchFamily="49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8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8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3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D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EA40-6A0A-43F7-B0A5-1FF9389E769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E7EF-33D9-461B-9749-169659AD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Histogram computation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PMPP Ch9.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1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Parallel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스레드가 </a:t>
            </a:r>
            <a:r>
              <a:rPr lang="ko-KR" altLang="en-US" b="1" dirty="0" smtClean="0"/>
              <a:t>동시에</a:t>
            </a:r>
            <a:r>
              <a:rPr lang="ko-KR" altLang="en-US" dirty="0" smtClean="0"/>
              <a:t>  데이터</a:t>
            </a:r>
            <a:r>
              <a:rPr lang="en-US" altLang="ko-KR" dirty="0" smtClean="0"/>
              <a:t>(char array)</a:t>
            </a:r>
            <a:r>
              <a:rPr lang="ko-KR" altLang="en-US" dirty="0" smtClean="0"/>
              <a:t>를 읽고 히스토그램을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62" y="2717800"/>
            <a:ext cx="4793736" cy="22291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38" y="2717800"/>
            <a:ext cx="4774962" cy="22291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75185" y="5458321"/>
            <a:ext cx="609609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Operation</a:t>
            </a:r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relative timing</a:t>
            </a:r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의해서 결과가 달라지는 현상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0207" y="5304433"/>
            <a:ext cx="2494978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Race Condition</a:t>
            </a:r>
            <a:endParaRPr lang="en-US" altLang="ko-KR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06738" y="2708088"/>
            <a:ext cx="4774962" cy="22470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Parallel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9800" y="1800225"/>
            <a:ext cx="10515600" cy="4351338"/>
          </a:xfrm>
        </p:spPr>
        <p:txBody>
          <a:bodyPr/>
          <a:lstStyle/>
          <a:p>
            <a:r>
              <a:rPr lang="en-US" altLang="ko-KR" sz="2400" b="1" dirty="0" smtClean="0"/>
              <a:t>Atomic Operation</a:t>
            </a:r>
          </a:p>
          <a:p>
            <a:pPr marL="457189" lvl="1" indent="0">
              <a:buNone/>
            </a:pPr>
            <a:r>
              <a:rPr lang="en-US" altLang="ko-KR" dirty="0" smtClean="0"/>
              <a:t>: read, modify, write </a:t>
            </a:r>
            <a:r>
              <a:rPr lang="ko-KR" altLang="en-US" dirty="0" smtClean="0"/>
              <a:t>를 쪼갤 수 없는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원자성의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으로 만듦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38" y="2717800"/>
            <a:ext cx="4774962" cy="222918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06738" y="2708088"/>
            <a:ext cx="4774962" cy="22470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2200" y="3828257"/>
            <a:ext cx="5410200" cy="5539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Intrinsic </a:t>
            </a:r>
            <a:r>
              <a:rPr lang="ko-KR" altLang="en-US" sz="20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함수</a:t>
            </a:r>
            <a:r>
              <a:rPr lang="en-US" altLang="ko-KR" sz="20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int </a:t>
            </a:r>
            <a:r>
              <a:rPr lang="en-US" altLang="ko-KR" b="1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atomicAdd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(int *address, int </a:t>
            </a:r>
            <a:r>
              <a:rPr lang="en-US" altLang="ko-KR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val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);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74233" y="3296406"/>
            <a:ext cx="388888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Atomic “Add” Operation </a:t>
            </a:r>
            <a:endParaRPr lang="en-US" altLang="ko-KR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44938" y="3331469"/>
            <a:ext cx="4152662" cy="368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Sequential Algorithm (CPU)</a:t>
            </a:r>
          </a:p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Parallel Algorithm (GPU)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Interleaved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Privatization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Aggregation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09105"/>
              </p:ext>
            </p:extLst>
          </p:nvPr>
        </p:nvGraphicFramePr>
        <p:xfrm>
          <a:off x="7111999" y="4624520"/>
          <a:ext cx="1597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47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00988"/>
              </p:ext>
            </p:extLst>
          </p:nvPr>
        </p:nvGraphicFramePr>
        <p:xfrm>
          <a:off x="5930901" y="3036518"/>
          <a:ext cx="42608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71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33035539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4243651241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6058398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52710472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20493756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05209783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53331466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761200074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598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91750" y="30380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7256" y="462527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6177320" y="3221938"/>
            <a:ext cx="2756771" cy="1587248"/>
            <a:chOff x="6177320" y="3221938"/>
            <a:chExt cx="2756771" cy="1587248"/>
          </a:xfrm>
        </p:grpSpPr>
        <p:cxnSp>
          <p:nvCxnSpPr>
            <p:cNvPr id="13" name="직선 화살표 연결선 12"/>
            <p:cNvCxnSpPr/>
            <p:nvPr/>
          </p:nvCxnSpPr>
          <p:spPr>
            <a:xfrm flipH="1" flipV="1">
              <a:off x="6177320" y="3225800"/>
              <a:ext cx="1226780" cy="158338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7534273" y="3221938"/>
              <a:ext cx="405786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8462426" y="3221938"/>
              <a:ext cx="471665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6466859" y="3221938"/>
            <a:ext cx="2781559" cy="1587248"/>
            <a:chOff x="6466859" y="3221938"/>
            <a:chExt cx="2781559" cy="1587248"/>
          </a:xfrm>
        </p:grpSpPr>
        <p:cxnSp>
          <p:nvCxnSpPr>
            <p:cNvPr id="14" name="직선 화살표 연결선 13"/>
            <p:cNvCxnSpPr/>
            <p:nvPr/>
          </p:nvCxnSpPr>
          <p:spPr>
            <a:xfrm flipH="1" flipV="1">
              <a:off x="6466859" y="3221938"/>
              <a:ext cx="937242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7848600" y="3221938"/>
              <a:ext cx="91458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8462426" y="3221938"/>
              <a:ext cx="785992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6790710" y="3221938"/>
            <a:ext cx="2851408" cy="1587248"/>
            <a:chOff x="6790710" y="3221938"/>
            <a:chExt cx="2851408" cy="15872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 flipV="1">
              <a:off x="6790710" y="3221938"/>
              <a:ext cx="615947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7940058" y="3221938"/>
              <a:ext cx="302242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V="1">
              <a:off x="8462426" y="3221938"/>
              <a:ext cx="1179692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7112000" y="3221938"/>
            <a:ext cx="2923818" cy="1587248"/>
            <a:chOff x="7112000" y="3221938"/>
            <a:chExt cx="2923818" cy="1587248"/>
          </a:xfrm>
        </p:grpSpPr>
        <p:cxnSp>
          <p:nvCxnSpPr>
            <p:cNvPr id="36" name="직선 화살표 연결선 35"/>
            <p:cNvCxnSpPr/>
            <p:nvPr/>
          </p:nvCxnSpPr>
          <p:spPr>
            <a:xfrm flipH="1" flipV="1">
              <a:off x="7112000" y="3221938"/>
              <a:ext cx="292100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940058" y="3221938"/>
              <a:ext cx="695942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8462426" y="3221938"/>
              <a:ext cx="1573392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0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Sequential Algorithm (CPU)</a:t>
            </a:r>
          </a:p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Parallel Algorithm (GPU)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Block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Interleaved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Privatization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Aggregation</a:t>
            </a:r>
          </a:p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29760"/>
              </p:ext>
            </p:extLst>
          </p:nvPr>
        </p:nvGraphicFramePr>
        <p:xfrm>
          <a:off x="7111999" y="4624520"/>
          <a:ext cx="1597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47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27158"/>
              </p:ext>
            </p:extLst>
          </p:nvPr>
        </p:nvGraphicFramePr>
        <p:xfrm>
          <a:off x="5930901" y="3036518"/>
          <a:ext cx="42608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71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33035539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4243651241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6058398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52710472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20493756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05209783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53331466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761200074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598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91750" y="30380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7256" y="462527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177320" y="3221938"/>
            <a:ext cx="2285106" cy="1587248"/>
            <a:chOff x="6177320" y="3221938"/>
            <a:chExt cx="2285106" cy="1587248"/>
          </a:xfrm>
        </p:grpSpPr>
        <p:cxnSp>
          <p:nvCxnSpPr>
            <p:cNvPr id="23" name="직선 화살표 연결선 22"/>
            <p:cNvCxnSpPr/>
            <p:nvPr/>
          </p:nvCxnSpPr>
          <p:spPr>
            <a:xfrm flipH="1" flipV="1">
              <a:off x="6464300" y="3221938"/>
              <a:ext cx="1475759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6177320" y="3225800"/>
              <a:ext cx="1226780" cy="158338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6819900" y="3221938"/>
              <a:ext cx="1642526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7200900" y="3221938"/>
            <a:ext cx="1261526" cy="1587248"/>
            <a:chOff x="7200900" y="3221938"/>
            <a:chExt cx="1261526" cy="1587248"/>
          </a:xfrm>
        </p:grpSpPr>
        <p:cxnSp>
          <p:nvCxnSpPr>
            <p:cNvPr id="19" name="직선 화살표 연결선 18"/>
            <p:cNvCxnSpPr/>
            <p:nvPr/>
          </p:nvCxnSpPr>
          <p:spPr>
            <a:xfrm flipH="1" flipV="1">
              <a:off x="7200900" y="3221938"/>
              <a:ext cx="203202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7531100" y="3221938"/>
              <a:ext cx="408958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7940058" y="3221938"/>
              <a:ext cx="522368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7406658" y="3221938"/>
            <a:ext cx="1546842" cy="1587248"/>
            <a:chOff x="7406658" y="3221938"/>
            <a:chExt cx="1546842" cy="1587248"/>
          </a:xfrm>
        </p:grpSpPr>
        <p:cxnSp>
          <p:nvCxnSpPr>
            <p:cNvPr id="26" name="직선 화살표 연결선 25"/>
            <p:cNvCxnSpPr/>
            <p:nvPr/>
          </p:nvCxnSpPr>
          <p:spPr>
            <a:xfrm flipV="1">
              <a:off x="7940058" y="3221938"/>
              <a:ext cx="695942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7406658" y="3221938"/>
              <a:ext cx="835642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8462426" y="3221938"/>
              <a:ext cx="491074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7404100" y="3221938"/>
            <a:ext cx="2631718" cy="1587248"/>
            <a:chOff x="7404100" y="3221938"/>
            <a:chExt cx="2631718" cy="1587248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7940058" y="3221938"/>
              <a:ext cx="1702060" cy="158724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7404100" y="3221938"/>
              <a:ext cx="1844318" cy="15872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8462426" y="3221938"/>
              <a:ext cx="1573392" cy="15872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6464300" y="6075267"/>
            <a:ext cx="54102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Memory Coalescence: ① &lt; ②</a:t>
            </a:r>
            <a:endParaRPr lang="en-US" altLang="ko-KR" sz="2000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4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smtClean="0"/>
              <a:t>Block Partitioning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21483"/>
            <a:ext cx="6515100" cy="3000821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section_size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(length-1)/(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blockDim.x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gridDim.x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)+1;</a:t>
            </a:r>
          </a:p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ko-KR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start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tid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*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section_size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k=0; k &lt;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section_size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altLang="ko-KR" b="1" spc="-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k++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if((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start+k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 &lt; length) { </a:t>
            </a:r>
          </a:p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	int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input[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start+k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] - 'a'; </a:t>
            </a:r>
          </a:p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	if(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&gt;= 0 &amp;&amp;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&lt; 26) 				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/4], 1)</a:t>
            </a:r>
            <a:endParaRPr lang="en-US" altLang="ko-KR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9342"/>
              </p:ext>
            </p:extLst>
          </p:nvPr>
        </p:nvGraphicFramePr>
        <p:xfrm>
          <a:off x="8737599" y="6021815"/>
          <a:ext cx="1597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47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589"/>
              </p:ext>
            </p:extLst>
          </p:nvPr>
        </p:nvGraphicFramePr>
        <p:xfrm>
          <a:off x="7556501" y="4433813"/>
          <a:ext cx="42608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71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33035539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4243651241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6058398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52710472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20493756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05209783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53331466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761200074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598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 flipV="1">
            <a:off x="7802920" y="4623095"/>
            <a:ext cx="1226780" cy="15833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8092459" y="4619233"/>
            <a:ext cx="937242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8416310" y="4619233"/>
            <a:ext cx="615947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8737600" y="4619233"/>
            <a:ext cx="292100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69174" y="2342423"/>
            <a:ext cx="329882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각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block(section)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의 크기</a:t>
            </a:r>
            <a:endParaRPr lang="en-US" altLang="ko-KR" sz="1600" b="1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69173" y="2770824"/>
            <a:ext cx="329882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section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첫 요소의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index</a:t>
            </a:r>
            <a:endParaRPr lang="en-US" altLang="ko-KR" b="1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300" y="3203829"/>
            <a:ext cx="3314700" cy="9233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매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iteration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마다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Section 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요소들을 하나씩 처리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/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56501" y="4446385"/>
            <a:ext cx="1384299" cy="368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Interleaved Partitioning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450113"/>
            <a:ext cx="651510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i=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tid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length; </a:t>
            </a:r>
            <a:r>
              <a:rPr lang="en-US" altLang="ko-KR" spc="-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i += </a:t>
            </a:r>
            <a:r>
              <a:rPr lang="en-US" altLang="ko-KR" spc="-1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grid_size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         	int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input[i] - 'a';</a:t>
            </a:r>
            <a:r>
              <a:rPr lang="en-US" altLang="ko-KR" spc="-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   	</a:t>
            </a:r>
          </a:p>
          <a:p>
            <a:pPr>
              <a:lnSpc>
                <a:spcPct val="150000"/>
              </a:lnSpc>
            </a:pPr>
            <a:r>
              <a:rPr lang="en-US" altLang="ko-KR" spc="-1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if(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&gt;= 0 &amp;&amp; 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&lt; 26)					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(&amp;(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/4]), 1);	</a:t>
            </a:r>
            <a:endParaRPr lang="en-US" altLang="ko-KR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67060"/>
              </p:ext>
            </p:extLst>
          </p:nvPr>
        </p:nvGraphicFramePr>
        <p:xfrm>
          <a:off x="8737599" y="6025590"/>
          <a:ext cx="1597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47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532547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63077"/>
              </p:ext>
            </p:extLst>
          </p:nvPr>
        </p:nvGraphicFramePr>
        <p:xfrm>
          <a:off x="7556501" y="4437588"/>
          <a:ext cx="42608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71">
                  <a:extLst>
                    <a:ext uri="{9D8B030D-6E8A-4147-A177-3AD203B41FA5}">
                      <a16:colId xmlns:a16="http://schemas.microsoft.com/office/drawing/2014/main" val="9060378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848671857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300238929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33035539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4243651241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6058398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52710472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3120493756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052097833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533314665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2761200074"/>
                    </a:ext>
                  </a:extLst>
                </a:gridCol>
                <a:gridCol w="355071">
                  <a:extLst>
                    <a:ext uri="{9D8B030D-6E8A-4147-A177-3AD203B41FA5}">
                      <a16:colId xmlns:a16="http://schemas.microsoft.com/office/drawing/2014/main" val="1598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73448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 flipV="1">
            <a:off x="7802920" y="4626870"/>
            <a:ext cx="1226780" cy="15833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8826500" y="4623008"/>
            <a:ext cx="203201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032258" y="4623008"/>
            <a:ext cx="835642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9029700" y="4623008"/>
            <a:ext cx="1943100" cy="15872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53300" y="2379814"/>
            <a:ext cx="3314700" cy="9233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매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iteration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마다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요소들을 하나씩 처리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/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5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Sequential Algorithm (CPU)</a:t>
            </a:r>
          </a:p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Parallel Algorithm (GPU)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Block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Interleaved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Privatization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Aggregation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5600" y="2349740"/>
            <a:ext cx="6121400" cy="8504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2000" dirty="0">
                <a:ln w="0"/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nput data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data element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는 한 번씩만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access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-&gt; Shared MEM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</a:t>
            </a:r>
            <a:r>
              <a:rPr lang="en-US" altLang="ko-KR" sz="2000" b="1" i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input data</a:t>
            </a:r>
            <a:r>
              <a:rPr lang="ko-KR" altLang="en-US" sz="2000" b="1" i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를 복사할 필요가 </a:t>
            </a:r>
            <a:r>
              <a:rPr lang="en-US" altLang="ko-KR" sz="2000" b="1" i="1" dirty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X</a:t>
            </a:r>
            <a:endParaRPr lang="en-US" altLang="ko-KR" b="1" i="1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5599" y="1825625"/>
            <a:ext cx="220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Shared MEM</a:t>
            </a:r>
            <a:endParaRPr lang="en-US" altLang="ko-KR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5599" y="3408558"/>
            <a:ext cx="6299201" cy="16927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각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thread block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“</a:t>
            </a:r>
            <a:r>
              <a:rPr lang="en-US" altLang="ko-KR" sz="20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Histogram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”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을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shared MEM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정의</a:t>
            </a:r>
            <a:endParaRPr lang="en-US" altLang="ko-KR" sz="2000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①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②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모든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TB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들이 한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histogram 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배열에 접근</a:t>
            </a:r>
            <a:endParaRPr lang="en-US" altLang="ko-KR" sz="2000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③,④: 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각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TB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마다 자기만의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histogram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을 사용하다가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마지막에 원래 </a:t>
            </a:r>
            <a:r>
              <a:rPr lang="en-US" altLang="ko-KR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histogram</a:t>
            </a:r>
            <a:r>
              <a:rPr lang="ko-KR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반영</a:t>
            </a:r>
            <a:endParaRPr lang="en-US" altLang="ko-KR" sz="2000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5599" y="5086107"/>
            <a:ext cx="2952988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Histogram</a:t>
            </a:r>
            <a:endParaRPr lang="en-US" altLang="ko-KR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9600" y="6075267"/>
            <a:ext cx="61849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Reducing Global MEM access: </a:t>
            </a:r>
            <a:r>
              <a:rPr lang="ko-KR" alt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①</a:t>
            </a:r>
            <a:r>
              <a:rPr lang="en-US" altLang="ko-KR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②</a:t>
            </a:r>
            <a:r>
              <a:rPr lang="en-US" altLang="ko-KR" sz="2400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&lt; ③,④</a:t>
            </a:r>
            <a:endParaRPr lang="en-US" altLang="ko-KR" sz="2000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dirty="0" smtClean="0"/>
              <a:t>Privatization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517" y="1587496"/>
            <a:ext cx="6515100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extern __shared__ int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[]; 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 =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threadIdx.x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interval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개수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+= TB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사이즈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binIdx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] = 0u;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__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syncthreads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i=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tid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length; i +=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grid_size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 {		int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input[i] - 'a';		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if(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&gt;= 0 &amp;&amp;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&lt; 26)				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/4]), 1); 	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__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syncthreads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i=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threadIdx.x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interval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개수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+= TB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사이즈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){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[i]),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[i]);	</a:t>
            </a:r>
            <a:endParaRPr lang="en-US" altLang="ko-KR" sz="1700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53300" y="1691444"/>
            <a:ext cx="4359279" cy="10849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Private Histogram</a:t>
            </a:r>
            <a:r>
              <a:rPr lang="en-US" altLang="ko-KR" b="1" dirty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: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shared MEM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생성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ln w="0"/>
                <a:solidFill>
                  <a:srgbClr val="5B9BD5">
                    <a:lumMod val="50000"/>
                  </a:srgbClr>
                </a:solidFill>
                <a:ea typeface="맑은 고딕" panose="020B0503020000020004" pitchFamily="50" charset="-127"/>
              </a:rPr>
              <a:t>모든 요소를 </a:t>
            </a:r>
            <a:r>
              <a:rPr lang="en-US" altLang="ko-KR" b="1" dirty="0">
                <a:ln w="0"/>
                <a:solidFill>
                  <a:srgbClr val="5B9BD5">
                    <a:lumMod val="50000"/>
                  </a:srgbClr>
                </a:solidFill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ln w="0"/>
                <a:solidFill>
                  <a:srgbClr val="5B9BD5">
                    <a:lumMod val="50000"/>
                  </a:srgbClr>
                </a:solidFill>
                <a:ea typeface="맑은 고딕" panose="020B0503020000020004" pitchFamily="50" charset="-127"/>
              </a:rPr>
              <a:t>으로 </a:t>
            </a:r>
            <a:r>
              <a:rPr lang="ko-KR" altLang="en-US" b="1" dirty="0" smtClean="0">
                <a:ln w="0"/>
                <a:solidFill>
                  <a:srgbClr val="5B9BD5">
                    <a:lumMod val="50000"/>
                  </a:srgbClr>
                </a:solidFill>
                <a:ea typeface="맑은 고딕" panose="020B0503020000020004" pitchFamily="50" charset="-127"/>
              </a:rPr>
              <a:t>초기화</a:t>
            </a:r>
            <a:endParaRPr lang="en-US" altLang="ko-KR" sz="600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700" b="1" dirty="0">
              <a:ln w="0"/>
              <a:solidFill>
                <a:srgbClr val="5B9BD5">
                  <a:lumMod val="50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299" y="3299500"/>
            <a:ext cx="4359279" cy="17029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Private Histogram 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완성하기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53299" y="5617356"/>
            <a:ext cx="4359279" cy="7502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Original Histogram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에 반영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0767" y="2884184"/>
            <a:ext cx="1833931" cy="368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0767" y="5220181"/>
            <a:ext cx="1833931" cy="368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14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Sequential Algorithm (CPU)</a:t>
            </a:r>
          </a:p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Parallel Algorithm (GPU)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Block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Interleaved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Privatization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dirty="0" smtClean="0"/>
              <a:t>Privatization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517" y="1587496"/>
            <a:ext cx="6515100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extern __shared__ int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[]; 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 =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threadIdx.x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interval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개수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+= TB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사이즈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binIdx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] = 0u;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__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syncthreads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i=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tid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length; i +=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grid_size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 {		int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input[i] - 'a';		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if(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&gt;= 0 &amp;&amp;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&lt; 26)				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/4]), 1); 	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__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syncthreads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for(int i=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threadIdx.x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&lt; interval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개수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 i += TB</a:t>
            </a:r>
            <a:r>
              <a:rPr lang="ko-KR" altLang="en-US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사이즈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){	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(&amp;(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[i]), </a:t>
            </a:r>
            <a:r>
              <a:rPr lang="en-US" altLang="ko-KR" sz="17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histo_s</a:t>
            </a:r>
            <a:r>
              <a:rPr lang="en-US" altLang="ko-KR" sz="17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[i]);	</a:t>
            </a:r>
            <a:endParaRPr lang="en-US" altLang="ko-KR" sz="1700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0001" y="4420985"/>
            <a:ext cx="3809999" cy="368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1600" y="4161135"/>
            <a:ext cx="4157068" cy="9233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매번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(element 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하나를 처리할 때마다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“Atomic Operation”</a:t>
            </a: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을 사용</a:t>
            </a:r>
            <a:endParaRPr lang="en-US" altLang="ko-KR" b="1" dirty="0" smtClean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0" y="5060538"/>
            <a:ext cx="2979520" cy="13909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21900" y="4609769"/>
            <a:ext cx="1231900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줄이자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!</a:t>
            </a:r>
            <a:r>
              <a:rPr lang="en-US" altLang="ko-KR" dirty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④</a:t>
            </a:r>
            <a:r>
              <a:rPr lang="en-US" altLang="ko-KR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1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486" indent="-571486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dirty="0" smtClean="0"/>
              <a:t>Histogram Computation </a:t>
            </a:r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pPr marL="571486" indent="-571486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/>
              <a:t>구현 </a:t>
            </a:r>
            <a:r>
              <a:rPr lang="en-US" altLang="ko-KR" sz="2400" dirty="0" smtClean="0"/>
              <a:t>Algorithms</a:t>
            </a:r>
          </a:p>
          <a:p>
            <a:pPr marL="514338" indent="-514338">
              <a:buFont typeface="+mj-lt"/>
              <a:buAutoNum type="romanUcPeriod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5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4"/>
            </a:pPr>
            <a:r>
              <a:rPr lang="en-US" altLang="ko-KR" dirty="0" smtClean="0"/>
              <a:t>Aggregation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aaya</a:t>
            </a:r>
            <a:r>
              <a:rPr lang="en-US" altLang="ko-KR" sz="2400" dirty="0" smtClean="0"/>
              <a:t>”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73543"/>
              </p:ext>
            </p:extLst>
          </p:nvPr>
        </p:nvGraphicFramePr>
        <p:xfrm>
          <a:off x="1722920" y="3349941"/>
          <a:ext cx="7769705" cy="69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41">
                  <a:extLst>
                    <a:ext uri="{9D8B030D-6E8A-4147-A177-3AD203B41FA5}">
                      <a16:colId xmlns:a16="http://schemas.microsoft.com/office/drawing/2014/main" val="10964387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4276333892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3470647276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965465765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315007185"/>
                    </a:ext>
                  </a:extLst>
                </a:gridCol>
              </a:tblGrid>
              <a:tr h="34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‘y’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020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Interval index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5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96077" y="394852"/>
            <a:ext cx="4805799" cy="2512996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ko-KR" altLang="en-US" sz="1600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문</a:t>
            </a:r>
            <a:r>
              <a:rPr lang="en-US" altLang="ko-KR" sz="16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ko-KR" altLang="en-US" sz="16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문자를 하나씩 읽는다</a:t>
            </a:r>
            <a:endParaRPr lang="en-US" altLang="ko-KR" sz="16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만약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prev_interval</a:t>
            </a:r>
            <a:r>
              <a:rPr lang="ko-KR" altLang="en-US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==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curr_interval</a:t>
            </a:r>
            <a:endParaRPr lang="en-US" altLang="ko-KR" sz="15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accumulator++;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else</a:t>
            </a:r>
          </a:p>
          <a:p>
            <a:pPr lvl="2">
              <a:lnSpc>
                <a:spcPct val="130000"/>
              </a:lnSpc>
            </a:pP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500" b="1" i="1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prev</a:t>
            </a:r>
            <a:r>
              <a:rPr lang="en-US" altLang="ko-KR" sz="1500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_..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],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accumul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..);</a:t>
            </a:r>
          </a:p>
          <a:p>
            <a:pPr lvl="2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accumulator = 1;</a:t>
            </a:r>
          </a:p>
          <a:p>
            <a:pPr lvl="1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prev_interval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curr_interval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30000"/>
              </a:lnSpc>
            </a:pPr>
            <a:endParaRPr lang="en-US" altLang="ko-KR" sz="15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0845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0845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60845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4131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4131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14131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80247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0247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80247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33533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33533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33533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486819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86819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86819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-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22920" y="3128211"/>
            <a:ext cx="140529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2785" y="2813091"/>
            <a:ext cx="9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solidFill>
                  <a:schemeClr val="accent5">
                    <a:lumMod val="50000"/>
                  </a:schemeClr>
                </a:solidFill>
              </a:rPr>
              <a:t>Iteration</a:t>
            </a:r>
            <a:endParaRPr lang="ko-KR" altLang="en-U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6345" y="4275400"/>
            <a:ext cx="1207682" cy="3293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변수들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3268" y="4596672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‘accumulator’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13268" y="5290417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500" b="1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curr_interval</a:t>
            </a: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13269" y="4948157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500" b="1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prev_interval</a:t>
            </a: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251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4"/>
            </a:pPr>
            <a:r>
              <a:rPr lang="en-US" altLang="ko-KR" dirty="0" smtClean="0"/>
              <a:t>Aggregation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aaya</a:t>
            </a:r>
            <a:r>
              <a:rPr lang="en-US" altLang="ko-KR" sz="2400" dirty="0" smtClean="0"/>
              <a:t>”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22920" y="3349941"/>
          <a:ext cx="7769705" cy="69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41">
                  <a:extLst>
                    <a:ext uri="{9D8B030D-6E8A-4147-A177-3AD203B41FA5}">
                      <a16:colId xmlns:a16="http://schemas.microsoft.com/office/drawing/2014/main" val="10964387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4276333892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3470647276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965465765"/>
                    </a:ext>
                  </a:extLst>
                </a:gridCol>
                <a:gridCol w="1553941">
                  <a:extLst>
                    <a:ext uri="{9D8B030D-6E8A-4147-A177-3AD203B41FA5}">
                      <a16:colId xmlns:a16="http://schemas.microsoft.com/office/drawing/2014/main" val="315007185"/>
                    </a:ext>
                  </a:extLst>
                </a:gridCol>
              </a:tblGrid>
              <a:tr h="34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‘y’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020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Interval index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407" marR="85407" marT="42704" marB="42704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58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16345" y="4275400"/>
            <a:ext cx="1207682" cy="3293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변수들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3268" y="4596672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‘accumulator’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3268" y="5290417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500" b="1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curr_interval</a:t>
            </a: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6077" y="394852"/>
            <a:ext cx="4805799" cy="2512996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ko-KR" altLang="en-US" sz="1600" b="1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문</a:t>
            </a:r>
            <a:r>
              <a:rPr lang="en-US" altLang="ko-KR" sz="16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ko-KR" altLang="en-US" sz="16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문자를 하나씩 읽는다</a:t>
            </a:r>
            <a:endParaRPr lang="en-US" altLang="ko-KR" sz="16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만약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prev_interval</a:t>
            </a:r>
            <a:r>
              <a:rPr lang="ko-KR" altLang="en-US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==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curr_interval</a:t>
            </a:r>
            <a:endParaRPr lang="en-US" altLang="ko-KR" sz="15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accumulator++;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else</a:t>
            </a:r>
          </a:p>
          <a:p>
            <a:pPr lvl="2">
              <a:lnSpc>
                <a:spcPct val="130000"/>
              </a:lnSpc>
            </a:pP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atomicAdd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(&amp;</a:t>
            </a:r>
            <a:r>
              <a:rPr lang="en-US" altLang="ko-KR" sz="1500" b="1" spc="-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1500" b="1" spc="-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1500" b="1" i="1" spc="-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prev</a:t>
            </a:r>
            <a:r>
              <a:rPr lang="en-US" altLang="ko-KR" sz="1500" b="1" spc="-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alibri" panose="020F0502020204030204" pitchFamily="34" charset="0"/>
              </a:rPr>
              <a:t>_..],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accumul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..);</a:t>
            </a:r>
          </a:p>
          <a:p>
            <a:pPr lvl="2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accumulator = 1;</a:t>
            </a:r>
          </a:p>
          <a:p>
            <a:pPr lvl="1">
              <a:lnSpc>
                <a:spcPct val="130000"/>
              </a:lnSpc>
            </a:pP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prev_interval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ko-KR" sz="15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curr_interval</a:t>
            </a:r>
            <a:r>
              <a:rPr lang="en-US" altLang="ko-KR" sz="15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30000"/>
              </a:lnSpc>
            </a:pPr>
            <a:endParaRPr lang="en-US" altLang="ko-KR" sz="1500" spc="-1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0845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60845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-1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60845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14131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endParaRPr lang="en-US" altLang="ko-KR" sz="1600" dirty="0" smtClean="0">
              <a:ln w="0"/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4131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14131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80247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0247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80247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33533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33533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33533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486819" y="461010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86819" y="4947748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86819" y="5278980"/>
            <a:ext cx="155757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a typeface="맑은 고딕" panose="020B0503020000020004" pitchFamily="50" charset="-127"/>
              </a:rPr>
              <a:t>-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877822" y="4842927"/>
            <a:ext cx="1607168" cy="782589"/>
            <a:chOff x="3697348" y="4238714"/>
            <a:chExt cx="1720686" cy="837865"/>
          </a:xfrm>
        </p:grpSpPr>
        <p:sp>
          <p:nvSpPr>
            <p:cNvPr id="37" name="직사각형 36"/>
            <p:cNvSpPr/>
            <p:nvPr/>
          </p:nvSpPr>
          <p:spPr>
            <a:xfrm>
              <a:off x="3697348" y="4403376"/>
              <a:ext cx="430272" cy="67320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V="1">
              <a:off x="4127620" y="4238714"/>
              <a:ext cx="1290414" cy="38456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440481" y="4840155"/>
            <a:ext cx="1607168" cy="782589"/>
            <a:chOff x="3697348" y="4238714"/>
            <a:chExt cx="1720686" cy="837865"/>
          </a:xfrm>
        </p:grpSpPr>
        <p:sp>
          <p:nvSpPr>
            <p:cNvPr id="43" name="직사각형 42"/>
            <p:cNvSpPr/>
            <p:nvPr/>
          </p:nvSpPr>
          <p:spPr>
            <a:xfrm>
              <a:off x="3697348" y="4403376"/>
              <a:ext cx="430272" cy="67320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4127620" y="4238714"/>
              <a:ext cx="1290414" cy="38456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7006597" y="4840155"/>
            <a:ext cx="1607168" cy="782589"/>
            <a:chOff x="3697348" y="4238714"/>
            <a:chExt cx="1720686" cy="837865"/>
          </a:xfrm>
        </p:grpSpPr>
        <p:sp>
          <p:nvSpPr>
            <p:cNvPr id="46" name="직사각형 45"/>
            <p:cNvSpPr/>
            <p:nvPr/>
          </p:nvSpPr>
          <p:spPr>
            <a:xfrm>
              <a:off x="3697348" y="4403376"/>
              <a:ext cx="430272" cy="67320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V="1">
              <a:off x="4127620" y="4238714"/>
              <a:ext cx="1290414" cy="38456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8559883" y="4840155"/>
            <a:ext cx="1607168" cy="782589"/>
            <a:chOff x="3697348" y="4238714"/>
            <a:chExt cx="1720686" cy="837865"/>
          </a:xfrm>
        </p:grpSpPr>
        <p:sp>
          <p:nvSpPr>
            <p:cNvPr id="49" name="직사각형 48"/>
            <p:cNvSpPr/>
            <p:nvPr/>
          </p:nvSpPr>
          <p:spPr>
            <a:xfrm>
              <a:off x="3697348" y="4403376"/>
              <a:ext cx="430272" cy="67320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4127620" y="4238714"/>
              <a:ext cx="1290414" cy="38456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10113484" y="4668628"/>
            <a:ext cx="283126" cy="2577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7466932" y="4215981"/>
            <a:ext cx="414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마지막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accumulator</a:t>
            </a:r>
            <a:r>
              <a:rPr lang="ko-KR" altLang="en-US" sz="1600" dirty="0" smtClean="0">
                <a:solidFill>
                  <a:srgbClr val="FF0000"/>
                </a:solidFill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</a:rPr>
              <a:t>for</a:t>
            </a:r>
            <a:r>
              <a:rPr lang="ko-KR" altLang="en-US" sz="1600" dirty="0" smtClean="0">
                <a:solidFill>
                  <a:srgbClr val="FF0000"/>
                </a:solidFill>
              </a:rPr>
              <a:t>문 밖에서 처리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96077" y="2552820"/>
            <a:ext cx="158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00"/>
                </a:solidFill>
              </a:rPr>
              <a:t>atomicAdd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(…);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22920" y="3128211"/>
            <a:ext cx="140529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2785" y="2813091"/>
            <a:ext cx="9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solidFill>
                  <a:schemeClr val="accent5">
                    <a:lumMod val="50000"/>
                  </a:schemeClr>
                </a:solidFill>
              </a:rPr>
              <a:t>Iteration</a:t>
            </a:r>
            <a:endParaRPr lang="ko-KR" altLang="en-U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3269" y="4948157"/>
            <a:ext cx="1551863" cy="3462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500" b="1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prev_interval</a:t>
            </a:r>
            <a:r>
              <a:rPr lang="en-US" altLang="ko-KR" sz="1500" b="1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’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30397" y="5647753"/>
            <a:ext cx="128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↑</a:t>
            </a:r>
          </a:p>
          <a:p>
            <a:pPr algn="ctr"/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atomicAdd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310372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27704" y="3828516"/>
            <a:ext cx="1136591" cy="1136591"/>
            <a:chOff x="5527704" y="3828516"/>
            <a:chExt cx="1136591" cy="1136591"/>
          </a:xfrm>
        </p:grpSpPr>
        <p:sp>
          <p:nvSpPr>
            <p:cNvPr id="2" name="웃는 얼굴 1"/>
            <p:cNvSpPr/>
            <p:nvPr/>
          </p:nvSpPr>
          <p:spPr>
            <a:xfrm>
              <a:off x="5527704" y="3828516"/>
              <a:ext cx="1136591" cy="1136591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호 4"/>
            <p:cNvSpPr/>
            <p:nvPr/>
          </p:nvSpPr>
          <p:spPr>
            <a:xfrm rot="20357251">
              <a:off x="5890901" y="4046432"/>
              <a:ext cx="478564" cy="209373"/>
            </a:xfrm>
            <a:prstGeom prst="arc">
              <a:avLst>
                <a:gd name="adj1" fmla="val 19627960"/>
                <a:gd name="adj2" fmla="val 0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호 6"/>
            <p:cNvSpPr/>
            <p:nvPr/>
          </p:nvSpPr>
          <p:spPr>
            <a:xfrm rot="17814262">
              <a:off x="5611128" y="4124636"/>
              <a:ext cx="478564" cy="209373"/>
            </a:xfrm>
            <a:prstGeom prst="arc">
              <a:avLst>
                <a:gd name="adj1" fmla="val 20487815"/>
                <a:gd name="adj2" fmla="val 679543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/>
          <p:cNvSpPr/>
          <p:nvPr/>
        </p:nvSpPr>
        <p:spPr>
          <a:xfrm>
            <a:off x="6012365" y="4332861"/>
            <a:ext cx="160751" cy="160751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/>
            </a:pPr>
            <a:r>
              <a:rPr lang="en-US" altLang="ko-KR" dirty="0" smtClean="0"/>
              <a:t>Histogram 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Histogram</a:t>
            </a:r>
            <a:r>
              <a:rPr lang="en-US" altLang="ko-KR" dirty="0"/>
              <a:t>: </a:t>
            </a:r>
            <a:r>
              <a:rPr lang="ko-KR" altLang="en-US" dirty="0"/>
              <a:t>어떤 데이터의 구간별 빈도수</a:t>
            </a:r>
            <a:r>
              <a:rPr lang="en-US" altLang="ko-KR" dirty="0"/>
              <a:t>(frequency)</a:t>
            </a:r>
            <a:r>
              <a:rPr lang="ko-KR" altLang="en-US" dirty="0"/>
              <a:t>를 구한 </a:t>
            </a:r>
            <a:r>
              <a:rPr lang="ko-KR" altLang="en-US" dirty="0" err="1"/>
              <a:t>도수분포표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Data</a:t>
            </a:r>
            <a:r>
              <a:rPr lang="ko-KR" altLang="en-US" sz="1800" dirty="0"/>
              <a:t>의 패턴을 파악할 수 있음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큰 데이터에서 </a:t>
            </a:r>
            <a:r>
              <a:rPr lang="ko-KR" altLang="en-US" sz="1800" dirty="0"/>
              <a:t>특정한 대상을 추출하는 </a:t>
            </a:r>
            <a:r>
              <a:rPr lang="en-US" altLang="ko-KR" sz="1800" dirty="0"/>
              <a:t>“Feature Extraction” </a:t>
            </a:r>
            <a:r>
              <a:rPr lang="ko-KR" altLang="en-US" sz="1800" dirty="0"/>
              <a:t>등에 사용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33" y="3697827"/>
            <a:ext cx="5749733" cy="247913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37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Sequential Algorithm (CPU)</a:t>
            </a:r>
          </a:p>
          <a:p>
            <a:pPr marL="971526" lvl="1" indent="-514338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Parallel Algorithm (GPU)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Block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Interleaved Partitioning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Privatization</a:t>
            </a:r>
          </a:p>
          <a:p>
            <a:pPr marL="1371566" lvl="2" indent="-457189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Aggregation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영어 텍스트에서 </a:t>
            </a:r>
            <a:r>
              <a:rPr lang="en-US" altLang="ko-KR" dirty="0"/>
              <a:t>alphabet</a:t>
            </a:r>
            <a:r>
              <a:rPr lang="ko-KR" altLang="en-US" dirty="0"/>
              <a:t>들의 </a:t>
            </a:r>
            <a:r>
              <a:rPr lang="en-US" altLang="ko-KR" dirty="0"/>
              <a:t>frequency</a:t>
            </a:r>
            <a:r>
              <a:rPr lang="ko-KR" altLang="en-US" dirty="0"/>
              <a:t>를 찾는 </a:t>
            </a:r>
            <a:r>
              <a:rPr lang="en-US" altLang="ko-KR" dirty="0"/>
              <a:t>Histogram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22838" y="5647829"/>
            <a:ext cx="385894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spc="51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4</a:t>
            </a:r>
            <a:r>
              <a:rPr lang="ko-KR" altLang="en-US" sz="2400" b="1" spc="51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개씩 묶어서 구간을 나눔</a:t>
            </a:r>
            <a:endParaRPr lang="en-US" altLang="ko-KR" sz="2400" b="1" spc="51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6" y="2641550"/>
            <a:ext cx="6580080" cy="283716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8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321386" y="4227810"/>
            <a:ext cx="57900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29" indent="-857229">
              <a:buFont typeface="+mj-lt"/>
              <a:buAutoNum type="romanUcPeriod" startAt="2"/>
            </a:pP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Char array</a:t>
            </a:r>
            <a:r>
              <a:rPr lang="ko-KR" altLang="en-US" dirty="0"/>
              <a:t>를 읽어서 각 </a:t>
            </a:r>
            <a:r>
              <a:rPr lang="en-US" altLang="ko-KR" dirty="0"/>
              <a:t>char</a:t>
            </a:r>
            <a:r>
              <a:rPr lang="ko-KR" altLang="en-US" dirty="0"/>
              <a:t>가 알파벳인지 확인</a:t>
            </a:r>
            <a:endParaRPr lang="en-US" altLang="ko-KR" dirty="0"/>
          </a:p>
          <a:p>
            <a:pPr marL="457189" indent="-457189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Histogram(int array)</a:t>
            </a:r>
            <a:r>
              <a:rPr lang="ko-KR" altLang="en-US" dirty="0"/>
              <a:t>의 어느 </a:t>
            </a:r>
            <a:r>
              <a:rPr lang="en-US" altLang="ko-KR" dirty="0"/>
              <a:t>interval</a:t>
            </a:r>
            <a:r>
              <a:rPr lang="ko-KR" altLang="en-US" dirty="0"/>
              <a:t>에 속하는지 </a:t>
            </a:r>
            <a:r>
              <a:rPr lang="en-US" altLang="ko-KR" dirty="0"/>
              <a:t>index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457189" indent="-457189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해당 </a:t>
            </a:r>
            <a:r>
              <a:rPr lang="en-US" altLang="ko-KR" dirty="0"/>
              <a:t>index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99936" y="5999258"/>
            <a:ext cx="56624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spc="5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97479" y="5995578"/>
            <a:ext cx="55544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spc="5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4~7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00725" y="5995579"/>
            <a:ext cx="79446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spc="5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24~25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91157" y="5995578"/>
            <a:ext cx="106972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spc="5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16540" y="4227810"/>
            <a:ext cx="319581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</a:t>
            </a:r>
            <a:r>
              <a:rPr lang="en-US" altLang="ko-KR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a’~’z</a:t>
            </a:r>
            <a:r>
              <a:rPr lang="en-US" altLang="ko-KR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 –</a:t>
            </a:r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변환</a:t>
            </a:r>
            <a:r>
              <a:rPr lang="en-US" altLang="ko-KR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0~25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24211" y="4885968"/>
            <a:ext cx="282577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interval</a:t>
            </a:r>
            <a:r>
              <a:rPr lang="ko-KR" altLang="en-US" sz="2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</a:t>
            </a:r>
            <a:r>
              <a:rPr lang="en-US" altLang="ko-KR" sz="2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99936" y="6326235"/>
            <a:ext cx="566240" cy="254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51" b="1" dirty="0">
                <a:ln w="0"/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97478" y="6326235"/>
            <a:ext cx="566240" cy="254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51" b="1" dirty="0">
                <a:ln w="0"/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00725" y="6326236"/>
            <a:ext cx="794463" cy="254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51" b="1" dirty="0">
                <a:ln w="0"/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3" y="3332684"/>
            <a:ext cx="5871494" cy="253163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24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(char array)</a:t>
            </a:r>
            <a:r>
              <a:rPr lang="ko-KR" altLang="en-US" dirty="0" smtClean="0"/>
              <a:t>를 순서대로 읽어서 히스토그램을 작성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Sequential Algorithm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7024" y="2990387"/>
            <a:ext cx="4331633" cy="2400657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for (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0; i &lt; length; i++)</a:t>
            </a:r>
            <a:endParaRPr lang="en-US" altLang="ko-KR" sz="2000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altLang="ko-KR" sz="20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data[i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] - 'a';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if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(0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&lt;= </a:t>
            </a:r>
            <a:r>
              <a:rPr lang="en-US" altLang="ko-KR" sz="20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&lt;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26)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/4]++;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}	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48088" y="3630406"/>
            <a:ext cx="1622239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a’~’z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’ -&gt; 0~25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48088" y="4080960"/>
            <a:ext cx="1569660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알파벳이라면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48089" y="4540060"/>
            <a:ext cx="259558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속하는 구간의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1 </a:t>
            </a:r>
            <a:r>
              <a:rPr lang="ko-KR" altLang="en-US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증가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1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+ simple</a:t>
            </a:r>
          </a:p>
          <a:p>
            <a:pPr marL="0" indent="0">
              <a:buNone/>
            </a:pPr>
            <a:r>
              <a:rPr lang="en-US" altLang="ko-KR" dirty="0" smtClean="0"/>
              <a:t>+ histogram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size(=7)</a:t>
            </a:r>
            <a:r>
              <a:rPr lang="ko-KR" altLang="en-US" dirty="0" smtClean="0"/>
              <a:t>가 작아서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에 적합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Sequential Algorithm (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7024" y="2990387"/>
            <a:ext cx="4331633" cy="2400657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for (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i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0; i &lt; length; i++)</a:t>
            </a:r>
            <a:endParaRPr lang="en-US" altLang="ko-KR" sz="2000" spc="-1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data[i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] - 'a';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if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(0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&lt;=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26)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/4]++;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}	</a:t>
            </a:r>
          </a:p>
        </p:txBody>
      </p:sp>
    </p:spTree>
    <p:extLst>
      <p:ext uri="{BB962C8B-B14F-4D97-AF65-F5344CB8AC3E}">
        <p14:creationId xmlns:p14="http://schemas.microsoft.com/office/powerpoint/2010/main" val="558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Parallel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스레드가 </a:t>
            </a:r>
            <a:r>
              <a:rPr lang="ko-KR" altLang="en-US" b="1" dirty="0" smtClean="0"/>
              <a:t>동시에</a:t>
            </a:r>
            <a:r>
              <a:rPr lang="ko-KR" altLang="en-US" dirty="0" smtClean="0"/>
              <a:t>  데이터</a:t>
            </a:r>
            <a:r>
              <a:rPr lang="en-US" altLang="ko-KR" dirty="0" smtClean="0"/>
              <a:t>(char array)</a:t>
            </a:r>
            <a:r>
              <a:rPr lang="ko-KR" altLang="en-US" dirty="0" smtClean="0"/>
              <a:t>를 읽고 히스토그램을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97024" y="2990387"/>
            <a:ext cx="4331633" cy="2400657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trike="sngStrike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for (i = 0; i &lt; length; i++)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altLang="ko-KR" sz="2000" spc="-1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= data[i] - 'a';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if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(0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&lt;=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n-US" altLang="ko-KR" sz="2000" spc="-100" dirty="0" smtClean="0">
                <a:latin typeface="Consolas" panose="020B0609020204030204" pitchFamily="49" charset="0"/>
                <a:cs typeface="Calibri" panose="020F0502020204030204" pitchFamily="34" charset="0"/>
              </a:rPr>
              <a:t>26) 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histo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n-US" altLang="ko-KR" sz="2000" spc="-100" dirty="0" err="1">
                <a:latin typeface="Consolas" panose="020B0609020204030204" pitchFamily="49" charset="0"/>
                <a:cs typeface="Calibri" panose="020F0502020204030204" pitchFamily="34" charset="0"/>
              </a:rPr>
              <a:t>pos</a:t>
            </a: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/4]++;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cs typeface="Calibri" panose="020F0502020204030204" pitchFamily="34" charset="0"/>
              </a:rPr>
              <a:t>    }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02879" y="4443813"/>
            <a:ext cx="2247544" cy="51274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8745" y="4184119"/>
            <a:ext cx="2452146" cy="12874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load </a:t>
            </a:r>
            <a:r>
              <a:rPr lang="en-US" altLang="ko-KR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histo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dirty="0" err="1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pos</a:t>
            </a: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/4]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+1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n w="0"/>
                <a:solidFill>
                  <a:schemeClr val="accent1">
                    <a:lumMod val="50000"/>
                  </a:schemeClr>
                </a:solidFill>
                <a:ea typeface="맑은 고딕" panose="020B0503020000020004" pitchFamily="50" charset="-127"/>
              </a:rPr>
              <a:t>store the new value</a:t>
            </a:r>
            <a:endParaRPr lang="en-US" altLang="ko-KR" dirty="0">
              <a:ln w="0"/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8745" y="5539945"/>
            <a:ext cx="349005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‘Read-modify-write’ operation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1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Cambria"/>
        <a:ea typeface="맑은 고딕"/>
        <a:cs typeface=""/>
      </a:majorFont>
      <a:minorFont>
        <a:latin typeface="Cambria"/>
        <a:ea typeface="맑은 고딕 S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812</Words>
  <Application>Microsoft Office PowerPoint</Application>
  <PresentationFormat>와이드스크린</PresentationFormat>
  <Paragraphs>224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맑은 고딕 Semilight</vt:lpstr>
      <vt:lpstr>Arial</vt:lpstr>
      <vt:lpstr>Calibri</vt:lpstr>
      <vt:lpstr>Cambria</vt:lpstr>
      <vt:lpstr>Consolas</vt:lpstr>
      <vt:lpstr>Wingdings</vt:lpstr>
      <vt:lpstr>Office 테마</vt:lpstr>
      <vt:lpstr>Histogram computation</vt:lpstr>
      <vt:lpstr>목차</vt:lpstr>
      <vt:lpstr>Histogram Computation</vt:lpstr>
      <vt:lpstr>Algorithms</vt:lpstr>
      <vt:lpstr>Algorithms</vt:lpstr>
      <vt:lpstr>Algorithms</vt:lpstr>
      <vt:lpstr>1. Sequential Algorithm (코드)</vt:lpstr>
      <vt:lpstr>1. Sequential Algorithm (특징)</vt:lpstr>
      <vt:lpstr>2. Parallel Algorithm</vt:lpstr>
      <vt:lpstr>2. Parallel Algorithm</vt:lpstr>
      <vt:lpstr>2. Parallel Algorithm</vt:lpstr>
      <vt:lpstr>Algorithms</vt:lpstr>
      <vt:lpstr>Algorithms</vt:lpstr>
      <vt:lpstr>Block Partitioning (코드)</vt:lpstr>
      <vt:lpstr>Interleaved Partitioning (코드)</vt:lpstr>
      <vt:lpstr>Algorithms</vt:lpstr>
      <vt:lpstr>Privatization (코드)</vt:lpstr>
      <vt:lpstr>Algorithms</vt:lpstr>
      <vt:lpstr>Privatization (코드)</vt:lpstr>
      <vt:lpstr>Aggregation (코드)</vt:lpstr>
      <vt:lpstr>Aggregation (코드)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computation</dc:title>
  <dc:creator>jykim</dc:creator>
  <cp:lastModifiedBy>jykim</cp:lastModifiedBy>
  <cp:revision>754</cp:revision>
  <dcterms:created xsi:type="dcterms:W3CDTF">2022-03-03T11:44:51Z</dcterms:created>
  <dcterms:modified xsi:type="dcterms:W3CDTF">2022-03-04T01:52:55Z</dcterms:modified>
</cp:coreProperties>
</file>