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7" r:id="rId5"/>
    <p:sldId id="258" r:id="rId6"/>
    <p:sldId id="264" r:id="rId7"/>
    <p:sldId id="266" r:id="rId8"/>
    <p:sldId id="268" r:id="rId9"/>
    <p:sldId id="261" r:id="rId10"/>
    <p:sldId id="262" r:id="rId11"/>
    <p:sldId id="272" r:id="rId12"/>
    <p:sldId id="265" r:id="rId13"/>
    <p:sldId id="271" r:id="rId14"/>
    <p:sldId id="259" r:id="rId15"/>
    <p:sldId id="270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DDB9-BE22-4307-9E5D-61C22B86165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25DD-08BA-4778-BD34-7B3BD4847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6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A25DD-08BA-4778-BD34-7B3BD48473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5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7F7-0BDA-4B29-7448-F6B967B69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D636A-E910-8446-6FA1-DFCFA6F2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7CD2-E7DF-C93E-1721-F31EB623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0A93-0D62-0D6E-5584-62DD8DFC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57B6-C180-6C1F-9999-A77B22B8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4F65-F717-05D3-D701-4002419A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FF296-8E1D-F6B4-10C2-B66E3345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1AD0-B2C6-077C-893F-A4FB130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F382-E3A0-2491-C059-71E0BC9F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B27-F358-3A23-A6E7-EAAC90C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5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A75B8-BED8-2F22-9976-CFC6F67CB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EDD76-0E37-EEEC-AD47-ED11A904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7AC8-C07D-37FD-8D4F-D13AA168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8D2C-9308-8AB8-38AD-5D171F6E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38FD-3F71-C848-D41D-2B093A58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19CA-0C21-2E47-504C-684022B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62A9-E196-3940-B626-2631091B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8D71-9F1A-EE1B-5752-52967070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DDDD-46AC-89A2-3DF1-1767AD5F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FB09-D192-E226-F3DC-49AD97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7A17-FD1D-C06E-E820-A5481DFC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48329-02E2-9971-C8CB-A19C52FF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BDF8-885E-3CF0-94AF-957097E9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B0F0-19D2-248D-E366-7508799C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23A4-C303-B967-9545-49410973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AE43-0D4D-57C5-CCD6-7F3D6B22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01B0-4890-B279-A219-AE8CFA598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C859F-0214-9F9E-B31C-FE4673CA7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1DA4-DB07-D287-8BD2-744FD0F7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FA74-5386-9B95-89D4-45BD295F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D0C78-3C6A-612F-75D2-201F1975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870-B5DD-AA36-1718-95F7ADA6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16CD-462A-D5CD-9925-A3E5D479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C0517-43E0-3AA1-80A9-15A59DAF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AFD0E-761D-A716-77DA-D338B43A2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B38C7-F7D8-B8EB-8D8C-4F573A01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44044-2D3C-0CB9-5B12-5583E491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2BC27-716E-8DF9-7623-CB504019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6EA28-4492-A592-A588-7E0CE17F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93C-461C-2E31-F414-BA248C79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3E709-15A6-9D03-D591-44A4F1B6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509C3-5670-04F2-5C1B-9123AAF8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40FF2-2B81-73ED-01AF-8425DE63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B5948-E755-867B-EAD7-9314A29F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34B91-BA81-FFF2-C8A5-6161E80E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946CA-1D6B-E70D-403F-BF1E4E1C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6DB5-0EDA-85CE-87AC-DADF0448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06CE-7974-CDB8-6D79-149C5DC3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74316-2C03-78E4-E5B7-0033E0E42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8C7F4-0FA8-8823-1D9F-88915EE8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D3D1B-3703-6F48-2D4B-B4A3D626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8F673-42D1-DF4A-1C0B-343CEE70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9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2B4E-C997-67E0-C6FA-9B4A9CE2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6A973-3E87-ECFF-92D6-6455A066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D013-EF7F-D752-49E9-B91F3DF7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D7926-CA55-6080-B745-EE6F8130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2B1AB-B5CC-DD4D-C582-50E85A52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A9716-2860-3740-A229-BFFB033E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C2B58-A2DD-B757-5A28-A841A542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269D-F2E6-AEAF-A5A2-61C012CE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2468-009B-1CFB-CBAE-274A93908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91F7-65EE-488B-8616-320AC767161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C14C-366B-953C-922D-4B1076C76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2F0-E361-9C2D-F917-5D7597C3B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A4D5-C196-4672-BD5B-D551405ECD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tiu3HDJjE4?t=203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975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1.00604" TargetMode="External"/><Relationship Id="rId2" Type="http://schemas.openxmlformats.org/officeDocument/2006/relationships/hyperlink" Target="https://arxiv.org/abs/2305.1621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3955-1D1D-BB84-CDEA-C78FF0C1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35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 of Stein variational gradient descent (Dunkan,2019)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58A94-BC36-DF00-28C0-0B9E0E5E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50" y="4230688"/>
            <a:ext cx="3707130" cy="547052"/>
          </a:xfrm>
        </p:spPr>
        <p:txBody>
          <a:bodyPr/>
          <a:lstStyle/>
          <a:p>
            <a:r>
              <a:rPr lang="en-US" dirty="0"/>
              <a:t>Nikita </a:t>
            </a:r>
            <a:r>
              <a:rPr lang="en-US" dirty="0" err="1"/>
              <a:t>Mashalov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74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7CA4-CCC1-4F05-F492-6D822FE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Log-Sobolev for Stein Discrepancy?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78919-F5EF-406B-9377-61698D6EF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Stein flow (Liu,2019) and </a:t>
                </a:r>
                <a:r>
                  <a:rPr lang="en-US" dirty="0" err="1"/>
                  <a:t>Dunkan</a:t>
                </a:r>
                <a:r>
                  <a:rPr lang="en-US" dirty="0"/>
                  <a:t>(2019):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Existence of inequality comes from study of vector fields (velocities). </a:t>
                </a:r>
                <a:r>
                  <a:rPr lang="en-US" dirty="0" err="1"/>
                  <a:t>Dunkan</a:t>
                </a:r>
                <a:r>
                  <a:rPr lang="en-US" dirty="0"/>
                  <a:t> comes to fact, that </a:t>
                </a:r>
                <a:r>
                  <a:rPr lang="en-US" b="1" dirty="0"/>
                  <a:t>even for log-concave measures we don’t have convergence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Heuristic explanation(recall kinematic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ru-RU"/>
                          <m:t>⟂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𝐻𝑒𝑠𝑠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err="1"/>
                  <a:t>Dunkan</a:t>
                </a:r>
                <a:r>
                  <a:rPr lang="en-US" b="0" dirty="0"/>
                  <a:t>(2019)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𝐻𝑒𝑠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for all linear vector fields. That means, SGVD </a:t>
                </a:r>
                <a:r>
                  <a:rPr lang="en-US" b="1" dirty="0"/>
                  <a:t>dissipates</a:t>
                </a:r>
                <a:r>
                  <a:rPr lang="en-US" dirty="0"/>
                  <a:t> energy of particle, contrary to Langevin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78919-F5EF-406B-9377-61698D6EF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3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3E3056-DF6D-6635-16E3-DA07E1ABC5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err="1"/>
                  <a:t>Mattern</a:t>
                </a:r>
                <a:r>
                  <a:rPr lang="en-US" dirty="0"/>
                  <a:t> kernel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ru-R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3E3056-DF6D-6635-16E3-DA07E1ABC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0062"/>
                <a:ext cx="10515600" cy="1325563"/>
              </a:xfrm>
              <a:blipFill>
                <a:blip r:embed="rId2"/>
                <a:stretch>
                  <a:fillRect l="-2087" t="-5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45E4D-4608-5E1F-E6DD-823362261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5064" y="1618644"/>
            <a:ext cx="7959076" cy="47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91D9-91D2-43F9-4E66-4DEDE544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Adjourn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AD-2511-30C4-8F8C-88EB2592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60562"/>
            <a:ext cx="10515600" cy="435133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arbitrary kernel </a:t>
            </a:r>
            <a:r>
              <a:rPr lang="en-US" b="1" dirty="0" err="1"/>
              <a:t>doen’t</a:t>
            </a:r>
            <a:r>
              <a:rPr lang="en-US" b="1" dirty="0"/>
              <a:t> have convergence guarantees </a:t>
            </a:r>
            <a:r>
              <a:rPr lang="en-US" dirty="0"/>
              <a:t>even in Mean field and infinitesimal settings</a:t>
            </a:r>
            <a:r>
              <a:rPr lang="ru-RU" dirty="0"/>
              <a:t>	</a:t>
            </a:r>
            <a:endParaRPr lang="en-US" dirty="0"/>
          </a:p>
          <a:p>
            <a:r>
              <a:rPr lang="en-US" dirty="0"/>
              <a:t>So we need to pay attention to </a:t>
            </a:r>
            <a:r>
              <a:rPr lang="en-US" b="1" dirty="0"/>
              <a:t>selection of kernel </a:t>
            </a:r>
            <a:r>
              <a:rPr lang="en-US" dirty="0"/>
              <a:t>and selection of </a:t>
            </a:r>
            <a:r>
              <a:rPr lang="en-US" b="1" dirty="0"/>
              <a:t>prior, which can reach</a:t>
            </a:r>
          </a:p>
          <a:p>
            <a:r>
              <a:rPr lang="en-US" dirty="0"/>
              <a:t>Advised approach seems </a:t>
            </a:r>
            <a:r>
              <a:rPr lang="en-US" i="1" dirty="0"/>
              <a:t>reductionist </a:t>
            </a:r>
            <a:r>
              <a:rPr lang="en-US" dirty="0"/>
              <a:t>in sense of optimal transport. Juveniles researches works on more grounded approaches as projection, natural gradient and functional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B7394-E66A-BCB4-C3EC-F5A4AEA92830}"/>
              </a:ext>
            </a:extLst>
          </p:cNvPr>
          <p:cNvSpPr txBox="1"/>
          <p:nvPr/>
        </p:nvSpPr>
        <p:spPr>
          <a:xfrm>
            <a:off x="5360670" y="5357793"/>
            <a:ext cx="70294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Rewind author video: </a:t>
            </a:r>
            <a:r>
              <a:rPr lang="ru-RU" sz="2800" dirty="0">
                <a:hlinkClick r:id="rId2"/>
              </a:rPr>
              <a:t>https://youtu.be/2tiu3HDJjE4?t=2037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03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CEC9-90B0-8A86-F6F2-E4084C00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415"/>
            <a:ext cx="10515600" cy="1325563"/>
          </a:xfrm>
        </p:spPr>
        <p:txBody>
          <a:bodyPr/>
          <a:lstStyle/>
          <a:p>
            <a:r>
              <a:rPr lang="en-US" dirty="0"/>
              <a:t>Question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0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26FA-04C3-1373-CF54-577775F8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Recall, you mentioned problem with curse of dimension. Elaborate on it.</a:t>
            </a:r>
          </a:p>
          <a:p>
            <a:pPr marL="0" indent="0">
              <a:buNone/>
            </a:pPr>
            <a:r>
              <a:rPr lang="en-US" dirty="0"/>
              <a:t>Kernel methods is known to work bad in high dimensional settings, due to </a:t>
            </a:r>
            <a:r>
              <a:rPr lang="en-US" b="1" dirty="0"/>
              <a:t>tractability</a:t>
            </a:r>
            <a:r>
              <a:rPr lang="en-US" dirty="0"/>
              <a:t> and </a:t>
            </a:r>
            <a:r>
              <a:rPr lang="en-US" b="1" dirty="0"/>
              <a:t>distance concentration. </a:t>
            </a:r>
            <a:r>
              <a:rPr lang="en-US" dirty="0"/>
              <a:t>If your weights are standard normally distributed, with increase of dimension distance between points will become N(1,O(1/d)). So kernel lose their sensitivity.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But if output of net is low dimensional (scoring), we can imagine particle to be a function instead of weights of </a:t>
            </a:r>
            <a:r>
              <a:rPr lang="en-US" dirty="0" err="1"/>
              <a:t>net.See</a:t>
            </a:r>
            <a:r>
              <a:rPr lang="en-US" dirty="0"/>
              <a:t> Function space particle optimization for </a:t>
            </a:r>
            <a:r>
              <a:rPr lang="en-US" dirty="0" err="1"/>
              <a:t>bayesian</a:t>
            </a:r>
            <a:r>
              <a:rPr lang="en-US" dirty="0"/>
              <a:t> neural networks (Wang, 2019) for elaboration on idea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F9AD8-5284-982B-AD9D-B55A1F2FDF1B}"/>
              </a:ext>
            </a:extLst>
          </p:cNvPr>
          <p:cNvSpPr txBox="1"/>
          <p:nvPr/>
        </p:nvSpPr>
        <p:spPr>
          <a:xfrm>
            <a:off x="6096000" y="6063343"/>
            <a:ext cx="4517571" cy="367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Article link </a:t>
            </a:r>
            <a:r>
              <a:rPr lang="en-US" dirty="0">
                <a:hlinkClick r:id="rId2"/>
              </a:rPr>
              <a:t>https://arxiv.org/pdf/1902.09754</a:t>
            </a:r>
            <a:r>
              <a:rPr lang="en-US" dirty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30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9B1E-6634-779F-4E31-8CA4506ED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Can I use this sampling approach to </a:t>
            </a:r>
            <a:r>
              <a:rPr lang="en-US" b="1" i="1" dirty="0" err="1"/>
              <a:t>llm</a:t>
            </a:r>
            <a:r>
              <a:rPr lang="en-US" b="1" i="1" dirty="0"/>
              <a:t> and stable diffusion models?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Definitely for SD. Research community knows it as </a:t>
            </a:r>
            <a:r>
              <a:rPr lang="en-US" dirty="0" err="1"/>
              <a:t>ParVIs</a:t>
            </a:r>
            <a:r>
              <a:rPr lang="en-US" dirty="0"/>
              <a:t> methods. Check Prolific and Stein Dreamer articles.</a:t>
            </a:r>
          </a:p>
          <a:p>
            <a:pPr marL="0" indent="0">
              <a:buNone/>
            </a:pPr>
            <a:r>
              <a:rPr lang="en-US" dirty="0"/>
              <a:t>To my best knowledge kernelized sampling methods are unknown for transformer </a:t>
            </a:r>
            <a:r>
              <a:rPr lang="en-US" dirty="0" err="1"/>
              <a:t>llm</a:t>
            </a:r>
            <a:r>
              <a:rPr lang="en-US" dirty="0"/>
              <a:t>. Yet you can use stein distance for alignment (but why?)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5D1D0-19F8-BD03-5873-1BD395D07275}"/>
              </a:ext>
            </a:extLst>
          </p:cNvPr>
          <p:cNvSpPr txBox="1"/>
          <p:nvPr/>
        </p:nvSpPr>
        <p:spPr>
          <a:xfrm>
            <a:off x="6868886" y="5856515"/>
            <a:ext cx="4234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Prolific </a:t>
            </a:r>
            <a:r>
              <a:rPr lang="en-US" dirty="0">
                <a:hlinkClick r:id="rId2"/>
              </a:rPr>
              <a:t>https://arxiv.org/abs/2305.16213</a:t>
            </a:r>
            <a:r>
              <a:rPr lang="en-US" dirty="0"/>
              <a:t> </a:t>
            </a:r>
          </a:p>
          <a:p>
            <a:r>
              <a:rPr lang="en-US" dirty="0"/>
              <a:t>Stein </a:t>
            </a:r>
            <a:r>
              <a:rPr lang="ru-RU" dirty="0">
                <a:hlinkClick r:id="rId3"/>
              </a:rPr>
              <a:t>https://arxiv.org/abs/2401.00604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24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1711-4707-D71B-5FBF-E4FD7322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422A-712B-7984-46BF-9DC20E7C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6034405"/>
            <a:ext cx="10515600" cy="458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https://andrewcharlesjones.github.io/journal/matern-kernels.html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FEBA8-9EA5-3F4E-96C5-26C9DAA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33413"/>
            <a:ext cx="615696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4698-EEB7-9CA9-A1A3-5C0CB0F4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Plan  </a:t>
            </a:r>
            <a:endParaRPr lang="ru-R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F994-DEFE-3AEB-B49C-87AFEEA5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Recap on Stein Gradient </a:t>
            </a:r>
          </a:p>
          <a:p>
            <a:r>
              <a:rPr lang="en-US" sz="3600" dirty="0"/>
              <a:t>Geometry: inequalities on GF with Sobolev and Poincare inequalities</a:t>
            </a:r>
          </a:p>
          <a:p>
            <a:r>
              <a:rPr lang="en-US" sz="3600" dirty="0"/>
              <a:t>Questions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206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1DB6-437B-29B9-46A7-2BDE35EF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AC92-94CC-5227-7C0D-DA4B97C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we have oracle x </a:t>
            </a:r>
            <a:r>
              <a:rPr lang="ru-RU" sz="3200" dirty="0"/>
              <a:t>–</a:t>
            </a:r>
            <a:r>
              <a:rPr lang="en-US" sz="3200" dirty="0"/>
              <a:t>&gt; 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∇</a:t>
            </a:r>
            <a:r>
              <a:rPr lang="en-US" sz="3200" dirty="0"/>
              <a:t>log p(x), suggest method to </a:t>
            </a:r>
            <a:r>
              <a:rPr lang="en-US" sz="3200" b="1" dirty="0"/>
              <a:t>sample</a:t>
            </a:r>
          </a:p>
          <a:p>
            <a:r>
              <a:rPr lang="en-US" sz="3200" dirty="0"/>
              <a:t>Schemes like HMC and Langevin suffers from</a:t>
            </a:r>
            <a:r>
              <a:rPr lang="en-US" sz="3200" b="1" dirty="0"/>
              <a:t> correlation issues </a:t>
            </a:r>
            <a:r>
              <a:rPr lang="en-US" sz="3200" dirty="0"/>
              <a:t>between samples </a:t>
            </a:r>
          </a:p>
          <a:p>
            <a:r>
              <a:rPr lang="en-US" sz="3200" dirty="0"/>
              <a:t>Sample </a:t>
            </a:r>
            <a:r>
              <a:rPr lang="en-US" sz="3200" b="1" dirty="0"/>
              <a:t>in group </a:t>
            </a:r>
            <a:r>
              <a:rPr lang="en-US" sz="3200" dirty="0"/>
              <a:t>and give </a:t>
            </a:r>
            <a:r>
              <a:rPr lang="en-US" sz="3200" b="1" dirty="0"/>
              <a:t>penalty for correlation </a:t>
            </a:r>
            <a:r>
              <a:rPr lang="en-US" sz="3200" dirty="0"/>
              <a:t>-&gt; Stein Gradient Descent (Liu,2015)</a:t>
            </a:r>
          </a:p>
          <a:p>
            <a:r>
              <a:rPr lang="en-US" sz="3200" dirty="0"/>
              <a:t>Method suffers from </a:t>
            </a:r>
            <a:r>
              <a:rPr lang="en-US" sz="3200" b="1" dirty="0"/>
              <a:t>curse of dimension. </a:t>
            </a:r>
            <a:r>
              <a:rPr lang="en-US" sz="3200" dirty="0"/>
              <a:t>Need </a:t>
            </a:r>
            <a:r>
              <a:rPr lang="en-US" sz="3200" b="1" dirty="0"/>
              <a:t>convergence guarantee </a:t>
            </a:r>
            <a:r>
              <a:rPr lang="en-US" sz="3200" dirty="0"/>
              <a:t>-&gt; Geometry of SGVD (Duncan, 2019) </a:t>
            </a:r>
          </a:p>
          <a:p>
            <a:endParaRPr lang="en-US" sz="3200" dirty="0"/>
          </a:p>
          <a:p>
            <a:endParaRPr lang="ru-RU" sz="3200" baseline="-250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766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B5A4F-A201-21B0-9872-FB6D4DFAD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0F10-284F-82BC-1758-4C65CDCC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Setting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61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6D2E-3CE7-746B-502E-B941447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Stein Framework 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4A510-9AE7-4FFC-7C4C-93F5F0D9C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Stein (1991) advised </a:t>
                </a:r>
                <a:r>
                  <a:rPr lang="en-US" b="1" dirty="0"/>
                  <a:t>Stein identity </a:t>
                </a:r>
                <a:r>
                  <a:rPr lang="en-US" dirty="0"/>
                  <a:t>operator for metric between prob measures (</a:t>
                </a:r>
                <a:r>
                  <a:rPr lang="en-US" dirty="0" err="1"/>
                  <a:t>legandre</a:t>
                </a:r>
                <a:r>
                  <a:rPr lang="en-US" dirty="0"/>
                  <a:t> formalism)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Metric is called </a:t>
                </a:r>
                <a:r>
                  <a:rPr lang="en-US" b="1" dirty="0"/>
                  <a:t>Stein </a:t>
                </a:r>
                <a:r>
                  <a:rPr lang="en-US" b="1" dirty="0" err="1"/>
                  <a:t>Disrepancy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  <m:r>
                                              <a:rPr lang="ru-RU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On RKHS we have extremum in closed form (kernel K is given by domain)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24A510-9AE7-4FFC-7C4C-93F5F0D9C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73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ACA9-17FA-6C6D-8982-15EDE65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strategy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386D5-6B45-A8CE-C5D5-EC6B9DE6C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phi feels like gradient, why not to follow it like we do in GD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Expectation can be replaced with many other particles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ф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Mean field approximation (Vlasov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386D5-6B45-A8CE-C5D5-EC6B9DE6C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C9B-4AD1-34A4-C47F-C91C82C3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Convergence of Mean Field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77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93CC-DD84-F9B9-4B36-DCC0DBB7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Interrelation between sampling strategies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09C4-BD64-112A-0579-2232B8DE0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Recall natural gradient (parametrization free)</a:t>
                </a:r>
              </a:p>
              <a:p>
                <a:r>
                  <a:rPr lang="en-US" dirty="0"/>
                  <a:t>Langevin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Stein (low index of d denotes kernel K)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09C4-BD64-112A-0579-2232B8DE0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39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FB6B-11B4-6574-F9E6-09C57A03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Otto formalism for Langevin dynamics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EE090-44F7-9800-591A-146E5C52A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Otto 1991 developed approach. </a:t>
                </a:r>
                <a:r>
                  <a:rPr lang="en-US" b="1" dirty="0"/>
                  <a:t>Langevin dynamics induce gradient flow on KL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𝑑𝐾𝐿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𝑑𝑝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𝑑𝑞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Log-Sobolev inequalities </a:t>
                </a:r>
                <a:r>
                  <a:rPr lang="en-US" dirty="0"/>
                  <a:t>give lover bound on fisher information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</a:t>
                </a:r>
                <a:r>
                  <a:rPr lang="en-US" b="1" dirty="0"/>
                  <a:t>exponential decay</a:t>
                </a:r>
                <a:r>
                  <a:rPr lang="en-US" dirty="0"/>
                  <a:t> -&gt; method converge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EE090-44F7-9800-591A-146E5C52A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46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755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Geometry of Stein variational gradient descent (Dunkan,2019)</vt:lpstr>
      <vt:lpstr>Plan  </vt:lpstr>
      <vt:lpstr>Motivation</vt:lpstr>
      <vt:lpstr>Setting</vt:lpstr>
      <vt:lpstr>Stein Framework  </vt:lpstr>
      <vt:lpstr>Sampling strategy </vt:lpstr>
      <vt:lpstr>Convergence of Mean Field</vt:lpstr>
      <vt:lpstr>Interrelation between sampling strategies</vt:lpstr>
      <vt:lpstr>Otto formalism for Langevin dynamics</vt:lpstr>
      <vt:lpstr>Log-Sobolev for Stein Discrepancy?</vt:lpstr>
      <vt:lpstr>Mattern kernel k(x,y) = exp⁡(-|x-y|^σ/σ^p ) </vt:lpstr>
      <vt:lpstr>Adjourn</vt:lpstr>
      <vt:lpstr>Question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10</cp:revision>
  <dcterms:created xsi:type="dcterms:W3CDTF">2024-10-31T10:48:44Z</dcterms:created>
  <dcterms:modified xsi:type="dcterms:W3CDTF">2024-10-31T14:59:45Z</dcterms:modified>
</cp:coreProperties>
</file>