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24" roundtripDataSignature="AMtx7mjKhoZnCUJyA2dtFEVIaEH2sX9E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0362a8f4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90362a8f4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0362a8f4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90362a8f4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0362a8f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90362a8f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0362a8f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90362a8f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8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4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0362a8f41_0_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Riemannian Geometry and Graph Laplacian metric models</a:t>
            </a:r>
            <a:endParaRPr/>
          </a:p>
        </p:txBody>
      </p:sp>
      <p:sp>
        <p:nvSpPr>
          <p:cNvPr id="87" name="Google Shape;87;g290362a8f41_0_2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Парвиз Каримов, Валентина Смит, </a:t>
            </a:r>
            <a:r>
              <a:rPr lang="en"/>
              <a:t>Георгий Жаров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0362a8f41_0_18"/>
          <p:cNvSpPr txBox="1"/>
          <p:nvPr>
            <p:ph type="title"/>
          </p:nvPr>
        </p:nvSpPr>
        <p:spPr>
          <a:xfrm>
            <a:off x="729450" y="6562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План на следующую неделю</a:t>
            </a:r>
            <a:endParaRPr/>
          </a:p>
        </p:txBody>
      </p:sp>
      <p:sp>
        <p:nvSpPr>
          <p:cNvPr id="141" name="Google Shape;141;g290362a8f41_0_18"/>
          <p:cNvSpPr txBox="1"/>
          <p:nvPr>
            <p:ph idx="1" type="body"/>
          </p:nvPr>
        </p:nvSpPr>
        <p:spPr>
          <a:xfrm>
            <a:off x="727650" y="15567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AutoNum type="arabicPeriod"/>
            </a:pPr>
            <a:r>
              <a:rPr lang="en">
                <a:solidFill>
                  <a:srgbClr val="1F2328"/>
                </a:solidFill>
                <a:highlight>
                  <a:srgbClr val="FFFFFF"/>
                </a:highlight>
              </a:rPr>
              <a:t>Формализовать постановку задачи</a:t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AutoNum type="arabicPeriod"/>
            </a:pPr>
            <a:r>
              <a:rPr lang="en">
                <a:solidFill>
                  <a:srgbClr val="1F2328"/>
                </a:solidFill>
                <a:highlight>
                  <a:srgbClr val="FFFFFF"/>
                </a:highlight>
              </a:rPr>
              <a:t>Выбрать мат.модель</a:t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AutoNum type="arabicPeriod"/>
            </a:pPr>
            <a:r>
              <a:rPr lang="en">
                <a:solidFill>
                  <a:srgbClr val="1F2328"/>
                </a:solidFill>
                <a:highlight>
                  <a:srgbClr val="FFFFFF"/>
                </a:highlight>
              </a:rPr>
              <a:t>?написать прототип</a:t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727650" y="679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Постановка задачи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727650" y="15489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Вход: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Данные EEG в виде набора матриц размерности (кол-во электродов)x(частота измерения) (короткие видео, которые показываются испытуемым)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 классов, на которые разделены данные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Выход: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Предсказать, что происходит на видео в данный момент, т.е. Один из N классов (условно, что показывается в данный промежуток времени)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729450" y="67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457"/>
              <a:buNone/>
            </a:pPr>
            <a:r>
              <a:rPr lang="en"/>
              <a:t>Способ решения</a:t>
            </a:r>
            <a:endParaRPr sz="3155"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Char char="-"/>
            </a:pPr>
            <a:r>
              <a:rPr lang="en"/>
              <a:t>Строим выборочную матрицу ковариации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Char char="-"/>
            </a:pPr>
            <a:r>
              <a:rPr lang="en"/>
              <a:t>Матчим промежуткам (== матрицам) их римановы средние + выбираем на инференсе ближайший кластер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Переводим матрицу ковариации в другое пространство с помощью преобразований описанных в [1] и запускаем SVM на получившихся фичах.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727650" y="656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Обзор литературы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727650" y="19074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Multi-class Brain-Computer Interface Classification by Riemannian Geometry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Данные: у нас есть набор коротких "попыток" (единица эксперимента), в рамках него человека просят что-то сделать/о чём-то подумать. В течение какого-то времени считывают с электродов потенциал, который туда попадает. Получаем матрицу (кол-во_электродов)x(частота). Эта матричка и есть наш вход.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Какую задачу решаем: задача классификации - по "попытке" (в виде показаний EEG) сказать, что происходило в жизни человека в этот момент (о чём думал/что увидел и т.п.).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Что делать с данными: базово - надо перевести их в пространство, в котором с ними просто работать. В MI используется Sample covariance matrix как промежуточное пространство, дальше средствами римановой геометрии можно либо сразу решать задачу (поиск ближайшего кластера, который представлен римановым средним айтемов из кластера); либо переводить эту матричку в другое пространство опять средствами Римановой геометрии, после этого занести получившуюся фичу в какой-нибудь SVM.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729450" y="64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Обзор литературы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729450" y="13541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Riemannian Geometry for EEG-based Brain-Computer Interfaces</a:t>
            </a:r>
            <a:endParaRPr sz="11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 чём статья:</a:t>
            </a:r>
            <a:endParaRPr sz="11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Что за задачи обычно решается для BCI (предсказание того, о чём думает человек)</a:t>
            </a:r>
            <a:endParaRPr sz="11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Зачем эти задачи нужно решать (например, сделать электропротезы для людей, у которых нет каких-то частей тела)</a:t>
            </a:r>
            <a:endParaRPr sz="11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Почему стандартные подходы работают плохо (доказано в эксперименте, несколько аргументов в пользу того, что для минимизации среднего квадрата подходит больше матожидание хи-квадрат распределения, а не нормального)</a:t>
            </a:r>
            <a:endParaRPr sz="11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Обобщение среднего геометрического на пространства большей размерности (это и есть риманово среднее)</a:t>
            </a:r>
            <a:endParaRPr sz="11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Обзор существующих задач и методов решение (уделял больше внимания MI, там вся пространственная информация учитывается выборочной матрицей ковариаций)</a:t>
            </a:r>
            <a:endParaRPr sz="11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0362a8f41_0_5"/>
          <p:cNvSpPr txBox="1"/>
          <p:nvPr>
            <p:ph type="title"/>
          </p:nvPr>
        </p:nvSpPr>
        <p:spPr>
          <a:xfrm>
            <a:off x="650150" y="5357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Обзор литературы</a:t>
            </a:r>
            <a:endParaRPr/>
          </a:p>
        </p:txBody>
      </p:sp>
      <p:sp>
        <p:nvSpPr>
          <p:cNvPr id="117" name="Google Shape;117;g290362a8f41_0_5"/>
          <p:cNvSpPr txBox="1"/>
          <p:nvPr>
            <p:ph idx="1" type="body"/>
          </p:nvPr>
        </p:nvSpPr>
        <p:spPr>
          <a:xfrm>
            <a:off x="727650" y="1186950"/>
            <a:ext cx="7688700" cy="3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9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Plug&amp;Play P300 BCI Using Information GeometryA Plug&amp;Play P300 BCI Using Information Geometry</a:t>
            </a:r>
            <a:endParaRPr sz="9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9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Методы:</a:t>
            </a:r>
            <a:endParaRPr sz="9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950"/>
              <a:buFont typeface="Arial"/>
              <a:buAutoNum type="arabicPeriod"/>
            </a:pPr>
            <a:r>
              <a:rPr lang="en" sz="9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Риманово расстояние между матрицами для сравнения матриц ковариации сигналов EEG.</a:t>
            </a:r>
            <a:endParaRPr sz="9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950"/>
              <a:buFont typeface="Arial"/>
              <a:buAutoNum type="arabicPeriod"/>
            </a:pPr>
            <a:r>
              <a:rPr lang="en" sz="9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Геометрическое среднее для оценки средней матрицы ковариации для каждого класса.</a:t>
            </a:r>
            <a:endParaRPr sz="9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950"/>
              <a:buFont typeface="Arial"/>
              <a:buAutoNum type="arabicPeriod"/>
            </a:pPr>
            <a:r>
              <a:rPr lang="en" sz="9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Классификация Minimum Distance to Riemannian Mean (MDM) - сравнивается риманово расстояние новой матрицы до средних каждого класса.</a:t>
            </a:r>
            <a:endParaRPr sz="9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950"/>
              <a:buFont typeface="Arial"/>
              <a:buAutoNum type="arabicPeriod"/>
            </a:pPr>
            <a:r>
              <a:rPr lang="en" sz="9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Построение матриц ковариации для ERP путем конкатенации среднего ERP и отдельного триала (позволяет учесть временную структуру).</a:t>
            </a:r>
            <a:endParaRPr sz="9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950"/>
              <a:buFont typeface="Arial"/>
              <a:buAutoNum type="arabicPeriod"/>
            </a:pPr>
            <a:r>
              <a:rPr lang="en" sz="9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Геодезическая интерполяция(по кратчайшему пути на римановом многообразии матриц ковариации) между сгенерированными и индивидуальными средними матрицами по мере сессии (по мере сбора данных от конкретного пользователя, алгоритм все больше использует его индивидуальные характеристики для классификации).</a:t>
            </a:r>
            <a:endParaRPr sz="9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9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Предобработка данных:</a:t>
            </a:r>
            <a:br>
              <a:rPr lang="en" sz="9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9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фильтрация, дискретизация и сегментация, вычисление матриц ковариации как входных данных для классификатора.</a:t>
            </a:r>
            <a:endParaRPr sz="9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950"/>
              <a:buFont typeface="Arial"/>
              <a:buAutoNum type="arabicPeriod"/>
            </a:pPr>
            <a:r>
              <a:rPr lang="en" sz="9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Применяется полосовой фильтр между 1-20 Гц для удаления составляющих низких и высоких частот</a:t>
            </a:r>
            <a:endParaRPr sz="9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950"/>
              <a:buFont typeface="Arial"/>
              <a:buAutoNum type="arabicPeriod"/>
            </a:pPr>
            <a:r>
              <a:rPr lang="en" sz="9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Сигнал дискретизируется до 128 Гц для уменьшения размерности задачи</a:t>
            </a:r>
            <a:endParaRPr sz="9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950"/>
              <a:buFont typeface="Arial"/>
              <a:buAutoNum type="arabicPeriod"/>
            </a:pPr>
            <a:r>
              <a:rPr lang="en" sz="9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Производится сегментация сигнала на эпохи длительностью 1 сек относительно момента стимуляции</a:t>
            </a:r>
            <a:endParaRPr sz="9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950"/>
              <a:buFont typeface="Arial"/>
              <a:buAutoNum type="arabicPeriod"/>
            </a:pPr>
            <a:r>
              <a:rPr lang="en" sz="9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Для классификации ERP вычисляются "super trial" путем конкатенации среднего ERP и отдельной попытки.</a:t>
            </a:r>
            <a:endParaRPr sz="9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950"/>
              <a:buFont typeface="Arial"/>
              <a:buAutoNum type="arabicPeriod"/>
            </a:pPr>
            <a:r>
              <a:rPr lang="en" sz="9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Вычисляются матрицы ковариации эпох/супер-проб с использованием оценки выборочной ковариационной матрицы</a:t>
            </a:r>
            <a:endParaRPr sz="9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950"/>
              <a:buFont typeface="Arial"/>
              <a:buAutoNum type="arabicPeriod"/>
            </a:pPr>
            <a:r>
              <a:rPr lang="en" sz="9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Далее матрицы ковариации подаются на вход алгоритмов классификации MDM или адаптивной реализации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0362a8f41_0_10"/>
          <p:cNvSpPr txBox="1"/>
          <p:nvPr>
            <p:ph type="title"/>
          </p:nvPr>
        </p:nvSpPr>
        <p:spPr>
          <a:xfrm>
            <a:off x="610525" y="5654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Обзор литературы</a:t>
            </a:r>
            <a:endParaRPr/>
          </a:p>
        </p:txBody>
      </p:sp>
      <p:sp>
        <p:nvSpPr>
          <p:cNvPr id="123" name="Google Shape;123;g290362a8f41_0_10"/>
          <p:cNvSpPr txBox="1"/>
          <p:nvPr>
            <p:ph idx="1" type="body"/>
          </p:nvPr>
        </p:nvSpPr>
        <p:spPr>
          <a:xfrm>
            <a:off x="727650" y="11968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9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GRAND: Graph Neural Diffusion</a:t>
            </a:r>
            <a:endParaRPr sz="9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9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Решаемая задача</a:t>
            </a:r>
            <a:br>
              <a:rPr lang="en" sz="9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9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Предложить новый подход к построению нейронных сетей на графах, основанный на моделировании диффузионных процессов с помощью дифференциальных уравнений.</a:t>
            </a:r>
            <a:endParaRPr sz="9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9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Данные для классификации узлов графа:</a:t>
            </a:r>
            <a:endParaRPr sz="9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950"/>
              <a:buFont typeface="Arial"/>
              <a:buChar char="●"/>
            </a:pPr>
            <a:r>
              <a:rPr lang="en" sz="9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Citation networks: Cora, Citeseer, PubMed - результаты как для фиксированных, так и для 100 случайных разбиений.</a:t>
            </a:r>
            <a:endParaRPr sz="9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950"/>
              <a:buFont typeface="Arial"/>
              <a:buChar char="●"/>
            </a:pPr>
            <a:r>
              <a:rPr lang="en" sz="9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Coauthor graph: CoauthorCS - содержит данные о научных сотрудничествах между авторами.</a:t>
            </a:r>
            <a:endParaRPr sz="9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950"/>
              <a:buFont typeface="Arial"/>
              <a:buChar char="●"/>
            </a:pPr>
            <a:r>
              <a:rPr lang="en" sz="9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Amazon co-purchase graphs: Computer, Photo - содержат товары, которые часто покупают вместе.</a:t>
            </a:r>
            <a:endParaRPr sz="9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950"/>
              <a:buFont typeface="Arial"/>
              <a:buChar char="●"/>
            </a:pPr>
            <a:r>
              <a:rPr lang="en" sz="9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 Graph Benchmark dataset: ogb-arxiv - большая цитатная сеть</a:t>
            </a:r>
            <a:endParaRPr sz="9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9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Методы</a:t>
            </a:r>
            <a:br>
              <a:rPr lang="en" sz="9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9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Используется уравнение диффузии на графах, где матрица дифузивности зависит от функции "внимания" (определяет веса и важность связи между узлами). Варианты GRAND получаются благодаря разным схемам его дискретизации:</a:t>
            </a:r>
            <a:endParaRPr sz="9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950"/>
              <a:buFont typeface="Arial"/>
              <a:buAutoNum type="arabicPeriod"/>
            </a:pPr>
            <a:r>
              <a:rPr lang="en" sz="9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Explicit and implicit discretization schemes</a:t>
            </a:r>
            <a:endParaRPr sz="9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950"/>
              <a:buFont typeface="Arial"/>
              <a:buAutoNum type="arabicPeriod"/>
            </a:pPr>
            <a:r>
              <a:rPr lang="en" sz="9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Single-step and multi-step schemes</a:t>
            </a:r>
            <a:endParaRPr sz="9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950"/>
              <a:buFont typeface="Arial"/>
              <a:buAutoNum type="arabicPeriod"/>
            </a:pPr>
            <a:r>
              <a:rPr lang="en" sz="9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explicit Euler scheme and implicit Euler scheme</a:t>
            </a:r>
            <a:endParaRPr sz="9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950"/>
              <a:buFont typeface="Arial"/>
              <a:buAutoNum type="arabicPeriod"/>
            </a:pPr>
            <a:r>
              <a:rPr lang="en" sz="9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Multi-step methods (4th order Runge-Kutta)</a:t>
            </a:r>
            <a:endParaRPr sz="9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950"/>
              <a:buFont typeface="Arial"/>
              <a:buAutoNum type="arabicPeriod"/>
            </a:pPr>
            <a:r>
              <a:rPr lang="en" sz="9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Использование адаптивных схем с переменной длиной шага (Dormand-Prince)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727650" y="67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Стек</a:t>
            </a:r>
            <a:endParaRPr/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Python</a:t>
            </a:r>
            <a:endParaRPr sz="1400"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pyRiemann</a:t>
            </a:r>
            <a:endParaRPr sz="1400"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NetworkX</a:t>
            </a:r>
            <a:endParaRPr sz="1400"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Стандарт:</a:t>
            </a:r>
            <a:endParaRPr sz="1400"/>
          </a:p>
          <a:p>
            <a:pPr indent="-310831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Pandas</a:t>
            </a:r>
            <a:endParaRPr sz="1400"/>
          </a:p>
          <a:p>
            <a:pPr indent="-310831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Numpy</a:t>
            </a:r>
            <a:endParaRPr sz="1400"/>
          </a:p>
          <a:p>
            <a:pPr indent="-310831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matplotlib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857"/>
              <a:buNone/>
            </a:pPr>
            <a:r>
              <a:rPr lang="en" sz="1400"/>
              <a:t>Возможно</a:t>
            </a:r>
            <a:endParaRPr sz="1400"/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Docker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729450" y="6874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Список литературы</a:t>
            </a: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729450" y="13851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Barachant, Alexandre &amp; Bonnet, Stéphane &amp; Congedo, Marco &amp; Jutten, Christian. (2011). Multiclass Brain-Computer Interface Classification by Riemannian Geometry. IEEE transactions on bio-medical engineering. 59. 920-8. 10.1109/TBME.2011.2172210.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>
                <a:solidFill>
                  <a:srgbClr val="2E414F"/>
                </a:solidFill>
                <a:highlight>
                  <a:srgbClr val="FFFFFF"/>
                </a:highlight>
              </a:rPr>
              <a:t>Barachant, Alexandre et al. “Classification of covariance matrices using a Riemannian-based kernel for BCI applications.” </a:t>
            </a:r>
            <a:r>
              <a:rPr lang="en">
                <a:solidFill>
                  <a:srgbClr val="2E414F"/>
                </a:solidFill>
              </a:rPr>
              <a:t>Neurocomputing</a:t>
            </a:r>
            <a:r>
              <a:rPr lang="en">
                <a:solidFill>
                  <a:srgbClr val="2E414F"/>
                </a:solidFill>
                <a:highlight>
                  <a:srgbClr val="FFFFFF"/>
                </a:highlight>
              </a:rPr>
              <a:t> 112 (2013): 172-178.</a:t>
            </a:r>
            <a:endParaRPr>
              <a:solidFill>
                <a:srgbClr val="2E414F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AutoNum type="arabicPeriod"/>
            </a:pPr>
            <a:r>
              <a:rPr lang="en">
                <a:solidFill>
                  <a:srgbClr val="1F2328"/>
                </a:solidFill>
                <a:highlight>
                  <a:srgbClr val="FFFFFF"/>
                </a:highlight>
              </a:rPr>
              <a:t>Congedo, Marco &amp; Barachant, Alexandre &amp; Bhatia, Rajendra. (2017). Riemannian geometry for EEG-based brain-computer interfaces; a primer and a review. Brain-Computer Interfaces. 4. 1-20. 10.1080/2326263X.2017.1297192. </a:t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AutoNum type="arabicPeriod"/>
            </a:pPr>
            <a:r>
              <a:rPr lang="en">
                <a:solidFill>
                  <a:srgbClr val="1F2328"/>
                </a:solidFill>
                <a:highlight>
                  <a:srgbClr val="FFFFFF"/>
                </a:highlight>
              </a:rPr>
              <a:t>To be updated</a:t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