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7AC3D-95D2-48A1-8EE0-1DEAF17F03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43E88-841A-42E2-A1DB-C78FAA5606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8A27FE-2F45-440F-A6F5-3F6B6D7A2E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C7DBE-E518-47D5-BA8A-A549A135B1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18C678-236A-477B-89F0-116B7A7993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048E4D-113A-4BFA-9658-5ACC14339D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0EE96-0F43-4841-9B69-E4A61BF0E2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4265C-1CC6-4D98-8510-F3AD99267A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FC9249-1988-42DE-8885-02ECEB925F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8F74BA-E4B0-4402-B3B5-CEB8FC6840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BF1DE-5574-464D-B7D6-7BEDB456C5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8A2A1F-25BF-432C-97F3-7FE83DC766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E58EF4-22C0-4DA9-BA61-397BAEEA19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11179A-999F-4DE1-B3EF-669E2BB30E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A47426-F1B2-4F77-872F-4118ADC33D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D67F6E-F86F-4E79-87D8-666FE51465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C2896B-FB32-46FC-942A-7B7D97F0E2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B38044-388F-4855-BC23-5F35F2EC85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AF0802-7994-489D-A1B2-797B815BE9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53ADC7-70FB-4E70-A517-98C5BB9C89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0457C4-14A1-4C8B-93D3-1AE2ACCD99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EA8836-D904-49CB-9E69-B31C5B5178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52900B-E35D-43AA-941B-DC823B5A0C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C5F412-46CE-456D-A5A6-3FD1F44CE0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328AB90B-7737-4575-A614-761EC4482FC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A84D100A-6CAD-4981-94B4-061DA93DBD34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buNone/>
            </a:pPr>
            <a:fld id="{1E553743-9F66-4D04-90AF-73D7395ABCA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1:n Links and Grouping Problem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Grouping with Multiple Joins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Now let us try to solve our two-join problem with grouping: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SELECT o._id, o.institut, array_agg(p.nachname), array_agg(p.vorname), array_agg(r.raumnummer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FROM organe AS o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LEFT JOIN personen AS p ON o._id=p.organe_fk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LEFT JOIN raeume AS r ON o._id=r.organe_fk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GROUP BY o._id;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5AC8AD-23FC-42C1-97BC-6F2F3557B382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19C488C-9295-4D46-97DC-5AB6984FB8B1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Grouping With Multiple Joins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61" name=""/>
          <p:cNvGraphicFramePr/>
          <p:nvPr/>
        </p:nvGraphicFramePr>
        <p:xfrm>
          <a:off x="633600" y="2077560"/>
          <a:ext cx="9127440" cy="1211400"/>
        </p:xfrm>
        <a:graphic>
          <a:graphicData uri="http://schemas.openxmlformats.org/drawingml/2006/table">
            <a:tbl>
              <a:tblPr/>
              <a:tblGrid>
                <a:gridCol w="513360"/>
                <a:gridCol w="2252880"/>
                <a:gridCol w="2634840"/>
                <a:gridCol w="2099880"/>
                <a:gridCol w="16268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{Grabosch, Rech, Leidermann,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Fabian, 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{2.227, 2.231, 2.227, 2.231, 2.227, 2.231}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1F22F-3E78-4830-B58E-7E7079023C45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7B91C48-B9F2-4AAD-8B2C-77315E6226D9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Grouping with Multiple Joins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60000" y="972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Joins are an algebraic operation on relations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    </a:t>
            </a: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organe LEFT JOIN personen LEFT JOIN raeume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&lt;=&gt; (organe LEFT JOIN personen) LEFT JOIN raeume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9" marL="4320000" indent="-216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              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9" marL="4320000" indent="-216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              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9" marL="4320000" indent="-216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9" marL="4320000" indent="-216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           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X                                     =?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64" name=""/>
          <p:cNvGraphicFramePr/>
          <p:nvPr/>
        </p:nvGraphicFramePr>
        <p:xfrm>
          <a:off x="65160" y="3447360"/>
          <a:ext cx="5684040" cy="1399320"/>
        </p:xfrm>
        <a:graphic>
          <a:graphicData uri="http://schemas.openxmlformats.org/drawingml/2006/table">
            <a:tbl>
              <a:tblPr/>
              <a:tblGrid>
                <a:gridCol w="595080"/>
                <a:gridCol w="2315520"/>
                <a:gridCol w="1501560"/>
                <a:gridCol w="12722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Grabosch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Heinrich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Larissa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Leidermann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Fabian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"/>
          <p:cNvGraphicFramePr/>
          <p:nvPr/>
        </p:nvGraphicFramePr>
        <p:xfrm>
          <a:off x="6266520" y="3584880"/>
          <a:ext cx="2887920" cy="1049400"/>
        </p:xfrm>
        <a:graphic>
          <a:graphicData uri="http://schemas.openxmlformats.org/drawingml/2006/table">
            <a:tbl>
              <a:tblPr/>
              <a:tblGrid>
                <a:gridCol w="1629720"/>
                <a:gridCol w="125856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organe_fk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24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7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66" name=""/>
          <p:cNvSpPr/>
          <p:nvPr/>
        </p:nvSpPr>
        <p:spPr>
          <a:xfrm>
            <a:off x="2514600" y="2286000"/>
            <a:ext cx="0" cy="9144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5943600" y="2057400"/>
            <a:ext cx="1143000" cy="11430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B13871-54BF-42C5-AD48-049DCD709482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6C1F0CE-49E7-406A-A00A-904A8CF25504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Grouping with Multiple Joins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get all possible combinations!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Grouping can only accumulate the duplicates, not filter them out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70" name=""/>
          <p:cNvGraphicFramePr/>
          <p:nvPr/>
        </p:nvGraphicFramePr>
        <p:xfrm>
          <a:off x="380880" y="2047680"/>
          <a:ext cx="9127440" cy="2449080"/>
        </p:xfrm>
        <a:graphic>
          <a:graphicData uri="http://schemas.openxmlformats.org/drawingml/2006/table">
            <a:tbl>
              <a:tblPr/>
              <a:tblGrid>
                <a:gridCol w="513360"/>
                <a:gridCol w="2252880"/>
                <a:gridCol w="2634840"/>
                <a:gridCol w="2099880"/>
                <a:gridCol w="1626840"/>
              </a:tblGrid>
              <a:tr h="343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276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Grabosch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Heinrich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Larissa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Leidermann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Fabian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Grabosch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Heinrich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Larissa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Leidermann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Fabian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5CF5BD-E068-49FD-B8A2-AE71E50442A9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7C98AE5-5F4E-4785-9067-68AE485C9E87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Grouping with Multiple Joins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get all possible combinations!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Grouping can only accumulate the duplicates, not filter them out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73" name=""/>
          <p:cNvGraphicFramePr/>
          <p:nvPr/>
        </p:nvGraphicFramePr>
        <p:xfrm>
          <a:off x="633960" y="2077920"/>
          <a:ext cx="9127440" cy="1211400"/>
        </p:xfrm>
        <a:graphic>
          <a:graphicData uri="http://schemas.openxmlformats.org/drawingml/2006/table">
            <a:tbl>
              <a:tblPr/>
              <a:tblGrid>
                <a:gridCol w="513360"/>
                <a:gridCol w="2252880"/>
                <a:gridCol w="2634840"/>
                <a:gridCol w="2099880"/>
                <a:gridCol w="16268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{Grabosch, Rech, Leidermann,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Fabian, 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{2.227, 2.231, 2.227, 2.231, 2.227, 2.231}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7614E6-CF09-4260-BF35-1C10FD2F9F2D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EE0A5DF-2CD3-4EA2-84CA-4B9137F4B76C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How to Solve?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Observation: As long as the left relation has no duplicates before the join, grouping can still correct the result as intended: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                    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76" name=""/>
          <p:cNvGraphicFramePr/>
          <p:nvPr/>
        </p:nvGraphicFramePr>
        <p:xfrm>
          <a:off x="564480" y="2170800"/>
          <a:ext cx="8314920" cy="955440"/>
        </p:xfrm>
        <a:graphic>
          <a:graphicData uri="http://schemas.openxmlformats.org/drawingml/2006/table">
            <a:tbl>
              <a:tblPr/>
              <a:tblGrid>
                <a:gridCol w="695160"/>
                <a:gridCol w="2266560"/>
                <a:gridCol w="3170520"/>
                <a:gridCol w="21830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"/>
          <p:cNvGraphicFramePr/>
          <p:nvPr/>
        </p:nvGraphicFramePr>
        <p:xfrm>
          <a:off x="3368880" y="3837240"/>
          <a:ext cx="2887920" cy="1049400"/>
        </p:xfrm>
        <a:graphic>
          <a:graphicData uri="http://schemas.openxmlformats.org/drawingml/2006/table">
            <a:tbl>
              <a:tblPr/>
              <a:tblGrid>
                <a:gridCol w="1629720"/>
                <a:gridCol w="1258560"/>
              </a:tblGrid>
              <a:tr h="3474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organe_fk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24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078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D9A2CE-46F7-4442-85D6-EE5ED10C5F9A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A431BC5-839A-4769-8FAB-6A8F854FB5B1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How to Solve?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Observation: As long as the left relation has no duplicates before the join, grouping can still correct the result as intended: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80" name=""/>
          <p:cNvGraphicFramePr/>
          <p:nvPr/>
        </p:nvGraphicFramePr>
        <p:xfrm>
          <a:off x="526320" y="1862280"/>
          <a:ext cx="9127440" cy="1561320"/>
        </p:xfrm>
        <a:graphic>
          <a:graphicData uri="http://schemas.openxmlformats.org/drawingml/2006/table">
            <a:tbl>
              <a:tblPr/>
              <a:tblGrid>
                <a:gridCol w="513360"/>
                <a:gridCol w="2252880"/>
                <a:gridCol w="2634840"/>
                <a:gridCol w="2099880"/>
                <a:gridCol w="16268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2.227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2.231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"/>
          <p:cNvGraphicFramePr/>
          <p:nvPr/>
        </p:nvGraphicFramePr>
        <p:xfrm>
          <a:off x="526680" y="3878640"/>
          <a:ext cx="9127440" cy="955440"/>
        </p:xfrm>
        <a:graphic>
          <a:graphicData uri="http://schemas.openxmlformats.org/drawingml/2006/table">
            <a:tbl>
              <a:tblPr/>
              <a:tblGrid>
                <a:gridCol w="513360"/>
                <a:gridCol w="2252880"/>
                <a:gridCol w="2634840"/>
                <a:gridCol w="2099880"/>
                <a:gridCol w="16268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Raumnummer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{2.227, 2.231}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82" name=""/>
          <p:cNvSpPr/>
          <p:nvPr/>
        </p:nvSpPr>
        <p:spPr>
          <a:xfrm>
            <a:off x="2286000" y="3423600"/>
            <a:ext cx="0" cy="45504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 txBox="1"/>
          <p:nvPr/>
        </p:nvSpPr>
        <p:spPr>
          <a:xfrm>
            <a:off x="2743200" y="3429000"/>
            <a:ext cx="5715000" cy="3603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LM Mono 9"/>
              </a:rPr>
              <a:t>group by (_id, institut, nachname, vorname)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D67F9A-BD71-41B9-B1BF-D7F921EACAF8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B7958FC-9473-4944-86FB-F850C133323E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Easy in SQL! ...right?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60000" y="9144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Query required to achieve this: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For every additional join, we need to newly group and therefore we need another layer of subquery!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914400" y="1422720"/>
            <a:ext cx="8001000" cy="27079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LM Mono 9"/>
              </a:rPr>
              <a:t>SELECT left._id, left.institut, left.nachname, left.vorname, ARRAY_AGG(r.raumnummer) AS raumnummer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FROM (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</a:t>
            </a:r>
            <a:r>
              <a:rPr b="0" lang="en-US" sz="1400" spc="-1" strike="noStrike">
                <a:latin typeface="LM Mono 9"/>
              </a:rPr>
              <a:t>SELECT o._id, o.name AS institut, ARRAY_AGG(p.nachname) as nachname, 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  </a:t>
            </a:r>
            <a:r>
              <a:rPr b="0" lang="en-US" sz="1400" spc="-1" strike="noStrike">
                <a:latin typeface="LM Mono 9"/>
              </a:rPr>
              <a:t>ARRAY_AGG(p.vorname) as vorname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</a:t>
            </a:r>
            <a:r>
              <a:rPr b="0" lang="en-US" sz="1400" spc="-1" strike="noStrike">
                <a:latin typeface="LM Mono 9"/>
              </a:rPr>
              <a:t>FROM organe o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</a:t>
            </a:r>
            <a:r>
              <a:rPr b="0" lang="en-US" sz="1400" spc="-1" strike="noStrike">
                <a:latin typeface="LM Mono 9"/>
              </a:rPr>
              <a:t>LEFT JOIN personen p ON o._id=p.organe_fk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</a:t>
            </a:r>
            <a:r>
              <a:rPr b="0" lang="en-US" sz="1400" spc="-1" strike="noStrike">
                <a:latin typeface="LM Mono 9"/>
              </a:rPr>
              <a:t>GROUP BY o._id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) AS left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LEFT JOIN raeume AS r ON left._id=r.organe_fk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GROUP BY (left._id, left.institut, left.nachname, left.vorname);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CB233B-C248-4C04-A6AC-865356639A0C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9362D4D-7678-47BB-BBBB-37A46E3462B8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Approaches - Summary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1. Pre-group left table (previous slides)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2. Fetch tables individually and assemble in JS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3. Fetch other tables as aggregated subqueries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4. Pre-group right tables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139571-D6A4-4506-9B6E-0A7544C2648A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5A7EF0E-7444-45EA-90B5-96A7BB6769EF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Pre-Grouping Left Table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lazy-views plugin only allows grouping at the top level of a view, after all joins have happened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Solution 1: client code creates a hierarchy of views, one for each join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Pro: Changes are made where they are needed, probably not too hard to explain in documentation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Con: A table is now no longer “a table and a view”, but “a table and a variable-length hierarchy of views”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complex and bug-prone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dekanat-app-plugin would need extensive changes to accommodate new architecture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C8A950-1DDB-4EBD-8FD2-2C6675B52086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C9811DE-0F68-4874-8F62-7977254B6848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The Problem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Dekanat-App allows linking tables to others in a partial functional relationship (row x→ row y) =&gt; n:1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We would like to view these links backwards (“show me all rows that point to this row”), in a 1:n view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Normal” join with foreign key: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LM Mono 8"/>
              </a:rPr>
              <a:t>… </a:t>
            </a:r>
            <a:r>
              <a:rPr b="0" lang="en-US" sz="1800" spc="-1" strike="noStrike">
                <a:solidFill>
                  <a:srgbClr val="333333"/>
                </a:solidFill>
                <a:latin typeface="LM Mono 8"/>
              </a:rPr>
              <a:t>FROM table_x LEFT JOIN table_y ON table_x.foreign_key=table_y._id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“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Backwards” join: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LM Mono 8"/>
              </a:rPr>
              <a:t>… </a:t>
            </a:r>
            <a:r>
              <a:rPr b="0" lang="en-US" sz="1800" spc="-1" strike="noStrike">
                <a:solidFill>
                  <a:srgbClr val="333333"/>
                </a:solidFill>
                <a:latin typeface="LM Mono 8"/>
              </a:rPr>
              <a:t>FROM table_y LEFT JOIN table_x ON table_y._id=table_x.foreign_key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082468-1F6D-4DA7-B5BE-BDB8382B839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3AA3F36-413E-404A-B190-FD127D327958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Pre-Grouping Left Table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lazy-views plugin only allows grouping at the top level of a view, after all joins have happened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Solution 2: augment lazy-views plugin with a “group before join” option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Pro: Appropriate abstraction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Pro: Changes contained in LV plugin, no need to change GUI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Con: Adds to already mind-bending query builder code in LV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Con: What does “group before join” mean? In what order should joining and grouping happen? Semantics of connection with other abilities of the LV plugin also unclear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1A3E8A-4DE1-4706-A613-903E0DED802F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179D45D-BFCB-4AD7-8FE3-3E6336E9A342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Fetch Tables and Assemble in JS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Solution 3: The tables are left as they are, the client code in the GUI fetches each and assembles them “manually”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Pro: for-loops are easier to understand and implement than SQL joins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Pro: likely least bug-prone approach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Con: Would have to add hidden columns and empty joins that symbolize the links, thus duplicating part of LV’s abilities manually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Con: Filters on linked columns have to be implemented (partially) by hand, instead of being handled by LV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5A7D66-3799-489B-A8C7-760389BDC926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6634EF4-E237-471B-B951-3AAF372CDBB3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Aggregated subquery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241200" y="9144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Solution 4: SQL allows a subquery that returns exactly one row and column inline: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Pro: Least confusing approach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Con: Multiple columns from a single joined table each need their own subquery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→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no way of ensuring the aggregated arrays are in the same order, required for “Expand group” option from slide 5 (deal breaker!)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914400" y="1675080"/>
            <a:ext cx="8915400" cy="19825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LM Mono 9"/>
              </a:rPr>
              <a:t>SELECT o._id AS id, o.name AS institut,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</a:t>
            </a:r>
            <a:r>
              <a:rPr b="0" lang="en-US" sz="1400" spc="-1" strike="noStrike">
                <a:latin typeface="LM Mono 9"/>
              </a:rPr>
              <a:t>(SELECT ARRAY_AGG(r.name) FROM p1_raeume AS r WHERE r.organe_fk=o._id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</a:t>
            </a:r>
            <a:r>
              <a:rPr b="0" lang="en-US" sz="1400" spc="-1" strike="noStrike">
                <a:latin typeface="LM Mono 9"/>
              </a:rPr>
              <a:t>) AS raumnummer,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</a:t>
            </a:r>
            <a:r>
              <a:rPr b="0" lang="en-US" sz="1400" spc="-1" strike="noStrike">
                <a:latin typeface="LM Mono 9"/>
              </a:rPr>
              <a:t>(SELECT ARRAY_AGG(p.nachname) AS nachname FROM personen AS p WHERE p.organe_fk=o._id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</a:t>
            </a:r>
            <a:r>
              <a:rPr b="0" lang="en-US" sz="1400" spc="-1" strike="noStrike">
                <a:latin typeface="LM Mono 9"/>
              </a:rPr>
              <a:t>) AS nachname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FROM organe AS o;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5CC2B2-9CD2-43B7-BDF4-4A7065013E23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4194640-0CD4-4AD6-9F53-7C7730948D0F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Pre-Grouping Right Tables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972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Observation: If the right table is pre-grouped on its foreign key, then there will be only one matching row on each side: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                                         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X</a:t>
            </a: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                        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=</a:t>
            </a: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4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(Row with _id=1 left out again)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200" name=""/>
          <p:cNvGraphicFramePr/>
          <p:nvPr/>
        </p:nvGraphicFramePr>
        <p:xfrm>
          <a:off x="541800" y="1869840"/>
          <a:ext cx="3429720" cy="1049400"/>
        </p:xfrm>
        <a:graphic>
          <a:graphicData uri="http://schemas.openxmlformats.org/drawingml/2006/table">
            <a:tbl>
              <a:tblPr/>
              <a:tblGrid>
                <a:gridCol w="547200"/>
                <a:gridCol w="288288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Mathematisches 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1" name=""/>
          <p:cNvGraphicFramePr/>
          <p:nvPr/>
        </p:nvGraphicFramePr>
        <p:xfrm>
          <a:off x="5175000" y="1882080"/>
          <a:ext cx="4396680" cy="1240560"/>
        </p:xfrm>
        <a:graphic>
          <a:graphicData uri="http://schemas.openxmlformats.org/drawingml/2006/table">
            <a:tbl>
              <a:tblPr/>
              <a:tblGrid>
                <a:gridCol w="1598040"/>
                <a:gridCol w="1598040"/>
                <a:gridCol w="1200960"/>
              </a:tblGrid>
              <a:tr h="3790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organe_fk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"/>
          <p:cNvGraphicFramePr/>
          <p:nvPr/>
        </p:nvGraphicFramePr>
        <p:xfrm>
          <a:off x="980640" y="3541680"/>
          <a:ext cx="8314920" cy="955440"/>
        </p:xfrm>
        <a:graphic>
          <a:graphicData uri="http://schemas.openxmlformats.org/drawingml/2006/table">
            <a:tbl>
              <a:tblPr/>
              <a:tblGrid>
                <a:gridCol w="695160"/>
                <a:gridCol w="2266560"/>
                <a:gridCol w="3170520"/>
                <a:gridCol w="21830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D740D8-7ADF-43EA-849B-EBE693B8FADD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2DAF5CA-7417-451B-9704-F57F6FBB34E0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Pre-Grouping Right Tables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Query looks complex at first: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However, only requires substituting the subquery for the right table – SELECT statement and join condition can stay the same!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360000" y="1600200"/>
            <a:ext cx="9829800" cy="26920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latin typeface="LM Mono 9"/>
              </a:rPr>
              <a:t>SELECT o.id AS id, o.name AS institut, p.nachname, p.vorname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FROM organe AS o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LEFT JOIN (SELECT p.organe_fk AS fk, ARRAY_AGG(p.nachname) AS nachname, ARRAY_AGG(p.vorname) AS vorname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</a:t>
            </a:r>
            <a:r>
              <a:rPr b="0" lang="en-US" sz="1400" spc="-1" strike="noStrike">
                <a:latin typeface="LM Mono 9"/>
              </a:rPr>
              <a:t>FROM personen AS p GROUP BY p.organe_fk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) AS P ON o.id=p.fk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LEFT JOIN (SELECT r.organe_fk AS fk, ARRAY_AGG(r.name) AS raumnummer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    </a:t>
            </a:r>
            <a:r>
              <a:rPr b="0" lang="en-US" sz="1400" spc="-1" strike="noStrike">
                <a:latin typeface="LM Mono 9"/>
              </a:rPr>
              <a:t>FROM raeume AS r GROUP BY r.organe_fk</a:t>
            </a:r>
            <a:endParaRPr b="0" lang="en-US" sz="1400" spc="-1" strike="noStrike">
              <a:latin typeface="Arial"/>
            </a:endParaRPr>
          </a:p>
          <a:p>
            <a:r>
              <a:rPr b="0" lang="en-US" sz="1400" spc="-1" strike="noStrike">
                <a:latin typeface="LM Mono 9"/>
              </a:rPr>
              <a:t>) AS raeume ON o._id=raeume.fk;</a:t>
            </a:r>
            <a:endParaRPr b="0" lang="en-US" sz="1400" spc="-1" strike="noStrike">
              <a:latin typeface="Arial"/>
            </a:endParaRPr>
          </a:p>
          <a:p>
            <a:endParaRPr b="0" lang="en-US" sz="1400" spc="-1" strike="noStrike"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6629400" y="2514600"/>
            <a:ext cx="34290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ffbf00"/>
                </a:solidFill>
                <a:latin typeface="Arial"/>
              </a:rPr>
              <a:t>← </a:t>
            </a:r>
            <a:r>
              <a:rPr b="0" lang="en-US" sz="1200" spc="-1" strike="noStrike">
                <a:solidFill>
                  <a:srgbClr val="ffbf00"/>
                </a:solidFill>
                <a:latin typeface="Arial"/>
              </a:rPr>
              <a:t>substituted for reference to table personen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6629760" y="3090600"/>
            <a:ext cx="3429000" cy="8582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ffbf00"/>
                </a:solidFill>
                <a:latin typeface="Arial"/>
              </a:rPr>
              <a:t>← </a:t>
            </a:r>
            <a:r>
              <a:rPr b="0" lang="en-US" sz="1200" spc="-1" strike="noStrike">
                <a:solidFill>
                  <a:srgbClr val="ffbf00"/>
                </a:solidFill>
                <a:latin typeface="Arial"/>
              </a:rPr>
              <a:t>substituted for reference to table raeume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7BB0F9-9773-4F7A-9AA2-B071F420F10E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54B2C4D-A6DF-4ABA-96A5-1236B665D490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Pre-Grouping Right Tables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Pro: all the pros of approach 2: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Contained in LV, maintains the same API and structure of result set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Uses SQL, compatible with existing filters and sorting, etc.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Pro: clear semantics: right operand in join is grouped before joining, grouping column is the foreign key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Con: Still adds to the complexity of LV query building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However, only adds one level of nesting at a time, while left-grouping approach requires n levels of nesting (one for each join)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F6EE4B-6727-4DB8-A9F3-BF8E992DF0F4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C210E88-E683-4519-8C00-C722C8E8510A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Scenario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Tables: Organe (institutes), Personen, Räume (rooms)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Links: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Personen → Organe (“Works at institute”)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Räume → Organe (“Room belongs to institute”)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The Organe table should show an institute along with all persons working there and all rooms that belong to it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967951-CDF3-4428-80B1-B99E0EAE55B6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8959F5A-2C5A-436E-903A-29773492BADB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Desired Result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rcRect l="0" t="0" r="0" b="16201"/>
          <a:stretch/>
        </p:blipFill>
        <p:spPr>
          <a:xfrm>
            <a:off x="996840" y="841320"/>
            <a:ext cx="8220600" cy="3501720"/>
          </a:xfrm>
          <a:prstGeom prst="rect">
            <a:avLst/>
          </a:prstGeom>
          <a:ln w="1800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685800" y="4454280"/>
            <a:ext cx="84582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Institut für Informatik shows all linked persons and rooms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 flipV="1">
            <a:off x="685800" y="3128400"/>
            <a:ext cx="0" cy="1371600"/>
          </a:xfrm>
          <a:prstGeom prst="line">
            <a:avLst/>
          </a:prstGeom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685800" y="3128400"/>
            <a:ext cx="4572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D7C09-7321-419F-9756-ED90B43D5D76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E298941-C214-4950-8DFB-1494D3813958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Expand Group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16194"/>
          <a:stretch/>
        </p:blipFill>
        <p:spPr>
          <a:xfrm>
            <a:off x="996840" y="841320"/>
            <a:ext cx="8220600" cy="3501720"/>
          </a:xfrm>
          <a:prstGeom prst="rect">
            <a:avLst/>
          </a:prstGeom>
          <a:ln w="18000">
            <a:noFill/>
          </a:ln>
        </p:spPr>
      </p:pic>
      <p:sp>
        <p:nvSpPr>
          <p:cNvPr id="140" name=""/>
          <p:cNvSpPr/>
          <p:nvPr/>
        </p:nvSpPr>
        <p:spPr>
          <a:xfrm flipV="1">
            <a:off x="681480" y="3106080"/>
            <a:ext cx="0" cy="1371600"/>
          </a:xfrm>
          <a:prstGeom prst="line">
            <a:avLst/>
          </a:prstGeom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681480" y="3106080"/>
            <a:ext cx="4572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 txBox="1"/>
          <p:nvPr/>
        </p:nvSpPr>
        <p:spPr>
          <a:xfrm>
            <a:off x="686160" y="4454280"/>
            <a:ext cx="8458200" cy="6022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Expand the group to see which Nachname (last name) and Vorname (first name) go together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45F945-86AF-4005-B010-B89816ABB95A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406CAFA-C612-41A5-A11D-7D027E5B0457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Actual Result of Naive Join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rcRect l="0" t="0" r="0" b="16002"/>
          <a:stretch/>
        </p:blipFill>
        <p:spPr>
          <a:xfrm>
            <a:off x="996840" y="841320"/>
            <a:ext cx="8220600" cy="3501720"/>
          </a:xfrm>
          <a:prstGeom prst="rect">
            <a:avLst/>
          </a:prstGeom>
          <a:ln w="18000">
            <a:noFill/>
          </a:ln>
        </p:spPr>
      </p:pic>
      <p:sp>
        <p:nvSpPr>
          <p:cNvPr id="145" name=""/>
          <p:cNvSpPr/>
          <p:nvPr/>
        </p:nvSpPr>
        <p:spPr>
          <a:xfrm flipV="1">
            <a:off x="681480" y="3106080"/>
            <a:ext cx="0" cy="1371600"/>
          </a:xfrm>
          <a:prstGeom prst="line">
            <a:avLst/>
          </a:prstGeom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681480" y="3106080"/>
            <a:ext cx="457200" cy="0"/>
          </a:xfrm>
          <a:prstGeom prst="line">
            <a:avLst/>
          </a:prstGeom>
          <a:ln w="18000">
            <a:solidFill>
              <a:srgbClr val="009bdd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 txBox="1"/>
          <p:nvPr/>
        </p:nvSpPr>
        <p:spPr>
          <a:xfrm>
            <a:off x="686160" y="4454280"/>
            <a:ext cx="8458200" cy="3463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Row is duplicated six times!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3047CB-9FAC-4780-9155-D9F44B67B798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E020CB8-DF2C-4A9E-BB8A-9514B3758F6E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Does This Happen?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JOIN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creates all possible pairings of rows where keys match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organe LEFT JOIN personen ON organe._id=personen.organe_fk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                 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X                                                        =?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50" name=""/>
          <p:cNvGraphicFramePr/>
          <p:nvPr/>
        </p:nvGraphicFramePr>
        <p:xfrm>
          <a:off x="541440" y="3309480"/>
          <a:ext cx="3429720" cy="1049400"/>
        </p:xfrm>
        <a:graphic>
          <a:graphicData uri="http://schemas.openxmlformats.org/drawingml/2006/table">
            <a:tbl>
              <a:tblPr/>
              <a:tblGrid>
                <a:gridCol w="547200"/>
                <a:gridCol w="288288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Mathematisches 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"/>
          <p:cNvGraphicFramePr/>
          <p:nvPr/>
        </p:nvGraphicFramePr>
        <p:xfrm>
          <a:off x="4681080" y="3345120"/>
          <a:ext cx="4396680" cy="1428480"/>
        </p:xfrm>
        <a:graphic>
          <a:graphicData uri="http://schemas.openxmlformats.org/drawingml/2006/table">
            <a:tbl>
              <a:tblPr/>
              <a:tblGrid>
                <a:gridCol w="1598040"/>
                <a:gridCol w="1598040"/>
                <a:gridCol w="1200960"/>
              </a:tblGrid>
              <a:tr h="3790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organe_fk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Grabosch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Heinrich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Larissa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Leidermann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Fabian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36399-942E-4EEB-9E69-515787C312D2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59E0466-AD42-48F2-AD2F-943B099EF87E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JOIN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 creates all possible pairings of rows where keys match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organe LEFT JOIN personen ON organe._id=personen.organe_fk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(Row with _id=1 left out, because it is not relevant to the join)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Does This Happen?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4" name=""/>
          <p:cNvGraphicFramePr/>
          <p:nvPr/>
        </p:nvGraphicFramePr>
        <p:xfrm>
          <a:off x="800280" y="2641320"/>
          <a:ext cx="8314920" cy="1399320"/>
        </p:xfrm>
        <a:graphic>
          <a:graphicData uri="http://schemas.openxmlformats.org/drawingml/2006/table">
            <a:tbl>
              <a:tblPr/>
              <a:tblGrid>
                <a:gridCol w="2078280"/>
                <a:gridCol w="3243240"/>
                <a:gridCol w="1456920"/>
                <a:gridCol w="15368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Grabosch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Heinrich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Larissa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Leidermann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Fabian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A3FCE0-38F1-4232-9791-508D55C1DE0B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C87B2C-9BF9-4C9A-AE88-99621839BC2F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Why Does This Happen?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How do we get rid of the duplicates of “Institut für Informatik”?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→ </a:t>
            </a: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grouping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SELECT _id, institut, array_agg(nachname), array_agg(vorname)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latin typeface="LM Mono 9"/>
              </a:rPr>
              <a:t>FROM organe LEFT JOIN personen ON organe._id=personen.organe_fk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333333"/>
                </a:solidFill>
                <a:highlight>
                  <a:srgbClr val="ffff38"/>
                </a:highlight>
                <a:latin typeface="LM Mono 9"/>
              </a:rPr>
              <a:t>GROUP BY organe._id;</a:t>
            </a:r>
            <a:endParaRPr b="0" lang="en-US" sz="1600" spc="-1" strike="noStrike">
              <a:solidFill>
                <a:srgbClr val="009bdd"/>
              </a:solidFill>
              <a:latin typeface="Arial"/>
            </a:endParaRPr>
          </a:p>
        </p:txBody>
      </p:sp>
      <p:graphicFrame>
        <p:nvGraphicFramePr>
          <p:cNvPr id="157" name=""/>
          <p:cNvGraphicFramePr/>
          <p:nvPr/>
        </p:nvGraphicFramePr>
        <p:xfrm>
          <a:off x="980280" y="3469320"/>
          <a:ext cx="8314920" cy="955440"/>
        </p:xfrm>
        <a:graphic>
          <a:graphicData uri="http://schemas.openxmlformats.org/drawingml/2006/table">
            <a:tbl>
              <a:tblPr/>
              <a:tblGrid>
                <a:gridCol w="695160"/>
                <a:gridCol w="2266560"/>
                <a:gridCol w="3170520"/>
                <a:gridCol w="2183040"/>
              </a:tblGrid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_id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Nachname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Vorname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Institut für Informatik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 Grabosch, Rech, Leidermann}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{Heinrich, Larissa, Fabian}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2C74E9-C116-4C67-9538-37530836AEAD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C453D28-F63C-4627-B8F5-EAB55C4C78B3}" type="datetime1">
              <a:rPr lang="en-US"/>
              <a:t>02/25/2023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2023-01-31T12:56:23Z</dcterms:created>
  <dc:creator/>
  <dc:description/>
  <dc:language>en-US</dc:language>
  <cp:lastModifiedBy/>
  <dcterms:modified xsi:type="dcterms:W3CDTF">2023-02-24T16:56:46Z</dcterms:modified>
  <cp:revision>27</cp:revision>
  <dc:subject/>
  <dc:title>Blue Curve</dc:title>
</cp:coreProperties>
</file>