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57" r:id="rId4"/>
    <p:sldId id="270" r:id="rId5"/>
    <p:sldId id="274" r:id="rId6"/>
    <p:sldId id="271" r:id="rId7"/>
    <p:sldId id="272" r:id="rId8"/>
    <p:sldId id="273" r:id="rId9"/>
    <p:sldId id="276" r:id="rId10"/>
    <p:sldId id="275" r:id="rId11"/>
    <p:sldId id="277" r:id="rId12"/>
    <p:sldId id="280" r:id="rId13"/>
    <p:sldId id="278" r:id="rId14"/>
    <p:sldId id="281" r:id="rId15"/>
    <p:sldId id="279" r:id="rId16"/>
    <p:sldId id="282" r:id="rId17"/>
    <p:sldId id="283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8:13:36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1386 24575,'1'3'0,"1"0"0,0 0 0,0-1 0,-1 1 0,2 0 0,-1-1 0,0 1 0,1-1 0,-1 0 0,1 0 0,-1 0 0,1 0 0,0 0 0,0-1 0,5 3 0,7 5 0,56 51 0,102 111 0,-77-72 0,-55-44 0,-35-46 0,0 0 0,0-1 0,0 1 0,1-1 0,0-1 0,12 11 0,54 39 0,-34-25 0,82 49 0,-119-80 0,0 0 0,0-1 0,0 1 0,0-1 0,0 0 0,1 0 0,-1 0 0,0 0 0,0 0 0,0 0 0,1 0 0,-1-1 0,0 1 0,0-1 0,0 0 0,0 1 0,0-1 0,0 0 0,0 0 0,0 0 0,0-1 0,-1 1 0,1 0 0,0-1 0,-1 1 0,1-1 0,-1 1 0,1-1 0,-1 0 0,2-2 0,7-9 0,-1 0 0,14-27 0,-21 35 0,13-24 0,14-49 0,-21 55 0,1 0 0,0 0 0,2 1 0,15-24 0,-4 12 0,-1-1 0,-2-1 0,16-43 0,-23 54 0,1 1 0,29-40 0,-27 43 0,-1 0 0,-1-1 0,14-32 0,-8 8 0,2 2 0,54-82 0,-25 36 0,-40 68 0,1 0 0,2 1 0,0 0 0,29-33 0,19-25 0,-45 55 0,35-38 0,355-342 0,-390 390 0,0 0 0,29-16 0,26-23 0,0-19 79,24-21-1523,-78 79-5382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8:14:41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24575,'3'1'0,"0"1"0,1-1 0,-1 1 0,-1 0 0,1 0 0,0 1 0,0-1 0,-1 1 0,1-1 0,-1 1 0,0 0 0,3 4 0,12 12 0,248 231 0,-152-137 0,-99-98 0,-1 1 0,20 31 0,19 23 0,8 9 0,-44-55 0,36 39 0,-8-18 0,65 88 0,-26-33 0,-6-7 0,63 84 0,-97-120 0,33 40 0,-52-72 0,-1 1 0,-1 0 0,29 49 0,-41-60 0,1-1 0,0 0 0,1 0 0,18 14 0,18 22 0,-10-5 0,73 93 0,-93-114-273,0-1 0,2-1 0,0 0 0,27 20 0,-29-28-6553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8:14:44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1753 1 24575,'-1'0'0,"0"0"0,0 0 0,0 1 0,0-1 0,0 1 0,0-1 0,0 1 0,0-1 0,0 1 0,0-1 0,0 1 0,0 0 0,0 0 0,0-1 0,1 1 0,-1 0 0,0 0 0,1 0 0,-1 0 0,0 0 0,1 0 0,-1 2 0,-12 30 0,7-16 0,-127 297 0,124-297 0,0 0 0,-1-1 0,0 0 0,-23 25 0,18-24 0,1 1 0,-22 37 0,25-33 0,0-1 0,-2-1 0,0 0 0,-27 29 0,26-31 0,0 0 0,2 0 0,-20 38 0,21-36 0,0 0 0,-1-1 0,-28 33 0,1 0 0,33-42 0,0-1 0,0 0 0,-1 0 0,-1-1 0,1 0 0,-13 10 0,7-7 0,0 1 0,0 0 0,-17 23 0,20-22 0,0-1 0,-1-1 0,0 1 0,-25 17 0,5-7 0,0 1 0,-49 47 0,59-52 0,0 0 0,-1-2 0,-39 21 0,-32 25 0,-91 85 0,99-68 0,61-54 0,-1-1 0,-55 39 0,48-41-273,2 2 0,0 1 0,1 1 0,-43 52 0,58-61-6553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3.xml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5542158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Bank Marketing</a:t>
            </a:r>
          </a:p>
          <a:p>
            <a:r>
              <a:rPr lang="en-US" sz="4000" dirty="0"/>
              <a:t>virtual internship</a:t>
            </a:r>
          </a:p>
          <a:p>
            <a:endParaRPr lang="en-US" sz="4000" dirty="0"/>
          </a:p>
          <a:p>
            <a:r>
              <a:rPr lang="en-US" sz="2800" b="1" dirty="0"/>
              <a:t>Dec-15-2022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 removal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13B71-CB19-9A4F-8F45-EA4358D0C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081212"/>
            <a:ext cx="8629650" cy="2695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B1805B-C798-0F7A-A464-952DB88B2352}"/>
              </a:ext>
            </a:extLst>
          </p:cNvPr>
          <p:cNvSpPr/>
          <p:nvPr/>
        </p:nvSpPr>
        <p:spPr>
          <a:xfrm>
            <a:off x="3061252" y="2438399"/>
            <a:ext cx="821635" cy="2338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8A6C9-76EE-1744-B321-6A0C3A318D7C}"/>
              </a:ext>
            </a:extLst>
          </p:cNvPr>
          <p:cNvSpPr/>
          <p:nvPr/>
        </p:nvSpPr>
        <p:spPr>
          <a:xfrm>
            <a:off x="9504293" y="2438399"/>
            <a:ext cx="821635" cy="2338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9632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 removal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D9F5-E3B3-A4BD-2F48-67D5F99A4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78" y="2279167"/>
            <a:ext cx="4848225" cy="3571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B0061A-AE29-CC67-C42A-001BCB367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22" y="2260116"/>
            <a:ext cx="4953000" cy="360997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806A2B-6564-53EA-2ED4-FDED69E84970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592003" y="4065104"/>
            <a:ext cx="903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99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 removal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806A2B-6564-53EA-2ED4-FDED69E84970}"/>
              </a:ext>
            </a:extLst>
          </p:cNvPr>
          <p:cNvCxnSpPr>
            <a:cxnSpLocks/>
          </p:cNvCxnSpPr>
          <p:nvPr/>
        </p:nvCxnSpPr>
        <p:spPr>
          <a:xfrm flipV="1">
            <a:off x="5592003" y="4065104"/>
            <a:ext cx="9032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C0C8143-2394-3B73-1554-3024D0DE5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79" y="2260116"/>
            <a:ext cx="4876800" cy="3562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CEA98D-1D50-AE22-A46A-5E32C539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22" y="2260116"/>
            <a:ext cx="48482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1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91F45-C403-551B-7A51-01D98975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540979"/>
            <a:ext cx="9382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3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30E37-7DBD-9657-A86F-6F78DE40EA36}"/>
              </a:ext>
            </a:extLst>
          </p:cNvPr>
          <p:cNvSpPr txBox="1"/>
          <p:nvPr/>
        </p:nvSpPr>
        <p:spPr>
          <a:xfrm>
            <a:off x="838200" y="1693830"/>
            <a:ext cx="2421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Logistic Regression</a:t>
            </a:r>
            <a:endParaRPr lang="en-CA" sz="2200" dirty="0"/>
          </a:p>
        </p:txBody>
      </p:sp>
      <p:pic>
        <p:nvPicPr>
          <p:cNvPr id="2050" name="Picture 2" descr="Logistic Regression — Detailed Overview | by Saishruthi Swaminathan |  Towards Data Science">
            <a:extLst>
              <a:ext uri="{FF2B5EF4-FFF2-40B4-BE49-F238E27FC236}">
                <a16:creationId xmlns:a16="http://schemas.microsoft.com/office/drawing/2014/main" id="{2CC5612B-6781-7CCF-A981-C76EF0D7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27" y="2446947"/>
            <a:ext cx="8873946" cy="408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47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Recommendations</a:t>
            </a:r>
          </a:p>
        </p:txBody>
      </p:sp>
      <p:pic>
        <p:nvPicPr>
          <p:cNvPr id="1026" name="Picture 2" descr="All You Need to Know About Support Vector Machines">
            <a:extLst>
              <a:ext uri="{FF2B5EF4-FFF2-40B4-BE49-F238E27FC236}">
                <a16:creationId xmlns:a16="http://schemas.microsoft.com/office/drawing/2014/main" id="{839177B5-CD09-FD91-81EF-826F6722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85392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30E37-7DBD-9657-A86F-6F78DE40EA36}"/>
              </a:ext>
            </a:extLst>
          </p:cNvPr>
          <p:cNvSpPr txBox="1"/>
          <p:nvPr/>
        </p:nvSpPr>
        <p:spPr>
          <a:xfrm>
            <a:off x="838200" y="1693830"/>
            <a:ext cx="1454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SVM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15843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30E37-7DBD-9657-A86F-6F78DE40EA36}"/>
              </a:ext>
            </a:extLst>
          </p:cNvPr>
          <p:cNvSpPr txBox="1"/>
          <p:nvPr/>
        </p:nvSpPr>
        <p:spPr>
          <a:xfrm>
            <a:off x="838199" y="1693830"/>
            <a:ext cx="2050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Random Forest</a:t>
            </a:r>
            <a:endParaRPr lang="en-CA" sz="2200" dirty="0"/>
          </a:p>
        </p:txBody>
      </p:sp>
      <p:pic>
        <p:nvPicPr>
          <p:cNvPr id="3074" name="Picture 2" descr="Logistic Regression vs Random Forest Classifier - YouTube">
            <a:extLst>
              <a:ext uri="{FF2B5EF4-FFF2-40B4-BE49-F238E27FC236}">
                <a16:creationId xmlns:a16="http://schemas.microsoft.com/office/drawing/2014/main" id="{FACDD8C1-BB1C-8FD6-3D7A-3AEB3143D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2"/>
          <a:stretch/>
        </p:blipFill>
        <p:spPr bwMode="auto">
          <a:xfrm>
            <a:off x="1875182" y="2124717"/>
            <a:ext cx="8441635" cy="376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0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30E37-7DBD-9657-A86F-6F78DE40EA36}"/>
              </a:ext>
            </a:extLst>
          </p:cNvPr>
          <p:cNvSpPr txBox="1"/>
          <p:nvPr/>
        </p:nvSpPr>
        <p:spPr>
          <a:xfrm>
            <a:off x="838199" y="1693830"/>
            <a:ext cx="2050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Xgboost</a:t>
            </a:r>
            <a:endParaRPr lang="en-CA" sz="2200" dirty="0"/>
          </a:p>
        </p:txBody>
      </p:sp>
      <p:pic>
        <p:nvPicPr>
          <p:cNvPr id="4098" name="Picture 2" descr="A general architecture of XGBoost | Download Scientific Diagram">
            <a:extLst>
              <a:ext uri="{FF2B5EF4-FFF2-40B4-BE49-F238E27FC236}">
                <a16:creationId xmlns:a16="http://schemas.microsoft.com/office/drawing/2014/main" id="{4C46C62D-ED92-81D3-EA79-4EAB4E4A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124717"/>
            <a:ext cx="809625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0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endParaRPr lang="en-US" sz="2800" dirty="0">
              <a:solidFill>
                <a:srgbClr val="FF6600"/>
              </a:solidFill>
            </a:endParaRP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Background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Modelling Recommendations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ABC Bank wants to sell its </a:t>
            </a:r>
            <a:r>
              <a:rPr lang="en-CA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term deposit product</a:t>
            </a:r>
            <a:r>
              <a:rPr lang="en-CA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to customers and before launching the product they want to develop a model which can help them in </a:t>
            </a:r>
            <a:r>
              <a:rPr lang="en-CA" dirty="0">
                <a:solidFill>
                  <a:srgbClr val="FF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understanding whether a particular customer will buy their product or not </a:t>
            </a:r>
            <a:r>
              <a:rPr lang="en-CA" dirty="0">
                <a:solidFill>
                  <a:srgbClr val="000000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(based on customer's past interaction with the bank or other Financial Institutions)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Goals : </a:t>
            </a:r>
            <a:r>
              <a:rPr lang="en-CA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ABC Bank wants to use </a:t>
            </a:r>
            <a:r>
              <a:rPr lang="en-CA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ML models </a:t>
            </a:r>
            <a:r>
              <a:rPr lang="en-CA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 shortlist customers whose chances of buying the product is more so that their marketing channel (tele marketing, SMS/email marketing </a:t>
            </a:r>
            <a:r>
              <a:rPr lang="en-CA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etc</a:t>
            </a:r>
            <a:r>
              <a:rPr lang="en-CA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 can focus only on those customers.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Roadmap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64FDCF-FD70-0494-2511-E01AB8979AEC}"/>
              </a:ext>
            </a:extLst>
          </p:cNvPr>
          <p:cNvSpPr/>
          <p:nvPr/>
        </p:nvSpPr>
        <p:spPr>
          <a:xfrm>
            <a:off x="733923" y="3721657"/>
            <a:ext cx="1275347" cy="541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D52B63-1097-309E-C16C-3F7672345D24}"/>
              </a:ext>
            </a:extLst>
          </p:cNvPr>
          <p:cNvSpPr/>
          <p:nvPr/>
        </p:nvSpPr>
        <p:spPr>
          <a:xfrm>
            <a:off x="2856626" y="3723402"/>
            <a:ext cx="1275347" cy="541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EDA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8CA586-2812-6145-7FE2-2BB313FEC93A}"/>
              </a:ext>
            </a:extLst>
          </p:cNvPr>
          <p:cNvSpPr/>
          <p:nvPr/>
        </p:nvSpPr>
        <p:spPr>
          <a:xfrm>
            <a:off x="7102032" y="3721607"/>
            <a:ext cx="1363579" cy="541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Feature Engineering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3CA96D-6851-A81B-51B8-F186928438EA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>
            <a:off x="2009270" y="3992368"/>
            <a:ext cx="847356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FD7405-1D05-9F8C-5D13-5661DBB3EC4A}"/>
              </a:ext>
            </a:extLst>
          </p:cNvPr>
          <p:cNvSpPr/>
          <p:nvPr/>
        </p:nvSpPr>
        <p:spPr>
          <a:xfrm>
            <a:off x="9312967" y="3721657"/>
            <a:ext cx="1552074" cy="541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Modelling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ADF037-F9CB-38B8-A531-7944AC392F30}"/>
              </a:ext>
            </a:extLst>
          </p:cNvPr>
          <p:cNvCxnSpPr>
            <a:cxnSpLocks/>
            <a:stCxn id="25" idx="3"/>
            <a:endCxn id="37" idx="1"/>
          </p:cNvCxnSpPr>
          <p:nvPr/>
        </p:nvCxnSpPr>
        <p:spPr>
          <a:xfrm>
            <a:off x="8465611" y="3992318"/>
            <a:ext cx="847356" cy="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F7E8791-B933-E201-3FB2-5D5E8FD49EAA}"/>
              </a:ext>
            </a:extLst>
          </p:cNvPr>
          <p:cNvSpPr/>
          <p:nvPr/>
        </p:nvSpPr>
        <p:spPr>
          <a:xfrm>
            <a:off x="4979329" y="2141435"/>
            <a:ext cx="1275347" cy="541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NA/NULL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DC2145-9D47-99C7-6E26-89A5D59A248A}"/>
              </a:ext>
            </a:extLst>
          </p:cNvPr>
          <p:cNvSpPr/>
          <p:nvPr/>
        </p:nvSpPr>
        <p:spPr>
          <a:xfrm>
            <a:off x="4979329" y="3158289"/>
            <a:ext cx="1275347" cy="541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Duplicate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A5EA6C-236D-ECF2-5E44-6B22442A79AD}"/>
              </a:ext>
            </a:extLst>
          </p:cNvPr>
          <p:cNvSpPr/>
          <p:nvPr/>
        </p:nvSpPr>
        <p:spPr>
          <a:xfrm>
            <a:off x="4979329" y="4175143"/>
            <a:ext cx="1275347" cy="541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Data balance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40FB4D-11E8-1CC9-FF81-9E66C7BFC220}"/>
              </a:ext>
            </a:extLst>
          </p:cNvPr>
          <p:cNvSpPr/>
          <p:nvPr/>
        </p:nvSpPr>
        <p:spPr>
          <a:xfrm>
            <a:off x="4979329" y="5191997"/>
            <a:ext cx="1275347" cy="5414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Outlier removal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63E0C6-293D-D479-50A3-59B4073A218C}"/>
              </a:ext>
            </a:extLst>
          </p:cNvPr>
          <p:cNvCxnSpPr>
            <a:stCxn id="24" idx="3"/>
            <a:endCxn id="12" idx="1"/>
          </p:cNvCxnSpPr>
          <p:nvPr/>
        </p:nvCxnSpPr>
        <p:spPr>
          <a:xfrm flipV="1">
            <a:off x="4131973" y="2412146"/>
            <a:ext cx="847356" cy="158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74E87B-939A-CB1D-DC36-4BC6F3145314}"/>
              </a:ext>
            </a:extLst>
          </p:cNvPr>
          <p:cNvCxnSpPr>
            <a:stCxn id="24" idx="3"/>
            <a:endCxn id="13" idx="1"/>
          </p:cNvCxnSpPr>
          <p:nvPr/>
        </p:nvCxnSpPr>
        <p:spPr>
          <a:xfrm flipV="1">
            <a:off x="4131973" y="3429000"/>
            <a:ext cx="847356" cy="56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ED0B92-23E2-E9F0-5607-05B11F0121B8}"/>
              </a:ext>
            </a:extLst>
          </p:cNvPr>
          <p:cNvCxnSpPr>
            <a:stCxn id="24" idx="3"/>
            <a:endCxn id="14" idx="1"/>
          </p:cNvCxnSpPr>
          <p:nvPr/>
        </p:nvCxnSpPr>
        <p:spPr>
          <a:xfrm>
            <a:off x="4131973" y="3994113"/>
            <a:ext cx="847356" cy="45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0F2C9B-4D41-C61B-3ABB-1EFD08EBA526}"/>
              </a:ext>
            </a:extLst>
          </p:cNvPr>
          <p:cNvCxnSpPr>
            <a:stCxn id="24" idx="3"/>
            <a:endCxn id="16" idx="1"/>
          </p:cNvCxnSpPr>
          <p:nvPr/>
        </p:nvCxnSpPr>
        <p:spPr>
          <a:xfrm>
            <a:off x="4131973" y="3994113"/>
            <a:ext cx="847356" cy="146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8400CD-2FEB-8ACC-618B-90F57AA15DC0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>
            <a:off x="6254676" y="3429000"/>
            <a:ext cx="847356" cy="56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CDE0482-D155-31C8-7F80-37E83F7230C2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6254676" y="2412146"/>
            <a:ext cx="847356" cy="158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D491A1-8925-B6D1-3716-1ACAE1D69972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 flipV="1">
            <a:off x="6254676" y="3992318"/>
            <a:ext cx="847356" cy="45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FEB9D8-F3EC-A376-B34A-37D5FE0B569C}"/>
              </a:ext>
            </a:extLst>
          </p:cNvPr>
          <p:cNvCxnSpPr>
            <a:stCxn id="16" idx="3"/>
            <a:endCxn id="25" idx="1"/>
          </p:cNvCxnSpPr>
          <p:nvPr/>
        </p:nvCxnSpPr>
        <p:spPr>
          <a:xfrm flipV="1">
            <a:off x="6254676" y="3992318"/>
            <a:ext cx="847356" cy="147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E32B5-38F3-1EDD-1D26-402A8B4B4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84" y="1549055"/>
            <a:ext cx="3524250" cy="5048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8F3245-6EAB-699A-CE1E-9BC0152F5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067" y="2295525"/>
            <a:ext cx="2495550" cy="226695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F3A2C0-3B65-AC29-2565-A8096421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12" y="5152156"/>
            <a:ext cx="3794261" cy="12088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21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features in total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Helvetica Neue"/>
              </a:rPr>
              <a:t>11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categorical features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9214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18698-16C6-0B56-873E-D4ADB0FE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55" y="1921771"/>
            <a:ext cx="2095500" cy="404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CE114-2F63-7A3B-9E6C-44E00B791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1921771"/>
            <a:ext cx="1666875" cy="40481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E831FF-8CAC-C2B6-A9D5-136BBDAE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348" y="3661832"/>
            <a:ext cx="3794261" cy="56800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0 </a:t>
            </a:r>
            <a:r>
              <a:rPr lang="en-US" b="0" i="0" dirty="0">
                <a:effectLst/>
                <a:latin typeface="Helvetica Neue"/>
              </a:rPr>
              <a:t>Null or NA values</a:t>
            </a:r>
          </a:p>
        </p:txBody>
      </p:sp>
    </p:spTree>
    <p:extLst>
      <p:ext uri="{BB962C8B-B14F-4D97-AF65-F5344CB8AC3E}">
        <p14:creationId xmlns:p14="http://schemas.microsoft.com/office/powerpoint/2010/main" val="187294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Duplicate 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454A5-39F9-8279-83C2-F71CD7F3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33" y="2769912"/>
            <a:ext cx="4828968" cy="18710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4B1C6F-8237-9116-9665-8B57D3E6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4401" y="3429000"/>
            <a:ext cx="3100591" cy="56800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12 </a:t>
            </a:r>
            <a:r>
              <a:rPr lang="en-US" b="0" i="0" dirty="0">
                <a:effectLst/>
                <a:latin typeface="Helvetica Neue"/>
              </a:rPr>
              <a:t>duplicat</a:t>
            </a:r>
            <a:r>
              <a:rPr lang="en-US" dirty="0">
                <a:latin typeface="Helvetica Neue"/>
              </a:rPr>
              <a:t>e rows</a:t>
            </a:r>
            <a:endParaRPr lang="en-US" b="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234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balance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F4147-0505-A41A-0B55-B46CBB9F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1066"/>
            <a:ext cx="2324100" cy="100965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A398D01-3D53-5C87-A67D-232DF105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1" y="2997683"/>
            <a:ext cx="6905625" cy="2028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B68647-9AA5-F931-4F2C-DC83EA5AC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3607285"/>
            <a:ext cx="3638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0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balance – </a:t>
            </a:r>
            <a:r>
              <a:rPr lang="en-US" sz="35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undersampling</a:t>
            </a:r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oversampling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2FFE7-B0E4-4EAF-C7B8-8DA4EF19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75" y="1852612"/>
            <a:ext cx="3800475" cy="3067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B3CFA9-EEFA-CC0D-F98C-4850C2C95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01" y="1852612"/>
            <a:ext cx="3695700" cy="3152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FD1359-809B-9FE8-25F5-925E77F84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263" y="5025679"/>
            <a:ext cx="3152775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209D6E-9FD9-9108-BA5D-531D453E1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9199" y="5190181"/>
            <a:ext cx="3476625" cy="7239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BA7788-3100-8FD9-2218-5DCAFAFC2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447" y="6112129"/>
            <a:ext cx="3100591" cy="56800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200" dirty="0">
                <a:solidFill>
                  <a:srgbClr val="FF0000"/>
                </a:solidFill>
              </a:rPr>
              <a:t>M</a:t>
            </a:r>
            <a:r>
              <a:rPr lang="en-US" sz="2200" b="0" i="0" dirty="0">
                <a:solidFill>
                  <a:srgbClr val="FF0000"/>
                </a:solidFill>
                <a:effectLst/>
              </a:rPr>
              <a:t>any </a:t>
            </a:r>
            <a:r>
              <a:rPr lang="en-US" sz="2200" b="0" i="0" dirty="0">
                <a:effectLst/>
              </a:rPr>
              <a:t>duplicate rows for oversampling</a:t>
            </a:r>
            <a:endParaRPr lang="en-US" sz="22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18E6EE-338C-D6FF-E27E-DE2896B7BB0F}"/>
              </a:ext>
            </a:extLst>
          </p:cNvPr>
          <p:cNvSpPr txBox="1">
            <a:spLocks/>
          </p:cNvSpPr>
          <p:nvPr/>
        </p:nvSpPr>
        <p:spPr>
          <a:xfrm>
            <a:off x="1577215" y="6112129"/>
            <a:ext cx="3100591" cy="568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FF0000"/>
                </a:solidFill>
              </a:rPr>
              <a:t>0 </a:t>
            </a:r>
            <a:r>
              <a:rPr lang="en-US" sz="2200" dirty="0"/>
              <a:t>duplicate row for </a:t>
            </a:r>
            <a:r>
              <a:rPr lang="en-US" sz="2200" dirty="0" err="1"/>
              <a:t>undersampling</a:t>
            </a:r>
            <a:endParaRPr lang="en-US" sz="2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614B1E-41F0-16C1-743E-27A833FB30BA}"/>
                  </a:ext>
                </a:extLst>
              </p14:cNvPr>
              <p14:cNvContentPartPr/>
              <p14:nvPr/>
            </p14:nvContentPartPr>
            <p14:xfrm>
              <a:off x="4624424" y="5742610"/>
              <a:ext cx="825480" cy="741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614B1E-41F0-16C1-743E-27A833FB30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15784" y="5733610"/>
                <a:ext cx="843120" cy="75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660EFD5C-8B7B-C5FD-087F-A1C8362C2E31}"/>
              </a:ext>
            </a:extLst>
          </p:cNvPr>
          <p:cNvGrpSpPr/>
          <p:nvPr/>
        </p:nvGrpSpPr>
        <p:grpSpPr>
          <a:xfrm>
            <a:off x="10394144" y="5817130"/>
            <a:ext cx="661680" cy="737640"/>
            <a:chOff x="10394144" y="5817130"/>
            <a:chExt cx="661680" cy="73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D4B846-6E5E-D395-9418-A60559DD1DB3}"/>
                    </a:ext>
                  </a:extLst>
                </p14:cNvPr>
                <p14:cNvContentPartPr/>
                <p14:nvPr/>
              </p14:nvContentPartPr>
              <p14:xfrm>
                <a:off x="10415744" y="5817130"/>
                <a:ext cx="640080" cy="73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D4B846-6E5E-D395-9418-A60559DD1D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06744" y="5808490"/>
                  <a:ext cx="65772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E35821-D2E6-DBB5-462B-81E3C2D2A33A}"/>
                    </a:ext>
                  </a:extLst>
                </p14:cNvPr>
                <p14:cNvContentPartPr/>
                <p14:nvPr/>
              </p14:nvContentPartPr>
              <p14:xfrm>
                <a:off x="10394144" y="5817130"/>
                <a:ext cx="631440" cy="719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E35821-D2E6-DBB5-462B-81E3C2D2A3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85144" y="5808490"/>
                  <a:ext cx="649080" cy="73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507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1396</TotalTime>
  <Words>192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Helvetica Neue</vt:lpstr>
      <vt:lpstr>Arial</vt:lpstr>
      <vt:lpstr>Calibri</vt:lpstr>
      <vt:lpstr>Calibri Light</vt:lpstr>
      <vt:lpstr>Office Theme</vt:lpstr>
      <vt:lpstr>PowerPoint Presentation</vt:lpstr>
      <vt:lpstr>   Agenda</vt:lpstr>
      <vt:lpstr>Background</vt:lpstr>
      <vt:lpstr>Roadmap</vt:lpstr>
      <vt:lpstr>Data info</vt:lpstr>
      <vt:lpstr>Missing values</vt:lpstr>
      <vt:lpstr>Duplicate rows</vt:lpstr>
      <vt:lpstr>Data balance</vt:lpstr>
      <vt:lpstr>Data balance – undersampling and oversampling</vt:lpstr>
      <vt:lpstr>Outlier removal</vt:lpstr>
      <vt:lpstr>Outlier removal</vt:lpstr>
      <vt:lpstr>Outlier removal</vt:lpstr>
      <vt:lpstr>Feature Engineering</vt:lpstr>
      <vt:lpstr>Modelling Recommendations</vt:lpstr>
      <vt:lpstr>Modelling Recommendations</vt:lpstr>
      <vt:lpstr>Modelling Recommendations</vt:lpstr>
      <vt:lpstr>Modelling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Li</dc:creator>
  <cp:lastModifiedBy>Wen Li</cp:lastModifiedBy>
  <cp:revision>4</cp:revision>
  <dcterms:created xsi:type="dcterms:W3CDTF">2022-10-20T20:52:24Z</dcterms:created>
  <dcterms:modified xsi:type="dcterms:W3CDTF">2022-12-16T18:19:13Z</dcterms:modified>
</cp:coreProperties>
</file>