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69" r:id="rId5"/>
    <p:sldId id="270" r:id="rId6"/>
    <p:sldId id="274" r:id="rId7"/>
    <p:sldId id="271" r:id="rId8"/>
    <p:sldId id="272" r:id="rId9"/>
    <p:sldId id="273" r:id="rId10"/>
    <p:sldId id="275" r:id="rId11"/>
    <p:sldId id="276" r:id="rId12"/>
    <p:sldId id="277" r:id="rId13"/>
    <p:sldId id="278" r:id="rId14"/>
    <p:sldId id="27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80" d="100"/>
          <a:sy n="80" d="100"/>
        </p:scale>
        <p:origin x="1758"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639172" cy="2769989"/>
          </a:xfrm>
          <a:prstGeom prst="rect">
            <a:avLst/>
          </a:prstGeom>
          <a:solidFill>
            <a:srgbClr val="3B3B3B"/>
          </a:solidFill>
        </p:spPr>
        <p:txBody>
          <a:bodyPr wrap="none" rtlCol="0">
            <a:spAutoFit/>
          </a:bodyPr>
          <a:lstStyle/>
          <a:p>
            <a:r>
              <a:rPr lang="en-US" sz="6600" dirty="0">
                <a:solidFill>
                  <a:srgbClr val="FF6600"/>
                </a:solidFill>
              </a:rPr>
              <a:t>G2M case study</a:t>
            </a:r>
          </a:p>
          <a:p>
            <a:r>
              <a:rPr lang="en-US" sz="4000" dirty="0"/>
              <a:t>virtual internship</a:t>
            </a:r>
          </a:p>
          <a:p>
            <a:endParaRPr lang="en-US" sz="4000" dirty="0"/>
          </a:p>
          <a:p>
            <a:r>
              <a:rPr lang="en-US" sz="2800" b="1" dirty="0"/>
              <a:t>Oct-20-2022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visualization – Age analysis</a:t>
            </a:r>
          </a:p>
        </p:txBody>
      </p:sp>
      <p:pic>
        <p:nvPicPr>
          <p:cNvPr id="3" name="Picture 2">
            <a:extLst>
              <a:ext uri="{FF2B5EF4-FFF2-40B4-BE49-F238E27FC236}">
                <a16:creationId xmlns:a16="http://schemas.microsoft.com/office/drawing/2014/main" id="{7E2B1455-219B-FA0A-A991-592928230E1D}"/>
              </a:ext>
            </a:extLst>
          </p:cNvPr>
          <p:cNvPicPr>
            <a:picLocks noChangeAspect="1"/>
          </p:cNvPicPr>
          <p:nvPr/>
        </p:nvPicPr>
        <p:blipFill>
          <a:blip r:embed="rId2"/>
          <a:stretch>
            <a:fillRect/>
          </a:stretch>
        </p:blipFill>
        <p:spPr>
          <a:xfrm>
            <a:off x="2327107" y="1740820"/>
            <a:ext cx="7537785" cy="4977940"/>
          </a:xfrm>
          <a:prstGeom prst="rect">
            <a:avLst/>
          </a:prstGeom>
        </p:spPr>
      </p:pic>
    </p:spTree>
    <p:extLst>
      <p:ext uri="{BB962C8B-B14F-4D97-AF65-F5344CB8AC3E}">
        <p14:creationId xmlns:p14="http://schemas.microsoft.com/office/powerpoint/2010/main" val="49632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visualization – Income analysis</a:t>
            </a:r>
          </a:p>
        </p:txBody>
      </p:sp>
      <p:pic>
        <p:nvPicPr>
          <p:cNvPr id="5" name="Picture 4">
            <a:extLst>
              <a:ext uri="{FF2B5EF4-FFF2-40B4-BE49-F238E27FC236}">
                <a16:creationId xmlns:a16="http://schemas.microsoft.com/office/drawing/2014/main" id="{F4C79561-8D4C-FD09-41EB-AE45B808F664}"/>
              </a:ext>
            </a:extLst>
          </p:cNvPr>
          <p:cNvPicPr>
            <a:picLocks noChangeAspect="1"/>
          </p:cNvPicPr>
          <p:nvPr/>
        </p:nvPicPr>
        <p:blipFill>
          <a:blip r:embed="rId2"/>
          <a:stretch>
            <a:fillRect/>
          </a:stretch>
        </p:blipFill>
        <p:spPr>
          <a:xfrm>
            <a:off x="2695575" y="1676901"/>
            <a:ext cx="6800850" cy="4972050"/>
          </a:xfrm>
          <a:prstGeom prst="rect">
            <a:avLst/>
          </a:prstGeom>
        </p:spPr>
      </p:pic>
    </p:spTree>
    <p:extLst>
      <p:ext uri="{BB962C8B-B14F-4D97-AF65-F5344CB8AC3E}">
        <p14:creationId xmlns:p14="http://schemas.microsoft.com/office/powerpoint/2010/main" val="83507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visualization – City analysis</a:t>
            </a:r>
          </a:p>
        </p:txBody>
      </p:sp>
      <p:pic>
        <p:nvPicPr>
          <p:cNvPr id="3" name="Picture 2">
            <a:extLst>
              <a:ext uri="{FF2B5EF4-FFF2-40B4-BE49-F238E27FC236}">
                <a16:creationId xmlns:a16="http://schemas.microsoft.com/office/drawing/2014/main" id="{995F4C5E-691A-151E-7F3C-8A520772CB3E}"/>
              </a:ext>
            </a:extLst>
          </p:cNvPr>
          <p:cNvPicPr>
            <a:picLocks noChangeAspect="1"/>
          </p:cNvPicPr>
          <p:nvPr/>
        </p:nvPicPr>
        <p:blipFill>
          <a:blip r:embed="rId2"/>
          <a:stretch>
            <a:fillRect/>
          </a:stretch>
        </p:blipFill>
        <p:spPr>
          <a:xfrm>
            <a:off x="2929417" y="1417637"/>
            <a:ext cx="6333166" cy="5188618"/>
          </a:xfrm>
          <a:prstGeom prst="rect">
            <a:avLst/>
          </a:prstGeom>
        </p:spPr>
      </p:pic>
    </p:spTree>
    <p:extLst>
      <p:ext uri="{BB962C8B-B14F-4D97-AF65-F5344CB8AC3E}">
        <p14:creationId xmlns:p14="http://schemas.microsoft.com/office/powerpoint/2010/main" val="921992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visualization – City analysis</a:t>
            </a:r>
          </a:p>
        </p:txBody>
      </p:sp>
      <p:pic>
        <p:nvPicPr>
          <p:cNvPr id="5" name="Picture 4">
            <a:extLst>
              <a:ext uri="{FF2B5EF4-FFF2-40B4-BE49-F238E27FC236}">
                <a16:creationId xmlns:a16="http://schemas.microsoft.com/office/drawing/2014/main" id="{10BE4E87-A881-1D51-00FF-8B9F24ACA3E6}"/>
              </a:ext>
            </a:extLst>
          </p:cNvPr>
          <p:cNvPicPr>
            <a:picLocks noChangeAspect="1"/>
          </p:cNvPicPr>
          <p:nvPr/>
        </p:nvPicPr>
        <p:blipFill>
          <a:blip r:embed="rId2"/>
          <a:stretch>
            <a:fillRect/>
          </a:stretch>
        </p:blipFill>
        <p:spPr>
          <a:xfrm>
            <a:off x="2179971" y="1417637"/>
            <a:ext cx="7832057" cy="5176839"/>
          </a:xfrm>
          <a:prstGeom prst="rect">
            <a:avLst/>
          </a:prstGeom>
        </p:spPr>
      </p:pic>
    </p:spTree>
    <p:extLst>
      <p:ext uri="{BB962C8B-B14F-4D97-AF65-F5344CB8AC3E}">
        <p14:creationId xmlns:p14="http://schemas.microsoft.com/office/powerpoint/2010/main" val="103373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Recommendations</a:t>
            </a:r>
          </a:p>
        </p:txBody>
      </p:sp>
      <p:sp>
        <p:nvSpPr>
          <p:cNvPr id="2" name="Content Placeholder 2">
            <a:extLst>
              <a:ext uri="{FF2B5EF4-FFF2-40B4-BE49-F238E27FC236}">
                <a16:creationId xmlns:a16="http://schemas.microsoft.com/office/drawing/2014/main" id="{C41DC41E-0254-93AA-6926-4F8BB2F5F30E}"/>
              </a:ext>
            </a:extLst>
          </p:cNvPr>
          <p:cNvSpPr>
            <a:spLocks noGrp="1"/>
          </p:cNvSpPr>
          <p:nvPr>
            <p:ph idx="1"/>
          </p:nvPr>
        </p:nvSpPr>
        <p:spPr>
          <a:xfrm>
            <a:off x="762000" y="1660359"/>
            <a:ext cx="10515600" cy="4872788"/>
          </a:xfrm>
        </p:spPr>
        <p:txBody>
          <a:bodyPr>
            <a:normAutofit fontScale="85000" lnSpcReduction="20000"/>
          </a:bodyPr>
          <a:lstStyle/>
          <a:p>
            <a:pPr marL="0" indent="0" algn="l">
              <a:buNone/>
            </a:pPr>
            <a:r>
              <a:rPr lang="en-US" b="0" i="0" dirty="0">
                <a:solidFill>
                  <a:srgbClr val="000000"/>
                </a:solidFill>
                <a:effectLst/>
                <a:latin typeface="Helvetica Neue"/>
              </a:rPr>
              <a:t>The recommendations are from various aspects based on the data visualization.</a:t>
            </a:r>
          </a:p>
          <a:p>
            <a:pPr marL="0" indent="0" algn="l">
              <a:buNone/>
            </a:pPr>
            <a:r>
              <a:rPr lang="en-US" b="0" i="0" dirty="0">
                <a:solidFill>
                  <a:srgbClr val="000000"/>
                </a:solidFill>
                <a:effectLst/>
                <a:latin typeface="Helvetica Neue"/>
              </a:rPr>
              <a:t> </a:t>
            </a:r>
          </a:p>
          <a:p>
            <a:pPr algn="l"/>
            <a:r>
              <a:rPr lang="en-US" b="0" i="0" dirty="0">
                <a:solidFill>
                  <a:srgbClr val="FF0000"/>
                </a:solidFill>
                <a:effectLst/>
                <a:latin typeface="Helvetica Neue"/>
              </a:rPr>
              <a:t>Profit </a:t>
            </a:r>
            <a:r>
              <a:rPr lang="en-US" b="0" i="0" dirty="0">
                <a:solidFill>
                  <a:srgbClr val="000000"/>
                </a:solidFill>
                <a:effectLst/>
                <a:latin typeface="Helvetica Neue"/>
              </a:rPr>
              <a:t>– </a:t>
            </a:r>
            <a:r>
              <a:rPr lang="en-US" b="0" i="0" dirty="0">
                <a:solidFill>
                  <a:schemeClr val="accent4"/>
                </a:solidFill>
                <a:effectLst/>
                <a:latin typeface="Helvetica Neue"/>
              </a:rPr>
              <a:t>Yellow cab </a:t>
            </a:r>
            <a:r>
              <a:rPr lang="en-US" b="0" i="0" dirty="0">
                <a:solidFill>
                  <a:srgbClr val="000000"/>
                </a:solidFill>
                <a:effectLst/>
                <a:latin typeface="Helvetica Neue"/>
              </a:rPr>
              <a:t>is more profitable tha</a:t>
            </a:r>
            <a:r>
              <a:rPr lang="en-US" dirty="0">
                <a:solidFill>
                  <a:srgbClr val="000000"/>
                </a:solidFill>
                <a:latin typeface="Helvetica Neue"/>
              </a:rPr>
              <a:t>n </a:t>
            </a:r>
            <a:r>
              <a:rPr lang="en-US" dirty="0">
                <a:latin typeface="Helvetica Neue"/>
              </a:rPr>
              <a:t>Pink cab </a:t>
            </a:r>
            <a:r>
              <a:rPr lang="en-US" dirty="0">
                <a:solidFill>
                  <a:srgbClr val="000000"/>
                </a:solidFill>
                <a:latin typeface="Helvetica Neue"/>
              </a:rPr>
              <a:t>and the future profitability of Yellow cab is more stable than Pink cab.</a:t>
            </a:r>
            <a:endParaRPr lang="en-US" b="0" i="0" dirty="0">
              <a:solidFill>
                <a:srgbClr val="000000"/>
              </a:solidFill>
              <a:effectLst/>
              <a:latin typeface="Helvetica Neue"/>
            </a:endParaRPr>
          </a:p>
          <a:p>
            <a:pPr algn="l"/>
            <a:r>
              <a:rPr lang="en-US" b="0" i="0" dirty="0">
                <a:solidFill>
                  <a:srgbClr val="FF0000"/>
                </a:solidFill>
                <a:effectLst/>
                <a:latin typeface="Helvetica Neue"/>
              </a:rPr>
              <a:t>Gender </a:t>
            </a:r>
            <a:r>
              <a:rPr lang="en-US" b="0" i="0" dirty="0">
                <a:solidFill>
                  <a:srgbClr val="000000"/>
                </a:solidFill>
                <a:effectLst/>
                <a:latin typeface="Helvetica Neue"/>
              </a:rPr>
              <a:t>– Males use cabs more frequently than females which means that there is a huge </a:t>
            </a:r>
            <a:r>
              <a:rPr lang="en-US" dirty="0">
                <a:solidFill>
                  <a:srgbClr val="000000"/>
                </a:solidFill>
                <a:latin typeface="Helvetica Neue"/>
              </a:rPr>
              <a:t>potential market for </a:t>
            </a:r>
            <a:r>
              <a:rPr lang="en-US" dirty="0">
                <a:solidFill>
                  <a:srgbClr val="FF3399"/>
                </a:solidFill>
                <a:latin typeface="Helvetica Neue"/>
              </a:rPr>
              <a:t>females</a:t>
            </a:r>
            <a:r>
              <a:rPr lang="en-US" dirty="0">
                <a:solidFill>
                  <a:srgbClr val="000000"/>
                </a:solidFill>
                <a:latin typeface="Helvetica Neue"/>
              </a:rPr>
              <a:t>. </a:t>
            </a:r>
            <a:r>
              <a:rPr lang="en-US" b="0" i="0" dirty="0">
                <a:solidFill>
                  <a:srgbClr val="000000"/>
                </a:solidFill>
                <a:effectLst/>
                <a:latin typeface="Helvetica Neue"/>
              </a:rPr>
              <a:t>XYZ should create som</a:t>
            </a:r>
            <a:r>
              <a:rPr lang="en-US" dirty="0">
                <a:solidFill>
                  <a:srgbClr val="000000"/>
                </a:solidFill>
                <a:latin typeface="Helvetica Neue"/>
              </a:rPr>
              <a:t>e customized services such as carpool to make them users safe.</a:t>
            </a:r>
            <a:endParaRPr lang="en-US" b="0" i="0" dirty="0">
              <a:solidFill>
                <a:srgbClr val="000000"/>
              </a:solidFill>
              <a:effectLst/>
              <a:latin typeface="Helvetica Neue"/>
            </a:endParaRPr>
          </a:p>
          <a:p>
            <a:pPr algn="l"/>
            <a:r>
              <a:rPr lang="en-US" b="0" i="0" dirty="0">
                <a:solidFill>
                  <a:srgbClr val="FF0000"/>
                </a:solidFill>
                <a:effectLst/>
                <a:latin typeface="Helvetica Neue"/>
              </a:rPr>
              <a:t>Age </a:t>
            </a:r>
            <a:r>
              <a:rPr lang="en-US" b="0" i="0" dirty="0">
                <a:solidFill>
                  <a:srgbClr val="000000"/>
                </a:solidFill>
                <a:effectLst/>
                <a:latin typeface="Helvetica Neue"/>
              </a:rPr>
              <a:t>– People who age fro</a:t>
            </a:r>
            <a:r>
              <a:rPr lang="en-US" dirty="0">
                <a:solidFill>
                  <a:srgbClr val="000000"/>
                </a:solidFill>
                <a:latin typeface="Helvetica Neue"/>
              </a:rPr>
              <a:t>m </a:t>
            </a:r>
            <a:r>
              <a:rPr lang="en-US" dirty="0">
                <a:solidFill>
                  <a:schemeClr val="accent1"/>
                </a:solidFill>
                <a:latin typeface="Helvetica Neue"/>
              </a:rPr>
              <a:t>25 to 39</a:t>
            </a:r>
            <a:r>
              <a:rPr lang="en-US" dirty="0">
                <a:solidFill>
                  <a:srgbClr val="000000"/>
                </a:solidFill>
                <a:latin typeface="Helvetica Neue"/>
              </a:rPr>
              <a:t> are the dominant users. 18-24 and 40-59 groups should be given some promotions to use cab services.</a:t>
            </a:r>
            <a:endParaRPr lang="en-US" b="0" i="0" dirty="0">
              <a:solidFill>
                <a:srgbClr val="000000"/>
              </a:solidFill>
              <a:effectLst/>
              <a:latin typeface="Helvetica Neue"/>
            </a:endParaRPr>
          </a:p>
          <a:p>
            <a:pPr algn="l"/>
            <a:r>
              <a:rPr lang="en-US" b="0" i="0" dirty="0">
                <a:solidFill>
                  <a:srgbClr val="FF0000"/>
                </a:solidFill>
                <a:effectLst/>
                <a:latin typeface="Helvetica Neue"/>
              </a:rPr>
              <a:t>Income </a:t>
            </a:r>
            <a:r>
              <a:rPr lang="en-US" b="0" i="0" dirty="0">
                <a:solidFill>
                  <a:srgbClr val="000000"/>
                </a:solidFill>
                <a:effectLst/>
                <a:latin typeface="Helvetica Neue"/>
              </a:rPr>
              <a:t>– The higher income of users, the more frequent uses of cab services</a:t>
            </a:r>
          </a:p>
          <a:p>
            <a:pPr algn="l"/>
            <a:r>
              <a:rPr lang="en-US" b="0" i="0" dirty="0">
                <a:solidFill>
                  <a:srgbClr val="FF0000"/>
                </a:solidFill>
                <a:effectLst/>
                <a:latin typeface="Helvetica Neue"/>
              </a:rPr>
              <a:t>City</a:t>
            </a:r>
            <a:r>
              <a:rPr lang="en-US" b="0" i="0" dirty="0">
                <a:solidFill>
                  <a:srgbClr val="000000"/>
                </a:solidFill>
                <a:effectLst/>
                <a:latin typeface="Helvetica Neue"/>
              </a:rPr>
              <a:t> – Big cities such as </a:t>
            </a:r>
            <a:r>
              <a:rPr lang="en-US" b="0" i="0" dirty="0">
                <a:solidFill>
                  <a:schemeClr val="accent6">
                    <a:lumMod val="75000"/>
                  </a:schemeClr>
                </a:solidFill>
                <a:effectLst/>
                <a:latin typeface="Helvetica Neue"/>
              </a:rPr>
              <a:t>YN, LA, CHI</a:t>
            </a:r>
            <a:r>
              <a:rPr lang="en-US" b="0" i="0" dirty="0">
                <a:solidFill>
                  <a:srgbClr val="000000"/>
                </a:solidFill>
                <a:effectLst/>
                <a:latin typeface="Helvetica Neue"/>
              </a:rPr>
              <a:t> have more user bases. XYZ should prioritize the investment for those cities.</a:t>
            </a:r>
          </a:p>
          <a:p>
            <a:pPr algn="l"/>
            <a:endParaRPr lang="en-US" b="0" i="0" dirty="0">
              <a:solidFill>
                <a:srgbClr val="000000"/>
              </a:solidFill>
              <a:effectLst/>
              <a:latin typeface="Helvetica Neue"/>
            </a:endParaRPr>
          </a:p>
        </p:txBody>
      </p:sp>
    </p:spTree>
    <p:extLst>
      <p:ext uri="{BB962C8B-B14F-4D97-AF65-F5344CB8AC3E}">
        <p14:creationId xmlns:p14="http://schemas.microsoft.com/office/powerpoint/2010/main" val="115843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endParaRPr lang="en-US" sz="2800" dirty="0">
              <a:solidFill>
                <a:srgbClr val="FF6600"/>
              </a:solidFill>
            </a:endParaRPr>
          </a:p>
          <a:p>
            <a:pPr algn="just"/>
            <a:r>
              <a:rPr lang="en-US" sz="2800" dirty="0">
                <a:solidFill>
                  <a:srgbClr val="FF6600"/>
                </a:solidFill>
              </a:rPr>
              <a:t>         Background</a:t>
            </a:r>
          </a:p>
          <a:p>
            <a:pPr algn="just"/>
            <a:r>
              <a:rPr lang="en-US" sz="2800" dirty="0">
                <a:solidFill>
                  <a:srgbClr val="FF6600"/>
                </a:solidFill>
              </a:rPr>
              <a:t>         EDA</a:t>
            </a:r>
          </a:p>
          <a:p>
            <a:pPr algn="just"/>
            <a:r>
              <a:rPr lang="en-US" sz="2800" dirty="0">
                <a:solidFill>
                  <a:srgbClr val="FF6600"/>
                </a:solidFill>
              </a:rPr>
              <a:t>         Data visualization</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0" indent="0">
              <a:buNone/>
            </a:pPr>
            <a:endParaRPr lang="en-US" dirty="0"/>
          </a:p>
          <a:p>
            <a:r>
              <a:rPr lang="en-US" dirty="0"/>
              <a:t>Goals : Provide actionable insights to help XYZ firm make proper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fontScale="92500" lnSpcReduction="10000"/>
          </a:bodyPr>
          <a:lstStyle/>
          <a:p>
            <a:pPr marL="0" indent="0" algn="l">
              <a:buNone/>
            </a:pPr>
            <a:r>
              <a:rPr lang="en-US" b="0" i="0" dirty="0">
                <a:solidFill>
                  <a:srgbClr val="000000"/>
                </a:solidFill>
                <a:effectLst/>
                <a:latin typeface="Helvetica Neue"/>
              </a:rPr>
              <a:t>Data were stored into 4 main .csv files, all of which are collected from 31/01/2016 to 31/12/2018.</a:t>
            </a:r>
          </a:p>
          <a:p>
            <a:pPr marL="0" indent="0" algn="l">
              <a:buNone/>
            </a:pPr>
            <a:r>
              <a:rPr lang="en-US" b="0" i="0" dirty="0">
                <a:solidFill>
                  <a:srgbClr val="000000"/>
                </a:solidFill>
                <a:effectLst/>
                <a:latin typeface="Helvetica Neue"/>
              </a:rPr>
              <a:t> </a:t>
            </a:r>
          </a:p>
          <a:p>
            <a:pPr algn="l"/>
            <a:r>
              <a:rPr lang="en-US" b="0" i="0" dirty="0">
                <a:solidFill>
                  <a:srgbClr val="FF0000"/>
                </a:solidFill>
                <a:effectLst/>
                <a:latin typeface="Helvetica Neue"/>
              </a:rPr>
              <a:t>Cab_Data.csv</a:t>
            </a:r>
            <a:r>
              <a:rPr lang="en-US" b="0" i="0" dirty="0">
                <a:solidFill>
                  <a:srgbClr val="000000"/>
                </a:solidFill>
                <a:effectLst/>
                <a:latin typeface="Helvetica Neue"/>
              </a:rPr>
              <a:t> – this file includes details of transaction for 2 cab companies</a:t>
            </a:r>
          </a:p>
          <a:p>
            <a:pPr algn="l"/>
            <a:r>
              <a:rPr lang="en-US" b="0" i="0" dirty="0">
                <a:solidFill>
                  <a:srgbClr val="FF0000"/>
                </a:solidFill>
                <a:effectLst/>
                <a:latin typeface="Helvetica Neue"/>
              </a:rPr>
              <a:t>Customer_ID.csv </a:t>
            </a:r>
            <a:r>
              <a:rPr lang="en-US" b="0" i="0" dirty="0">
                <a:solidFill>
                  <a:srgbClr val="000000"/>
                </a:solidFill>
                <a:effectLst/>
                <a:latin typeface="Helvetica Neue"/>
              </a:rPr>
              <a:t>– this is a mapping table that contains a unique identifier which links the customer’s demographic details</a:t>
            </a:r>
          </a:p>
          <a:p>
            <a:pPr algn="l"/>
            <a:r>
              <a:rPr lang="en-US" b="0" i="0" dirty="0">
                <a:solidFill>
                  <a:srgbClr val="FF0000"/>
                </a:solidFill>
                <a:effectLst/>
                <a:latin typeface="Helvetica Neue"/>
              </a:rPr>
              <a:t>Transaction_ID.csv </a:t>
            </a:r>
            <a:r>
              <a:rPr lang="en-US" b="0" i="0" dirty="0">
                <a:solidFill>
                  <a:srgbClr val="000000"/>
                </a:solidFill>
                <a:effectLst/>
                <a:latin typeface="Helvetica Neue"/>
              </a:rPr>
              <a:t>– this is a mapping table that contains transaction to customer mapping and payment mode</a:t>
            </a:r>
          </a:p>
          <a:p>
            <a:pPr algn="l"/>
            <a:r>
              <a:rPr lang="en-US" b="0" i="0" dirty="0">
                <a:solidFill>
                  <a:srgbClr val="FF0000"/>
                </a:solidFill>
                <a:effectLst/>
                <a:latin typeface="Helvetica Neue"/>
              </a:rPr>
              <a:t>City.csv </a:t>
            </a:r>
            <a:r>
              <a:rPr lang="en-US" b="0" i="0" dirty="0">
                <a:solidFill>
                  <a:srgbClr val="000000"/>
                </a:solidFill>
                <a:effectLst/>
                <a:latin typeface="Helvetica Neue"/>
              </a:rPr>
              <a:t>– this file contains list of US cities, their population and number of cab users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 Background – Data</a:t>
            </a:r>
          </a:p>
        </p:txBody>
      </p:sp>
    </p:spTree>
    <p:extLst>
      <p:ext uri="{BB962C8B-B14F-4D97-AF65-F5344CB8AC3E}">
        <p14:creationId xmlns:p14="http://schemas.microsoft.com/office/powerpoint/2010/main" val="17389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sp>
        <p:nvSpPr>
          <p:cNvPr id="7" name="Rectangle 6">
            <a:extLst>
              <a:ext uri="{FF2B5EF4-FFF2-40B4-BE49-F238E27FC236}">
                <a16:creationId xmlns:a16="http://schemas.microsoft.com/office/drawing/2014/main" id="{2DDC58D5-3736-79D6-5EF0-DD267CA57903}"/>
              </a:ext>
            </a:extLst>
          </p:cNvPr>
          <p:cNvSpPr/>
          <p:nvPr/>
        </p:nvSpPr>
        <p:spPr>
          <a:xfrm>
            <a:off x="1167062" y="2550695"/>
            <a:ext cx="1275347" cy="5414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Cab</a:t>
            </a:r>
          </a:p>
        </p:txBody>
      </p:sp>
      <p:sp>
        <p:nvSpPr>
          <p:cNvPr id="9" name="Rectangle 8">
            <a:extLst>
              <a:ext uri="{FF2B5EF4-FFF2-40B4-BE49-F238E27FC236}">
                <a16:creationId xmlns:a16="http://schemas.microsoft.com/office/drawing/2014/main" id="{27F3A79F-6B9F-2969-5666-6F7206355068}"/>
              </a:ext>
            </a:extLst>
          </p:cNvPr>
          <p:cNvSpPr/>
          <p:nvPr/>
        </p:nvSpPr>
        <p:spPr>
          <a:xfrm>
            <a:off x="1167062" y="3342774"/>
            <a:ext cx="1275348" cy="5414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Customer</a:t>
            </a:r>
          </a:p>
        </p:txBody>
      </p:sp>
      <p:sp>
        <p:nvSpPr>
          <p:cNvPr id="10" name="Rectangle 9">
            <a:extLst>
              <a:ext uri="{FF2B5EF4-FFF2-40B4-BE49-F238E27FC236}">
                <a16:creationId xmlns:a16="http://schemas.microsoft.com/office/drawing/2014/main" id="{987CAAE5-6DD6-A7B3-582F-04C7B913915A}"/>
              </a:ext>
            </a:extLst>
          </p:cNvPr>
          <p:cNvSpPr/>
          <p:nvPr/>
        </p:nvSpPr>
        <p:spPr>
          <a:xfrm>
            <a:off x="1167063" y="4134853"/>
            <a:ext cx="1275348" cy="5414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Transaction</a:t>
            </a:r>
          </a:p>
        </p:txBody>
      </p:sp>
      <p:sp>
        <p:nvSpPr>
          <p:cNvPr id="11" name="Rectangle 10">
            <a:extLst>
              <a:ext uri="{FF2B5EF4-FFF2-40B4-BE49-F238E27FC236}">
                <a16:creationId xmlns:a16="http://schemas.microsoft.com/office/drawing/2014/main" id="{97436CEC-6DFC-39FE-A51C-A01BE828BAE6}"/>
              </a:ext>
            </a:extLst>
          </p:cNvPr>
          <p:cNvSpPr/>
          <p:nvPr/>
        </p:nvSpPr>
        <p:spPr>
          <a:xfrm>
            <a:off x="1167063" y="4926932"/>
            <a:ext cx="1275346" cy="5414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City</a:t>
            </a:r>
          </a:p>
        </p:txBody>
      </p:sp>
      <p:sp>
        <p:nvSpPr>
          <p:cNvPr id="15" name="Rectangle 14">
            <a:extLst>
              <a:ext uri="{FF2B5EF4-FFF2-40B4-BE49-F238E27FC236}">
                <a16:creationId xmlns:a16="http://schemas.microsoft.com/office/drawing/2014/main" id="{D264FDCF-FD70-0494-2511-E01AB8979AEC}"/>
              </a:ext>
            </a:extLst>
          </p:cNvPr>
          <p:cNvSpPr/>
          <p:nvPr/>
        </p:nvSpPr>
        <p:spPr>
          <a:xfrm>
            <a:off x="3701714" y="3728787"/>
            <a:ext cx="1275347" cy="5414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Data</a:t>
            </a:r>
          </a:p>
        </p:txBody>
      </p:sp>
      <p:cxnSp>
        <p:nvCxnSpPr>
          <p:cNvPr id="17" name="Straight Arrow Connector 16">
            <a:extLst>
              <a:ext uri="{FF2B5EF4-FFF2-40B4-BE49-F238E27FC236}">
                <a16:creationId xmlns:a16="http://schemas.microsoft.com/office/drawing/2014/main" id="{5E1F2FEB-D4B8-96E0-58E2-B43566CB8F71}"/>
              </a:ext>
            </a:extLst>
          </p:cNvPr>
          <p:cNvCxnSpPr>
            <a:stCxn id="7" idx="3"/>
          </p:cNvCxnSpPr>
          <p:nvPr/>
        </p:nvCxnSpPr>
        <p:spPr>
          <a:xfrm>
            <a:off x="2442409" y="2821406"/>
            <a:ext cx="1259306" cy="1179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1F74B2C-E1B8-4C25-C620-C772BE4CBC77}"/>
              </a:ext>
            </a:extLst>
          </p:cNvPr>
          <p:cNvCxnSpPr>
            <a:stCxn id="9" idx="3"/>
            <a:endCxn id="15" idx="1"/>
          </p:cNvCxnSpPr>
          <p:nvPr/>
        </p:nvCxnSpPr>
        <p:spPr>
          <a:xfrm>
            <a:off x="2442410" y="3613485"/>
            <a:ext cx="1259304" cy="386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AE79556-732E-5469-4677-B6E454BE0967}"/>
              </a:ext>
            </a:extLst>
          </p:cNvPr>
          <p:cNvCxnSpPr/>
          <p:nvPr/>
        </p:nvCxnSpPr>
        <p:spPr>
          <a:xfrm flipV="1">
            <a:off x="2450431" y="4017755"/>
            <a:ext cx="1251284" cy="387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B472A134-224A-7EE3-D887-3E35DB0018CA}"/>
              </a:ext>
            </a:extLst>
          </p:cNvPr>
          <p:cNvCxnSpPr/>
          <p:nvPr/>
        </p:nvCxnSpPr>
        <p:spPr>
          <a:xfrm flipV="1">
            <a:off x="2442409" y="4001293"/>
            <a:ext cx="1259306" cy="1196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EAD52B63-1097-309E-C16C-3F7672345D24}"/>
              </a:ext>
            </a:extLst>
          </p:cNvPr>
          <p:cNvSpPr/>
          <p:nvPr/>
        </p:nvSpPr>
        <p:spPr>
          <a:xfrm>
            <a:off x="5458326" y="3730582"/>
            <a:ext cx="1275347" cy="5414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EDA</a:t>
            </a:r>
          </a:p>
        </p:txBody>
      </p:sp>
      <p:sp>
        <p:nvSpPr>
          <p:cNvPr id="25" name="Rectangle 24">
            <a:extLst>
              <a:ext uri="{FF2B5EF4-FFF2-40B4-BE49-F238E27FC236}">
                <a16:creationId xmlns:a16="http://schemas.microsoft.com/office/drawing/2014/main" id="{908CA586-2812-6145-7FE2-2BB313FEC93A}"/>
              </a:ext>
            </a:extLst>
          </p:cNvPr>
          <p:cNvSpPr/>
          <p:nvPr/>
        </p:nvSpPr>
        <p:spPr>
          <a:xfrm>
            <a:off x="7214937" y="3730582"/>
            <a:ext cx="1363579" cy="5414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Feature Engineering</a:t>
            </a:r>
          </a:p>
        </p:txBody>
      </p:sp>
      <p:cxnSp>
        <p:nvCxnSpPr>
          <p:cNvPr id="27" name="Straight Arrow Connector 26">
            <a:extLst>
              <a:ext uri="{FF2B5EF4-FFF2-40B4-BE49-F238E27FC236}">
                <a16:creationId xmlns:a16="http://schemas.microsoft.com/office/drawing/2014/main" id="{8A3CA96D-6851-A81B-51B8-F186928438EA}"/>
              </a:ext>
            </a:extLst>
          </p:cNvPr>
          <p:cNvCxnSpPr>
            <a:stCxn id="15" idx="3"/>
            <a:endCxn id="24" idx="1"/>
          </p:cNvCxnSpPr>
          <p:nvPr/>
        </p:nvCxnSpPr>
        <p:spPr>
          <a:xfrm>
            <a:off x="4977061" y="3999498"/>
            <a:ext cx="481265" cy="1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AF2605F-E531-A489-0A13-59BBF8C86653}"/>
              </a:ext>
            </a:extLst>
          </p:cNvPr>
          <p:cNvCxnSpPr>
            <a:cxnSpLocks/>
            <a:stCxn id="24" idx="3"/>
            <a:endCxn id="25" idx="1"/>
          </p:cNvCxnSpPr>
          <p:nvPr/>
        </p:nvCxnSpPr>
        <p:spPr>
          <a:xfrm>
            <a:off x="6733673" y="4001293"/>
            <a:ext cx="4812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3FFD7405-1D05-9F8C-5D13-5661DBB3EC4A}"/>
              </a:ext>
            </a:extLst>
          </p:cNvPr>
          <p:cNvSpPr/>
          <p:nvPr/>
        </p:nvSpPr>
        <p:spPr>
          <a:xfrm>
            <a:off x="9059780" y="3728787"/>
            <a:ext cx="1552074" cy="5414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Visualization</a:t>
            </a:r>
          </a:p>
        </p:txBody>
      </p:sp>
      <p:cxnSp>
        <p:nvCxnSpPr>
          <p:cNvPr id="39" name="Straight Arrow Connector 38">
            <a:extLst>
              <a:ext uri="{FF2B5EF4-FFF2-40B4-BE49-F238E27FC236}">
                <a16:creationId xmlns:a16="http://schemas.microsoft.com/office/drawing/2014/main" id="{F8ADF037-F9CB-38B8-A531-7944AC392F30}"/>
              </a:ext>
            </a:extLst>
          </p:cNvPr>
          <p:cNvCxnSpPr>
            <a:stCxn id="25" idx="3"/>
            <a:endCxn id="37" idx="1"/>
          </p:cNvCxnSpPr>
          <p:nvPr/>
        </p:nvCxnSpPr>
        <p:spPr>
          <a:xfrm flipV="1">
            <a:off x="8578516" y="3999498"/>
            <a:ext cx="481264" cy="1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782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visualization – Profit by Company</a:t>
            </a:r>
          </a:p>
        </p:txBody>
      </p:sp>
      <p:pic>
        <p:nvPicPr>
          <p:cNvPr id="3" name="Picture 2">
            <a:extLst>
              <a:ext uri="{FF2B5EF4-FFF2-40B4-BE49-F238E27FC236}">
                <a16:creationId xmlns:a16="http://schemas.microsoft.com/office/drawing/2014/main" id="{D1768A39-04AF-2170-D6DA-038EE6C203C7}"/>
              </a:ext>
            </a:extLst>
          </p:cNvPr>
          <p:cNvPicPr>
            <a:picLocks noChangeAspect="1"/>
          </p:cNvPicPr>
          <p:nvPr/>
        </p:nvPicPr>
        <p:blipFill rotWithShape="1">
          <a:blip r:embed="rId2"/>
          <a:srcRect t="26265"/>
          <a:stretch/>
        </p:blipFill>
        <p:spPr>
          <a:xfrm>
            <a:off x="586038" y="1995612"/>
            <a:ext cx="5645699" cy="3671261"/>
          </a:xfrm>
          <a:prstGeom prst="rect">
            <a:avLst/>
          </a:prstGeom>
        </p:spPr>
      </p:pic>
      <p:pic>
        <p:nvPicPr>
          <p:cNvPr id="9" name="Picture 8">
            <a:extLst>
              <a:ext uri="{FF2B5EF4-FFF2-40B4-BE49-F238E27FC236}">
                <a16:creationId xmlns:a16="http://schemas.microsoft.com/office/drawing/2014/main" id="{161DC095-7B05-85BF-FEED-C4281D04D0BF}"/>
              </a:ext>
            </a:extLst>
          </p:cNvPr>
          <p:cNvPicPr>
            <a:picLocks noChangeAspect="1"/>
          </p:cNvPicPr>
          <p:nvPr/>
        </p:nvPicPr>
        <p:blipFill>
          <a:blip r:embed="rId3"/>
          <a:stretch>
            <a:fillRect/>
          </a:stretch>
        </p:blipFill>
        <p:spPr>
          <a:xfrm>
            <a:off x="6657975" y="3429000"/>
            <a:ext cx="4695825" cy="1076325"/>
          </a:xfrm>
          <a:prstGeom prst="rect">
            <a:avLst/>
          </a:prstGeom>
        </p:spPr>
      </p:pic>
    </p:spTree>
    <p:extLst>
      <p:ext uri="{BB962C8B-B14F-4D97-AF65-F5344CB8AC3E}">
        <p14:creationId xmlns:p14="http://schemas.microsoft.com/office/powerpoint/2010/main" val="119214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visualization – Profit by Year and Company</a:t>
            </a:r>
          </a:p>
        </p:txBody>
      </p:sp>
      <p:pic>
        <p:nvPicPr>
          <p:cNvPr id="8" name="Picture 7">
            <a:extLst>
              <a:ext uri="{FF2B5EF4-FFF2-40B4-BE49-F238E27FC236}">
                <a16:creationId xmlns:a16="http://schemas.microsoft.com/office/drawing/2014/main" id="{7DDC8C52-F1D9-FB2E-3807-ECAD38765633}"/>
              </a:ext>
            </a:extLst>
          </p:cNvPr>
          <p:cNvPicPr>
            <a:picLocks noChangeAspect="1"/>
          </p:cNvPicPr>
          <p:nvPr/>
        </p:nvPicPr>
        <p:blipFill>
          <a:blip r:embed="rId2"/>
          <a:stretch>
            <a:fillRect/>
          </a:stretch>
        </p:blipFill>
        <p:spPr>
          <a:xfrm>
            <a:off x="349667" y="2457450"/>
            <a:ext cx="5934075" cy="2857500"/>
          </a:xfrm>
          <a:prstGeom prst="rect">
            <a:avLst/>
          </a:prstGeom>
        </p:spPr>
      </p:pic>
      <p:pic>
        <p:nvPicPr>
          <p:cNvPr id="13" name="Picture 12">
            <a:extLst>
              <a:ext uri="{FF2B5EF4-FFF2-40B4-BE49-F238E27FC236}">
                <a16:creationId xmlns:a16="http://schemas.microsoft.com/office/drawing/2014/main" id="{FBC7ED39-80A3-807A-13B5-993DDC54FFDE}"/>
              </a:ext>
            </a:extLst>
          </p:cNvPr>
          <p:cNvPicPr>
            <a:picLocks noChangeAspect="1"/>
          </p:cNvPicPr>
          <p:nvPr/>
        </p:nvPicPr>
        <p:blipFill>
          <a:blip r:embed="rId3"/>
          <a:stretch>
            <a:fillRect/>
          </a:stretch>
        </p:blipFill>
        <p:spPr>
          <a:xfrm>
            <a:off x="5924550" y="2373229"/>
            <a:ext cx="6267450" cy="3448050"/>
          </a:xfrm>
          <a:prstGeom prst="rect">
            <a:avLst/>
          </a:prstGeom>
        </p:spPr>
      </p:pic>
    </p:spTree>
    <p:extLst>
      <p:ext uri="{BB962C8B-B14F-4D97-AF65-F5344CB8AC3E}">
        <p14:creationId xmlns:p14="http://schemas.microsoft.com/office/powerpoint/2010/main" val="187294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visualization – Profit Prediction by Company</a:t>
            </a:r>
          </a:p>
        </p:txBody>
      </p:sp>
      <p:pic>
        <p:nvPicPr>
          <p:cNvPr id="3" name="Picture 2">
            <a:extLst>
              <a:ext uri="{FF2B5EF4-FFF2-40B4-BE49-F238E27FC236}">
                <a16:creationId xmlns:a16="http://schemas.microsoft.com/office/drawing/2014/main" id="{104A1BA1-94DB-CA8D-136B-14909B5AA0B5}"/>
              </a:ext>
            </a:extLst>
          </p:cNvPr>
          <p:cNvPicPr>
            <a:picLocks noChangeAspect="1"/>
          </p:cNvPicPr>
          <p:nvPr/>
        </p:nvPicPr>
        <p:blipFill rotWithShape="1">
          <a:blip r:embed="rId2"/>
          <a:srcRect l="-7931" t="-7575" r="-1237" b="-1593"/>
          <a:stretch/>
        </p:blipFill>
        <p:spPr>
          <a:xfrm>
            <a:off x="2941104" y="1025385"/>
            <a:ext cx="6309791" cy="5786578"/>
          </a:xfrm>
          <a:prstGeom prst="rect">
            <a:avLst/>
          </a:prstGeom>
        </p:spPr>
      </p:pic>
    </p:spTree>
    <p:extLst>
      <p:ext uri="{BB962C8B-B14F-4D97-AF65-F5344CB8AC3E}">
        <p14:creationId xmlns:p14="http://schemas.microsoft.com/office/powerpoint/2010/main" val="38234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visualization – Gender analysis</a:t>
            </a:r>
          </a:p>
        </p:txBody>
      </p:sp>
      <p:pic>
        <p:nvPicPr>
          <p:cNvPr id="5" name="Picture 4">
            <a:extLst>
              <a:ext uri="{FF2B5EF4-FFF2-40B4-BE49-F238E27FC236}">
                <a16:creationId xmlns:a16="http://schemas.microsoft.com/office/drawing/2014/main" id="{D9B4D077-3A25-348E-7752-7CE8753B2DC7}"/>
              </a:ext>
            </a:extLst>
          </p:cNvPr>
          <p:cNvPicPr>
            <a:picLocks noChangeAspect="1"/>
          </p:cNvPicPr>
          <p:nvPr/>
        </p:nvPicPr>
        <p:blipFill>
          <a:blip r:embed="rId2"/>
          <a:stretch>
            <a:fillRect/>
          </a:stretch>
        </p:blipFill>
        <p:spPr>
          <a:xfrm>
            <a:off x="643438" y="1371600"/>
            <a:ext cx="6429375" cy="5086350"/>
          </a:xfrm>
          <a:prstGeom prst="rect">
            <a:avLst/>
          </a:prstGeom>
        </p:spPr>
      </p:pic>
      <p:pic>
        <p:nvPicPr>
          <p:cNvPr id="8" name="Picture 7">
            <a:extLst>
              <a:ext uri="{FF2B5EF4-FFF2-40B4-BE49-F238E27FC236}">
                <a16:creationId xmlns:a16="http://schemas.microsoft.com/office/drawing/2014/main" id="{FAFB25FB-256C-DCD4-E94A-1DFDDFD63216}"/>
              </a:ext>
            </a:extLst>
          </p:cNvPr>
          <p:cNvPicPr>
            <a:picLocks noChangeAspect="1"/>
          </p:cNvPicPr>
          <p:nvPr/>
        </p:nvPicPr>
        <p:blipFill>
          <a:blip r:embed="rId3"/>
          <a:stretch>
            <a:fillRect/>
          </a:stretch>
        </p:blipFill>
        <p:spPr>
          <a:xfrm>
            <a:off x="7560954" y="3324667"/>
            <a:ext cx="4433026" cy="1237277"/>
          </a:xfrm>
          <a:prstGeom prst="rect">
            <a:avLst/>
          </a:prstGeom>
        </p:spPr>
      </p:pic>
    </p:spTree>
    <p:extLst>
      <p:ext uri="{BB962C8B-B14F-4D97-AF65-F5344CB8AC3E}">
        <p14:creationId xmlns:p14="http://schemas.microsoft.com/office/powerpoint/2010/main" val="31085064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86</TotalTime>
  <Words>394</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Helvetica Neue</vt:lpstr>
      <vt:lpstr>Arial</vt:lpstr>
      <vt:lpstr>Calibri</vt:lpstr>
      <vt:lpstr>Calibri Light</vt:lpstr>
      <vt:lpstr>Office Theme</vt:lpstr>
      <vt:lpstr>PowerPoint Presentation</vt:lpstr>
      <vt:lpstr>   Agenda</vt:lpstr>
      <vt:lpstr>Background</vt:lpstr>
      <vt:lpstr> Background – Data</vt:lpstr>
      <vt:lpstr>EDA</vt:lpstr>
      <vt:lpstr>Data visualization – Profit by Company</vt:lpstr>
      <vt:lpstr>Data visualization – Profit by Year and Company</vt:lpstr>
      <vt:lpstr>Data visualization – Profit Prediction by Company</vt:lpstr>
      <vt:lpstr>Data visualization – Gender analysis</vt:lpstr>
      <vt:lpstr>Data visualization – Age analysis</vt:lpstr>
      <vt:lpstr>Data visualization – Income analysis</vt:lpstr>
      <vt:lpstr>Data visualization – City analysis</vt:lpstr>
      <vt:lpstr>Data visualization – City analysis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 Li</dc:creator>
  <cp:lastModifiedBy>Wen Li</cp:lastModifiedBy>
  <cp:revision>1</cp:revision>
  <dcterms:created xsi:type="dcterms:W3CDTF">2022-10-20T20:52:24Z</dcterms:created>
  <dcterms:modified xsi:type="dcterms:W3CDTF">2022-10-20T22:18:38Z</dcterms:modified>
</cp:coreProperties>
</file>