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3"/>
  </p:notesMasterIdLst>
  <p:sldIdLst>
    <p:sldId id="256" r:id="rId2"/>
    <p:sldId id="267" r:id="rId3"/>
    <p:sldId id="257" r:id="rId4"/>
    <p:sldId id="285" r:id="rId5"/>
    <p:sldId id="286" r:id="rId6"/>
    <p:sldId id="270" r:id="rId7"/>
    <p:sldId id="278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279" r:id="rId29"/>
    <p:sldId id="307" r:id="rId30"/>
    <p:sldId id="308" r:id="rId31"/>
    <p:sldId id="26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3399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56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DCF74-D6D3-4715-B9E1-4B505C3EB2D4}" type="datetimeFigureOut">
              <a:rPr lang="en-CA" smtClean="0"/>
              <a:t>2022-12-29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DE334-FC13-42CA-B086-E90FB8800F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653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5542158" cy="2769989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Bank Marketing</a:t>
            </a:r>
          </a:p>
          <a:p>
            <a:r>
              <a:rPr lang="en-US" sz="4000" dirty="0"/>
              <a:t>virtual internship</a:t>
            </a:r>
          </a:p>
          <a:p>
            <a:endParaRPr lang="en-US" sz="4000" dirty="0"/>
          </a:p>
          <a:p>
            <a:r>
              <a:rPr lang="en-US" sz="2800" b="1"/>
              <a:t>Dec-29-2022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visualization</a:t>
            </a:r>
            <a:endParaRPr lang="en-US" sz="35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2AC8FE-1252-F1C1-7CAA-CB12F841F9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281"/>
          <a:stretch/>
        </p:blipFill>
        <p:spPr>
          <a:xfrm>
            <a:off x="838200" y="1803414"/>
            <a:ext cx="5838825" cy="44631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186079-66D1-15FE-CA4D-83C654D7A1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977"/>
          <a:stretch/>
        </p:blipFill>
        <p:spPr>
          <a:xfrm>
            <a:off x="6210562" y="1656498"/>
            <a:ext cx="5838825" cy="23784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BDBC3D-B8C0-8215-301C-169BC47E0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605" y="4319893"/>
            <a:ext cx="5170589" cy="252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4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visualization</a:t>
            </a:r>
            <a:endParaRPr lang="en-US" sz="35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5EC8CD-3728-B63F-B6DC-436595EA5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62" y="2161011"/>
            <a:ext cx="5141771" cy="37028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A757C9-BED6-53FC-FE13-D2B9657C3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60715"/>
            <a:ext cx="5832804" cy="207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90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visualization</a:t>
            </a:r>
            <a:endParaRPr lang="en-US" sz="35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65769A-2006-8DA6-E951-4C6C4B276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1477117"/>
            <a:ext cx="1183957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502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visualization</a:t>
            </a:r>
            <a:endParaRPr lang="en-US" sz="35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8ACD53-9B58-4051-0929-2313D25BA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8642"/>
            <a:ext cx="12192000" cy="497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370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visualization</a:t>
            </a:r>
            <a:endParaRPr lang="en-US" sz="35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60E245-A571-F649-5F75-BDE4CDC9A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1489"/>
            <a:ext cx="12192000" cy="466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63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visualization</a:t>
            </a:r>
            <a:endParaRPr lang="en-US" sz="35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B3393F-1C03-17D7-E439-29B913178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1630363"/>
            <a:ext cx="111347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130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visualization</a:t>
            </a:r>
            <a:endParaRPr lang="en-US" sz="35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E8E24-F68E-DC30-C870-7DF443AD3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3000"/>
            <a:ext cx="12192000" cy="467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82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visualization</a:t>
            </a:r>
            <a:endParaRPr lang="en-US" sz="35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3779CD-3EC0-C8A1-5138-B79B457B1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0897"/>
            <a:ext cx="12192000" cy="475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55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visualization</a:t>
            </a:r>
            <a:endParaRPr lang="en-US" sz="35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28F5E0-EA23-BFE4-2101-56F908A0E8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240"/>
          <a:stretch/>
        </p:blipFill>
        <p:spPr>
          <a:xfrm>
            <a:off x="1408146" y="2069431"/>
            <a:ext cx="4687854" cy="34811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83367C-9EB0-D1CB-80EB-D527EAF58F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6366937" y="2069431"/>
            <a:ext cx="468785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50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visualization</a:t>
            </a:r>
            <a:endParaRPr lang="en-US" sz="35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CD515E-85A2-A916-9D6D-2B8F2A929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103772"/>
            <a:ext cx="105346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14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Background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Path to profit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Idea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Roadmap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Results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Data visualization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visualization</a:t>
            </a:r>
            <a:endParaRPr lang="en-US" sz="35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E2C474-D98C-910B-2D1D-4DC19EF18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2001002"/>
            <a:ext cx="100965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65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visualization</a:t>
            </a:r>
            <a:endParaRPr lang="en-US" sz="35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5B1CE0-496A-61F2-3AB4-797C1EEC1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108534"/>
            <a:ext cx="96012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138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visualization</a:t>
            </a:r>
            <a:endParaRPr lang="en-US" sz="35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D7287D-7D79-83C0-2A6F-0D8B56956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1223"/>
            <a:ext cx="12192000" cy="463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63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visualization</a:t>
            </a:r>
            <a:endParaRPr lang="en-US" sz="35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A2F82B-67F9-F283-31D2-52F2EFFC2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2094669"/>
            <a:ext cx="91725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10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visualization</a:t>
            </a:r>
            <a:endParaRPr lang="en-US" sz="35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209975-BE0B-0795-2C60-8B7969401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2064668"/>
            <a:ext cx="90678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038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visualization</a:t>
            </a:r>
            <a:endParaRPr lang="en-US" sz="35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5CEF3E-53DB-6A79-CD85-83D8F846F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20051"/>
            <a:ext cx="94488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53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visualization</a:t>
            </a:r>
            <a:endParaRPr lang="en-US" sz="35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47621D-D9BA-F473-1E23-AFBA05C55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2173955"/>
            <a:ext cx="93154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77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visualization</a:t>
            </a:r>
            <a:endParaRPr lang="en-US" sz="35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B4F016-60B9-0641-87BE-D8B4BEE90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2015760"/>
            <a:ext cx="91059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481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41DC41E-0254-93AA-6926-4F8BB2F5F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60359"/>
            <a:ext cx="10515600" cy="4872788"/>
          </a:xfrm>
        </p:spPr>
        <p:txBody>
          <a:bodyPr>
            <a:normAutofit fontScale="85000" lnSpcReduction="1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recommendations are from various aspects based on the data visualization.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</a:p>
          <a:p>
            <a:pPr algn="l"/>
            <a:r>
              <a:rPr lang="en-US" b="0" i="0" dirty="0">
                <a:solidFill>
                  <a:srgbClr val="FF0000"/>
                </a:solidFill>
                <a:effectLst/>
                <a:latin typeface="Helvetica Neue"/>
              </a:rPr>
              <a:t>Age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– People who age fro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m </a:t>
            </a:r>
            <a:r>
              <a:rPr lang="en-US" dirty="0">
                <a:solidFill>
                  <a:schemeClr val="accent1"/>
                </a:solidFill>
                <a:latin typeface="Helvetica Neue"/>
              </a:rPr>
              <a:t>25 to 39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are the most likely group to use the term deposit product and also have the most potential to use it.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Helvetica Neue"/>
              </a:rPr>
              <a:t>40 to 59 </a:t>
            </a:r>
            <a:r>
              <a:rPr lang="en-US" dirty="0">
                <a:latin typeface="Helvetica Neue"/>
              </a:rPr>
              <a:t>people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should be given more incentives to use the term deposit.</a:t>
            </a:r>
            <a:r>
              <a:rPr lang="en-US" dirty="0">
                <a:solidFill>
                  <a:schemeClr val="accent6"/>
                </a:solidFill>
                <a:latin typeface="Helvetica Neue"/>
              </a:rPr>
              <a:t> </a:t>
            </a:r>
          </a:p>
          <a:p>
            <a:pPr algn="l"/>
            <a:r>
              <a:rPr lang="en-US" b="0" i="0" dirty="0">
                <a:solidFill>
                  <a:srgbClr val="FF0000"/>
                </a:solidFill>
                <a:effectLst/>
                <a:latin typeface="Helvetica Neue"/>
              </a:rPr>
              <a:t>Job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– </a:t>
            </a:r>
            <a:r>
              <a:rPr lang="en-US" b="0" i="0" dirty="0">
                <a:solidFill>
                  <a:srgbClr val="0070C0"/>
                </a:solidFill>
                <a:effectLst/>
                <a:latin typeface="Helvetica Neue"/>
              </a:rPr>
              <a:t>Blue-collar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en-US" b="0" i="0" dirty="0">
                <a:solidFill>
                  <a:srgbClr val="0070C0"/>
                </a:solidFill>
                <a:effectLst/>
                <a:latin typeface="Helvetica Neue"/>
              </a:rPr>
              <a:t>entrepreneur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and 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services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workers should be encouraged more to use the term deposit product.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b="0" i="0" dirty="0">
                <a:solidFill>
                  <a:srgbClr val="FF0000"/>
                </a:solidFill>
                <a:effectLst/>
                <a:latin typeface="Helvetica Neue"/>
              </a:rPr>
              <a:t>Marital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– </a:t>
            </a:r>
            <a:r>
              <a:rPr lang="en-US" b="0" i="0" dirty="0">
                <a:solidFill>
                  <a:srgbClr val="7030A0"/>
                </a:solidFill>
                <a:effectLst/>
                <a:latin typeface="Helvetica Neue"/>
              </a:rPr>
              <a:t>Divorced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and </a:t>
            </a:r>
            <a:r>
              <a:rPr lang="en-US" b="0" i="0" dirty="0">
                <a:solidFill>
                  <a:srgbClr val="FF6600"/>
                </a:solidFill>
                <a:effectLst/>
                <a:latin typeface="Helvetica Neue"/>
              </a:rPr>
              <a:t>married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people are less likely to use the term deposit.</a:t>
            </a:r>
          </a:p>
          <a:p>
            <a:pPr algn="l"/>
            <a:r>
              <a:rPr lang="en-US" dirty="0">
                <a:solidFill>
                  <a:srgbClr val="FF0000"/>
                </a:solidFill>
                <a:latin typeface="Helvetica Neue"/>
              </a:rPr>
              <a:t>Education</a:t>
            </a:r>
            <a:r>
              <a:rPr lang="en-US" b="0" i="0" dirty="0">
                <a:solidFill>
                  <a:srgbClr val="FF0000"/>
                </a:solidFill>
                <a:effectLst/>
                <a:latin typeface="Helvetica Neue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– </a:t>
            </a:r>
            <a:r>
              <a:rPr lang="en-US" b="0" i="0" dirty="0">
                <a:effectLst/>
                <a:latin typeface="Helvetica Neue"/>
              </a:rPr>
              <a:t>The higher degree, the more chances to use the term deposit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b="0" i="0" dirty="0">
                <a:solidFill>
                  <a:srgbClr val="FF0000"/>
                </a:solidFill>
                <a:effectLst/>
                <a:latin typeface="Helvetica Neue"/>
              </a:rPr>
              <a:t>Loan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– Whether has personal loans or not doesn’t necessarily affect the chance of using the term deposit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58439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41DC41E-0254-93AA-6926-4F8BB2F5F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60359"/>
            <a:ext cx="10515600" cy="487278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0" i="0" dirty="0">
                <a:solidFill>
                  <a:srgbClr val="FF0000"/>
                </a:solidFill>
                <a:effectLst/>
                <a:latin typeface="Helvetica Neue"/>
              </a:rPr>
              <a:t>Housing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– Those people who have housing loans prefer to use the term deposit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b="0" i="0" dirty="0">
                <a:solidFill>
                  <a:srgbClr val="FF0000"/>
                </a:solidFill>
                <a:effectLst/>
                <a:latin typeface="Helvetica Neue"/>
              </a:rPr>
              <a:t>Contact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– </a:t>
            </a:r>
            <a:r>
              <a:rPr lang="en-US" b="0" i="0" dirty="0">
                <a:effectLst/>
                <a:latin typeface="Helvetica Neue"/>
              </a:rPr>
              <a:t>Sales should contact potential customers through </a:t>
            </a:r>
            <a:r>
              <a:rPr lang="en-US" b="0" i="0" dirty="0">
                <a:solidFill>
                  <a:srgbClr val="00B0F0"/>
                </a:solidFill>
                <a:effectLst/>
                <a:latin typeface="Helvetica Neue"/>
              </a:rPr>
              <a:t>cellular</a:t>
            </a:r>
            <a:r>
              <a:rPr lang="en-US" b="0" i="0" dirty="0">
                <a:effectLst/>
                <a:latin typeface="Helvetica Neue"/>
              </a:rPr>
              <a:t> as much as possible.</a:t>
            </a:r>
          </a:p>
          <a:p>
            <a:pPr algn="l"/>
            <a:r>
              <a:rPr lang="en-US" b="0" i="0" dirty="0">
                <a:solidFill>
                  <a:srgbClr val="FF0000"/>
                </a:solidFill>
                <a:effectLst/>
                <a:latin typeface="Helvetica Neue"/>
              </a:rPr>
              <a:t>Day of week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– </a:t>
            </a:r>
            <a:r>
              <a:rPr lang="en-US" b="0" i="0" dirty="0">
                <a:effectLst/>
                <a:latin typeface="Helvetica Neue"/>
              </a:rPr>
              <a:t>Sales should avoid contacting potential customers on Mondays or Fridays.</a:t>
            </a:r>
          </a:p>
          <a:p>
            <a:pPr algn="l"/>
            <a:r>
              <a:rPr lang="en-US" dirty="0">
                <a:solidFill>
                  <a:srgbClr val="FF0000"/>
                </a:solidFill>
                <a:latin typeface="Helvetica Neue"/>
              </a:rPr>
              <a:t>Duration</a:t>
            </a:r>
            <a:r>
              <a:rPr lang="en-US" b="0" i="0" dirty="0">
                <a:solidFill>
                  <a:srgbClr val="FF0000"/>
                </a:solidFill>
                <a:effectLst/>
                <a:latin typeface="Helvetica Neue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– </a:t>
            </a:r>
            <a:r>
              <a:rPr lang="en-US" b="0" i="0" dirty="0">
                <a:effectLst/>
                <a:latin typeface="Helvetica Neue"/>
              </a:rPr>
              <a:t>The more time spent on conversations, the more possibility for customers to use the term deposit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dirty="0">
                <a:solidFill>
                  <a:srgbClr val="FF0000"/>
                </a:solidFill>
                <a:latin typeface="Helvetica Neue"/>
              </a:rPr>
              <a:t>Campaign</a:t>
            </a:r>
            <a:r>
              <a:rPr lang="en-US" b="0" i="0" dirty="0">
                <a:solidFill>
                  <a:srgbClr val="FF0000"/>
                </a:solidFill>
                <a:effectLst/>
                <a:latin typeface="Helvetica Neue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– ABC should lower the number of contacts through the campaign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.</a:t>
            </a:r>
          </a:p>
          <a:p>
            <a:pPr algn="l"/>
            <a:r>
              <a:rPr lang="en-US" dirty="0" err="1">
                <a:solidFill>
                  <a:srgbClr val="FF0000"/>
                </a:solidFill>
                <a:latin typeface="Helvetica Neue"/>
              </a:rPr>
              <a:t>Pdays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– ABC should contact potential customers as early as possible.</a:t>
            </a:r>
          </a:p>
          <a:p>
            <a:r>
              <a:rPr lang="en-US" dirty="0">
                <a:solidFill>
                  <a:srgbClr val="FF0000"/>
                </a:solidFill>
                <a:latin typeface="Helvetica Neue"/>
              </a:rPr>
              <a:t>Previous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– The greater number of contacts before the campaign, the more opportunity to use the term deposit.</a:t>
            </a:r>
          </a:p>
          <a:p>
            <a:r>
              <a:rPr lang="en-US" dirty="0" err="1">
                <a:solidFill>
                  <a:srgbClr val="FF0000"/>
                </a:solidFill>
                <a:latin typeface="Helvetica Neue"/>
              </a:rPr>
              <a:t>Poutcome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– ABC should pay attention to the outcome of every campaign in order to increase the customer loyalty.</a:t>
            </a: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91279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3F19123-EDE1-6150-F963-AC78AF8A2E56}"/>
              </a:ext>
            </a:extLst>
          </p:cNvPr>
          <p:cNvGrpSpPr/>
          <p:nvPr/>
        </p:nvGrpSpPr>
        <p:grpSpPr>
          <a:xfrm>
            <a:off x="2410724" y="2540650"/>
            <a:ext cx="7370551" cy="2275200"/>
            <a:chOff x="1592275" y="2540650"/>
            <a:chExt cx="7370551" cy="2275200"/>
          </a:xfrm>
        </p:grpSpPr>
        <p:pic>
          <p:nvPicPr>
            <p:cNvPr id="7" name="Google Shape;573;p42">
              <a:extLst>
                <a:ext uri="{FF2B5EF4-FFF2-40B4-BE49-F238E27FC236}">
                  <a16:creationId xmlns:a16="http://schemas.microsoft.com/office/drawing/2014/main" id="{B53C0930-CEBC-4AA3-A298-C23E8300F7A3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924975" y="2540650"/>
              <a:ext cx="1828801" cy="182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578;p42">
              <a:extLst>
                <a:ext uri="{FF2B5EF4-FFF2-40B4-BE49-F238E27FC236}">
                  <a16:creationId xmlns:a16="http://schemas.microsoft.com/office/drawing/2014/main" id="{924A118A-6DEF-0177-A738-E93EE7E0AF10}"/>
                </a:ext>
              </a:extLst>
            </p:cNvPr>
            <p:cNvSpPr txBox="1"/>
            <p:nvPr/>
          </p:nvSpPr>
          <p:spPr>
            <a:xfrm>
              <a:off x="1592275" y="4369450"/>
              <a:ext cx="249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 dirty="0">
                  <a:solidFill>
                    <a:srgbClr val="115B89"/>
                  </a:solidFill>
                  <a:latin typeface="Nunito"/>
                  <a:ea typeface="Nunito"/>
                  <a:cs typeface="Nunito"/>
                  <a:sym typeface="Nunito"/>
                </a:rPr>
                <a:t>ABC</a:t>
              </a:r>
              <a:endParaRPr sz="1700" b="1" dirty="0">
                <a:solidFill>
                  <a:srgbClr val="115B89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pic>
          <p:nvPicPr>
            <p:cNvPr id="9" name="Google Shape;599;p43">
              <a:extLst>
                <a:ext uri="{FF2B5EF4-FFF2-40B4-BE49-F238E27FC236}">
                  <a16:creationId xmlns:a16="http://schemas.microsoft.com/office/drawing/2014/main" id="{245846DA-FB19-D809-CC45-DC2DDC7DA29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b="16317"/>
            <a:stretch/>
          </p:blipFill>
          <p:spPr>
            <a:xfrm>
              <a:off x="7167086" y="2997850"/>
              <a:ext cx="1097280" cy="9144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Google Shape;598;p43">
              <a:extLst>
                <a:ext uri="{FF2B5EF4-FFF2-40B4-BE49-F238E27FC236}">
                  <a16:creationId xmlns:a16="http://schemas.microsoft.com/office/drawing/2014/main" id="{41B97796-5333-1CE1-A6E8-B9499604182D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3753776" y="3455050"/>
              <a:ext cx="341331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" name="Google Shape;578;p42">
              <a:extLst>
                <a:ext uri="{FF2B5EF4-FFF2-40B4-BE49-F238E27FC236}">
                  <a16:creationId xmlns:a16="http://schemas.microsoft.com/office/drawing/2014/main" id="{4B1255FC-55FE-8E2E-3210-0CED03DAB1E0}"/>
                </a:ext>
              </a:extLst>
            </p:cNvPr>
            <p:cNvSpPr txBox="1"/>
            <p:nvPr/>
          </p:nvSpPr>
          <p:spPr>
            <a:xfrm>
              <a:off x="6468626" y="4369450"/>
              <a:ext cx="249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 dirty="0">
                  <a:solidFill>
                    <a:srgbClr val="115B89"/>
                  </a:solidFill>
                  <a:latin typeface="Nunito"/>
                  <a:ea typeface="Nunito"/>
                  <a:cs typeface="Nunito"/>
                  <a:sym typeface="Nunito"/>
                </a:rPr>
                <a:t>Clients</a:t>
              </a:r>
              <a:endParaRPr sz="1700" b="1" dirty="0">
                <a:solidFill>
                  <a:srgbClr val="115B89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9" name="Google Shape;578;p42">
            <a:extLst>
              <a:ext uri="{FF2B5EF4-FFF2-40B4-BE49-F238E27FC236}">
                <a16:creationId xmlns:a16="http://schemas.microsoft.com/office/drawing/2014/main" id="{B483A97B-7A9C-6DA5-7C95-4C06DC4EF051}"/>
              </a:ext>
            </a:extLst>
          </p:cNvPr>
          <p:cNvSpPr txBox="1"/>
          <p:nvPr/>
        </p:nvSpPr>
        <p:spPr>
          <a:xfrm>
            <a:off x="5031780" y="2872361"/>
            <a:ext cx="2494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Term deposit product</a:t>
            </a:r>
            <a:endParaRPr sz="1700" b="1" dirty="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E6B0710-8473-517A-980A-CA711225033F}"/>
              </a:ext>
            </a:extLst>
          </p:cNvPr>
          <p:cNvCxnSpPr/>
          <p:nvPr/>
        </p:nvCxnSpPr>
        <p:spPr>
          <a:xfrm flipH="1">
            <a:off x="4572225" y="3909391"/>
            <a:ext cx="3379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Google Shape;578;p42">
            <a:extLst>
              <a:ext uri="{FF2B5EF4-FFF2-40B4-BE49-F238E27FC236}">
                <a16:creationId xmlns:a16="http://schemas.microsoft.com/office/drawing/2014/main" id="{FA26802B-D05F-C893-216D-6D09CF01016A}"/>
              </a:ext>
            </a:extLst>
          </p:cNvPr>
          <p:cNvSpPr txBox="1"/>
          <p:nvPr/>
        </p:nvSpPr>
        <p:spPr>
          <a:xfrm>
            <a:off x="5031780" y="4009960"/>
            <a:ext cx="2494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Increae wallet share</a:t>
            </a:r>
            <a:endParaRPr sz="1700" b="1" dirty="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504532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41DC41E-0254-93AA-6926-4F8BB2F5F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60359"/>
            <a:ext cx="10515600" cy="4872788"/>
          </a:xfrm>
        </p:spPr>
        <p:txBody>
          <a:bodyPr>
            <a:normAutofit/>
          </a:bodyPr>
          <a:lstStyle/>
          <a:p>
            <a:r>
              <a:rPr lang="en-US" b="0" i="0" dirty="0" err="1">
                <a:solidFill>
                  <a:srgbClr val="FF0000"/>
                </a:solidFill>
                <a:effectLst/>
                <a:latin typeface="Helvetica Neue"/>
              </a:rPr>
              <a:t>Emp.var.rate</a:t>
            </a:r>
            <a:r>
              <a:rPr lang="en-US" b="0" i="0" dirty="0">
                <a:solidFill>
                  <a:srgbClr val="FF0000"/>
                </a:solidFill>
                <a:effectLst/>
                <a:latin typeface="Helvetica Neue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– The more employment variation rate, the less opportunity to use the term deposit.</a:t>
            </a:r>
          </a:p>
          <a:p>
            <a:r>
              <a:rPr lang="en-US" b="0" i="0" dirty="0" err="1">
                <a:solidFill>
                  <a:srgbClr val="FF0000"/>
                </a:solidFill>
                <a:effectLst/>
                <a:latin typeface="Helvetica Neue"/>
              </a:rPr>
              <a:t>Cons.price.idx</a:t>
            </a:r>
            <a:r>
              <a:rPr lang="en-US" b="0" i="0" dirty="0">
                <a:solidFill>
                  <a:srgbClr val="FF0000"/>
                </a:solidFill>
                <a:effectLst/>
                <a:latin typeface="Helvetica Neue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– The more consumer price index, the less opportunity to use the term deposit.</a:t>
            </a:r>
          </a:p>
          <a:p>
            <a:r>
              <a:rPr lang="en-CA" dirty="0">
                <a:solidFill>
                  <a:srgbClr val="FF0000"/>
                </a:solidFill>
                <a:latin typeface="Helvetica Neue"/>
              </a:rPr>
              <a:t>Euribor3m</a:t>
            </a:r>
            <a:r>
              <a:rPr lang="en-CA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–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The more </a:t>
            </a:r>
            <a:r>
              <a:rPr lang="en-CA" dirty="0" err="1">
                <a:solidFill>
                  <a:srgbClr val="000000"/>
                </a:solidFill>
                <a:latin typeface="Helvetica Neue"/>
              </a:rPr>
              <a:t>euribor</a:t>
            </a:r>
            <a:r>
              <a:rPr lang="en-CA" dirty="0">
                <a:solidFill>
                  <a:srgbClr val="000000"/>
                </a:solidFill>
                <a:latin typeface="Helvetica Neue"/>
              </a:rPr>
              <a:t> 3 month rate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, the less opportunity to use the term deposit.</a:t>
            </a:r>
          </a:p>
          <a:p>
            <a:r>
              <a:rPr lang="en-US" dirty="0" err="1">
                <a:solidFill>
                  <a:srgbClr val="FF0000"/>
                </a:solidFill>
                <a:latin typeface="Helvetica Neue"/>
              </a:rPr>
              <a:t>Cons.conf.idx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–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The more </a:t>
            </a:r>
            <a:r>
              <a:rPr lang="en-CA" dirty="0">
                <a:solidFill>
                  <a:srgbClr val="000000"/>
                </a:solidFill>
                <a:latin typeface="Helvetica Neue"/>
              </a:rPr>
              <a:t>consumer confidence index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,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mpre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opportunity to use the term deposit.</a:t>
            </a:r>
          </a:p>
          <a:p>
            <a:r>
              <a:rPr lang="en-US" b="0" i="0" dirty="0" err="1">
                <a:solidFill>
                  <a:srgbClr val="FF0000"/>
                </a:solidFill>
                <a:effectLst/>
                <a:latin typeface="Helvetica Neue"/>
              </a:rPr>
              <a:t>Nr.employee</a:t>
            </a:r>
            <a:r>
              <a:rPr lang="en-US" b="0" i="0" dirty="0">
                <a:solidFill>
                  <a:srgbClr val="FF0000"/>
                </a:solidFill>
                <a:effectLst/>
                <a:latin typeface="Helvetica Neue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– The greater number of employees, the less opportunity to use the term deposit.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462122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Path to profit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D3D2D26-EF68-9DB9-2920-0488BB6F6688}"/>
              </a:ext>
            </a:extLst>
          </p:cNvPr>
          <p:cNvGrpSpPr/>
          <p:nvPr/>
        </p:nvGrpSpPr>
        <p:grpSpPr>
          <a:xfrm>
            <a:off x="2406525" y="2499944"/>
            <a:ext cx="7378950" cy="1858112"/>
            <a:chOff x="930150" y="1633163"/>
            <a:chExt cx="7378950" cy="1858112"/>
          </a:xfrm>
        </p:grpSpPr>
        <p:grpSp>
          <p:nvGrpSpPr>
            <p:cNvPr id="2" name="Google Shape;587;p43">
              <a:extLst>
                <a:ext uri="{FF2B5EF4-FFF2-40B4-BE49-F238E27FC236}">
                  <a16:creationId xmlns:a16="http://schemas.microsoft.com/office/drawing/2014/main" id="{04A83D21-141C-DA45-8B26-7F5E3FC5D179}"/>
                </a:ext>
              </a:extLst>
            </p:cNvPr>
            <p:cNvGrpSpPr/>
            <p:nvPr/>
          </p:nvGrpSpPr>
          <p:grpSpPr>
            <a:xfrm>
              <a:off x="930150" y="2551575"/>
              <a:ext cx="1563600" cy="934500"/>
              <a:chOff x="930150" y="2551575"/>
              <a:chExt cx="1563600" cy="934500"/>
            </a:xfrm>
          </p:grpSpPr>
          <p:sp>
            <p:nvSpPr>
              <p:cNvPr id="3" name="Google Shape;588;p43">
                <a:extLst>
                  <a:ext uri="{FF2B5EF4-FFF2-40B4-BE49-F238E27FC236}">
                    <a16:creationId xmlns:a16="http://schemas.microsoft.com/office/drawing/2014/main" id="{CC669CFE-135B-3E95-4AC0-2501986B5343}"/>
                  </a:ext>
                </a:extLst>
              </p:cNvPr>
              <p:cNvSpPr/>
              <p:nvPr/>
            </p:nvSpPr>
            <p:spPr>
              <a:xfrm>
                <a:off x="930450" y="2551575"/>
                <a:ext cx="1563300" cy="934500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>
                <a:solidFill>
                  <a:srgbClr val="02A5B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" name="Google Shape;589;p43">
                <a:extLst>
                  <a:ext uri="{FF2B5EF4-FFF2-40B4-BE49-F238E27FC236}">
                    <a16:creationId xmlns:a16="http://schemas.microsoft.com/office/drawing/2014/main" id="{05BB3D4E-2572-1951-57CE-2FB7F1B57ABE}"/>
                  </a:ext>
                </a:extLst>
              </p:cNvPr>
              <p:cNvSpPr/>
              <p:nvPr/>
            </p:nvSpPr>
            <p:spPr>
              <a:xfrm>
                <a:off x="930150" y="2551575"/>
                <a:ext cx="1563600" cy="93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5"/>
                    </a:solidFill>
                    <a:latin typeface="Nunito"/>
                    <a:ea typeface="Nunito"/>
                    <a:cs typeface="Nunito"/>
                    <a:sym typeface="Nunito"/>
                  </a:rPr>
                  <a:t>Know the clients</a:t>
                </a:r>
                <a:endParaRPr>
                  <a:solidFill>
                    <a:schemeClr val="accent5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</p:grpSp>
        <p:grpSp>
          <p:nvGrpSpPr>
            <p:cNvPr id="11" name="Google Shape;590;p43">
              <a:extLst>
                <a:ext uri="{FF2B5EF4-FFF2-40B4-BE49-F238E27FC236}">
                  <a16:creationId xmlns:a16="http://schemas.microsoft.com/office/drawing/2014/main" id="{2BBE8EAF-41B0-41FB-F971-5EF50C72D83B}"/>
                </a:ext>
              </a:extLst>
            </p:cNvPr>
            <p:cNvGrpSpPr/>
            <p:nvPr/>
          </p:nvGrpSpPr>
          <p:grpSpPr>
            <a:xfrm>
              <a:off x="5401338" y="2547575"/>
              <a:ext cx="2907762" cy="943700"/>
              <a:chOff x="5401338" y="2547575"/>
              <a:chExt cx="2907762" cy="943700"/>
            </a:xfrm>
          </p:grpSpPr>
          <p:sp>
            <p:nvSpPr>
              <p:cNvPr id="12" name="Google Shape;591;p43">
                <a:extLst>
                  <a:ext uri="{FF2B5EF4-FFF2-40B4-BE49-F238E27FC236}">
                    <a16:creationId xmlns:a16="http://schemas.microsoft.com/office/drawing/2014/main" id="{D0DEF6B1-C36A-45FE-9DEA-B096075388FB}"/>
                  </a:ext>
                </a:extLst>
              </p:cNvPr>
              <p:cNvSpPr/>
              <p:nvPr/>
            </p:nvSpPr>
            <p:spPr>
              <a:xfrm>
                <a:off x="6745800" y="2547575"/>
                <a:ext cx="1563300" cy="93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chemeClr val="accent5"/>
                    </a:solidFill>
                    <a:latin typeface="Nunito SemiBold"/>
                    <a:ea typeface="Nunito SemiBold"/>
                    <a:cs typeface="Nunito SemiBold"/>
                    <a:sym typeface="Nunito SemiBold"/>
                  </a:rPr>
                  <a:t>Grow ABC’s future profit (potential)</a:t>
                </a:r>
                <a:endParaRPr dirty="0">
                  <a:solidFill>
                    <a:schemeClr val="accent5"/>
                  </a:solidFill>
                  <a:latin typeface="Nunito SemiBold"/>
                  <a:ea typeface="Nunito SemiBold"/>
                  <a:cs typeface="Nunito SemiBold"/>
                  <a:sym typeface="Nunito SemiBold"/>
                </a:endParaRPr>
              </a:p>
            </p:txBody>
          </p:sp>
          <p:sp>
            <p:nvSpPr>
              <p:cNvPr id="13" name="Google Shape;592;p43">
                <a:extLst>
                  <a:ext uri="{FF2B5EF4-FFF2-40B4-BE49-F238E27FC236}">
                    <a16:creationId xmlns:a16="http://schemas.microsoft.com/office/drawing/2014/main" id="{8E8565A1-8CB3-162B-4915-D68D9AA74FFA}"/>
                  </a:ext>
                </a:extLst>
              </p:cNvPr>
              <p:cNvSpPr/>
              <p:nvPr/>
            </p:nvSpPr>
            <p:spPr>
              <a:xfrm>
                <a:off x="6745650" y="2556775"/>
                <a:ext cx="1563300" cy="934500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>
                <a:solidFill>
                  <a:srgbClr val="02A5B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accent2"/>
                  </a:solidFill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  <p:cxnSp>
            <p:nvCxnSpPr>
              <p:cNvPr id="14" name="Google Shape;593;p43">
                <a:extLst>
                  <a:ext uri="{FF2B5EF4-FFF2-40B4-BE49-F238E27FC236}">
                    <a16:creationId xmlns:a16="http://schemas.microsoft.com/office/drawing/2014/main" id="{DF193764-0A80-8923-86C6-F32C9BADBB2F}"/>
                  </a:ext>
                </a:extLst>
              </p:cNvPr>
              <p:cNvCxnSpPr>
                <a:stCxn id="23" idx="3"/>
                <a:endCxn id="12" idx="1"/>
              </p:cNvCxnSpPr>
              <p:nvPr/>
            </p:nvCxnSpPr>
            <p:spPr>
              <a:xfrm rot="10800000" flipH="1">
                <a:off x="5401338" y="3017025"/>
                <a:ext cx="1344600" cy="1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5" name="Google Shape;595;p43">
              <a:extLst>
                <a:ext uri="{FF2B5EF4-FFF2-40B4-BE49-F238E27FC236}">
                  <a16:creationId xmlns:a16="http://schemas.microsoft.com/office/drawing/2014/main" id="{E6586AB8-FBBE-F9B7-AD35-B4FAD7F07FA0}"/>
                </a:ext>
              </a:extLst>
            </p:cNvPr>
            <p:cNvGrpSpPr/>
            <p:nvPr/>
          </p:nvGrpSpPr>
          <p:grpSpPr>
            <a:xfrm>
              <a:off x="2493750" y="2551575"/>
              <a:ext cx="2907600" cy="935700"/>
              <a:chOff x="2493750" y="2551575"/>
              <a:chExt cx="2907600" cy="935700"/>
            </a:xfrm>
          </p:grpSpPr>
          <p:sp>
            <p:nvSpPr>
              <p:cNvPr id="16" name="Google Shape;596;p43">
                <a:extLst>
                  <a:ext uri="{FF2B5EF4-FFF2-40B4-BE49-F238E27FC236}">
                    <a16:creationId xmlns:a16="http://schemas.microsoft.com/office/drawing/2014/main" id="{0DCD640C-BB6C-33FC-08B2-9F7D2937BA60}"/>
                  </a:ext>
                </a:extLst>
              </p:cNvPr>
              <p:cNvSpPr/>
              <p:nvPr/>
            </p:nvSpPr>
            <p:spPr>
              <a:xfrm>
                <a:off x="3838050" y="2552775"/>
                <a:ext cx="1563300" cy="93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chemeClr val="accent5"/>
                    </a:solidFill>
                    <a:latin typeface="Nunito"/>
                    <a:ea typeface="Nunito"/>
                    <a:cs typeface="Nunito"/>
                    <a:sym typeface="Nunito"/>
                  </a:rPr>
                  <a:t>Satisfy needs of clients</a:t>
                </a:r>
                <a:endParaRPr dirty="0">
                  <a:solidFill>
                    <a:schemeClr val="accent5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grpSp>
            <p:nvGrpSpPr>
              <p:cNvPr id="20" name="Google Shape;597;p43">
                <a:extLst>
                  <a:ext uri="{FF2B5EF4-FFF2-40B4-BE49-F238E27FC236}">
                    <a16:creationId xmlns:a16="http://schemas.microsoft.com/office/drawing/2014/main" id="{5AF16C64-206D-E12F-E369-A9D3C9D59734}"/>
                  </a:ext>
                </a:extLst>
              </p:cNvPr>
              <p:cNvGrpSpPr/>
              <p:nvPr/>
            </p:nvGrpSpPr>
            <p:grpSpPr>
              <a:xfrm>
                <a:off x="2493750" y="2551575"/>
                <a:ext cx="2907588" cy="934500"/>
                <a:chOff x="2493750" y="2551575"/>
                <a:chExt cx="2907588" cy="934500"/>
              </a:xfrm>
            </p:grpSpPr>
            <p:sp>
              <p:nvSpPr>
                <p:cNvPr id="23" name="Google Shape;594;p43">
                  <a:extLst>
                    <a:ext uri="{FF2B5EF4-FFF2-40B4-BE49-F238E27FC236}">
                      <a16:creationId xmlns:a16="http://schemas.microsoft.com/office/drawing/2014/main" id="{6AA64C0D-3D45-AFF0-9C2C-ED54B28A399D}"/>
                    </a:ext>
                  </a:extLst>
                </p:cNvPr>
                <p:cNvSpPr/>
                <p:nvPr/>
              </p:nvSpPr>
              <p:spPr>
                <a:xfrm>
                  <a:off x="3838038" y="2551575"/>
                  <a:ext cx="1563300" cy="934500"/>
                </a:xfrm>
                <a:prstGeom prst="roundRect">
                  <a:avLst>
                    <a:gd name="adj" fmla="val 16667"/>
                  </a:avLst>
                </a:prstGeom>
                <a:noFill/>
                <a:ln w="28575" cap="flat" cmpd="sng">
                  <a:solidFill>
                    <a:srgbClr val="02A5B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24" name="Google Shape;598;p43">
                  <a:extLst>
                    <a:ext uri="{FF2B5EF4-FFF2-40B4-BE49-F238E27FC236}">
                      <a16:creationId xmlns:a16="http://schemas.microsoft.com/office/drawing/2014/main" id="{8FE6DBCE-9AC5-D421-0CF5-F3188E5B8DF4}"/>
                    </a:ext>
                  </a:extLst>
                </p:cNvPr>
                <p:cNvCxnSpPr>
                  <a:stCxn id="5" idx="3"/>
                  <a:endCxn id="23" idx="1"/>
                </p:cNvCxnSpPr>
                <p:nvPr/>
              </p:nvCxnSpPr>
              <p:spPr>
                <a:xfrm>
                  <a:off x="2493750" y="3018825"/>
                  <a:ext cx="13443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</p:grpSp>
        <p:pic>
          <p:nvPicPr>
            <p:cNvPr id="25" name="Google Shape;599;p43">
              <a:extLst>
                <a:ext uri="{FF2B5EF4-FFF2-40B4-BE49-F238E27FC236}">
                  <a16:creationId xmlns:a16="http://schemas.microsoft.com/office/drawing/2014/main" id="{76175287-AA35-9B38-E13E-E986C309DAF0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b="16317"/>
            <a:stretch/>
          </p:blipFill>
          <p:spPr>
            <a:xfrm>
              <a:off x="1163313" y="1633163"/>
              <a:ext cx="109728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600;p43">
              <a:extLst>
                <a:ext uri="{FF2B5EF4-FFF2-40B4-BE49-F238E27FC236}">
                  <a16:creationId xmlns:a16="http://schemas.microsoft.com/office/drawing/2014/main" id="{22E35A56-2D61-BED0-0425-7E1CCE371C5B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14803" y="1633163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601;p43">
              <a:extLst>
                <a:ext uri="{FF2B5EF4-FFF2-40B4-BE49-F238E27FC236}">
                  <a16:creationId xmlns:a16="http://schemas.microsoft.com/office/drawing/2014/main" id="{70744746-6A9C-A628-9359-3FE3C4F51A3F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29450" y="163317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3927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Idea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5B4FE60-06FB-F157-9B53-365EEEAE7657}"/>
              </a:ext>
            </a:extLst>
          </p:cNvPr>
          <p:cNvGrpSpPr/>
          <p:nvPr/>
        </p:nvGrpSpPr>
        <p:grpSpPr>
          <a:xfrm>
            <a:off x="3372750" y="2674169"/>
            <a:ext cx="5446500" cy="2290525"/>
            <a:chOff x="1848613" y="1813188"/>
            <a:chExt cx="5446500" cy="2290525"/>
          </a:xfrm>
        </p:grpSpPr>
        <p:sp>
          <p:nvSpPr>
            <p:cNvPr id="17" name="Google Shape;627;p45">
              <a:extLst>
                <a:ext uri="{FF2B5EF4-FFF2-40B4-BE49-F238E27FC236}">
                  <a16:creationId xmlns:a16="http://schemas.microsoft.com/office/drawing/2014/main" id="{73AEB549-5BB6-D050-1503-4611C38F5997}"/>
                </a:ext>
              </a:extLst>
            </p:cNvPr>
            <p:cNvSpPr txBox="1"/>
            <p:nvPr/>
          </p:nvSpPr>
          <p:spPr>
            <a:xfrm>
              <a:off x="1848613" y="3087913"/>
              <a:ext cx="54465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5"/>
                  </a:solidFill>
                  <a:latin typeface="Nunito"/>
                  <a:ea typeface="Nunito"/>
                  <a:cs typeface="Nunito"/>
                  <a:sym typeface="Nunito"/>
                </a:rPr>
                <a:t>How can we apply </a:t>
              </a:r>
              <a:r>
                <a:rPr lang="en" sz="2000" b="1" dirty="0">
                  <a:solidFill>
                    <a:srgbClr val="FF0000"/>
                  </a:solidFill>
                  <a:latin typeface="Nunito"/>
                  <a:ea typeface="Nunito"/>
                  <a:cs typeface="Nunito"/>
                  <a:sym typeface="Nunito"/>
                </a:rPr>
                <a:t>machine learning</a:t>
              </a:r>
              <a:r>
                <a:rPr lang="en" sz="2000" dirty="0">
                  <a:solidFill>
                    <a:srgbClr val="FF0000"/>
                  </a:solidFill>
                  <a:latin typeface="Nunito"/>
                  <a:ea typeface="Nunito"/>
                  <a:cs typeface="Nunito"/>
                  <a:sym typeface="Nunito"/>
                </a:rPr>
                <a:t> </a:t>
              </a:r>
              <a:r>
                <a:rPr lang="en" sz="2000" dirty="0">
                  <a:solidFill>
                    <a:schemeClr val="accent5"/>
                  </a:solidFill>
                  <a:latin typeface="Nunito"/>
                  <a:ea typeface="Nunito"/>
                  <a:cs typeface="Nunito"/>
                  <a:sym typeface="Nunito"/>
                </a:rPr>
                <a:t>on ABC’s </a:t>
              </a:r>
              <a:r>
                <a:rPr lang="en" sz="2000" b="1" dirty="0">
                  <a:solidFill>
                    <a:schemeClr val="accent5"/>
                  </a:solidFill>
                  <a:latin typeface="Nunito"/>
                  <a:ea typeface="Nunito"/>
                  <a:cs typeface="Nunito"/>
                  <a:sym typeface="Nunito"/>
                </a:rPr>
                <a:t>internal data</a:t>
              </a:r>
              <a:r>
                <a:rPr lang="en" sz="2000" dirty="0">
                  <a:solidFill>
                    <a:schemeClr val="accent5"/>
                  </a:solidFill>
                  <a:latin typeface="Nunito"/>
                  <a:ea typeface="Nunito"/>
                  <a:cs typeface="Nunito"/>
                  <a:sym typeface="Nunito"/>
                </a:rPr>
                <a:t> to better understand ABC’s </a:t>
              </a:r>
              <a:r>
                <a:rPr lang="en" sz="2000" b="1" dirty="0">
                  <a:solidFill>
                    <a:schemeClr val="accent5"/>
                  </a:solidFill>
                  <a:latin typeface="Nunito"/>
                  <a:ea typeface="Nunito"/>
                  <a:cs typeface="Nunito"/>
                  <a:sym typeface="Nunito"/>
                </a:rPr>
                <a:t>clients </a:t>
              </a:r>
              <a:r>
                <a:rPr lang="en" sz="2000" dirty="0">
                  <a:solidFill>
                    <a:schemeClr val="accent5"/>
                  </a:solidFill>
                  <a:latin typeface="Nunito"/>
                  <a:ea typeface="Nunito"/>
                  <a:cs typeface="Nunito"/>
                  <a:sym typeface="Nunito"/>
                </a:rPr>
                <a:t>and support </a:t>
              </a:r>
              <a:r>
                <a:rPr lang="en" sz="2000" b="1" dirty="0">
                  <a:solidFill>
                    <a:schemeClr val="accent5"/>
                  </a:solidFill>
                  <a:latin typeface="Nunito"/>
                  <a:ea typeface="Nunito"/>
                  <a:cs typeface="Nunito"/>
                  <a:sym typeface="Nunito"/>
                </a:rPr>
                <a:t>expert advisers</a:t>
              </a:r>
              <a:r>
                <a:rPr lang="en" sz="2000" dirty="0">
                  <a:solidFill>
                    <a:schemeClr val="accent5"/>
                  </a:solidFill>
                  <a:latin typeface="Nunito"/>
                  <a:ea typeface="Nunito"/>
                  <a:cs typeface="Nunito"/>
                  <a:sym typeface="Nunito"/>
                </a:rPr>
                <a:t>. </a:t>
              </a:r>
              <a:endParaRPr sz="2000" dirty="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pic>
          <p:nvPicPr>
            <p:cNvPr id="19" name="Google Shape;629;p45">
              <a:extLst>
                <a:ext uri="{FF2B5EF4-FFF2-40B4-BE49-F238E27FC236}">
                  <a16:creationId xmlns:a16="http://schemas.microsoft.com/office/drawing/2014/main" id="{0701F807-7456-3D23-DD3A-18D1CDD169D9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194452" y="1813188"/>
              <a:ext cx="754822" cy="7548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Google Shape;630;p45">
              <a:extLst>
                <a:ext uri="{FF2B5EF4-FFF2-40B4-BE49-F238E27FC236}">
                  <a16:creationId xmlns:a16="http://schemas.microsoft.com/office/drawing/2014/main" id="{3868B678-B842-CC53-0D9A-53279CFE9FEF}"/>
                </a:ext>
              </a:extLst>
            </p:cNvPr>
            <p:cNvSpPr/>
            <p:nvPr/>
          </p:nvSpPr>
          <p:spPr>
            <a:xfrm>
              <a:off x="4321363" y="1842925"/>
              <a:ext cx="501000" cy="510000"/>
            </a:xfrm>
            <a:prstGeom prst="ellipse">
              <a:avLst/>
            </a:prstGeom>
            <a:solidFill>
              <a:srgbClr val="FFFF00">
                <a:alpha val="374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688882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Roadmap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67D1799-D8E5-940D-CBE3-2E47847C286B}"/>
              </a:ext>
            </a:extLst>
          </p:cNvPr>
          <p:cNvGrpSpPr/>
          <p:nvPr/>
        </p:nvGrpSpPr>
        <p:grpSpPr>
          <a:xfrm>
            <a:off x="1971232" y="1946939"/>
            <a:ext cx="8000038" cy="4453979"/>
            <a:chOff x="305712" y="1098800"/>
            <a:chExt cx="8000038" cy="4453979"/>
          </a:xfrm>
        </p:grpSpPr>
        <p:sp>
          <p:nvSpPr>
            <p:cNvPr id="41" name="Google Shape;129;p18">
              <a:extLst>
                <a:ext uri="{FF2B5EF4-FFF2-40B4-BE49-F238E27FC236}">
                  <a16:creationId xmlns:a16="http://schemas.microsoft.com/office/drawing/2014/main" id="{A9909F64-F2B8-AE67-244E-13EBC4F5DEA3}"/>
                </a:ext>
              </a:extLst>
            </p:cNvPr>
            <p:cNvSpPr txBox="1"/>
            <p:nvPr/>
          </p:nvSpPr>
          <p:spPr>
            <a:xfrm>
              <a:off x="305712" y="1935949"/>
              <a:ext cx="1714424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Data cleaning</a:t>
              </a:r>
              <a:endParaRPr dirty="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42" name="Google Shape;130;p18">
              <a:extLst>
                <a:ext uri="{FF2B5EF4-FFF2-40B4-BE49-F238E27FC236}">
                  <a16:creationId xmlns:a16="http://schemas.microsoft.com/office/drawing/2014/main" id="{6C155E17-2DE4-9B24-302D-770BF472E0DF}"/>
                </a:ext>
              </a:extLst>
            </p:cNvPr>
            <p:cNvCxnSpPr>
              <a:stCxn id="51" idx="3"/>
              <a:endCxn id="52" idx="1"/>
            </p:cNvCxnSpPr>
            <p:nvPr/>
          </p:nvCxnSpPr>
          <p:spPr>
            <a:xfrm>
              <a:off x="1537899" y="1473775"/>
              <a:ext cx="1272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3" name="Google Shape;133;p18">
              <a:extLst>
                <a:ext uri="{FF2B5EF4-FFF2-40B4-BE49-F238E27FC236}">
                  <a16:creationId xmlns:a16="http://schemas.microsoft.com/office/drawing/2014/main" id="{E3F96BDD-F3A8-F6ED-6E67-4E0D461A0CE9}"/>
                </a:ext>
              </a:extLst>
            </p:cNvPr>
            <p:cNvSpPr txBox="1"/>
            <p:nvPr/>
          </p:nvSpPr>
          <p:spPr>
            <a:xfrm>
              <a:off x="2810996" y="1974704"/>
              <a:ext cx="749678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EDA</a:t>
              </a:r>
              <a:endParaRPr dirty="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44" name="Google Shape;134;p18">
              <a:extLst>
                <a:ext uri="{FF2B5EF4-FFF2-40B4-BE49-F238E27FC236}">
                  <a16:creationId xmlns:a16="http://schemas.microsoft.com/office/drawing/2014/main" id="{0EE38E93-5674-7FAF-9B94-4AC6B4489439}"/>
                </a:ext>
              </a:extLst>
            </p:cNvPr>
            <p:cNvCxnSpPr>
              <a:stCxn id="52" idx="3"/>
              <a:endCxn id="53" idx="1"/>
            </p:cNvCxnSpPr>
            <p:nvPr/>
          </p:nvCxnSpPr>
          <p:spPr>
            <a:xfrm>
              <a:off x="3560674" y="1473775"/>
              <a:ext cx="1339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5" name="Google Shape;136;p18">
              <a:extLst>
                <a:ext uri="{FF2B5EF4-FFF2-40B4-BE49-F238E27FC236}">
                  <a16:creationId xmlns:a16="http://schemas.microsoft.com/office/drawing/2014/main" id="{6EE75192-FCDC-77ED-95AC-AFF670382485}"/>
                </a:ext>
              </a:extLst>
            </p:cNvPr>
            <p:cNvSpPr txBox="1"/>
            <p:nvPr/>
          </p:nvSpPr>
          <p:spPr>
            <a:xfrm>
              <a:off x="4478300" y="1955898"/>
              <a:ext cx="15936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Classification</a:t>
              </a:r>
              <a:endParaRPr dirty="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pic>
          <p:nvPicPr>
            <p:cNvPr id="46" name="Google Shape;137;p18">
              <a:extLst>
                <a:ext uri="{FF2B5EF4-FFF2-40B4-BE49-F238E27FC236}">
                  <a16:creationId xmlns:a16="http://schemas.microsoft.com/office/drawing/2014/main" id="{43EA0304-0326-7B67-D998-A16FED6E99CA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7133976" y="1098800"/>
              <a:ext cx="749950" cy="749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" name="Google Shape;138;p18">
              <a:extLst>
                <a:ext uri="{FF2B5EF4-FFF2-40B4-BE49-F238E27FC236}">
                  <a16:creationId xmlns:a16="http://schemas.microsoft.com/office/drawing/2014/main" id="{9D8C546D-3474-5819-F92D-7B0886644ABA}"/>
                </a:ext>
              </a:extLst>
            </p:cNvPr>
            <p:cNvSpPr txBox="1"/>
            <p:nvPr/>
          </p:nvSpPr>
          <p:spPr>
            <a:xfrm>
              <a:off x="6712150" y="1856825"/>
              <a:ext cx="1593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Evaluation</a:t>
              </a:r>
              <a:endParaRPr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49" name="Google Shape;139;p18">
              <a:extLst>
                <a:ext uri="{FF2B5EF4-FFF2-40B4-BE49-F238E27FC236}">
                  <a16:creationId xmlns:a16="http://schemas.microsoft.com/office/drawing/2014/main" id="{E4F42DFC-A3B5-9A6F-7B50-C53680B07C83}"/>
                </a:ext>
              </a:extLst>
            </p:cNvPr>
            <p:cNvCxnSpPr>
              <a:stCxn id="53" idx="3"/>
              <a:endCxn id="46" idx="1"/>
            </p:cNvCxnSpPr>
            <p:nvPr/>
          </p:nvCxnSpPr>
          <p:spPr>
            <a:xfrm>
              <a:off x="5650074" y="1473775"/>
              <a:ext cx="1483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pic>
          <p:nvPicPr>
            <p:cNvPr id="51" name="Google Shape;131;p18">
              <a:extLst>
                <a:ext uri="{FF2B5EF4-FFF2-40B4-BE49-F238E27FC236}">
                  <a16:creationId xmlns:a16="http://schemas.microsoft.com/office/drawing/2014/main" id="{CB5A8024-F639-DBD5-C40A-E7376A25547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7950" y="1098800"/>
              <a:ext cx="749949" cy="7499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" name="Google Shape;132;p18">
              <a:extLst>
                <a:ext uri="{FF2B5EF4-FFF2-40B4-BE49-F238E27FC236}">
                  <a16:creationId xmlns:a16="http://schemas.microsoft.com/office/drawing/2014/main" id="{B064B9B7-6BA1-C1C5-942C-A6EB66845C2A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10725" y="1098800"/>
              <a:ext cx="749949" cy="7499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" name="Google Shape;135;p18">
              <a:extLst>
                <a:ext uri="{FF2B5EF4-FFF2-40B4-BE49-F238E27FC236}">
                  <a16:creationId xmlns:a16="http://schemas.microsoft.com/office/drawing/2014/main" id="{BCA7AB1D-3045-CA79-8658-203FDDA51214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900125" y="1098800"/>
              <a:ext cx="749949" cy="7499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" name="Google Shape;140;p18">
              <a:extLst>
                <a:ext uri="{FF2B5EF4-FFF2-40B4-BE49-F238E27FC236}">
                  <a16:creationId xmlns:a16="http://schemas.microsoft.com/office/drawing/2014/main" id="{DAA58FB8-2107-114A-25B4-3C4C0941ACC6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84012" y="2956200"/>
              <a:ext cx="749949" cy="74994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5" name="Google Shape;141;p18">
              <a:extLst>
                <a:ext uri="{FF2B5EF4-FFF2-40B4-BE49-F238E27FC236}">
                  <a16:creationId xmlns:a16="http://schemas.microsoft.com/office/drawing/2014/main" id="{0AE16FAB-A8E9-16A6-D62D-740D43A3325A}"/>
                </a:ext>
              </a:extLst>
            </p:cNvPr>
            <p:cNvCxnSpPr>
              <a:cxnSpLocks/>
              <a:stCxn id="54" idx="0"/>
              <a:endCxn id="41" idx="2"/>
            </p:cNvCxnSpPr>
            <p:nvPr/>
          </p:nvCxnSpPr>
          <p:spPr>
            <a:xfrm flipV="1">
              <a:off x="1158987" y="2397584"/>
              <a:ext cx="3937" cy="558616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56" name="Google Shape;142;p18">
              <a:extLst>
                <a:ext uri="{FF2B5EF4-FFF2-40B4-BE49-F238E27FC236}">
                  <a16:creationId xmlns:a16="http://schemas.microsoft.com/office/drawing/2014/main" id="{7C8A9627-5D51-23EA-CBA3-6414202A17A3}"/>
                </a:ext>
              </a:extLst>
            </p:cNvPr>
            <p:cNvSpPr txBox="1"/>
            <p:nvPr/>
          </p:nvSpPr>
          <p:spPr>
            <a:xfrm>
              <a:off x="343174" y="3706150"/>
              <a:ext cx="1896981" cy="1292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Nunito"/>
                <a:buChar char="●"/>
              </a:pPr>
              <a:r>
                <a:rPr lang="en" dirty="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Duplicates removal</a:t>
              </a: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Nunito"/>
                <a:buChar char="●"/>
              </a:pPr>
              <a:r>
                <a:rPr lang="en" dirty="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Outlier removal</a:t>
              </a:r>
              <a:endParaRPr dirty="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pic>
          <p:nvPicPr>
            <p:cNvPr id="58" name="Google Shape;143;p18">
              <a:extLst>
                <a:ext uri="{FF2B5EF4-FFF2-40B4-BE49-F238E27FC236}">
                  <a16:creationId xmlns:a16="http://schemas.microsoft.com/office/drawing/2014/main" id="{A6EC0C84-6D06-C221-E349-AAB129BA37BA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810726" y="2956200"/>
              <a:ext cx="749950" cy="749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" name="Google Shape;144;p18">
              <a:extLst>
                <a:ext uri="{FF2B5EF4-FFF2-40B4-BE49-F238E27FC236}">
                  <a16:creationId xmlns:a16="http://schemas.microsoft.com/office/drawing/2014/main" id="{1CC22D12-7475-16FF-E731-8D7F08332EE8}"/>
                </a:ext>
              </a:extLst>
            </p:cNvPr>
            <p:cNvSpPr txBox="1"/>
            <p:nvPr/>
          </p:nvSpPr>
          <p:spPr>
            <a:xfrm>
              <a:off x="2068027" y="3720722"/>
              <a:ext cx="2235344" cy="10156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Nunito"/>
                <a:buChar char="●"/>
              </a:pPr>
              <a:r>
                <a:rPr lang="en-CA" dirty="0" err="1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Undersampling</a:t>
              </a:r>
              <a:endParaRPr dirty="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Nunito"/>
                <a:buChar char="●"/>
              </a:pPr>
              <a:r>
                <a:rPr lang="en-CA" dirty="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Feature Engineering</a:t>
              </a:r>
              <a:endParaRPr dirty="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61" name="Google Shape;145;p18">
              <a:extLst>
                <a:ext uri="{FF2B5EF4-FFF2-40B4-BE49-F238E27FC236}">
                  <a16:creationId xmlns:a16="http://schemas.microsoft.com/office/drawing/2014/main" id="{17A39CD3-0A0D-2F2E-6411-8E5BE2285DC2}"/>
                </a:ext>
              </a:extLst>
            </p:cNvPr>
            <p:cNvCxnSpPr>
              <a:cxnSpLocks/>
              <a:stCxn id="58" idx="0"/>
              <a:endCxn id="43" idx="2"/>
            </p:cNvCxnSpPr>
            <p:nvPr/>
          </p:nvCxnSpPr>
          <p:spPr>
            <a:xfrm flipV="1">
              <a:off x="3185701" y="2436339"/>
              <a:ext cx="134" cy="519861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pic>
          <p:nvPicPr>
            <p:cNvPr id="62" name="Google Shape;146;p18">
              <a:extLst>
                <a:ext uri="{FF2B5EF4-FFF2-40B4-BE49-F238E27FC236}">
                  <a16:creationId xmlns:a16="http://schemas.microsoft.com/office/drawing/2014/main" id="{A1204EDD-1ED4-2AFB-2908-387ADC80C4F8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900125" y="2956200"/>
              <a:ext cx="749949" cy="74994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3" name="Google Shape;147;p18">
              <a:extLst>
                <a:ext uri="{FF2B5EF4-FFF2-40B4-BE49-F238E27FC236}">
                  <a16:creationId xmlns:a16="http://schemas.microsoft.com/office/drawing/2014/main" id="{7B2637A7-907B-91FA-9E0D-7EA60F4F48BE}"/>
                </a:ext>
              </a:extLst>
            </p:cNvPr>
            <p:cNvCxnSpPr>
              <a:cxnSpLocks/>
              <a:stCxn id="62" idx="0"/>
              <a:endCxn id="45" idx="2"/>
            </p:cNvCxnSpPr>
            <p:nvPr/>
          </p:nvCxnSpPr>
          <p:spPr>
            <a:xfrm flipV="1">
              <a:off x="5275100" y="2417533"/>
              <a:ext cx="0" cy="538667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64" name="Google Shape;148;p18">
              <a:extLst>
                <a:ext uri="{FF2B5EF4-FFF2-40B4-BE49-F238E27FC236}">
                  <a16:creationId xmlns:a16="http://schemas.microsoft.com/office/drawing/2014/main" id="{B7B34C79-AC6F-97EF-4213-48B1A137B225}"/>
                </a:ext>
              </a:extLst>
            </p:cNvPr>
            <p:cNvSpPr txBox="1"/>
            <p:nvPr/>
          </p:nvSpPr>
          <p:spPr>
            <a:xfrm>
              <a:off x="4605347" y="3706150"/>
              <a:ext cx="1786455" cy="18466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Nunito"/>
                <a:buChar char="●"/>
              </a:pPr>
              <a:r>
                <a:rPr lang="en" dirty="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Logistic Regression</a:t>
              </a: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Nunito"/>
                <a:buChar char="●"/>
              </a:pPr>
              <a:r>
                <a:rPr lang="en" dirty="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SVM</a:t>
              </a: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Nunito"/>
                <a:buChar char="●"/>
              </a:pPr>
              <a:r>
                <a:rPr lang="en" dirty="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Random Forest</a:t>
              </a:r>
              <a:endParaRPr dirty="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Nunito"/>
                <a:buChar char="●"/>
              </a:pPr>
              <a:r>
                <a:rPr lang="en" dirty="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Xgboost</a:t>
              </a:r>
              <a:endParaRPr dirty="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pic>
          <p:nvPicPr>
            <p:cNvPr id="65" name="Google Shape;149;p18">
              <a:extLst>
                <a:ext uri="{FF2B5EF4-FFF2-40B4-BE49-F238E27FC236}">
                  <a16:creationId xmlns:a16="http://schemas.microsoft.com/office/drawing/2014/main" id="{2C132829-7257-AE18-DC62-EF874326649F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133975" y="2956200"/>
              <a:ext cx="749949" cy="74994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6" name="Google Shape;150;p18">
              <a:extLst>
                <a:ext uri="{FF2B5EF4-FFF2-40B4-BE49-F238E27FC236}">
                  <a16:creationId xmlns:a16="http://schemas.microsoft.com/office/drawing/2014/main" id="{E57D2909-96C2-5A17-9D2B-7B73E06A6FB0}"/>
                </a:ext>
              </a:extLst>
            </p:cNvPr>
            <p:cNvCxnSpPr>
              <a:stCxn id="65" idx="0"/>
              <a:endCxn id="47" idx="2"/>
            </p:cNvCxnSpPr>
            <p:nvPr/>
          </p:nvCxnSpPr>
          <p:spPr>
            <a:xfrm rot="10800000">
              <a:off x="7508949" y="2256900"/>
              <a:ext cx="0" cy="6993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67" name="Google Shape;151;p18">
              <a:extLst>
                <a:ext uri="{FF2B5EF4-FFF2-40B4-BE49-F238E27FC236}">
                  <a16:creationId xmlns:a16="http://schemas.microsoft.com/office/drawing/2014/main" id="{6B8C904C-A719-A198-D9BB-AE43D48170EE}"/>
                </a:ext>
              </a:extLst>
            </p:cNvPr>
            <p:cNvSpPr txBox="1"/>
            <p:nvPr/>
          </p:nvSpPr>
          <p:spPr>
            <a:xfrm>
              <a:off x="6517596" y="3716879"/>
              <a:ext cx="1786454" cy="1569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Nunito"/>
                <a:buChar char="●"/>
              </a:pPr>
              <a:r>
                <a:rPr lang="en-CA" dirty="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Precision</a:t>
              </a: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Nunito"/>
                <a:buChar char="●"/>
              </a:pPr>
              <a:r>
                <a:rPr lang="en-CA" dirty="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Recall</a:t>
              </a: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Nunito"/>
                <a:buChar char="●"/>
              </a:pPr>
              <a:r>
                <a:rPr lang="en-CA" dirty="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F-1 score</a:t>
              </a: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Nunito"/>
                <a:buChar char="●"/>
              </a:pPr>
              <a:r>
                <a:rPr lang="en-CA" dirty="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Accuracy</a:t>
              </a: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Nunito"/>
                <a:buChar char="●"/>
              </a:pPr>
              <a:endParaRPr dirty="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7821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C3CDA7EA-ED0B-6EB6-9359-FBE34B2C2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869242"/>
              </p:ext>
            </p:extLst>
          </p:nvPr>
        </p:nvGraphicFramePr>
        <p:xfrm>
          <a:off x="198785" y="1630018"/>
          <a:ext cx="11794430" cy="4956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790">
                  <a:extLst>
                    <a:ext uri="{9D8B030D-6E8A-4147-A177-3AD203B41FA5}">
                      <a16:colId xmlns:a16="http://schemas.microsoft.com/office/drawing/2014/main" val="3848332527"/>
                    </a:ext>
                  </a:extLst>
                </a:gridCol>
                <a:gridCol w="693790">
                  <a:extLst>
                    <a:ext uri="{9D8B030D-6E8A-4147-A177-3AD203B41FA5}">
                      <a16:colId xmlns:a16="http://schemas.microsoft.com/office/drawing/2014/main" val="1244054872"/>
                    </a:ext>
                  </a:extLst>
                </a:gridCol>
                <a:gridCol w="693790">
                  <a:extLst>
                    <a:ext uri="{9D8B030D-6E8A-4147-A177-3AD203B41FA5}">
                      <a16:colId xmlns:a16="http://schemas.microsoft.com/office/drawing/2014/main" val="2227083199"/>
                    </a:ext>
                  </a:extLst>
                </a:gridCol>
                <a:gridCol w="693790">
                  <a:extLst>
                    <a:ext uri="{9D8B030D-6E8A-4147-A177-3AD203B41FA5}">
                      <a16:colId xmlns:a16="http://schemas.microsoft.com/office/drawing/2014/main" val="2355658905"/>
                    </a:ext>
                  </a:extLst>
                </a:gridCol>
                <a:gridCol w="693790">
                  <a:extLst>
                    <a:ext uri="{9D8B030D-6E8A-4147-A177-3AD203B41FA5}">
                      <a16:colId xmlns:a16="http://schemas.microsoft.com/office/drawing/2014/main" val="860913749"/>
                    </a:ext>
                  </a:extLst>
                </a:gridCol>
                <a:gridCol w="693790">
                  <a:extLst>
                    <a:ext uri="{9D8B030D-6E8A-4147-A177-3AD203B41FA5}">
                      <a16:colId xmlns:a16="http://schemas.microsoft.com/office/drawing/2014/main" val="519902396"/>
                    </a:ext>
                  </a:extLst>
                </a:gridCol>
                <a:gridCol w="693790">
                  <a:extLst>
                    <a:ext uri="{9D8B030D-6E8A-4147-A177-3AD203B41FA5}">
                      <a16:colId xmlns:a16="http://schemas.microsoft.com/office/drawing/2014/main" val="3396733695"/>
                    </a:ext>
                  </a:extLst>
                </a:gridCol>
                <a:gridCol w="693790">
                  <a:extLst>
                    <a:ext uri="{9D8B030D-6E8A-4147-A177-3AD203B41FA5}">
                      <a16:colId xmlns:a16="http://schemas.microsoft.com/office/drawing/2014/main" val="342956577"/>
                    </a:ext>
                  </a:extLst>
                </a:gridCol>
                <a:gridCol w="693790">
                  <a:extLst>
                    <a:ext uri="{9D8B030D-6E8A-4147-A177-3AD203B41FA5}">
                      <a16:colId xmlns:a16="http://schemas.microsoft.com/office/drawing/2014/main" val="1508625326"/>
                    </a:ext>
                  </a:extLst>
                </a:gridCol>
                <a:gridCol w="693790">
                  <a:extLst>
                    <a:ext uri="{9D8B030D-6E8A-4147-A177-3AD203B41FA5}">
                      <a16:colId xmlns:a16="http://schemas.microsoft.com/office/drawing/2014/main" val="3859725935"/>
                    </a:ext>
                  </a:extLst>
                </a:gridCol>
                <a:gridCol w="693790">
                  <a:extLst>
                    <a:ext uri="{9D8B030D-6E8A-4147-A177-3AD203B41FA5}">
                      <a16:colId xmlns:a16="http://schemas.microsoft.com/office/drawing/2014/main" val="192886213"/>
                    </a:ext>
                  </a:extLst>
                </a:gridCol>
                <a:gridCol w="693790">
                  <a:extLst>
                    <a:ext uri="{9D8B030D-6E8A-4147-A177-3AD203B41FA5}">
                      <a16:colId xmlns:a16="http://schemas.microsoft.com/office/drawing/2014/main" val="2379472901"/>
                    </a:ext>
                  </a:extLst>
                </a:gridCol>
                <a:gridCol w="693790">
                  <a:extLst>
                    <a:ext uri="{9D8B030D-6E8A-4147-A177-3AD203B41FA5}">
                      <a16:colId xmlns:a16="http://schemas.microsoft.com/office/drawing/2014/main" val="3967195845"/>
                    </a:ext>
                  </a:extLst>
                </a:gridCol>
                <a:gridCol w="693790">
                  <a:extLst>
                    <a:ext uri="{9D8B030D-6E8A-4147-A177-3AD203B41FA5}">
                      <a16:colId xmlns:a16="http://schemas.microsoft.com/office/drawing/2014/main" val="3482017276"/>
                    </a:ext>
                  </a:extLst>
                </a:gridCol>
                <a:gridCol w="693790">
                  <a:extLst>
                    <a:ext uri="{9D8B030D-6E8A-4147-A177-3AD203B41FA5}">
                      <a16:colId xmlns:a16="http://schemas.microsoft.com/office/drawing/2014/main" val="2175746145"/>
                    </a:ext>
                  </a:extLst>
                </a:gridCol>
                <a:gridCol w="693790">
                  <a:extLst>
                    <a:ext uri="{9D8B030D-6E8A-4147-A177-3AD203B41FA5}">
                      <a16:colId xmlns:a16="http://schemas.microsoft.com/office/drawing/2014/main" val="3464901687"/>
                    </a:ext>
                  </a:extLst>
                </a:gridCol>
                <a:gridCol w="693790">
                  <a:extLst>
                    <a:ext uri="{9D8B030D-6E8A-4147-A177-3AD203B41FA5}">
                      <a16:colId xmlns:a16="http://schemas.microsoft.com/office/drawing/2014/main" val="2924919805"/>
                    </a:ext>
                  </a:extLst>
                </a:gridCol>
              </a:tblGrid>
              <a:tr h="534061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Data with all features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with multicollinearity removal through the heatmap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with multicollinearity removal through the VIF function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with outlier removal</a:t>
                      </a:r>
                    </a:p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218576"/>
                  </a:ext>
                </a:extLst>
              </a:tr>
              <a:tr h="808382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744552"/>
                  </a:ext>
                </a:extLst>
              </a:tr>
              <a:tr h="808382">
                <a:tc>
                  <a:txBody>
                    <a:bodyPr/>
                    <a:lstStyle/>
                    <a:p>
                      <a:r>
                        <a:rPr lang="en-CA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0.8745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0.8817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0.8674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0.8745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0.8422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0.8622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0.8309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0.8463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0.8517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0.8340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0.8666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0.8500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0.8714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0.8694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08825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0.8759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404726"/>
                  </a:ext>
                </a:extLst>
              </a:tr>
              <a:tr h="808382">
                <a:tc>
                  <a:txBody>
                    <a:bodyPr/>
                    <a:lstStyle/>
                    <a:p>
                      <a:r>
                        <a:rPr lang="en-CA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0.8784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0.9042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0.8485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0.8755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0.8426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0.8511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0.8389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0.8450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0.8590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0.8143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0.8964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0.8534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0.8746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0.8511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0.9030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0.8763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411034"/>
                  </a:ext>
                </a:extLst>
              </a:tr>
              <a:tr h="808382">
                <a:tc>
                  <a:txBody>
                    <a:bodyPr/>
                    <a:lstStyle/>
                    <a:p>
                      <a:r>
                        <a:rPr lang="en-CA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0.8793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0.8314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0.9213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0.8741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0.8521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0.8203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0.8782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0.8482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0.8724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0.8179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0.9201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0.8659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0.8841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0.8563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0.9162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0.8852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989199"/>
                  </a:ext>
                </a:extLst>
              </a:tr>
              <a:tr h="808382">
                <a:tc>
                  <a:txBody>
                    <a:bodyPr/>
                    <a:lstStyle/>
                    <a:p>
                      <a:r>
                        <a:rPr lang="en-CA" dirty="0" err="1"/>
                        <a:t>Xgboost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0.8840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0.8562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0.9083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0.8815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0.8439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0.8306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0.8555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0.8428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0.8577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0.8203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0.8887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0.8532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0.8827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0.8607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0.9098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0.8846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634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734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visualization</a:t>
            </a:r>
            <a:endParaRPr lang="en-US" sz="35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1F9BF7-333F-5415-E861-246F5C5F3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303" y="2283423"/>
            <a:ext cx="4740697" cy="36742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BBF355-0B80-1C62-BDE0-F4498DFBB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935" y="3152076"/>
            <a:ext cx="5354521" cy="194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92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visualization</a:t>
            </a:r>
            <a:endParaRPr lang="en-US" sz="35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E49879-6D52-E9C3-B680-8BCA60E6C1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252"/>
          <a:stretch/>
        </p:blipFill>
        <p:spPr>
          <a:xfrm>
            <a:off x="545283" y="2099487"/>
            <a:ext cx="5268287" cy="39344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224D0B-0A1D-5683-7B29-9B0D31C55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090" y="1371600"/>
            <a:ext cx="3492398" cy="29406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EE3ECE1-0CD2-6BA8-2A12-DF460EA79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592" y="4231804"/>
            <a:ext cx="6092329" cy="262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899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4037</TotalTime>
  <Words>607</Words>
  <Application>Microsoft Office PowerPoint</Application>
  <PresentationFormat>Widescreen</PresentationFormat>
  <Paragraphs>179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Helvetica Neue</vt:lpstr>
      <vt:lpstr>Maven Pro</vt:lpstr>
      <vt:lpstr>Arial</vt:lpstr>
      <vt:lpstr>Calibri</vt:lpstr>
      <vt:lpstr>Calibri Light</vt:lpstr>
      <vt:lpstr>Nunito</vt:lpstr>
      <vt:lpstr>Nunito SemiBold</vt:lpstr>
      <vt:lpstr>Office Theme</vt:lpstr>
      <vt:lpstr>PowerPoint Presentation</vt:lpstr>
      <vt:lpstr>   Agenda</vt:lpstr>
      <vt:lpstr>Background</vt:lpstr>
      <vt:lpstr>Path to profit</vt:lpstr>
      <vt:lpstr>Idea</vt:lpstr>
      <vt:lpstr>Roadmap</vt:lpstr>
      <vt:lpstr>Results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Recommendations</vt:lpstr>
      <vt:lpstr>Recommendations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 Li</dc:creator>
  <cp:lastModifiedBy>Wen Li</cp:lastModifiedBy>
  <cp:revision>8</cp:revision>
  <dcterms:created xsi:type="dcterms:W3CDTF">2022-10-20T20:52:24Z</dcterms:created>
  <dcterms:modified xsi:type="dcterms:W3CDTF">2022-12-29T23:18:58Z</dcterms:modified>
</cp:coreProperties>
</file>