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2" r:id="rId10"/>
    <p:sldId id="265" r:id="rId11"/>
    <p:sldId id="268" r:id="rId12"/>
    <p:sldId id="266" r:id="rId13"/>
    <p:sldId id="267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164" autoAdjust="0"/>
    <p:restoredTop sz="94660"/>
  </p:normalViewPr>
  <p:slideViewPr>
    <p:cSldViewPr snapToGrid="0">
      <p:cViewPr>
        <p:scale>
          <a:sx n="66" d="100"/>
          <a:sy n="66" d="100"/>
        </p:scale>
        <p:origin x="738" y="2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25" d="100"/>
          <a:sy n="125" d="100"/>
        </p:scale>
        <p:origin x="484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0BB3F1-8401-4995-9FD8-F773347CCADE}" type="datetimeFigureOut">
              <a:rPr lang="ko-KR" altLang="en-US" smtClean="0"/>
              <a:t>2023-12-18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0F903-19E9-4607-9B46-69A25E4F64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42788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A145CF-5BF4-72E1-EF53-466582026E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>
                <a:latin typeface="AppleSDGothicNeoB00" panose="02000503000000000000" pitchFamily="2" charset="-127"/>
                <a:ea typeface="AppleSDGothicNeoB00" panose="02000503000000000000" pitchFamily="2" charset="-127"/>
              </a:defRPr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CE1707D-FB1A-B3EA-CBF2-9BBDD677EB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AppleSDGothicNeoB00" panose="02000503000000000000" pitchFamily="2" charset="-127"/>
                <a:ea typeface="AppleSDGothicNeoB00" panose="02000503000000000000" pitchFamily="2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33751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J_강의내용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77E26C-EA06-2349-53AA-A9F17D913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>
                <a:solidFill>
                  <a:srgbClr val="7030A0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defRPr>
            </a:lvl1pPr>
          </a:lstStyle>
          <a:p>
            <a:r>
              <a:rPr kumimoji="1" lang="ko-KR" altLang="en-US" dirty="0"/>
              <a:t>마스터 제목 스타일 편집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C8ECFF-D570-A667-9522-1F0338FE5D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 i="0">
                <a:latin typeface="AppleSDGothicNeoM00" panose="02000503000000000000" pitchFamily="2" charset="-127"/>
                <a:ea typeface="AppleSDGothicNeoM00" panose="02000503000000000000" pitchFamily="2" charset="-127"/>
              </a:defRPr>
            </a:lvl1pPr>
            <a:lvl2pPr>
              <a:defRPr b="0" i="0">
                <a:latin typeface="AppleSDGothicNeoM00" panose="02000503000000000000" pitchFamily="2" charset="-127"/>
                <a:ea typeface="AppleSDGothicNeoM00" panose="02000503000000000000" pitchFamily="2" charset="-127"/>
              </a:defRPr>
            </a:lvl2pPr>
            <a:lvl3pPr>
              <a:defRPr b="0" i="0">
                <a:latin typeface="AppleSDGothicNeoM00" panose="02000503000000000000" pitchFamily="2" charset="-127"/>
                <a:ea typeface="AppleSDGothicNeoM00" panose="02000503000000000000" pitchFamily="2" charset="-127"/>
              </a:defRPr>
            </a:lvl3pPr>
            <a:lvl4pPr>
              <a:defRPr b="0" i="0">
                <a:latin typeface="AppleSDGothicNeoM00" panose="02000503000000000000" pitchFamily="2" charset="-127"/>
                <a:ea typeface="AppleSDGothicNeoM00" panose="02000503000000000000" pitchFamily="2" charset="-127"/>
              </a:defRPr>
            </a:lvl4pPr>
            <a:lvl5pPr>
              <a:defRPr b="0" i="0">
                <a:latin typeface="AppleSDGothicNeoM00" panose="02000503000000000000" pitchFamily="2" charset="-127"/>
                <a:ea typeface="AppleSDGothicNeoM00" panose="02000503000000000000" pitchFamily="2" charset="-127"/>
              </a:defRPr>
            </a:lvl5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79E2DF-C456-A034-8569-54945BD31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7062D-EACF-AD40-8482-7102500562E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5" name="내용 개체 틀 8">
            <a:extLst>
              <a:ext uri="{FF2B5EF4-FFF2-40B4-BE49-F238E27FC236}">
                <a16:creationId xmlns:a16="http://schemas.microsoft.com/office/drawing/2014/main" id="{1DFF5986-3961-499E-9170-88C1A4BD2082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0" y="0"/>
            <a:ext cx="12192000" cy="375017"/>
          </a:xfrm>
          <a:gradFill flip="none" rotWithShape="1">
            <a:gsLst>
              <a:gs pos="0">
                <a:schemeClr val="accent6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6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6">
                  <a:lumMod val="40000"/>
                  <a:lumOff val="60000"/>
                  <a:shade val="100000"/>
                  <a:satMod val="115000"/>
                </a:schemeClr>
              </a:gs>
            </a:gsLst>
            <a:lin ang="10800000" scaled="1"/>
            <a:tileRect/>
          </a:gradFill>
        </p:spPr>
        <p:txBody>
          <a:bodyPr anchor="ctr">
            <a:noAutofit/>
          </a:bodyPr>
          <a:lstStyle>
            <a:lvl1pPr marL="0" indent="0" algn="r">
              <a:buNone/>
              <a:defRPr sz="2000" b="0" i="0">
                <a:latin typeface="Apple SD Gothic Neo Light" panose="02000300000000000000" pitchFamily="2" charset="-127"/>
                <a:ea typeface="Apple SD Gothic Neo Light" panose="02000300000000000000" pitchFamily="2" charset="-127"/>
              </a:defRPr>
            </a:lvl1pPr>
          </a:lstStyle>
          <a:p>
            <a:pPr lvl="0"/>
            <a:r>
              <a:rPr lang="ko-KR" altLang="en-US" dirty="0" err="1"/>
              <a:t>대제목</a:t>
            </a:r>
            <a:r>
              <a:rPr lang="ko-KR" altLang="en-US" dirty="0"/>
              <a:t> 넣기</a:t>
            </a:r>
          </a:p>
        </p:txBody>
      </p:sp>
    </p:spTree>
    <p:extLst>
      <p:ext uri="{BB962C8B-B14F-4D97-AF65-F5344CB8AC3E}">
        <p14:creationId xmlns:p14="http://schemas.microsoft.com/office/powerpoint/2010/main" val="2027149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KJ_강의내용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C8ECFF-D570-A667-9522-1F0338FE5D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6888"/>
            <a:ext cx="10515600" cy="5869461"/>
          </a:xfrm>
        </p:spPr>
        <p:txBody>
          <a:bodyPr/>
          <a:lstStyle>
            <a:lvl1pPr>
              <a:defRPr b="0" i="0">
                <a:latin typeface="AppleSDGothicNeoM00" panose="02000503000000000000" pitchFamily="2" charset="-127"/>
                <a:ea typeface="AppleSDGothicNeoM00" panose="02000503000000000000" pitchFamily="2" charset="-127"/>
              </a:defRPr>
            </a:lvl1pPr>
            <a:lvl2pPr>
              <a:defRPr b="0" i="0">
                <a:latin typeface="AppleSDGothicNeoM00" panose="02000503000000000000" pitchFamily="2" charset="-127"/>
                <a:ea typeface="AppleSDGothicNeoM00" panose="02000503000000000000" pitchFamily="2" charset="-127"/>
              </a:defRPr>
            </a:lvl2pPr>
            <a:lvl3pPr>
              <a:defRPr b="0" i="0">
                <a:latin typeface="AppleSDGothicNeoM00" panose="02000503000000000000" pitchFamily="2" charset="-127"/>
                <a:ea typeface="AppleSDGothicNeoM00" panose="02000503000000000000" pitchFamily="2" charset="-127"/>
              </a:defRPr>
            </a:lvl3pPr>
            <a:lvl4pPr>
              <a:defRPr b="0" i="0">
                <a:latin typeface="AppleSDGothicNeoM00" panose="02000503000000000000" pitchFamily="2" charset="-127"/>
                <a:ea typeface="AppleSDGothicNeoM00" panose="02000503000000000000" pitchFamily="2" charset="-127"/>
              </a:defRPr>
            </a:lvl4pPr>
            <a:lvl5pPr>
              <a:defRPr b="0" i="0">
                <a:latin typeface="AppleSDGothicNeoM00" panose="02000503000000000000" pitchFamily="2" charset="-127"/>
                <a:ea typeface="AppleSDGothicNeoM00" panose="02000503000000000000" pitchFamily="2" charset="-127"/>
              </a:defRPr>
            </a:lvl5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79E2DF-C456-A034-8569-54945BD31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7062D-EACF-AD40-8482-7102500562E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5" name="내용 개체 틀 8">
            <a:extLst>
              <a:ext uri="{FF2B5EF4-FFF2-40B4-BE49-F238E27FC236}">
                <a16:creationId xmlns:a16="http://schemas.microsoft.com/office/drawing/2014/main" id="{1DFF5986-3961-499E-9170-88C1A4BD2082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0" y="0"/>
            <a:ext cx="12192000" cy="375017"/>
          </a:xfrm>
          <a:gradFill flip="none" rotWithShape="1">
            <a:gsLst>
              <a:gs pos="0">
                <a:schemeClr val="accent6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6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6">
                  <a:lumMod val="40000"/>
                  <a:lumOff val="60000"/>
                  <a:shade val="100000"/>
                  <a:satMod val="115000"/>
                </a:schemeClr>
              </a:gs>
            </a:gsLst>
            <a:lin ang="10800000" scaled="1"/>
            <a:tileRect/>
          </a:gradFill>
        </p:spPr>
        <p:txBody>
          <a:bodyPr anchor="ctr">
            <a:noAutofit/>
          </a:bodyPr>
          <a:lstStyle>
            <a:lvl1pPr marL="0" indent="0" algn="r">
              <a:buNone/>
              <a:defRPr sz="2000" b="0" i="0">
                <a:latin typeface="Apple SD Gothic Neo Light" panose="02000300000000000000" pitchFamily="2" charset="-127"/>
                <a:ea typeface="Apple SD Gothic Neo Light" panose="02000300000000000000" pitchFamily="2" charset="-127"/>
              </a:defRPr>
            </a:lvl1pPr>
          </a:lstStyle>
          <a:p>
            <a:pPr lvl="0"/>
            <a:r>
              <a:rPr lang="ko-KR" altLang="en-US" dirty="0" err="1"/>
              <a:t>대제목</a:t>
            </a:r>
            <a:r>
              <a:rPr lang="ko-KR" altLang="en-US" dirty="0"/>
              <a:t> 넣기</a:t>
            </a:r>
          </a:p>
        </p:txBody>
      </p:sp>
    </p:spTree>
    <p:extLst>
      <p:ext uri="{BB962C8B-B14F-4D97-AF65-F5344CB8AC3E}">
        <p14:creationId xmlns:p14="http://schemas.microsoft.com/office/powerpoint/2010/main" val="2312926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KJ_강의내용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77E26C-EA06-2349-53AA-A9F17D913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>
                <a:solidFill>
                  <a:srgbClr val="7030A0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defRPr>
            </a:lvl1pPr>
          </a:lstStyle>
          <a:p>
            <a:r>
              <a:rPr kumimoji="1" lang="ko-KR" altLang="en-US" dirty="0"/>
              <a:t>마스터 제목 스타일 편집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C8ECFF-D570-A667-9522-1F0338FE5D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180801"/>
            <a:ext cx="10515600" cy="2130934"/>
          </a:xfrm>
        </p:spPr>
        <p:txBody>
          <a:bodyPr/>
          <a:lstStyle>
            <a:lvl1pPr>
              <a:defRPr b="0" i="0">
                <a:latin typeface="AppleSDGothicNeoM00" panose="02000503000000000000" pitchFamily="2" charset="-127"/>
                <a:ea typeface="AppleSDGothicNeoM00" panose="02000503000000000000" pitchFamily="2" charset="-127"/>
              </a:defRPr>
            </a:lvl1pPr>
            <a:lvl2pPr>
              <a:defRPr b="0" i="0">
                <a:latin typeface="AppleSDGothicNeoM00" panose="02000503000000000000" pitchFamily="2" charset="-127"/>
                <a:ea typeface="AppleSDGothicNeoM00" panose="02000503000000000000" pitchFamily="2" charset="-127"/>
              </a:defRPr>
            </a:lvl2pPr>
            <a:lvl3pPr>
              <a:defRPr b="0" i="0">
                <a:latin typeface="AppleSDGothicNeoM00" panose="02000503000000000000" pitchFamily="2" charset="-127"/>
                <a:ea typeface="AppleSDGothicNeoM00" panose="02000503000000000000" pitchFamily="2" charset="-127"/>
              </a:defRPr>
            </a:lvl3pPr>
            <a:lvl4pPr>
              <a:defRPr b="0" i="0">
                <a:latin typeface="AppleSDGothicNeoM00" panose="02000503000000000000" pitchFamily="2" charset="-127"/>
                <a:ea typeface="AppleSDGothicNeoM00" panose="02000503000000000000" pitchFamily="2" charset="-127"/>
              </a:defRPr>
            </a:lvl4pPr>
            <a:lvl5pPr>
              <a:defRPr b="0" i="0">
                <a:latin typeface="AppleSDGothicNeoM00" panose="02000503000000000000" pitchFamily="2" charset="-127"/>
                <a:ea typeface="AppleSDGothicNeoM00" panose="02000503000000000000" pitchFamily="2" charset="-127"/>
              </a:defRPr>
            </a:lvl5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79E2DF-C456-A034-8569-54945BD31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7062D-EACF-AD40-8482-7102500562E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5" name="내용 개체 틀 8">
            <a:extLst>
              <a:ext uri="{FF2B5EF4-FFF2-40B4-BE49-F238E27FC236}">
                <a16:creationId xmlns:a16="http://schemas.microsoft.com/office/drawing/2014/main" id="{1DFF5986-3961-499E-9170-88C1A4BD2082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0" y="0"/>
            <a:ext cx="12192000" cy="375017"/>
          </a:xfrm>
          <a:gradFill flip="none" rotWithShape="1">
            <a:gsLst>
              <a:gs pos="0">
                <a:schemeClr val="accent6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6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6">
                  <a:lumMod val="40000"/>
                  <a:lumOff val="60000"/>
                  <a:shade val="100000"/>
                  <a:satMod val="115000"/>
                </a:schemeClr>
              </a:gs>
            </a:gsLst>
            <a:lin ang="10800000" scaled="1"/>
            <a:tileRect/>
          </a:gradFill>
        </p:spPr>
        <p:txBody>
          <a:bodyPr anchor="ctr">
            <a:noAutofit/>
          </a:bodyPr>
          <a:lstStyle>
            <a:lvl1pPr marL="0" indent="0" algn="r">
              <a:buNone/>
              <a:defRPr sz="2000" b="0" i="0">
                <a:latin typeface="Apple SD Gothic Neo Light" panose="02000300000000000000" pitchFamily="2" charset="-127"/>
                <a:ea typeface="Apple SD Gothic Neo Light" panose="02000300000000000000" pitchFamily="2" charset="-127"/>
              </a:defRPr>
            </a:lvl1pPr>
          </a:lstStyle>
          <a:p>
            <a:pPr lvl="0"/>
            <a:r>
              <a:rPr lang="ko-KR" altLang="en-US" dirty="0" err="1"/>
              <a:t>대제목</a:t>
            </a:r>
            <a:r>
              <a:rPr lang="ko-KR" altLang="en-US" dirty="0"/>
              <a:t> 넣기</a:t>
            </a:r>
          </a:p>
        </p:txBody>
      </p:sp>
    </p:spTree>
    <p:extLst>
      <p:ext uri="{BB962C8B-B14F-4D97-AF65-F5344CB8AC3E}">
        <p14:creationId xmlns:p14="http://schemas.microsoft.com/office/powerpoint/2010/main" val="2358366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j_글그림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77E26C-EA06-2349-53AA-A9F17D913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>
                <a:solidFill>
                  <a:srgbClr val="7030A0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defRPr>
            </a:lvl1pPr>
          </a:lstStyle>
          <a:p>
            <a:r>
              <a:rPr kumimoji="1" lang="ko-KR" altLang="en-US" dirty="0"/>
              <a:t>마스터 제목 스타일 편집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C8ECFF-D570-A667-9522-1F0338FE5D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5116" y="1241658"/>
            <a:ext cx="7118684" cy="5114691"/>
          </a:xfrm>
        </p:spPr>
        <p:txBody>
          <a:bodyPr/>
          <a:lstStyle>
            <a:lvl1pPr>
              <a:defRPr>
                <a:latin typeface="AppleSDGothicNeoR00" panose="02000503000000000000" pitchFamily="2" charset="-127"/>
                <a:ea typeface="AppleSDGothicNeoR00" panose="02000503000000000000" pitchFamily="2" charset="-127"/>
              </a:defRPr>
            </a:lvl1pPr>
            <a:lvl2pPr>
              <a:defRPr>
                <a:latin typeface="AppleSDGothicNeoR00" panose="02000503000000000000" pitchFamily="2" charset="-127"/>
                <a:ea typeface="AppleSDGothicNeoR00" panose="02000503000000000000" pitchFamily="2" charset="-127"/>
              </a:defRPr>
            </a:lvl2pPr>
            <a:lvl3pPr>
              <a:defRPr>
                <a:latin typeface="AppleSDGothicNeoR00" panose="02000503000000000000" pitchFamily="2" charset="-127"/>
                <a:ea typeface="AppleSDGothicNeoR00" panose="02000503000000000000" pitchFamily="2" charset="-127"/>
              </a:defRPr>
            </a:lvl3pPr>
            <a:lvl4pPr>
              <a:defRPr>
                <a:latin typeface="AppleSDGothicNeoR00" panose="02000503000000000000" pitchFamily="2" charset="-127"/>
                <a:ea typeface="AppleSDGothicNeoR00" panose="02000503000000000000" pitchFamily="2" charset="-127"/>
              </a:defRPr>
            </a:lvl4pPr>
            <a:lvl5pPr>
              <a:defRPr>
                <a:latin typeface="AppleSDGothicNeoR00" panose="02000503000000000000" pitchFamily="2" charset="-127"/>
                <a:ea typeface="AppleSDGothicNeoR00" panose="02000503000000000000" pitchFamily="2" charset="-127"/>
              </a:defRPr>
            </a:lvl5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79E2DF-C456-A034-8569-54945BD31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7062D-EACF-AD40-8482-7102500562E3}" type="slidenum">
              <a:rPr kumimoji="1" lang="ko-Kore-KR" altLang="en-US" smtClean="0"/>
              <a:t>‹#›</a:t>
            </a:fld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6D6AD16-5D5A-07CE-FC72-6073B7C02E9C}"/>
              </a:ext>
            </a:extLst>
          </p:cNvPr>
          <p:cNvSpPr/>
          <p:nvPr userDrawn="1"/>
        </p:nvSpPr>
        <p:spPr>
          <a:xfrm>
            <a:off x="4081111" y="1241657"/>
            <a:ext cx="67377" cy="511469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내용 개체 틀 8">
            <a:extLst>
              <a:ext uri="{FF2B5EF4-FFF2-40B4-BE49-F238E27FC236}">
                <a16:creationId xmlns:a16="http://schemas.microsoft.com/office/drawing/2014/main" id="{658AE52A-F23C-4BD0-93CF-28C566244526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0" y="0"/>
            <a:ext cx="12192000" cy="375017"/>
          </a:xfrm>
          <a:gradFill flip="none" rotWithShape="1">
            <a:gsLst>
              <a:gs pos="0">
                <a:schemeClr val="accent6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6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6">
                  <a:lumMod val="40000"/>
                  <a:lumOff val="60000"/>
                  <a:shade val="100000"/>
                  <a:satMod val="115000"/>
                </a:schemeClr>
              </a:gs>
            </a:gsLst>
            <a:lin ang="10800000" scaled="1"/>
            <a:tileRect/>
          </a:gradFill>
        </p:spPr>
        <p:txBody>
          <a:bodyPr>
            <a:normAutofit/>
          </a:bodyPr>
          <a:lstStyle>
            <a:lvl1pPr marL="0" indent="0" algn="r">
              <a:buNone/>
              <a:defRPr sz="2400" b="1"/>
            </a:lvl1pPr>
          </a:lstStyle>
          <a:p>
            <a:pPr lvl="0"/>
            <a:r>
              <a:rPr lang="ko-KR" altLang="en-US"/>
              <a:t>대제목 넣기</a:t>
            </a:r>
          </a:p>
        </p:txBody>
      </p:sp>
    </p:spTree>
    <p:extLst>
      <p:ext uri="{BB962C8B-B14F-4D97-AF65-F5344CB8AC3E}">
        <p14:creationId xmlns:p14="http://schemas.microsoft.com/office/powerpoint/2010/main" val="52454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j_큰그림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77E26C-EA06-2349-53AA-A9F17D913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>
                <a:solidFill>
                  <a:srgbClr val="7030A0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defRPr>
            </a:lvl1pPr>
          </a:lstStyle>
          <a:p>
            <a:r>
              <a:rPr kumimoji="1" lang="ko-KR" altLang="en-US" dirty="0"/>
              <a:t>마스터 제목 스타일 편집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C8ECFF-D570-A667-9522-1F0338FE5D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6474" y="1241658"/>
            <a:ext cx="4037325" cy="5114691"/>
          </a:xfrm>
        </p:spPr>
        <p:txBody>
          <a:bodyPr/>
          <a:lstStyle>
            <a:lvl1pPr>
              <a:defRPr>
                <a:latin typeface="AppleSDGothicNeoM00" panose="02000503000000000000" pitchFamily="2" charset="-127"/>
                <a:ea typeface="AppleSDGothicNeoM00" panose="02000503000000000000" pitchFamily="2" charset="-127"/>
              </a:defRPr>
            </a:lvl1pPr>
            <a:lvl2pPr>
              <a:defRPr>
                <a:latin typeface="AppleSDGothicNeoM00" panose="02000503000000000000" pitchFamily="2" charset="-127"/>
                <a:ea typeface="AppleSDGothicNeoM00" panose="02000503000000000000" pitchFamily="2" charset="-127"/>
              </a:defRPr>
            </a:lvl2pPr>
            <a:lvl3pPr>
              <a:defRPr>
                <a:latin typeface="AppleSDGothicNeoM00" panose="02000503000000000000" pitchFamily="2" charset="-127"/>
                <a:ea typeface="AppleSDGothicNeoM00" panose="02000503000000000000" pitchFamily="2" charset="-127"/>
              </a:defRPr>
            </a:lvl3pPr>
            <a:lvl4pPr>
              <a:defRPr>
                <a:latin typeface="AppleSDGothicNeoM00" panose="02000503000000000000" pitchFamily="2" charset="-127"/>
                <a:ea typeface="AppleSDGothicNeoM00" panose="02000503000000000000" pitchFamily="2" charset="-127"/>
              </a:defRPr>
            </a:lvl4pPr>
            <a:lvl5pPr>
              <a:defRPr>
                <a:latin typeface="AppleSDGothicNeoM00" panose="02000503000000000000" pitchFamily="2" charset="-127"/>
                <a:ea typeface="AppleSDGothicNeoM00" panose="02000503000000000000" pitchFamily="2" charset="-127"/>
              </a:defRPr>
            </a:lvl5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79E2DF-C456-A034-8569-54945BD31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7062D-EACF-AD40-8482-7102500562E3}" type="slidenum">
              <a:rPr kumimoji="1" lang="ko-Kore-KR" altLang="en-US" smtClean="0"/>
              <a:t>‹#›</a:t>
            </a:fld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6D6AD16-5D5A-07CE-FC72-6073B7C02E9C}"/>
              </a:ext>
            </a:extLst>
          </p:cNvPr>
          <p:cNvSpPr/>
          <p:nvPr userDrawn="1"/>
        </p:nvSpPr>
        <p:spPr>
          <a:xfrm>
            <a:off x="7110749" y="1241657"/>
            <a:ext cx="67377" cy="511469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15E6A2DD-8D34-4853-B294-F57AB39FE7EE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0" y="0"/>
            <a:ext cx="12192000" cy="375017"/>
          </a:xfrm>
          <a:gradFill flip="none" rotWithShape="1">
            <a:gsLst>
              <a:gs pos="0">
                <a:schemeClr val="accent6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6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6">
                  <a:lumMod val="40000"/>
                  <a:lumOff val="60000"/>
                  <a:shade val="100000"/>
                  <a:satMod val="115000"/>
                </a:schemeClr>
              </a:gs>
            </a:gsLst>
            <a:lin ang="10800000" scaled="1"/>
            <a:tileRect/>
          </a:gradFill>
        </p:spPr>
        <p:txBody>
          <a:bodyPr>
            <a:normAutofit/>
          </a:bodyPr>
          <a:lstStyle>
            <a:lvl1pPr marL="0" indent="0" algn="r">
              <a:buNone/>
              <a:defRPr sz="2400" b="1"/>
            </a:lvl1pPr>
          </a:lstStyle>
          <a:p>
            <a:pPr lvl="0"/>
            <a:r>
              <a:rPr lang="ko-KR" altLang="en-US"/>
              <a:t>대제목 넣기</a:t>
            </a:r>
          </a:p>
        </p:txBody>
      </p:sp>
    </p:spTree>
    <p:extLst>
      <p:ext uri="{BB962C8B-B14F-4D97-AF65-F5344CB8AC3E}">
        <p14:creationId xmlns:p14="http://schemas.microsoft.com/office/powerpoint/2010/main" val="3900063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8860A3-E046-CB42-F210-55668A9A7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7030A0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defRPr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A4DEB6E-87E0-DB50-135F-E62166860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7062D-EACF-AD40-8482-7102500562E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6" name="내용 개체 틀 8">
            <a:extLst>
              <a:ext uri="{FF2B5EF4-FFF2-40B4-BE49-F238E27FC236}">
                <a16:creationId xmlns:a16="http://schemas.microsoft.com/office/drawing/2014/main" id="{49D8473C-D2E4-499B-8769-1478E3393A12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0" y="0"/>
            <a:ext cx="12192000" cy="375017"/>
          </a:xfrm>
          <a:gradFill flip="none" rotWithShape="1">
            <a:gsLst>
              <a:gs pos="0">
                <a:schemeClr val="accent6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6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6">
                  <a:lumMod val="40000"/>
                  <a:lumOff val="60000"/>
                  <a:shade val="100000"/>
                  <a:satMod val="115000"/>
                </a:schemeClr>
              </a:gs>
            </a:gsLst>
            <a:lin ang="10800000" scaled="1"/>
            <a:tileRect/>
          </a:gradFill>
        </p:spPr>
        <p:txBody>
          <a:bodyPr>
            <a:normAutofit/>
          </a:bodyPr>
          <a:lstStyle>
            <a:lvl1pPr marL="0" indent="0" algn="r">
              <a:buNone/>
              <a:defRPr sz="2400" b="1"/>
            </a:lvl1pPr>
          </a:lstStyle>
          <a:p>
            <a:pPr lvl="0"/>
            <a:r>
              <a:rPr lang="ko-KR" altLang="en-US"/>
              <a:t>대제목 넣기</a:t>
            </a:r>
          </a:p>
        </p:txBody>
      </p:sp>
    </p:spTree>
    <p:extLst>
      <p:ext uri="{BB962C8B-B14F-4D97-AF65-F5344CB8AC3E}">
        <p14:creationId xmlns:p14="http://schemas.microsoft.com/office/powerpoint/2010/main" val="2034060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AF06975-C6BE-E6A2-2010-D0DA206CA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7062D-EACF-AD40-8482-7102500562E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5" name="내용 개체 틀 8">
            <a:extLst>
              <a:ext uri="{FF2B5EF4-FFF2-40B4-BE49-F238E27FC236}">
                <a16:creationId xmlns:a16="http://schemas.microsoft.com/office/drawing/2014/main" id="{0DD9F681-BADE-4C00-8688-D5E6E5249B3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0" y="0"/>
            <a:ext cx="12192000" cy="375017"/>
          </a:xfrm>
          <a:gradFill flip="none" rotWithShape="1">
            <a:gsLst>
              <a:gs pos="0">
                <a:schemeClr val="accent6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6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6">
                  <a:lumMod val="40000"/>
                  <a:lumOff val="60000"/>
                  <a:shade val="100000"/>
                  <a:satMod val="115000"/>
                </a:schemeClr>
              </a:gs>
            </a:gsLst>
            <a:lin ang="10800000" scaled="1"/>
            <a:tileRect/>
          </a:gradFill>
        </p:spPr>
        <p:txBody>
          <a:bodyPr>
            <a:normAutofit/>
          </a:bodyPr>
          <a:lstStyle>
            <a:lvl1pPr marL="0" indent="0" algn="r">
              <a:buNone/>
              <a:defRPr sz="2400" b="1"/>
            </a:lvl1pPr>
          </a:lstStyle>
          <a:p>
            <a:pPr lvl="0"/>
            <a:r>
              <a:rPr lang="ko-KR" altLang="en-US"/>
              <a:t>대제목 넣기</a:t>
            </a:r>
          </a:p>
        </p:txBody>
      </p:sp>
    </p:spTree>
    <p:extLst>
      <p:ext uri="{BB962C8B-B14F-4D97-AF65-F5344CB8AC3E}">
        <p14:creationId xmlns:p14="http://schemas.microsoft.com/office/powerpoint/2010/main" val="4266561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8151DA9-5E50-283B-8AA7-9F4D5E4FF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1651"/>
            <a:ext cx="10515600" cy="593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 dirty="0"/>
              <a:t>마스터 제목 스타일 편집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12767A9-56A7-2810-4A5C-F964E3ED93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41658"/>
            <a:ext cx="10515600" cy="51146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 dirty="0"/>
              <a:t>마스터 텍스트 스타일을 편집하려면 클릭</a:t>
            </a:r>
          </a:p>
          <a:p>
            <a:pPr lvl="1"/>
            <a:r>
              <a:rPr kumimoji="1" lang="ko-KR" altLang="en-US" dirty="0"/>
              <a:t>두 번째 수준</a:t>
            </a:r>
          </a:p>
          <a:p>
            <a:pPr lvl="2"/>
            <a:r>
              <a:rPr kumimoji="1" lang="ko-KR" altLang="en-US" dirty="0"/>
              <a:t>세 번째 수준</a:t>
            </a:r>
          </a:p>
          <a:p>
            <a:pPr lvl="3"/>
            <a:r>
              <a:rPr kumimoji="1" lang="ko-KR" altLang="en-US" dirty="0"/>
              <a:t>네 번째 수준</a:t>
            </a:r>
          </a:p>
          <a:p>
            <a:pPr lvl="4"/>
            <a:r>
              <a:rPr kumimoji="1" lang="ko-KR" altLang="en-US" dirty="0"/>
              <a:t>다섯 번째 수준</a:t>
            </a:r>
            <a:endParaRPr kumimoji="1" lang="ko-Kore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A414E8-52BA-5D6B-780E-3606FD15F1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F7062D-EACF-AD40-8482-7102500562E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303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8" r:id="rId3"/>
    <p:sldLayoutId id="2147483667" r:id="rId4"/>
    <p:sldLayoutId id="2147483663" r:id="rId5"/>
    <p:sldLayoutId id="2147483664" r:id="rId6"/>
    <p:sldLayoutId id="2147483665" r:id="rId7"/>
    <p:sldLayoutId id="2147483666" r:id="rId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Apple SD Gothic Neo" panose="02000300000000000000"/>
          <a:ea typeface="Apple SD Gothic Neo" panose="0200030000000000000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Apple SD Gothic Neo" panose="0200030000000000000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Apple SD Gothic Neo" panose="0200030000000000000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Apple SD Gothic Neo" panose="0200030000000000000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Apple SD Gothic Neo" panose="0200030000000000000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Apple SD Gothic Neo" panose="0200030000000000000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E95FC0-6AB4-4CB3-8C32-A6E1786D46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/>
              <a:t>캡스톤 디자인 </a:t>
            </a:r>
            <a:r>
              <a:rPr lang="en-US" altLang="ko-KR"/>
              <a:t>2024</a:t>
            </a:r>
            <a:br>
              <a:rPr lang="en-US" altLang="ko-KR"/>
            </a:br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AA2A639-1C6B-49B9-A1A6-2B7E2CF929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/>
              <a:t>2023.12.18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87167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40B2D8-FB96-429E-A01E-5C8053F7C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캡스톤디자인 개설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DB6500-1AD1-4E6C-9783-2622B6D662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1</a:t>
            </a:r>
            <a:r>
              <a:rPr lang="ko-KR" altLang="en-US"/>
              <a:t>학기</a:t>
            </a:r>
            <a:endParaRPr lang="en-US" altLang="ko-KR"/>
          </a:p>
          <a:p>
            <a:pPr lvl="1"/>
            <a:r>
              <a:rPr lang="ko-KR" altLang="en-US"/>
              <a:t>졸업을 위한 필수 과목으로 진행</a:t>
            </a:r>
            <a:endParaRPr lang="en-US" altLang="ko-KR"/>
          </a:p>
          <a:p>
            <a:pPr lvl="1"/>
            <a:r>
              <a:rPr lang="en-US" altLang="ko-KR"/>
              <a:t>1</a:t>
            </a:r>
            <a:r>
              <a:rPr lang="ko-KR" altLang="en-US"/>
              <a:t>학기만 이수하고자 하는 학생 참여 가능</a:t>
            </a:r>
            <a:endParaRPr lang="en-US" altLang="ko-KR"/>
          </a:p>
          <a:p>
            <a:pPr lvl="2"/>
            <a:r>
              <a:rPr lang="ko-KR" altLang="en-US"/>
              <a:t>해당 학생들만으로 팀 구성</a:t>
            </a:r>
            <a:endParaRPr lang="en-US" altLang="ko-KR"/>
          </a:p>
          <a:p>
            <a:r>
              <a:rPr lang="en-US" altLang="ko-KR"/>
              <a:t>2</a:t>
            </a:r>
            <a:r>
              <a:rPr lang="ko-KR" altLang="en-US"/>
              <a:t>학기 </a:t>
            </a:r>
            <a:r>
              <a:rPr lang="en-US" altLang="ko-KR"/>
              <a:t>: [1</a:t>
            </a:r>
            <a:r>
              <a:rPr lang="ko-KR" altLang="en-US"/>
              <a:t>학기 참가자만 가능</a:t>
            </a:r>
            <a:r>
              <a:rPr lang="en-US" altLang="ko-KR"/>
              <a:t>]</a:t>
            </a:r>
          </a:p>
          <a:p>
            <a:pPr lvl="1"/>
            <a:r>
              <a:rPr lang="ko-KR" altLang="en-US"/>
              <a:t>경진대회 등 참여를 위한 선택 과목으로 진행</a:t>
            </a:r>
            <a:endParaRPr lang="en-US" altLang="ko-KR"/>
          </a:p>
          <a:p>
            <a:pPr lvl="2"/>
            <a:r>
              <a:rPr lang="en-US" altLang="ko-KR"/>
              <a:t>10</a:t>
            </a:r>
            <a:r>
              <a:rPr lang="ko-KR" altLang="en-US"/>
              <a:t>명 이상일 경우 개설</a:t>
            </a:r>
            <a:endParaRPr lang="en-US" altLang="ko-KR"/>
          </a:p>
          <a:p>
            <a:pPr lvl="2"/>
            <a:r>
              <a:rPr lang="ko-KR" altLang="en-US"/>
              <a:t>문서기반 프로젝트 관리 방식</a:t>
            </a:r>
            <a:endParaRPr lang="en-US" altLang="ko-KR"/>
          </a:p>
          <a:p>
            <a:pPr lvl="2"/>
            <a:r>
              <a:rPr lang="ko-KR" altLang="en-US"/>
              <a:t>참여 경진대회 종료와 함께 종료</a:t>
            </a:r>
            <a:endParaRPr lang="en-US" altLang="ko-KR"/>
          </a:p>
          <a:p>
            <a:pPr lvl="1"/>
            <a:r>
              <a:rPr lang="en-US" altLang="ko-KR"/>
              <a:t>2</a:t>
            </a:r>
            <a:r>
              <a:rPr lang="ko-KR" altLang="en-US"/>
              <a:t>학기 교내 사이언스페스티벌 </a:t>
            </a:r>
            <a:r>
              <a:rPr lang="en-US" altLang="ko-KR"/>
              <a:t>(5</a:t>
            </a:r>
            <a:r>
              <a:rPr lang="ko-KR" altLang="en-US"/>
              <a:t>개 단과대 공통 주최 예정</a:t>
            </a:r>
            <a:r>
              <a:rPr lang="en-US" altLang="ko-KR"/>
              <a:t>)</a:t>
            </a:r>
          </a:p>
          <a:p>
            <a:pPr lvl="2"/>
            <a:r>
              <a:rPr lang="ko-KR" altLang="en-US"/>
              <a:t>정보기술대 콘테</a:t>
            </a:r>
            <a:r>
              <a:rPr lang="en-US" altLang="ko-KR"/>
              <a:t>SW</a:t>
            </a:r>
            <a:r>
              <a:rPr lang="ko-KR" altLang="en-US"/>
              <a:t>트 개회 예정</a:t>
            </a:r>
            <a:endParaRPr lang="en-US" altLang="ko-KR"/>
          </a:p>
          <a:p>
            <a:pPr lvl="1"/>
            <a:r>
              <a:rPr lang="ko-KR" altLang="en-US"/>
              <a:t>창의적 종합설계 경진대회</a:t>
            </a:r>
            <a:r>
              <a:rPr lang="en-US" altLang="ko-KR"/>
              <a:t>: </a:t>
            </a:r>
            <a:r>
              <a:rPr lang="ko-KR" altLang="en-US"/>
              <a:t>공학교육혁신센터</a:t>
            </a:r>
            <a:endParaRPr lang="en-US" altLang="ko-KR"/>
          </a:p>
          <a:p>
            <a:pPr lvl="1"/>
            <a:r>
              <a:rPr lang="ko-KR" altLang="en-US"/>
              <a:t>기타 교내외 대회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45B7DDB-970A-44C4-B08C-AEB8A178D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7062D-EACF-AD40-8482-7102500562E3}" type="slidenum">
              <a:rPr kumimoji="1" lang="ko-Kore-KR" altLang="en-US" smtClean="0"/>
              <a:t>10</a:t>
            </a:fld>
            <a:endParaRPr kumimoji="1" lang="ko-Kore-KR" altLang="en-US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CE6D867C-E62E-4EEE-BB5B-96072EE4A53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73899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8693A2-10F6-4267-AC8C-6742DE024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캡스톤디자인 </a:t>
            </a:r>
            <a:r>
              <a:rPr lang="en-US" altLang="ko-KR"/>
              <a:t>2024 </a:t>
            </a:r>
            <a:r>
              <a:rPr lang="ko-KR" altLang="en-US"/>
              <a:t>스케줄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7C327B-7584-403A-8C7B-382AB14701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1</a:t>
            </a:r>
            <a:r>
              <a:rPr lang="ko-KR" altLang="en-US"/>
              <a:t>학기</a:t>
            </a:r>
            <a:endParaRPr lang="en-US" altLang="ko-KR"/>
          </a:p>
          <a:p>
            <a:pPr lvl="1"/>
            <a:r>
              <a:rPr lang="en-US" altLang="ko-KR"/>
              <a:t>2024</a:t>
            </a:r>
            <a:r>
              <a:rPr lang="ko-KR" altLang="en-US"/>
              <a:t>년 </a:t>
            </a:r>
            <a:r>
              <a:rPr lang="en-US" altLang="ko-KR"/>
              <a:t>1</a:t>
            </a:r>
            <a:r>
              <a:rPr lang="ko-KR" altLang="en-US"/>
              <a:t>월 중</a:t>
            </a:r>
            <a:r>
              <a:rPr lang="en-US" altLang="ko-KR"/>
              <a:t>: </a:t>
            </a:r>
            <a:r>
              <a:rPr lang="ko-KR" altLang="en-US"/>
              <a:t>팀 결성</a:t>
            </a:r>
            <a:endParaRPr lang="en-US" altLang="ko-KR"/>
          </a:p>
          <a:p>
            <a:pPr lvl="1"/>
            <a:r>
              <a:rPr lang="en-US" altLang="ko-KR"/>
              <a:t>2024</a:t>
            </a:r>
            <a:r>
              <a:rPr lang="ko-KR" altLang="en-US"/>
              <a:t>년 </a:t>
            </a:r>
            <a:r>
              <a:rPr lang="en-US" altLang="ko-KR"/>
              <a:t>2</a:t>
            </a:r>
            <a:r>
              <a:rPr lang="ko-KR" altLang="en-US"/>
              <a:t>월 중</a:t>
            </a:r>
            <a:r>
              <a:rPr lang="en-US" altLang="ko-KR"/>
              <a:t>: </a:t>
            </a:r>
            <a:r>
              <a:rPr lang="ko-KR" altLang="en-US"/>
              <a:t>팀별 주제 결정</a:t>
            </a:r>
            <a:endParaRPr lang="en-US" altLang="ko-KR"/>
          </a:p>
          <a:p>
            <a:pPr lvl="1"/>
            <a:r>
              <a:rPr lang="en-US" altLang="ko-KR"/>
              <a:t>2024</a:t>
            </a:r>
            <a:r>
              <a:rPr lang="ko-KR" altLang="en-US"/>
              <a:t>년 </a:t>
            </a:r>
            <a:r>
              <a:rPr lang="en-US" altLang="ko-KR"/>
              <a:t>6</a:t>
            </a:r>
            <a:r>
              <a:rPr lang="ko-KR" altLang="en-US"/>
              <a:t>월 첫째주</a:t>
            </a:r>
            <a:r>
              <a:rPr lang="en-US" altLang="ko-KR"/>
              <a:t>: </a:t>
            </a:r>
            <a:r>
              <a:rPr lang="ko-KR" altLang="en-US"/>
              <a:t>캡스톤디자인 전시회</a:t>
            </a:r>
            <a:endParaRPr lang="en-US" altLang="ko-KR"/>
          </a:p>
          <a:p>
            <a:r>
              <a:rPr lang="en-US" altLang="ko-KR"/>
              <a:t>2</a:t>
            </a:r>
            <a:r>
              <a:rPr lang="ko-KR" altLang="en-US"/>
              <a:t>학기</a:t>
            </a:r>
            <a:endParaRPr lang="en-US" altLang="ko-KR"/>
          </a:p>
          <a:p>
            <a:pPr lvl="1"/>
            <a:r>
              <a:rPr lang="en-US" altLang="ko-KR"/>
              <a:t>2024</a:t>
            </a:r>
            <a:r>
              <a:rPr lang="ko-KR" altLang="en-US"/>
              <a:t>년 </a:t>
            </a:r>
            <a:r>
              <a:rPr lang="en-US" altLang="ko-KR"/>
              <a:t>8</a:t>
            </a:r>
            <a:r>
              <a:rPr lang="ko-KR" altLang="en-US"/>
              <a:t>월 중 과목 개설여부 결정</a:t>
            </a:r>
            <a:endParaRPr lang="en-US" altLang="ko-KR"/>
          </a:p>
          <a:p>
            <a:pPr lvl="1"/>
            <a:r>
              <a:rPr lang="en-US" altLang="ko-KR"/>
              <a:t>2024</a:t>
            </a:r>
            <a:r>
              <a:rPr lang="ko-KR" altLang="en-US"/>
              <a:t>년 </a:t>
            </a:r>
            <a:r>
              <a:rPr lang="en-US" altLang="ko-KR"/>
              <a:t>2</a:t>
            </a:r>
            <a:r>
              <a:rPr lang="ko-KR" altLang="en-US"/>
              <a:t>학기</a:t>
            </a:r>
            <a:r>
              <a:rPr lang="en-US" altLang="ko-KR"/>
              <a:t> </a:t>
            </a:r>
            <a:r>
              <a:rPr lang="ko-KR" altLang="en-US"/>
              <a:t>중</a:t>
            </a:r>
            <a:r>
              <a:rPr lang="en-US" altLang="ko-KR"/>
              <a:t>: </a:t>
            </a:r>
            <a:r>
              <a:rPr lang="ko-KR" altLang="en-US"/>
              <a:t>경진대회 참여 후 결과보고서 작성</a:t>
            </a:r>
            <a:endParaRPr lang="en-US" altLang="ko-KR"/>
          </a:p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34AB10A-9FB6-4633-B5FB-495AAEBE0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7062D-EACF-AD40-8482-7102500562E3}" type="slidenum">
              <a:rPr kumimoji="1" lang="ko-Kore-KR" altLang="en-US" smtClean="0"/>
              <a:t>11</a:t>
            </a:fld>
            <a:endParaRPr kumimoji="1" lang="ko-Kore-KR" altLang="en-US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6DFDDF95-1CF0-4168-9337-9CDD3A22751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03626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5195E4-798E-455D-A514-75ADBE00D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캡스톤디자인 </a:t>
            </a:r>
            <a:r>
              <a:rPr lang="en-US" altLang="ko-KR"/>
              <a:t>2024 </a:t>
            </a:r>
            <a:r>
              <a:rPr lang="ko-KR" altLang="en-US"/>
              <a:t>성적평가 및 시상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095B28-9F10-4364-8A24-FF8101F331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1</a:t>
            </a:r>
            <a:r>
              <a:rPr lang="ko-KR" altLang="en-US"/>
              <a:t>학기 말에 학과주최 전시회</a:t>
            </a:r>
            <a:endParaRPr lang="en-US" altLang="ko-KR"/>
          </a:p>
          <a:p>
            <a:r>
              <a:rPr lang="ko-KR" altLang="en-US"/>
              <a:t>절대적 상대평가</a:t>
            </a:r>
            <a:endParaRPr lang="en-US" altLang="ko-KR"/>
          </a:p>
          <a:p>
            <a:r>
              <a:rPr lang="ko-KR" altLang="en-US"/>
              <a:t>주별 기준 미충족에 의한 자동 탈락 주의</a:t>
            </a:r>
            <a:endParaRPr lang="en-US" altLang="ko-KR"/>
          </a:p>
          <a:p>
            <a:pPr lvl="1"/>
            <a:r>
              <a:rPr lang="ko-KR" altLang="en-US"/>
              <a:t>책임에 대한 팀원 </a:t>
            </a:r>
            <a:endParaRPr lang="en-US" altLang="ko-KR"/>
          </a:p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35550C5-79E4-4D82-9566-250E9DFBD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7062D-EACF-AD40-8482-7102500562E3}" type="slidenum">
              <a:rPr kumimoji="1" lang="ko-Kore-KR" altLang="en-US" smtClean="0"/>
              <a:t>12</a:t>
            </a:fld>
            <a:endParaRPr kumimoji="1" lang="ko-Kore-KR" altLang="en-US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7BDEACDD-B448-4AF9-A72C-84BAB2ECA2D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72400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DD83F7-1141-4338-B27C-8EB4D73E5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캡스톤디자인 </a:t>
            </a:r>
            <a:r>
              <a:rPr lang="en-US" altLang="ko-KR"/>
              <a:t>2024 FAQ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6230DB-926A-43BA-9D9D-EDFD549737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D5B70CB-F238-41A1-B209-E410D2502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7062D-EACF-AD40-8482-7102500562E3}" type="slidenum">
              <a:rPr kumimoji="1" lang="ko-Kore-KR" altLang="en-US" smtClean="0"/>
              <a:t>13</a:t>
            </a:fld>
            <a:endParaRPr kumimoji="1" lang="ko-Kore-KR" altLang="en-US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1D5FBC4C-6895-462D-9CC9-6C6DC0B33EB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8569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5FD760-C38F-4A48-9C20-5663F4CE8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Capstone design </a:t>
            </a:r>
            <a:r>
              <a:rPr lang="ko-KR" altLang="en-US"/>
              <a:t>의미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0AAFC869-D4E8-495A-87FB-50F1BDD97E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마무리</a:t>
            </a:r>
            <a:r>
              <a:rPr lang="en-US" altLang="ko-KR"/>
              <a:t>, </a:t>
            </a:r>
            <a:r>
              <a:rPr lang="ko-KR" altLang="en-US"/>
              <a:t>완성</a:t>
            </a:r>
            <a:endParaRPr lang="en-US" altLang="ko-KR"/>
          </a:p>
          <a:p>
            <a:r>
              <a:rPr lang="ko-KR" altLang="en-US"/>
              <a:t>학부 경험의 최정상</a:t>
            </a:r>
            <a:endParaRPr lang="en-US" altLang="ko-KR"/>
          </a:p>
          <a:p>
            <a:r>
              <a:rPr lang="ko-KR" altLang="en-US"/>
              <a:t>학부 </a:t>
            </a:r>
            <a:r>
              <a:rPr lang="en-US" altLang="ko-KR"/>
              <a:t>4</a:t>
            </a:r>
            <a:r>
              <a:rPr lang="ko-KR" altLang="en-US"/>
              <a:t>대 능력 강화</a:t>
            </a:r>
            <a:endParaRPr lang="en-US" altLang="ko-KR"/>
          </a:p>
          <a:p>
            <a:pPr lvl="1"/>
            <a:r>
              <a:rPr lang="en-US" altLang="ko-KR"/>
              <a:t>Team</a:t>
            </a:r>
            <a:r>
              <a:rPr lang="ko-KR" altLang="en-US"/>
              <a:t> </a:t>
            </a:r>
            <a:r>
              <a:rPr lang="en-US" altLang="ko-KR"/>
              <a:t>work</a:t>
            </a:r>
          </a:p>
          <a:p>
            <a:pPr lvl="1"/>
            <a:r>
              <a:rPr lang="en-US" altLang="ko-KR"/>
              <a:t>Project management</a:t>
            </a:r>
          </a:p>
          <a:p>
            <a:pPr lvl="1"/>
            <a:r>
              <a:rPr lang="en-US" altLang="ko-KR"/>
              <a:t>Research</a:t>
            </a:r>
          </a:p>
          <a:p>
            <a:pPr lvl="1"/>
            <a:r>
              <a:rPr lang="en-US" altLang="ko-KR"/>
              <a:t>Development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EF4F738-3408-41C3-9483-B87D8A0A8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7062D-EACF-AD40-8482-7102500562E3}" type="slidenum">
              <a:rPr kumimoji="1" lang="ko-Kore-KR" altLang="en-US" smtClean="0"/>
              <a:t>2</a:t>
            </a:fld>
            <a:endParaRPr kumimoji="1" lang="ko-Kore-KR" altLang="en-US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EEB33D74-8F83-4EB0-B3C3-08C1866D11A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6" name="Picture 2" descr="https://cdn.hinative.com/attached_images/257529/14eeafeff6e01a656be76d6ff964c01cea628077/large.jpg?1521430462">
            <a:extLst>
              <a:ext uri="{FF2B5EF4-FFF2-40B4-BE49-F238E27FC236}">
                <a16:creationId xmlns:a16="http://schemas.microsoft.com/office/drawing/2014/main" id="{FD4ABC42-E711-46F2-9728-40E0814DC4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497" y="1241658"/>
            <a:ext cx="6279397" cy="4662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7471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7297CF-FC0B-4A46-9200-E029C9E7F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임베디드시스템공학과 캡스톤디자인 목적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D2F4EC-C3D4-415E-8593-C557061910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Teamwork</a:t>
            </a:r>
          </a:p>
          <a:p>
            <a:pPr lvl="1"/>
            <a:r>
              <a:rPr lang="ko-KR" altLang="en-US"/>
              <a:t>커뮤니케이션 능력</a:t>
            </a:r>
            <a:endParaRPr lang="en-US" altLang="ko-KR"/>
          </a:p>
          <a:p>
            <a:pPr lvl="1"/>
            <a:r>
              <a:rPr lang="ko-KR" altLang="en-US"/>
              <a:t>갈등 해결 능력</a:t>
            </a:r>
            <a:endParaRPr lang="en-US" altLang="ko-KR"/>
          </a:p>
          <a:p>
            <a:r>
              <a:rPr lang="en-US" altLang="ko-KR"/>
              <a:t>Project Management</a:t>
            </a:r>
          </a:p>
          <a:p>
            <a:pPr lvl="1"/>
            <a:r>
              <a:rPr lang="ko-KR" altLang="en-US"/>
              <a:t>문서기반 관리 능력</a:t>
            </a:r>
            <a:endParaRPr lang="en-US" altLang="ko-KR"/>
          </a:p>
          <a:p>
            <a:pPr lvl="1"/>
            <a:r>
              <a:rPr lang="ko-KR" altLang="en-US"/>
              <a:t>시간</a:t>
            </a:r>
            <a:r>
              <a:rPr lang="en-US" altLang="ko-KR"/>
              <a:t>, </a:t>
            </a:r>
            <a:r>
              <a:rPr lang="ko-KR" altLang="en-US"/>
              <a:t>과제범위</a:t>
            </a:r>
            <a:r>
              <a:rPr lang="en-US" altLang="ko-KR"/>
              <a:t>, </a:t>
            </a:r>
            <a:r>
              <a:rPr lang="ko-KR" altLang="en-US"/>
              <a:t>역할 관리</a:t>
            </a:r>
            <a:endParaRPr lang="en-US" altLang="ko-KR"/>
          </a:p>
          <a:p>
            <a:r>
              <a:rPr lang="en-US" altLang="ko-KR"/>
              <a:t>Research &amp; Development</a:t>
            </a:r>
          </a:p>
          <a:p>
            <a:pPr lvl="1"/>
            <a:r>
              <a:rPr lang="ko-KR" altLang="en-US"/>
              <a:t>문제정의 능력</a:t>
            </a:r>
            <a:endParaRPr lang="en-US" altLang="ko-KR"/>
          </a:p>
          <a:p>
            <a:pPr lvl="1"/>
            <a:r>
              <a:rPr lang="ko-KR" altLang="en-US"/>
              <a:t>문제해결 능력</a:t>
            </a:r>
            <a:endParaRPr lang="en-US" altLang="ko-KR"/>
          </a:p>
          <a:p>
            <a:endParaRPr lang="en-US" altLang="ko-KR"/>
          </a:p>
          <a:p>
            <a:pPr lvl="1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CC01A21-D8D2-467E-A628-CA1B681C4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7062D-EACF-AD40-8482-7102500562E3}" type="slidenum">
              <a:rPr kumimoji="1" lang="ko-Kore-KR" altLang="en-US" smtClean="0"/>
              <a:t>3</a:t>
            </a:fld>
            <a:endParaRPr kumimoji="1" lang="ko-Kore-KR" altLang="en-US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611C5388-B7DD-4A36-BC95-71128D468DC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943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2BDE30-50E0-4848-9903-8B6746640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캡스톤디자인 운영 </a:t>
            </a:r>
            <a:r>
              <a:rPr lang="en-US" altLang="ko-KR"/>
              <a:t>: Teamwork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CA388E-629F-459C-AD12-61B2ACB21A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Teamwork</a:t>
            </a:r>
          </a:p>
          <a:p>
            <a:pPr lvl="1"/>
            <a:r>
              <a:rPr lang="ko-KR" altLang="en-US"/>
              <a:t>커뮤니케이션 능력</a:t>
            </a:r>
            <a:endParaRPr lang="en-US" altLang="ko-KR"/>
          </a:p>
          <a:p>
            <a:pPr lvl="1"/>
            <a:r>
              <a:rPr lang="ko-KR" altLang="en-US"/>
              <a:t>갈등 해결 능력</a:t>
            </a:r>
            <a:endParaRPr lang="en-US" altLang="ko-KR"/>
          </a:p>
          <a:p>
            <a:r>
              <a:rPr lang="ko-KR" altLang="en-US"/>
              <a:t>팀 구성</a:t>
            </a:r>
            <a:endParaRPr lang="en-US" altLang="ko-KR"/>
          </a:p>
          <a:p>
            <a:pPr lvl="1"/>
            <a:r>
              <a:rPr lang="en-US" altLang="ko-KR"/>
              <a:t>3</a:t>
            </a:r>
            <a:r>
              <a:rPr lang="ko-KR" altLang="en-US"/>
              <a:t> </a:t>
            </a:r>
            <a:r>
              <a:rPr lang="en-US" altLang="ko-KR"/>
              <a:t>~</a:t>
            </a:r>
            <a:r>
              <a:rPr lang="ko-KR" altLang="en-US"/>
              <a:t> </a:t>
            </a:r>
            <a:r>
              <a:rPr lang="en-US" altLang="ko-KR"/>
              <a:t>4</a:t>
            </a:r>
            <a:r>
              <a:rPr lang="ko-KR" altLang="en-US"/>
              <a:t>인 팀으로 구성</a:t>
            </a:r>
            <a:r>
              <a:rPr lang="en-US" altLang="ko-KR"/>
              <a:t>: 2</a:t>
            </a:r>
            <a:r>
              <a:rPr lang="ko-KR" altLang="en-US"/>
              <a:t>인팀 불허</a:t>
            </a:r>
            <a:endParaRPr lang="en-US" altLang="ko-KR"/>
          </a:p>
          <a:p>
            <a:pPr lvl="1"/>
            <a:r>
              <a:rPr lang="ko-KR" altLang="en-US"/>
              <a:t>디스코드 채널에 커뮤니케이션 기록</a:t>
            </a:r>
            <a:endParaRPr lang="en-US" altLang="ko-KR"/>
          </a:p>
          <a:p>
            <a:r>
              <a:rPr lang="ko-KR" altLang="en-US"/>
              <a:t>팀 리더</a:t>
            </a:r>
            <a:endParaRPr lang="en-US" altLang="ko-KR"/>
          </a:p>
          <a:p>
            <a:pPr lvl="1"/>
            <a:r>
              <a:rPr lang="en-US" altLang="ko-KR"/>
              <a:t>Team Leader</a:t>
            </a:r>
          </a:p>
          <a:p>
            <a:pPr lvl="1"/>
            <a:r>
              <a:rPr lang="ko-KR" altLang="en-US"/>
              <a:t>장점</a:t>
            </a:r>
            <a:endParaRPr lang="en-US" altLang="ko-KR"/>
          </a:p>
          <a:p>
            <a:pPr lvl="2"/>
            <a:r>
              <a:rPr lang="ko-KR" altLang="en-US"/>
              <a:t>성적평가에서 가점</a:t>
            </a:r>
            <a:r>
              <a:rPr lang="en-US" altLang="ko-KR"/>
              <a:t>: </a:t>
            </a:r>
            <a:r>
              <a:rPr lang="ko-KR" altLang="en-US"/>
              <a:t>팀원보다는 높은 학점</a:t>
            </a:r>
            <a:endParaRPr lang="en-US" altLang="ko-KR"/>
          </a:p>
          <a:p>
            <a:pPr lvl="1"/>
            <a:r>
              <a:rPr lang="ko-KR" altLang="en-US"/>
              <a:t>역할</a:t>
            </a:r>
            <a:endParaRPr lang="en-US" altLang="ko-KR"/>
          </a:p>
          <a:p>
            <a:pPr lvl="2"/>
            <a:r>
              <a:rPr lang="ko-KR" altLang="en-US"/>
              <a:t>팀이 수행해야 하는 모든 부분에 대한 최종 책임</a:t>
            </a:r>
            <a:endParaRPr lang="en-US" altLang="ko-KR"/>
          </a:p>
          <a:p>
            <a:pPr marL="457200" lvl="1" indent="0">
              <a:buNone/>
            </a:pPr>
            <a:r>
              <a:rPr lang="en-US" altLang="ko-KR"/>
              <a:t> </a:t>
            </a:r>
          </a:p>
          <a:p>
            <a:pPr lvl="1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FED42F3-598D-4F6B-8FB3-1890A9F45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7062D-EACF-AD40-8482-7102500562E3}" type="slidenum">
              <a:rPr kumimoji="1" lang="ko-Kore-KR" altLang="en-US" smtClean="0"/>
              <a:t>4</a:t>
            </a:fld>
            <a:endParaRPr kumimoji="1" lang="ko-Kore-KR" altLang="en-US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C7DCB0B4-395A-4143-B3C2-CB56B07B816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9840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2BDE30-50E0-4848-9903-8B6746640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캡스톤디자인 운영 </a:t>
            </a:r>
            <a:r>
              <a:rPr lang="en-US" altLang="ko-KR"/>
              <a:t>: Project Management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CA388E-629F-459C-AD12-61B2ACB21A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Project Management</a:t>
            </a:r>
          </a:p>
          <a:p>
            <a:pPr lvl="1"/>
            <a:r>
              <a:rPr lang="ko-KR" altLang="en-US"/>
              <a:t>문서기반 관리 능력</a:t>
            </a:r>
            <a:endParaRPr lang="en-US" altLang="ko-KR"/>
          </a:p>
          <a:p>
            <a:pPr lvl="1"/>
            <a:r>
              <a:rPr lang="ko-KR" altLang="en-US"/>
              <a:t>시간</a:t>
            </a:r>
            <a:r>
              <a:rPr lang="en-US" altLang="ko-KR"/>
              <a:t>, </a:t>
            </a:r>
            <a:r>
              <a:rPr lang="ko-KR" altLang="en-US"/>
              <a:t>과제범위</a:t>
            </a:r>
            <a:r>
              <a:rPr lang="en-US" altLang="ko-KR"/>
              <a:t>, </a:t>
            </a:r>
            <a:r>
              <a:rPr lang="ko-KR" altLang="en-US"/>
              <a:t>역할 관리</a:t>
            </a:r>
            <a:endParaRPr lang="en-US" altLang="ko-KR"/>
          </a:p>
          <a:p>
            <a:r>
              <a:rPr lang="ko-KR" altLang="en-US"/>
              <a:t>문서기반 관리 능력</a:t>
            </a:r>
            <a:endParaRPr lang="en-US" altLang="ko-KR"/>
          </a:p>
          <a:p>
            <a:pPr lvl="1"/>
            <a:r>
              <a:rPr lang="ko-KR" altLang="en-US"/>
              <a:t>팀별 </a:t>
            </a:r>
            <a:r>
              <a:rPr lang="en-US" altLang="ko-KR"/>
              <a:t>github public repository </a:t>
            </a:r>
            <a:r>
              <a:rPr lang="ko-KR" altLang="en-US"/>
              <a:t>운영</a:t>
            </a:r>
            <a:endParaRPr lang="en-US" altLang="ko-KR"/>
          </a:p>
          <a:p>
            <a:pPr lvl="1"/>
            <a:r>
              <a:rPr lang="ko-KR" altLang="en-US"/>
              <a:t>문서화</a:t>
            </a:r>
            <a:endParaRPr lang="en-US" altLang="ko-KR"/>
          </a:p>
          <a:p>
            <a:pPr lvl="2"/>
            <a:r>
              <a:rPr lang="ko-KR" altLang="en-US"/>
              <a:t>결정을 위한 과정</a:t>
            </a:r>
            <a:endParaRPr lang="en-US" altLang="ko-KR"/>
          </a:p>
          <a:p>
            <a:pPr lvl="2"/>
            <a:r>
              <a:rPr lang="ko-KR" altLang="en-US"/>
              <a:t>개발과정</a:t>
            </a:r>
            <a:endParaRPr lang="en-US" altLang="ko-KR"/>
          </a:p>
          <a:p>
            <a:pPr lvl="2"/>
            <a:r>
              <a:rPr lang="ko-KR" altLang="en-US"/>
              <a:t>소요시간 기록</a:t>
            </a:r>
            <a:endParaRPr lang="en-US" altLang="ko-KR"/>
          </a:p>
          <a:p>
            <a:pPr lvl="2"/>
            <a:r>
              <a:rPr lang="ko-KR" altLang="en-US"/>
              <a:t>주기</a:t>
            </a:r>
            <a:r>
              <a:rPr lang="en-US" altLang="ko-KR"/>
              <a:t> : Weekly diary </a:t>
            </a:r>
            <a:r>
              <a:rPr lang="ko-KR" altLang="en-US"/>
              <a:t>작섣</a:t>
            </a:r>
            <a:endParaRPr lang="en-US" altLang="ko-KR"/>
          </a:p>
          <a:p>
            <a:r>
              <a:rPr lang="ko-KR" altLang="en-US"/>
              <a:t>시간</a:t>
            </a:r>
            <a:r>
              <a:rPr lang="en-US" altLang="ko-KR"/>
              <a:t>, </a:t>
            </a:r>
            <a:r>
              <a:rPr lang="ko-KR" altLang="en-US"/>
              <a:t>과제범위</a:t>
            </a:r>
            <a:r>
              <a:rPr lang="en-US" altLang="ko-KR"/>
              <a:t>, </a:t>
            </a:r>
            <a:r>
              <a:rPr lang="ko-KR" altLang="en-US"/>
              <a:t>역할</a:t>
            </a:r>
            <a:endParaRPr lang="en-US" altLang="ko-KR"/>
          </a:p>
          <a:p>
            <a:pPr lvl="1"/>
            <a:r>
              <a:rPr lang="ko-KR" altLang="en-US"/>
              <a:t>미팅</a:t>
            </a:r>
            <a:endParaRPr lang="en-US" altLang="ko-KR"/>
          </a:p>
          <a:p>
            <a:pPr lvl="1"/>
            <a:r>
              <a:rPr lang="ko-KR" altLang="en-US"/>
              <a:t>프로젝트 진도</a:t>
            </a:r>
            <a:endParaRPr lang="en-US" altLang="ko-KR"/>
          </a:p>
          <a:p>
            <a:pPr lvl="1"/>
            <a:r>
              <a:rPr lang="ko-KR" altLang="en-US"/>
              <a:t>팀원별 역할 지정</a:t>
            </a:r>
            <a:endParaRPr lang="en-US" altLang="ko-KR"/>
          </a:p>
          <a:p>
            <a:pPr marL="457200" lvl="1" indent="0">
              <a:buNone/>
            </a:pPr>
            <a:endParaRPr lang="en-US" altLang="ko-KR"/>
          </a:p>
          <a:p>
            <a:pPr lvl="1"/>
            <a:endParaRPr lang="en-US" altLang="ko-KR"/>
          </a:p>
          <a:p>
            <a:pPr marL="457200" lvl="1" indent="0">
              <a:buNone/>
            </a:pPr>
            <a:endParaRPr lang="en-US" altLang="ko-KR"/>
          </a:p>
          <a:p>
            <a:endParaRPr lang="en-US" altLang="ko-KR"/>
          </a:p>
          <a:p>
            <a:pPr marL="457200" lvl="1" indent="0">
              <a:buNone/>
            </a:pPr>
            <a:r>
              <a:rPr lang="en-US" altLang="ko-KR"/>
              <a:t> </a:t>
            </a:r>
          </a:p>
          <a:p>
            <a:pPr lvl="1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FED42F3-598D-4F6B-8FB3-1890A9F45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7062D-EACF-AD40-8482-7102500562E3}" type="slidenum">
              <a:rPr kumimoji="1" lang="ko-Kore-KR" altLang="en-US" smtClean="0"/>
              <a:t>5</a:t>
            </a:fld>
            <a:endParaRPr kumimoji="1" lang="ko-Kore-KR" altLang="en-US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C7DCB0B4-395A-4143-B3C2-CB56B07B816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31752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2BDE30-50E0-4848-9903-8B6746640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캡스톤디자인 운영 </a:t>
            </a:r>
            <a:r>
              <a:rPr lang="en-US" altLang="ko-KR"/>
              <a:t>: R</a:t>
            </a:r>
            <a:r>
              <a:rPr lang="ko-KR" altLang="en-US"/>
              <a:t> </a:t>
            </a:r>
            <a:r>
              <a:rPr lang="en-US" altLang="ko-KR"/>
              <a:t>&amp;</a:t>
            </a:r>
            <a:r>
              <a:rPr lang="ko-KR" altLang="en-US"/>
              <a:t> </a:t>
            </a:r>
            <a:r>
              <a:rPr lang="en-US" altLang="ko-KR"/>
              <a:t>D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CA388E-629F-459C-AD12-61B2ACB21A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ko-KR" sz="2400"/>
              <a:t>Research &amp; Development</a:t>
            </a:r>
          </a:p>
          <a:p>
            <a:pPr lvl="1"/>
            <a:r>
              <a:rPr lang="ko-KR" altLang="en-US" sz="2000"/>
              <a:t>문제정의 능력</a:t>
            </a:r>
            <a:endParaRPr lang="en-US" altLang="ko-KR" sz="2000"/>
          </a:p>
          <a:p>
            <a:pPr lvl="1"/>
            <a:r>
              <a:rPr lang="ko-KR" altLang="en-US" sz="2000"/>
              <a:t>문제해결 능력</a:t>
            </a:r>
            <a:endParaRPr lang="en-US" altLang="ko-KR" sz="2000"/>
          </a:p>
          <a:p>
            <a:r>
              <a:rPr lang="ko-KR" altLang="en-US" sz="2400"/>
              <a:t>문제 정의 능력</a:t>
            </a:r>
            <a:endParaRPr lang="en-US" altLang="ko-KR" sz="2400"/>
          </a:p>
          <a:p>
            <a:pPr lvl="1"/>
            <a:r>
              <a:rPr lang="ko-KR" altLang="en-US" sz="2000"/>
              <a:t>가치</a:t>
            </a:r>
            <a:r>
              <a:rPr lang="en-US" altLang="ko-KR" sz="2000"/>
              <a:t>: </a:t>
            </a:r>
            <a:r>
              <a:rPr lang="ko-KR" altLang="en-US" sz="2000"/>
              <a:t>이 문제를 풀어야 할 필요가 있을까</a:t>
            </a:r>
            <a:r>
              <a:rPr lang="en-US" altLang="ko-KR" sz="2000"/>
              <a:t>?</a:t>
            </a:r>
          </a:p>
          <a:p>
            <a:pPr lvl="1"/>
            <a:r>
              <a:rPr lang="ko-KR" altLang="en-US" sz="2000"/>
              <a:t>핵심</a:t>
            </a:r>
            <a:r>
              <a:rPr lang="en-US" altLang="ko-KR" sz="2000"/>
              <a:t>: </a:t>
            </a:r>
            <a:r>
              <a:rPr lang="ko-KR" altLang="en-US" sz="2000"/>
              <a:t>이 문제의 핵심요소는 무엇인가</a:t>
            </a:r>
            <a:r>
              <a:rPr lang="en-US" altLang="ko-KR" sz="2000"/>
              <a:t>?</a:t>
            </a:r>
          </a:p>
          <a:p>
            <a:pPr lvl="1"/>
            <a:r>
              <a:rPr lang="ko-KR" altLang="en-US" sz="2000"/>
              <a:t>범위</a:t>
            </a:r>
            <a:r>
              <a:rPr lang="en-US" altLang="ko-KR" sz="2000"/>
              <a:t>: </a:t>
            </a:r>
            <a:r>
              <a:rPr lang="ko-KR" altLang="en-US" sz="2000"/>
              <a:t>이 문제의 어떤 부분에 집중할 것인가</a:t>
            </a:r>
            <a:r>
              <a:rPr lang="en-US" altLang="ko-KR" sz="2000"/>
              <a:t>?</a:t>
            </a:r>
          </a:p>
          <a:p>
            <a:pPr lvl="1"/>
            <a:r>
              <a:rPr lang="ko-KR" altLang="en-US" sz="2000"/>
              <a:t>현실인식</a:t>
            </a:r>
            <a:r>
              <a:rPr lang="en-US" altLang="ko-KR" sz="2000"/>
              <a:t>: </a:t>
            </a:r>
            <a:r>
              <a:rPr lang="ko-KR" altLang="en-US" sz="2000"/>
              <a:t>시간 내에</a:t>
            </a:r>
            <a:r>
              <a:rPr lang="en-US" altLang="ko-KR" sz="2000"/>
              <a:t>, </a:t>
            </a:r>
            <a:r>
              <a:rPr lang="ko-KR" altLang="en-US" sz="2000"/>
              <a:t>우리 능력으로 풀 수 있을까</a:t>
            </a:r>
            <a:r>
              <a:rPr lang="en-US" altLang="ko-KR" sz="2000"/>
              <a:t>?</a:t>
            </a:r>
          </a:p>
          <a:p>
            <a:r>
              <a:rPr lang="ko-KR" altLang="en-US" sz="2400"/>
              <a:t>문제 해결 능력</a:t>
            </a:r>
            <a:endParaRPr lang="en-US" altLang="ko-KR" sz="2400"/>
          </a:p>
          <a:p>
            <a:pPr lvl="1"/>
            <a:r>
              <a:rPr lang="ko-KR" altLang="en-US" sz="2000"/>
              <a:t>설계 </a:t>
            </a:r>
            <a:r>
              <a:rPr lang="en-US" altLang="ko-KR" sz="2000"/>
              <a:t>: </a:t>
            </a:r>
            <a:r>
              <a:rPr lang="ko-KR" altLang="en-US" sz="2000"/>
              <a:t>문제 해결을 위한 해결책 설계</a:t>
            </a:r>
            <a:endParaRPr lang="en-US" altLang="ko-KR" sz="2000"/>
          </a:p>
          <a:p>
            <a:pPr lvl="1"/>
            <a:r>
              <a:rPr lang="ko-KR" altLang="en-US" sz="2000"/>
              <a:t>학습 </a:t>
            </a:r>
            <a:r>
              <a:rPr lang="en-US" altLang="ko-KR" sz="2000"/>
              <a:t>: </a:t>
            </a:r>
            <a:r>
              <a:rPr lang="ko-KR" altLang="en-US" sz="2000"/>
              <a:t>해결책 구현을 위한 지식 습득</a:t>
            </a:r>
            <a:endParaRPr lang="en-US" altLang="ko-KR" sz="2000"/>
          </a:p>
          <a:p>
            <a:pPr lvl="1"/>
            <a:r>
              <a:rPr lang="ko-KR" altLang="en-US" sz="2000"/>
              <a:t>구현 </a:t>
            </a:r>
            <a:r>
              <a:rPr lang="en-US" altLang="ko-KR" sz="2000"/>
              <a:t>: </a:t>
            </a:r>
            <a:r>
              <a:rPr lang="ko-KR" altLang="en-US" sz="2000"/>
              <a:t>구현과정의 창의성</a:t>
            </a:r>
            <a:endParaRPr lang="en-US" altLang="ko-KR" sz="2000"/>
          </a:p>
          <a:p>
            <a:pPr lvl="1"/>
            <a:r>
              <a:rPr lang="ko-KR" altLang="en-US" sz="2000"/>
              <a:t>검증</a:t>
            </a:r>
            <a:r>
              <a:rPr lang="en-US" altLang="ko-KR" sz="2000"/>
              <a:t> : </a:t>
            </a:r>
            <a:r>
              <a:rPr lang="ko-KR" altLang="en-US" sz="2000"/>
              <a:t>이 해결책이 문제를 풀었는가</a:t>
            </a:r>
            <a:r>
              <a:rPr lang="en-US" altLang="ko-KR" sz="2000"/>
              <a:t>? </a:t>
            </a:r>
            <a:r>
              <a:rPr lang="ko-KR" altLang="en-US" sz="2000"/>
              <a:t>정량적 평가</a:t>
            </a:r>
            <a:endParaRPr lang="en-US" altLang="ko-KR" sz="2000"/>
          </a:p>
          <a:p>
            <a:pPr lvl="1"/>
            <a:endParaRPr lang="en-US" altLang="ko-KR" sz="2000"/>
          </a:p>
          <a:p>
            <a:endParaRPr lang="en-US" altLang="ko-KR" sz="2400"/>
          </a:p>
          <a:p>
            <a:pPr lvl="1"/>
            <a:endParaRPr lang="en-US" altLang="ko-KR" sz="2000"/>
          </a:p>
          <a:p>
            <a:pPr marL="457200" lvl="1" indent="0">
              <a:buNone/>
            </a:pPr>
            <a:r>
              <a:rPr lang="en-US" altLang="ko-KR" sz="2000"/>
              <a:t> </a:t>
            </a:r>
          </a:p>
          <a:p>
            <a:pPr lvl="1"/>
            <a:endParaRPr lang="ko-KR" altLang="en-US" sz="200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FED42F3-598D-4F6B-8FB3-1890A9F45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7062D-EACF-AD40-8482-7102500562E3}" type="slidenum">
              <a:rPr kumimoji="1" lang="ko-Kore-KR" altLang="en-US" smtClean="0"/>
              <a:t>6</a:t>
            </a:fld>
            <a:endParaRPr kumimoji="1" lang="ko-Kore-KR" altLang="en-US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C7DCB0B4-395A-4143-B3C2-CB56B07B816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9345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BDAA45-139B-4DC2-9201-50E35FA53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캡스톤디자인 </a:t>
            </a:r>
            <a:r>
              <a:rPr lang="en-US" altLang="ko-KR"/>
              <a:t>2024 </a:t>
            </a:r>
            <a:r>
              <a:rPr lang="ko-KR" altLang="en-US"/>
              <a:t> 주제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D1D185-408B-4F49-8D2F-4F46AEB0AE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문제 해결형 자유 주제</a:t>
            </a:r>
            <a:endParaRPr lang="en-US" altLang="ko-KR"/>
          </a:p>
          <a:p>
            <a:r>
              <a:rPr lang="ko-KR" altLang="en-US"/>
              <a:t>해결책 제약 사항 </a:t>
            </a:r>
            <a:r>
              <a:rPr lang="en-US" altLang="ko-KR"/>
              <a:t>: </a:t>
            </a:r>
            <a:r>
              <a:rPr lang="ko-KR" altLang="en-US"/>
              <a:t>임베디드시스템공학과의 정체성</a:t>
            </a:r>
            <a:endParaRPr lang="en-US" altLang="ko-KR"/>
          </a:p>
          <a:p>
            <a:pPr lvl="1"/>
            <a:r>
              <a:rPr lang="en-US" altLang="ko-KR"/>
              <a:t>SBC (single board computer)</a:t>
            </a:r>
            <a:r>
              <a:rPr lang="ko-KR" altLang="en-US"/>
              <a:t>에서 동작</a:t>
            </a:r>
            <a:r>
              <a:rPr lang="en-US" altLang="ko-KR"/>
              <a:t> : </a:t>
            </a:r>
            <a:r>
              <a:rPr lang="ko-KR" altLang="en-US"/>
              <a:t>라즈베리 파이 기본</a:t>
            </a:r>
            <a:endParaRPr lang="en-US" altLang="ko-KR"/>
          </a:p>
          <a:p>
            <a:pPr lvl="1"/>
            <a:r>
              <a:rPr lang="ko-KR" altLang="en-US"/>
              <a:t>센서 입력사용</a:t>
            </a:r>
            <a:endParaRPr lang="en-US" altLang="ko-KR"/>
          </a:p>
          <a:p>
            <a:r>
              <a:rPr lang="ko-KR" altLang="en-US"/>
              <a:t>주제 선정 단계별 진행 절차</a:t>
            </a:r>
            <a:endParaRPr lang="en-US" altLang="ko-KR"/>
          </a:p>
          <a:p>
            <a:pPr marL="457200" lvl="1" indent="0">
              <a:buNone/>
            </a:pPr>
            <a:r>
              <a:rPr lang="en-US" altLang="ko-KR"/>
              <a:t>1. </a:t>
            </a:r>
            <a:r>
              <a:rPr lang="ko-KR" altLang="en-US"/>
              <a:t>팀 토의 </a:t>
            </a:r>
            <a:endParaRPr lang="en-US" altLang="ko-KR"/>
          </a:p>
          <a:p>
            <a:pPr marL="457200" lvl="1" indent="0">
              <a:buNone/>
            </a:pPr>
            <a:r>
              <a:rPr lang="en-US" altLang="ko-KR"/>
              <a:t>2. </a:t>
            </a:r>
            <a:r>
              <a:rPr lang="ko-KR" altLang="en-US"/>
              <a:t>교육 조교 승인</a:t>
            </a:r>
            <a:endParaRPr lang="en-US" altLang="ko-KR"/>
          </a:p>
          <a:p>
            <a:pPr marL="457200" lvl="1" indent="0">
              <a:buNone/>
            </a:pPr>
            <a:r>
              <a:rPr lang="en-US" altLang="ko-KR"/>
              <a:t>3. </a:t>
            </a:r>
            <a:r>
              <a:rPr lang="ko-KR" altLang="en-US"/>
              <a:t>전체 교수님 승인</a:t>
            </a:r>
            <a:endParaRPr lang="en-US" altLang="ko-KR"/>
          </a:p>
          <a:p>
            <a:pPr marL="457200" lvl="1" indent="0">
              <a:buNone/>
            </a:pPr>
            <a:r>
              <a:rPr lang="en-US" altLang="ko-KR"/>
              <a:t>4. </a:t>
            </a:r>
            <a:r>
              <a:rPr lang="ko-KR" altLang="en-US"/>
              <a:t>캡스톤디자인 담당교수 승인</a:t>
            </a:r>
            <a:endParaRPr lang="en-US" altLang="ko-KR"/>
          </a:p>
          <a:p>
            <a:pPr marL="457200" lvl="1" indent="0">
              <a:buNone/>
            </a:pPr>
            <a:r>
              <a:rPr lang="en-US" altLang="ko-KR"/>
              <a:t>	</a:t>
            </a:r>
          </a:p>
          <a:p>
            <a:pPr marL="457200" lvl="1" indent="0">
              <a:buNone/>
            </a:pPr>
            <a:r>
              <a:rPr lang="en-US" altLang="ko-KR"/>
              <a:t>	</a:t>
            </a:r>
          </a:p>
          <a:p>
            <a:pPr marL="457200" lvl="1" indent="0">
              <a:buNone/>
            </a:pPr>
            <a:endParaRPr lang="en-US" altLang="ko-KR"/>
          </a:p>
          <a:p>
            <a:pPr lvl="1"/>
            <a:endParaRPr lang="en-US" altLang="ko-KR"/>
          </a:p>
          <a:p>
            <a:pPr marL="457200" lvl="1" indent="0">
              <a:buNone/>
            </a:pP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66F2D7C-2328-4DB0-A5E6-70054D384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7062D-EACF-AD40-8482-7102500562E3}" type="slidenum">
              <a:rPr kumimoji="1" lang="ko-Kore-KR" altLang="en-US" smtClean="0"/>
              <a:t>7</a:t>
            </a:fld>
            <a:endParaRPr kumimoji="1" lang="ko-Kore-KR" altLang="en-US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72A22788-4A71-48AF-8A06-9684E808BDA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31914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CC8F84-F5E4-4F15-83F1-6B74AE2B2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캡스톤디자인 </a:t>
            </a:r>
            <a:r>
              <a:rPr lang="en-US" altLang="ko-KR"/>
              <a:t>2024 </a:t>
            </a:r>
            <a:r>
              <a:rPr lang="ko-KR" altLang="en-US"/>
              <a:t>재료 사용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096926-FA0B-4068-8571-AC4FFA321B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1</a:t>
            </a:r>
            <a:r>
              <a:rPr lang="ko-KR" altLang="en-US"/>
              <a:t>인당 </a:t>
            </a:r>
            <a:r>
              <a:rPr lang="en-US" altLang="ko-KR"/>
              <a:t>X</a:t>
            </a:r>
            <a:r>
              <a:rPr lang="ko-KR" altLang="en-US"/>
              <a:t>만원 재료비 학과 지원</a:t>
            </a:r>
            <a:endParaRPr lang="en-US" altLang="ko-KR"/>
          </a:p>
          <a:p>
            <a:pPr lvl="1"/>
            <a:r>
              <a:rPr lang="ko-KR" altLang="en-US"/>
              <a:t>개인비용 사용 가능</a:t>
            </a:r>
            <a:endParaRPr lang="en-US" altLang="ko-KR"/>
          </a:p>
          <a:p>
            <a:r>
              <a:rPr lang="ko-KR" altLang="en-US"/>
              <a:t>타 경진대회 참가 허용</a:t>
            </a:r>
            <a:endParaRPr lang="en-US" altLang="ko-KR"/>
          </a:p>
          <a:p>
            <a:pPr lvl="1"/>
            <a:r>
              <a:rPr lang="ko-KR" altLang="en-US"/>
              <a:t>해당 재료비 사용 가능</a:t>
            </a:r>
            <a:endParaRPr lang="en-US" altLang="ko-KR"/>
          </a:p>
          <a:p>
            <a:r>
              <a:rPr lang="ko-KR" altLang="en-US"/>
              <a:t>재료구매 전 승인 필요</a:t>
            </a:r>
            <a:endParaRPr lang="en-US" altLang="ko-KR"/>
          </a:p>
          <a:p>
            <a:pPr lvl="1"/>
            <a:r>
              <a:rPr lang="ko-KR" altLang="en-US"/>
              <a:t>완성품 사용 불허</a:t>
            </a:r>
            <a:endParaRPr lang="en-US" altLang="ko-KR"/>
          </a:p>
          <a:p>
            <a:pPr lvl="1"/>
            <a:r>
              <a:rPr lang="ko-KR" altLang="en-US"/>
              <a:t>재료 구매전 교육조교</a:t>
            </a:r>
            <a:r>
              <a:rPr lang="en-US" altLang="ko-KR"/>
              <a:t>/</a:t>
            </a:r>
            <a:r>
              <a:rPr lang="ko-KR" altLang="en-US"/>
              <a:t>교수 승인 필요</a:t>
            </a:r>
            <a:endParaRPr lang="en-US" altLang="ko-KR"/>
          </a:p>
          <a:p>
            <a:r>
              <a:rPr lang="ko-KR" altLang="en-US"/>
              <a:t>재료구매 절차</a:t>
            </a:r>
            <a:endParaRPr lang="en-US" altLang="ko-KR"/>
          </a:p>
          <a:p>
            <a:pPr lvl="1"/>
            <a:r>
              <a:rPr lang="ko-KR" altLang="en-US"/>
              <a:t>학과 지원</a:t>
            </a:r>
            <a:r>
              <a:rPr lang="en-US" altLang="ko-KR"/>
              <a:t>: 3</a:t>
            </a:r>
            <a:r>
              <a:rPr lang="ko-KR" altLang="en-US"/>
              <a:t>월 초 구매</a:t>
            </a:r>
            <a:endParaRPr lang="en-US" altLang="ko-KR"/>
          </a:p>
          <a:p>
            <a:pPr lvl="1"/>
            <a:r>
              <a:rPr lang="ko-KR" altLang="en-US"/>
              <a:t>기타</a:t>
            </a:r>
            <a:r>
              <a:rPr lang="en-US" altLang="ko-KR"/>
              <a:t>: </a:t>
            </a:r>
            <a:r>
              <a:rPr lang="ko-KR" altLang="en-US"/>
              <a:t>승인절차 후 개별 구매</a:t>
            </a:r>
            <a:endParaRPr lang="en-US" altLang="ko-KR"/>
          </a:p>
          <a:p>
            <a:pPr lvl="1"/>
            <a:endParaRPr lang="en-US" altLang="ko-KR"/>
          </a:p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CA315A6-D88C-4D8B-A78C-56081FFF8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7062D-EACF-AD40-8482-7102500562E3}" type="slidenum">
              <a:rPr kumimoji="1" lang="ko-Kore-KR" altLang="en-US" smtClean="0"/>
              <a:t>8</a:t>
            </a:fld>
            <a:endParaRPr kumimoji="1" lang="ko-Kore-KR" altLang="en-US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098D27F3-EC00-4F37-893F-CF611B5B39A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4545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75B1B6-E85D-42FF-B0D5-689FFEB2B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캡스톤디자인 과목 운영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9FAE78-3E85-4896-B10C-CDFCE302BC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교육 조교</a:t>
            </a:r>
            <a:endParaRPr lang="en-US" altLang="ko-KR"/>
          </a:p>
          <a:p>
            <a:pPr lvl="1"/>
            <a:r>
              <a:rPr lang="ko-KR" altLang="en-US"/>
              <a:t>황영진</a:t>
            </a:r>
            <a:r>
              <a:rPr lang="en-US" altLang="ko-KR"/>
              <a:t>, </a:t>
            </a:r>
            <a:r>
              <a:rPr lang="ko-KR" altLang="en-US"/>
              <a:t>조항재</a:t>
            </a:r>
            <a:endParaRPr lang="en-US" altLang="ko-KR"/>
          </a:p>
          <a:p>
            <a:pPr lvl="1"/>
            <a:r>
              <a:rPr lang="ko-KR" altLang="en-US"/>
              <a:t>디스코드</a:t>
            </a:r>
            <a:r>
              <a:rPr lang="en-US" altLang="ko-KR"/>
              <a:t>, github </a:t>
            </a:r>
            <a:r>
              <a:rPr lang="ko-KR" altLang="en-US"/>
              <a:t>점검</a:t>
            </a:r>
            <a:endParaRPr lang="en-US" altLang="ko-KR"/>
          </a:p>
          <a:p>
            <a:r>
              <a:rPr lang="ko-KR" altLang="en-US"/>
              <a:t>문서 기반 관리</a:t>
            </a:r>
            <a:endParaRPr lang="en-US" altLang="ko-KR"/>
          </a:p>
          <a:p>
            <a:pPr lvl="1"/>
            <a:r>
              <a:rPr lang="ko-KR" altLang="en-US"/>
              <a:t>매 주 진행내용 문서화</a:t>
            </a:r>
            <a:r>
              <a:rPr lang="en-US" altLang="ko-KR"/>
              <a:t>: </a:t>
            </a:r>
            <a:r>
              <a:rPr lang="ko-KR" altLang="en-US"/>
              <a:t>교육조교 점검</a:t>
            </a:r>
            <a:r>
              <a:rPr lang="en-US" altLang="ko-KR"/>
              <a:t>, </a:t>
            </a:r>
            <a:r>
              <a:rPr lang="ko-KR" altLang="en-US"/>
              <a:t>담당교수 승인</a:t>
            </a:r>
            <a:endParaRPr lang="en-US" altLang="ko-KR"/>
          </a:p>
          <a:p>
            <a:pPr lvl="1"/>
            <a:r>
              <a:rPr lang="ko-KR" altLang="en-US"/>
              <a:t>캡스톤디자인 이수 실패</a:t>
            </a:r>
            <a:endParaRPr lang="en-US" altLang="ko-KR"/>
          </a:p>
          <a:p>
            <a:pPr lvl="2"/>
            <a:r>
              <a:rPr lang="en-US" altLang="ko-KR"/>
              <a:t>2</a:t>
            </a:r>
            <a:r>
              <a:rPr lang="ko-KR" altLang="en-US"/>
              <a:t>주 연속 문서화 누락</a:t>
            </a:r>
            <a:r>
              <a:rPr lang="en-US" altLang="ko-KR"/>
              <a:t>/</a:t>
            </a:r>
            <a:r>
              <a:rPr lang="ko-KR" altLang="en-US"/>
              <a:t>부실</a:t>
            </a:r>
            <a:endParaRPr lang="en-US" altLang="ko-KR"/>
          </a:p>
          <a:p>
            <a:pPr lvl="2"/>
            <a:r>
              <a:rPr lang="ko-KR" altLang="en-US"/>
              <a:t>총 </a:t>
            </a:r>
            <a:r>
              <a:rPr lang="en-US" altLang="ko-KR"/>
              <a:t>3</a:t>
            </a:r>
            <a:r>
              <a:rPr lang="ko-KR" altLang="en-US"/>
              <a:t>회 이상 문서화 누락</a:t>
            </a:r>
            <a:r>
              <a:rPr lang="en-US" altLang="ko-KR"/>
              <a:t>/</a:t>
            </a:r>
            <a:r>
              <a:rPr lang="ko-KR" altLang="en-US"/>
              <a:t>부실</a:t>
            </a:r>
            <a:r>
              <a:rPr lang="en-US" altLang="ko-KR"/>
              <a:t> </a:t>
            </a:r>
          </a:p>
          <a:p>
            <a:r>
              <a:rPr lang="ko-KR" altLang="en-US"/>
              <a:t>오프라인 미팅</a:t>
            </a:r>
            <a:endParaRPr lang="en-US" altLang="ko-KR"/>
          </a:p>
          <a:p>
            <a:pPr lvl="1"/>
            <a:r>
              <a:rPr lang="ko-KR" altLang="en-US"/>
              <a:t>필요시</a:t>
            </a:r>
            <a:endParaRPr lang="en-US" altLang="ko-KR"/>
          </a:p>
          <a:p>
            <a:r>
              <a:rPr lang="ko-KR" altLang="en-US"/>
              <a:t>주당 과목 투입 시간</a:t>
            </a:r>
            <a:endParaRPr lang="en-US" altLang="ko-KR"/>
          </a:p>
          <a:p>
            <a:pPr lvl="1"/>
            <a:r>
              <a:rPr lang="ko-KR" altLang="en-US"/>
              <a:t>주당 </a:t>
            </a:r>
            <a:r>
              <a:rPr lang="en-US" altLang="ko-KR"/>
              <a:t>5</a:t>
            </a:r>
            <a:r>
              <a:rPr lang="ko-KR" altLang="en-US"/>
              <a:t>시간 </a:t>
            </a:r>
            <a:r>
              <a:rPr lang="en-US" altLang="ko-KR"/>
              <a:t>: </a:t>
            </a:r>
            <a:r>
              <a:rPr lang="ko-KR" altLang="en-US"/>
              <a:t>미팅시간 포함</a:t>
            </a:r>
            <a:r>
              <a:rPr lang="en-US" altLang="ko-KR"/>
              <a:t>, </a:t>
            </a:r>
            <a:r>
              <a:rPr lang="ko-KR" altLang="en-US"/>
              <a:t>중간고사</a:t>
            </a:r>
            <a:r>
              <a:rPr lang="en-US" altLang="ko-KR"/>
              <a:t>/</a:t>
            </a:r>
            <a:r>
              <a:rPr lang="ko-KR" altLang="en-US"/>
              <a:t>기말고사 주간 제외 가능하나 사전 허가</a:t>
            </a:r>
            <a:endParaRPr lang="en-US" altLang="ko-KR"/>
          </a:p>
          <a:p>
            <a:pPr lvl="1"/>
            <a:endParaRPr lang="en-US" altLang="ko-KR"/>
          </a:p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B5F54AA-63E9-4929-99BE-2A63B4D1D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7062D-EACF-AD40-8482-7102500562E3}" type="slidenum">
              <a:rPr kumimoji="1" lang="ko-Kore-KR" altLang="en-US" smtClean="0"/>
              <a:t>9</a:t>
            </a:fld>
            <a:endParaRPr kumimoji="1" lang="ko-Kore-KR" altLang="en-US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2CE24FC6-B79D-4ACF-AE1E-0C9D1B1B017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5195964"/>
      </p:ext>
    </p:extLst>
  </p:cSld>
  <p:clrMapOvr>
    <a:masterClrMapping/>
  </p:clrMapOvr>
</p:sld>
</file>

<file path=ppt/theme/theme1.xml><?xml version="1.0" encoding="utf-8"?>
<a:theme xmlns:a="http://schemas.openxmlformats.org/drawingml/2006/main" name="KJ_강의스타일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5533</TotalTime>
  <Words>563</Words>
  <Application>Microsoft Office PowerPoint</Application>
  <PresentationFormat>와이드스크린</PresentationFormat>
  <Paragraphs>149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2" baseType="lpstr">
      <vt:lpstr>Apple SD Gothic Neo</vt:lpstr>
      <vt:lpstr>Apple SD Gothic Neo Light</vt:lpstr>
      <vt:lpstr>AppleSDGothicNeoB00</vt:lpstr>
      <vt:lpstr>AppleSDGothicNeoM00</vt:lpstr>
      <vt:lpstr>AppleSDGothicNeoR00</vt:lpstr>
      <vt:lpstr>맑은 고딕</vt:lpstr>
      <vt:lpstr>Arial</vt:lpstr>
      <vt:lpstr>Calibri</vt:lpstr>
      <vt:lpstr>KJ_강의스타일</vt:lpstr>
      <vt:lpstr>캡스톤 디자인 2024 </vt:lpstr>
      <vt:lpstr>Capstone design 의미</vt:lpstr>
      <vt:lpstr>임베디드시스템공학과 캡스톤디자인 목적</vt:lpstr>
      <vt:lpstr>캡스톤디자인 운영 : Teamwork</vt:lpstr>
      <vt:lpstr>캡스톤디자인 운영 : Project Management</vt:lpstr>
      <vt:lpstr>캡스톤디자인 운영 : R &amp; D</vt:lpstr>
      <vt:lpstr>캡스톤디자인 2024  주제</vt:lpstr>
      <vt:lpstr>캡스톤디자인 2024 재료 사용</vt:lpstr>
      <vt:lpstr>캡스톤디자인 과목 운영</vt:lpstr>
      <vt:lpstr>캡스톤디자인 개설 </vt:lpstr>
      <vt:lpstr>캡스톤디자인 2024 스케줄</vt:lpstr>
      <vt:lpstr>캡스톤디자인 2024 성적평가 및 시상</vt:lpstr>
      <vt:lpstr>캡스톤디자인 2024 FAQ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kyungkoo jun</dc:creator>
  <cp:lastModifiedBy>kyungkoo jun</cp:lastModifiedBy>
  <cp:revision>346</cp:revision>
  <dcterms:created xsi:type="dcterms:W3CDTF">2023-06-15T02:19:48Z</dcterms:created>
  <dcterms:modified xsi:type="dcterms:W3CDTF">2023-12-18T02:00:08Z</dcterms:modified>
</cp:coreProperties>
</file>