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7" r:id="rId2"/>
    <p:sldId id="355" r:id="rId3"/>
    <p:sldId id="356" r:id="rId4"/>
    <p:sldId id="298" r:id="rId5"/>
    <p:sldId id="301" r:id="rId6"/>
    <p:sldId id="331" r:id="rId7"/>
    <p:sldId id="340" r:id="rId8"/>
    <p:sldId id="351" r:id="rId9"/>
    <p:sldId id="346" r:id="rId10"/>
    <p:sldId id="350" r:id="rId11"/>
    <p:sldId id="354" r:id="rId12"/>
    <p:sldId id="352" r:id="rId13"/>
    <p:sldId id="358" r:id="rId14"/>
    <p:sldId id="3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544A-C5FB-4CA9-9CA9-60FC723FE10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6FDE4-3DB3-4619-89F8-432710F4E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468DF-7729-4007-9973-FA88328E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96297-F7C8-4F84-9478-FFA9D1B3D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DA5B8-4EC9-4281-B0BB-72B52133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6630-7B35-4BDE-9D29-EB835A1D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D6779-2D58-4328-BE92-3ABFCBEB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7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DC500-56D1-407C-8F9D-642057E1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F0425-3CCF-403F-B10E-8D93149CC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6D85B-0CB9-4F80-81F6-11CC66A2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3F15B-B613-4268-95F7-286F36EA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447BF-476F-4DB3-AC07-39984AA7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6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9566B2-DB73-4D5F-AA5D-CBBDC52AF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AF9DD-F2B9-4814-8176-092C544BD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6C11-DFD2-4405-8F5F-B6FFA57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870B-03F6-4C86-8D95-0E6E4C6A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FE01E-0BEE-4331-A50F-41C67AA7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F6A6F-85E7-4C9F-BDB5-FC87CB5B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9E5C9-AE16-47DB-8D74-9378E7BC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F5F6F-C12B-40AA-BAF3-563574B4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D43FC-DE01-4479-BD7E-92F0E479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F6681-CCC2-4AF3-AD96-1C202BA0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741CF-67BA-4A7A-96FB-827326F9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F5A3C-176B-4DAE-A10E-3CC25685E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4440-936B-4908-8177-C7B6ECE6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2512D-6D60-4794-9748-29FED3CE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72A3-FF6E-4C17-A428-AA833F3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9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54A8-B382-494A-9924-6025F14A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1CDC-DFA1-4A70-96B3-169286FCA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1016CF-6164-4D99-A444-8D0A7156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08E75-4DAF-4332-AF57-657632A4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AC490-E80D-4211-B60C-429ACB60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2D4CE-A004-4966-A7E6-298F1528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5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DFCF-68C4-421B-8FBA-526F9FE0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D8684-FD58-4E9E-8004-77F7CCFD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BC188-E48B-4C4F-ABEB-3A1157B1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8BBE45-0FDB-42C8-A256-CBA3E431C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403E1-EBE9-4AEF-BD9A-08353B51D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268CB5-33B7-4F14-A7D6-A05C7D99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624E26-5C85-4AB8-A88F-20DB2ADB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590DA-7B69-432B-BA76-B45C8D5D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DFC3A-F066-47F7-80B2-AECCBA6F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C6F79-88B7-4867-84A3-BC4E725B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4CC384-B765-4035-81F2-17CE6EEE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9FF168-8808-41E5-A456-CE4EC29D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CBF3DB-1681-4E68-B912-020C0105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D8A9E2-8ACA-46D3-BBF7-5A0D417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DADDC-DBE6-4A09-BC3D-67543C5D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9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7B872-8802-4314-9F3A-91734CA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7C96D-E5C8-4AFD-9CB1-B8330ECE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97153-6B9D-47E6-A061-9CA13DCE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A6F62-4691-4B16-8F94-5B24FE16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85C38-BDA2-4104-A5AF-7CA6DFC2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81E18-3525-44B5-BE13-3242D20B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7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B5E6-5656-484E-A9F7-DFB745A6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5B692D-83F9-4ABD-A3C6-9EA4275C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0EE15-5C03-4F70-B8E3-2E538437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7A880-EFAD-43D8-A8D3-80776446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8811B-A38B-44A1-9CF1-496D863C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07839-D41F-466D-8C50-07FD3303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DA29BC-6E21-48EF-8075-315884FB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E6063-319C-48FA-9C09-834638D4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82DB4-4F90-43F5-AEC9-086556130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39FF-5A8A-42D3-BDAB-BDEAAC825A9A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F5398-B57E-4957-956F-90851C01E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BC547-D969-4191-8CBC-A4079BE25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40E83F-9724-45E7-8F98-88AF35855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36233"/>
              </p:ext>
            </p:extLst>
          </p:nvPr>
        </p:nvGraphicFramePr>
        <p:xfrm>
          <a:off x="1234440" y="56294"/>
          <a:ext cx="9803673" cy="6583105"/>
        </p:xfrm>
        <a:graphic>
          <a:graphicData uri="http://schemas.openxmlformats.org/drawingml/2006/table">
            <a:tbl>
              <a:tblPr firstRow="1" bandRow="1"/>
              <a:tblGrid>
                <a:gridCol w="166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2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데이터 측정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0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지속적으로 화분 상태를 측정한다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05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수분 센서와 조도 센서가 연결된 상태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기본적인 초기화를 마친 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관리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동작 중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129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수분 센서 데이터와 조도 센서 데이터를 읽는 함수를 호출한다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표준 출력으로 이를 표시한다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읽은 데이터를 설정 값을 다루는 객체에 저장한다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기능은 특별히 종료하지 않는 한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계속 반복한다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42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6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519D74-2CF0-4CFC-8011-2423C27DC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895620"/>
              </p:ext>
            </p:extLst>
          </p:nvPr>
        </p:nvGraphicFramePr>
        <p:xfrm>
          <a:off x="1738450" y="259236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엽록소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함량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엽록소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함량 값을 사용한다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Pi, Bridge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가능하다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Bridge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홈 네트워크 상에 연결된 상태이다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엽록소 함량을 나타내는 데이터를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 저장한다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엽록소 함량에 따라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적절한 색상을 선택한다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전구의 색상을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바꿔달라고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Bridge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요청한다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99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A7B15A-19CE-4D76-8D09-5DC9FDAE5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038467"/>
              </p:ext>
            </p:extLst>
          </p:nvPr>
        </p:nvGraphicFramePr>
        <p:xfrm>
          <a:off x="1463040" y="247806"/>
          <a:ext cx="8990508" cy="6187089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전구 끄기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측정되는 조도 수치와 무관하게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이용하여 조명을 끈다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가능하다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번에서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OFF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버튼을 누른다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02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243E423-FBAB-4797-998E-35A304DA2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629963"/>
              </p:ext>
            </p:extLst>
          </p:nvPr>
        </p:nvGraphicFramePr>
        <p:xfrm>
          <a:off x="1738450" y="167796"/>
          <a:ext cx="8715098" cy="6054081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전구 끄기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한테 전구를 끌 것을 요청 받으면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측정되는 조도와 무관하게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Bridge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에게 요청한다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Pi, Bridge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ko-KR" sz="16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sz="16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Raspberry</a:t>
                      </a:r>
                      <a:r>
                        <a:rPr lang="ko-KR" sz="16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6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Pi와</a:t>
                      </a:r>
                      <a:r>
                        <a:rPr lang="ko-KR" sz="16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6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App이</a:t>
                      </a:r>
                      <a:r>
                        <a:rPr lang="ko-KR" sz="16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통신 가능하다.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6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-Bridge</a:t>
                      </a:r>
                      <a:r>
                        <a:rPr lang="ko-KR" altLang="en-US" sz="16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가 홈 네트워크 상에 연결된 상태이다</a:t>
                      </a:r>
                      <a:r>
                        <a:rPr lang="en-US" altLang="ko-KR" sz="16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.</a:t>
                      </a:r>
                      <a:endParaRPr lang="ko-KR" sz="16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전구를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OFF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할 것을 요청 받는다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설정에서 전구에 대한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flag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OFF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바꾼다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Bridge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HTTP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reqeust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새 전구 설정을 전달한다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70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DF11D6-43CF-4C2D-A19E-E166BC227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634282"/>
              </p:ext>
            </p:extLst>
          </p:nvPr>
        </p:nvGraphicFramePr>
        <p:xfrm>
          <a:off x="1418410" y="139839"/>
          <a:ext cx="8715098" cy="5939760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전구 다시 켜기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이용해서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측정되는 조도에 따라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전구가 켜지도록 한다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가능하다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바탕화면에서 조명 관리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번에서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버튼을 누른다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3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A7233F-0490-47DE-A174-E3FDB07B7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819847"/>
              </p:ext>
            </p:extLst>
          </p:nvPr>
        </p:nvGraphicFramePr>
        <p:xfrm>
          <a:off x="411480" y="240030"/>
          <a:ext cx="11338560" cy="5934189"/>
        </p:xfrm>
        <a:graphic>
          <a:graphicData uri="http://schemas.openxmlformats.org/drawingml/2006/table">
            <a:tbl>
              <a:tblPr firstRow="1" bandRow="1"/>
              <a:tblGrid>
                <a:gridCol w="192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전구 다시 켜기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6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한테 전구를 켤 것을 요청 받으면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측정되는 조도에 따라 전구를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켜달라고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Bridge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요청한다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Pi, Bridge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48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가능하다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-Bridge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홈 네트워크 상에 연결된 상태이다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전구를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할 것을 요청 받는다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사용 가능에 대한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flag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바꾼다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측정한 조도 데이터에 따라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전구를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켜야겠다고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판단한다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켜기에 대한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flag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바꾼다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Bridge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HTTP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reqeust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새 전구 설정을 전달한다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35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측정한 조도 데이터에 따라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전구를 켤 필요가 없다고 판단한다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조도 목표치에 미달하는 순간이 오면 그 때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켜기에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flag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바꾼다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48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68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DC670B-55BE-43D8-992D-8EDB89BA9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759788"/>
              </p:ext>
            </p:extLst>
          </p:nvPr>
        </p:nvGraphicFramePr>
        <p:xfrm>
          <a:off x="605790" y="180302"/>
          <a:ext cx="11029949" cy="6426631"/>
        </p:xfrm>
        <a:graphic>
          <a:graphicData uri="http://schemas.openxmlformats.org/drawingml/2006/table">
            <a:tbl>
              <a:tblPr firstRow="1" bandRow="1"/>
              <a:tblGrid>
                <a:gridCol w="186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74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작동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7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600" dirty="0">
                          <a:effectLst/>
                          <a:latin typeface="+mj-lt"/>
                          <a:ea typeface="+mn-ea"/>
                          <a:cs typeface="Arial Unicode MS"/>
                        </a:rPr>
                        <a:t>Raspberry Pi</a:t>
                      </a:r>
                      <a:r>
                        <a:rPr lang="ko-KR" altLang="en-US" sz="1600" dirty="0">
                          <a:effectLst/>
                          <a:latin typeface="+mj-lt"/>
                          <a:ea typeface="+mn-ea"/>
                          <a:cs typeface="Arial Unicode MS"/>
                        </a:rPr>
                        <a:t>는 측정된 습도에 따라 워터펌프를 작동시킨다</a:t>
                      </a:r>
                      <a:r>
                        <a:rPr lang="en-US" altLang="ko-KR" sz="1600" dirty="0">
                          <a:effectLst/>
                          <a:latin typeface="+mj-lt"/>
                          <a:ea typeface="+mn-ea"/>
                          <a:cs typeface="Arial Unicode MS"/>
                        </a:rPr>
                        <a:t>.</a:t>
                      </a:r>
                      <a:r>
                        <a:rPr lang="ko-KR" sz="1600" dirty="0"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63500" marR="63500" marT="63500" marB="635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Pi, Water Pump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5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데이터 측정이 이루어지는 중이다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62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습도가 목표 습도보다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낮은지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확인한다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습도가 낮다면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워터펌프와 연결된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PIN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출력을 바꾼다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 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워터펌프가 작동한다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4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기능은 일회성이 아니라 반복적으로 재귀 호출된다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2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습도가 충분하다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워터펌프와 연결된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PIN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설정을 유지한다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2-3.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펌프가 작동하지 않는다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2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553B48-BB33-4B39-BBC6-80E00AE6D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280122"/>
              </p:ext>
            </p:extLst>
          </p:nvPr>
        </p:nvGraphicFramePr>
        <p:xfrm>
          <a:off x="203835" y="284894"/>
          <a:ext cx="11784329" cy="5479052"/>
        </p:xfrm>
        <a:graphic>
          <a:graphicData uri="http://schemas.openxmlformats.org/drawingml/2006/table">
            <a:tbl>
              <a:tblPr firstRow="1" bandRow="1"/>
              <a:tblGrid>
                <a:gridCol w="199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작동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0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측정된 조도에 따라 전구를 작동한다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7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Pi, Hue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Bridge.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데이터 측정이 이루어지는 중이다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-Bridge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네트워크 상에 연결된 상태이다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7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조도 측정치가 목표 값보다 낮다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Bridge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HTTP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요청으로 전구를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켜달라고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요청한다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켜진다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42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조도 측정치가 목표 값보다 높다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Bridge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HTTP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요청으로 전구를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꺼달라고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요청한다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2-3.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꺼진다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9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0D8E8-778B-4DCD-878A-4BDBCD1A6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794579"/>
              </p:ext>
            </p:extLst>
          </p:nvPr>
        </p:nvGraphicFramePr>
        <p:xfrm>
          <a:off x="1738450" y="293735"/>
          <a:ext cx="8715098" cy="531340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WiFi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휴대폰과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연결한다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기능 중이다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통신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‘App-Raspberry Pi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연결’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누른다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 가능한 네트워크 탐색창으로 연결된다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Pi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찾아 연결 대상으로 지정한다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후 연결 설정 페이지로 돌아오면 버튼이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푸른색으로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바뀌어 있다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 통신이 가능한 상태임을 뜻한다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98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8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ABB1BD-394C-45CA-A4DF-9E07432C0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634759"/>
              </p:ext>
            </p:extLst>
          </p:nvPr>
        </p:nvGraphicFramePr>
        <p:xfrm>
          <a:off x="1738450" y="259236"/>
          <a:ext cx="8715098" cy="544598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습도 설정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습도 설정을 변경한다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가능하다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번의 빈 칸에 원하는 습도 수치를 입력한다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6B9441-4238-4AF4-A690-FC7D69BB9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800925"/>
              </p:ext>
            </p:extLst>
          </p:nvPr>
        </p:nvGraphicFramePr>
        <p:xfrm>
          <a:off x="1738450" y="122076"/>
          <a:ext cx="8715098" cy="659812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습도 설정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Pi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으로부터 전달 받은 새 습도 설정을 사용한다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습도 설정을 요청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목표 습도치를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목표 습도치를 유지 관리에 적용한다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4861A2-7743-44BC-AA17-6B4E3127C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04462"/>
              </p:ext>
            </p:extLst>
          </p:nvPr>
        </p:nvGraphicFramePr>
        <p:xfrm>
          <a:off x="1428750" y="259236"/>
          <a:ext cx="9189720" cy="6226606"/>
        </p:xfrm>
        <a:graphic>
          <a:graphicData uri="http://schemas.openxmlformats.org/drawingml/2006/table">
            <a:tbl>
              <a:tblPr firstRow="1" bandRow="1"/>
              <a:tblGrid>
                <a:gridCol w="155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조도 설정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조도 설정을 변경한다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가능하다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78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빈 칸에 원하는 최소 조도치를 입력한다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63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58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88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75B16C-5EA2-4AC3-AD84-F9B1C5BDB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999049"/>
              </p:ext>
            </p:extLst>
          </p:nvPr>
        </p:nvGraphicFramePr>
        <p:xfrm>
          <a:off x="1467397" y="270470"/>
          <a:ext cx="8715098" cy="6308251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조도 설정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sz="18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Pi는</a:t>
                      </a:r>
                      <a:r>
                        <a:rPr lang="ko-KR" sz="18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 </a:t>
                      </a:r>
                      <a:r>
                        <a:rPr lang="ko-KR" sz="18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APP으로부터</a:t>
                      </a:r>
                      <a:r>
                        <a:rPr lang="ko-KR" sz="18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 전달받은 새 조명 설정을 사용한다.</a:t>
                      </a:r>
                      <a:endParaRPr lang="ko-KR" sz="18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Pi, Bridge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가능하다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새 조도 설정을 요청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조도 목표치를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목표 습도치를 유지 관리에 적용한다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1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1F9E1D-418F-4004-8C17-D2633C8F8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991027"/>
              </p:ext>
            </p:extLst>
          </p:nvPr>
        </p:nvGraphicFramePr>
        <p:xfrm>
          <a:off x="1463040" y="259236"/>
          <a:ext cx="8990508" cy="6187089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엽록소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양 선택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이용해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엽록소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대한 설정을 바꾼다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통신 가능하다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엽록소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함량에서 원하는 양을 고른다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0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1287</Words>
  <Application>Microsoft Office PowerPoint</Application>
  <PresentationFormat>와이드스크린</PresentationFormat>
  <Paragraphs>265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민수</dc:creator>
  <cp:lastModifiedBy>권 민수</cp:lastModifiedBy>
  <cp:revision>37</cp:revision>
  <dcterms:created xsi:type="dcterms:W3CDTF">2020-11-25T22:17:22Z</dcterms:created>
  <dcterms:modified xsi:type="dcterms:W3CDTF">2021-03-16T12:54:55Z</dcterms:modified>
</cp:coreProperties>
</file>