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12" r:id="rId4"/>
    <p:sldId id="313" r:id="rId5"/>
    <p:sldId id="314" r:id="rId6"/>
    <p:sldId id="311" r:id="rId7"/>
    <p:sldId id="321" r:id="rId8"/>
    <p:sldId id="322" r:id="rId9"/>
    <p:sldId id="338" r:id="rId10"/>
    <p:sldId id="339" r:id="rId11"/>
    <p:sldId id="327" r:id="rId12"/>
    <p:sldId id="335" r:id="rId13"/>
    <p:sldId id="336" r:id="rId14"/>
    <p:sldId id="337" r:id="rId15"/>
    <p:sldId id="34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B6A90-3879-466A-BD67-80E7ED0D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8F265-7994-435C-850A-A5F09E73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17526-BF89-44F4-8313-D2F7A091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CADB9-DB8C-420D-A2F9-84135F8D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C5D73-5036-4F5E-B2DF-671556CB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4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4FAC5-82E3-4CA7-A5E7-98C2578F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0CD18-A39C-4E97-AC47-8A4BB1C1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C2B71-5C5F-4122-B037-4DBDD079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85233-AC97-486F-8E66-235602F5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82AF1-A813-4E24-977D-76D851BF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2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6759CB-D2E2-4193-B189-2EF6028FB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BEFEA-A1FB-4E2A-8639-2CFA1CF2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F3E4F-049A-4AC4-A136-460D137D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89545-4CCA-419A-A39F-9EB04009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39EB5-186C-44B9-8C14-B14D69AF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9B28F-CD45-4EE3-BD56-329DCE00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2ABA6-1140-40E4-8043-B87BD2E3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720A2-0BB3-4DA8-BF22-605C0FB9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85C23-E66A-4BAB-AD53-13C90656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93DBD-619E-42A2-9302-84CB215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4A6E6-18EE-4475-B5A0-3DCBC0E8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B543A-6DF1-47EC-932D-2319DBCF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C2148-527B-422D-A19B-F872619F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F2565-3D2F-4998-8032-AEA062BB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73A78-E1FE-43F4-A896-C3FC255A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2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AE1E0-D50B-4A63-8083-2349B945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E59C2-65F6-483E-9F84-79D4D48C3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D977D-B42A-43DD-98A0-F6DB481D1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EDCBD-C226-4914-A7B6-6B98C92E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FC88D-243E-4E2E-B51E-7FADAB05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9D024-1F53-437E-9DB6-3337C143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E41EE-EDFA-4A0C-9A09-D3B492A8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D440A-E354-4220-BF43-B26EA8F09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06F82-E696-4BBB-9CFD-E41E9F69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C8FDC4-3169-4A51-85C7-93FCFE98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69C0D-8052-4661-A769-452433B6F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73C7BB-8E51-4186-80A6-3395043C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763F5-73CC-4011-95BC-57039A65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049F50-A163-469F-AE28-F6B74AFF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D4ED1-C406-444F-90C4-3D1F65F0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BC19B0-11CD-4F95-A4FC-19EB3251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759D88-A721-4F63-82A4-B6DB2BE9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77C51E-3B75-4404-895E-6554D57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1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E1021-5DC2-4D57-BF9B-28C31009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DA5E75-B45A-44FB-A4C3-1471DC73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64D76-2AAE-40A5-8CDD-796DA7C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5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587A-E1AC-4148-B728-01034AA3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1AC3D-B1AC-4F07-985C-1D5658E5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2FF27-1E79-4E20-BF63-380EE29E0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94CFD-F15E-434A-905C-7F7D3B6B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03EF3-481A-41B3-924E-B0258E13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168D0-ECC8-437D-A092-69190607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8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536A2-F1CF-437E-84DA-82A2F55A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27E86C-A0CD-4C84-82AB-C75397509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25457-E6A5-43F9-AEDA-AE121212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4AFF3-0737-4D7D-9DC3-2F743CB5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78F91-E6DE-4110-BA27-0BFFE44B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6A5EA-FEB2-4FE7-8B9D-BD19F713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081A66-0DF2-4EDD-873E-68E86745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0A1F9-CFF0-44DF-974C-F4B3570A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83AB8-B654-4D9A-9BFD-97D9CB96D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0078-7700-43BB-BD69-001A0D343E0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0AA2F-EC50-45EF-9243-E87AD613C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1EC33-6F38-4386-9F9E-A592016D3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FA20-F382-4D20-8C74-1B6BBE71D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1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56D3E6A-5A77-4A4A-A8F6-404252F3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54" y="1390424"/>
            <a:ext cx="2902952" cy="4838254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4B1FCE5-0B6F-4302-9EEC-3C6E63777A22}"/>
              </a:ext>
            </a:extLst>
          </p:cNvPr>
          <p:cNvGrpSpPr/>
          <p:nvPr/>
        </p:nvGrpSpPr>
        <p:grpSpPr>
          <a:xfrm>
            <a:off x="3926536" y="3089109"/>
            <a:ext cx="2520256" cy="3281558"/>
            <a:chOff x="6911787" y="2590529"/>
            <a:chExt cx="4077150" cy="5308743"/>
          </a:xfrm>
        </p:grpSpPr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71F2594A-01C9-40C3-B2F7-42110A030A2C}"/>
                </a:ext>
              </a:extLst>
            </p:cNvPr>
            <p:cNvSpPr/>
            <p:nvPr/>
          </p:nvSpPr>
          <p:spPr>
            <a:xfrm>
              <a:off x="7113121" y="2649443"/>
              <a:ext cx="1362634" cy="179294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r>
                <a:rPr lang="ko-KR" altLang="en-US" b="1" dirty="0">
                  <a:solidFill>
                    <a:schemeClr val="tx1"/>
                  </a:solidFill>
                </a:rPr>
                <a:t>번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BD1576EF-C6EB-4DDF-9D9C-00AC9CDC34FC}"/>
                </a:ext>
              </a:extLst>
            </p:cNvPr>
            <p:cNvSpPr/>
            <p:nvPr/>
          </p:nvSpPr>
          <p:spPr>
            <a:xfrm>
              <a:off x="9448817" y="2590529"/>
              <a:ext cx="1362634" cy="179294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r>
                <a:rPr lang="ko-KR" altLang="en-US" b="1" dirty="0">
                  <a:solidFill>
                    <a:schemeClr val="tx1"/>
                  </a:solidFill>
                </a:rPr>
                <a:t>번</a:t>
              </a: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A91E4A49-22BA-4121-AC5E-6451622E3146}"/>
                </a:ext>
              </a:extLst>
            </p:cNvPr>
            <p:cNvSpPr/>
            <p:nvPr/>
          </p:nvSpPr>
          <p:spPr>
            <a:xfrm>
              <a:off x="7113121" y="5033426"/>
              <a:ext cx="1013012" cy="1308848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r>
                <a:rPr lang="ko-KR" altLang="en-US" b="1" dirty="0">
                  <a:solidFill>
                    <a:schemeClr val="tx1"/>
                  </a:solidFill>
                </a:rPr>
                <a:t>번</a:t>
              </a: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66BF90E8-2C35-4866-8A10-10460424ED4D}"/>
                </a:ext>
              </a:extLst>
            </p:cNvPr>
            <p:cNvSpPr/>
            <p:nvPr/>
          </p:nvSpPr>
          <p:spPr>
            <a:xfrm>
              <a:off x="8351150" y="4693954"/>
              <a:ext cx="1299882" cy="147021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r>
                <a:rPr lang="ko-KR" altLang="en-US" b="1" dirty="0">
                  <a:solidFill>
                    <a:schemeClr val="tx1"/>
                  </a:solidFill>
                </a:rPr>
                <a:t>번</a:t>
              </a:r>
            </a:p>
          </p:txBody>
        </p:sp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C8BDDD2F-2E04-45C8-A545-6C57B20E9536}"/>
                </a:ext>
              </a:extLst>
            </p:cNvPr>
            <p:cNvSpPr/>
            <p:nvPr/>
          </p:nvSpPr>
          <p:spPr>
            <a:xfrm>
              <a:off x="9993854" y="4933894"/>
              <a:ext cx="995083" cy="1388407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r>
                <a:rPr lang="ko-KR" altLang="en-US" b="1" dirty="0">
                  <a:solidFill>
                    <a:schemeClr val="tx1"/>
                  </a:solidFill>
                </a:rPr>
                <a:t>번</a:t>
              </a:r>
            </a:p>
          </p:txBody>
        </p:sp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DB52DAEC-3D09-4CD5-819A-C8FBEE69ED6F}"/>
                </a:ext>
              </a:extLst>
            </p:cNvPr>
            <p:cNvSpPr/>
            <p:nvPr/>
          </p:nvSpPr>
          <p:spPr>
            <a:xfrm>
              <a:off x="6911787" y="6993836"/>
              <a:ext cx="1461247" cy="905436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r>
                <a:rPr lang="ko-KR" altLang="en-US" b="1" dirty="0">
                  <a:solidFill>
                    <a:schemeClr val="bg1"/>
                  </a:solidFill>
                </a:rPr>
                <a:t>번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C0464DF-A321-4FF2-A047-F270D8AA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바탕화면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610A6-E250-4FF1-838A-BE1482CADDFF}"/>
              </a:ext>
            </a:extLst>
          </p:cNvPr>
          <p:cNvSpPr txBox="1"/>
          <p:nvPr/>
        </p:nvSpPr>
        <p:spPr>
          <a:xfrm>
            <a:off x="7584141" y="1651885"/>
            <a:ext cx="379184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사용자가 </a:t>
            </a:r>
            <a:r>
              <a:rPr lang="en-US" altLang="ko-KR" dirty="0"/>
              <a:t>App</a:t>
            </a:r>
            <a:r>
              <a:rPr lang="ko-KR" altLang="en-US" dirty="0"/>
              <a:t>을 켜면 제일 먼저 보는 페이지이다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interactive </a:t>
            </a:r>
            <a:r>
              <a:rPr lang="ko-KR" altLang="en-US" dirty="0"/>
              <a:t>버튼이 있다</a:t>
            </a:r>
            <a:r>
              <a:rPr lang="en-US" altLang="ko-KR" dirty="0"/>
              <a:t>. </a:t>
            </a:r>
            <a:r>
              <a:rPr lang="ko-KR" altLang="en-US" dirty="0"/>
              <a:t>각 버튼을 누르면 표기된 페이지로 이동한다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6</a:t>
            </a:r>
            <a:r>
              <a:rPr lang="ko-KR" altLang="en-US" dirty="0"/>
              <a:t>번 버튼은 </a:t>
            </a:r>
            <a:r>
              <a:rPr lang="en-US" altLang="ko-KR" dirty="0"/>
              <a:t>App</a:t>
            </a:r>
            <a:r>
              <a:rPr lang="ko-KR" altLang="en-US" dirty="0"/>
              <a:t>을 종료하는 버튼이다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F14D40-721D-4E14-A298-63A412CE6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1" y="1390424"/>
            <a:ext cx="2902952" cy="48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0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24">
            <a:extLst>
              <a:ext uri="{FF2B5EF4-FFF2-40B4-BE49-F238E27FC236}">
                <a16:creationId xmlns:a16="http://schemas.microsoft.com/office/drawing/2014/main" id="{517CC702-859F-4D53-996B-227FB7483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82" y="1690688"/>
            <a:ext cx="2610803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3E7AD1-0F54-4776-838C-8269D1CC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UI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설계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-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통신 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- Hue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전구 연결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F58B0C-3FE3-4870-9734-C69BAB63D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1690688"/>
            <a:ext cx="261080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E181F6-53C6-467A-93D3-5061EC1D7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75" y="1690688"/>
            <a:ext cx="2610803" cy="4351338"/>
          </a:xfrm>
          <a:prstGeom prst="rect">
            <a:avLst/>
          </a:prstGeom>
        </p:spPr>
      </p:pic>
      <p:sp>
        <p:nvSpPr>
          <p:cNvPr id="123" name="Background">
            <a:extLst>
              <a:ext uri="{FF2B5EF4-FFF2-40B4-BE49-F238E27FC236}">
                <a16:creationId xmlns:a16="http://schemas.microsoft.com/office/drawing/2014/main" id="{55DC6973-A810-4509-A904-504D8ECDD95A}"/>
              </a:ext>
            </a:extLst>
          </p:cNvPr>
          <p:cNvSpPr/>
          <p:nvPr/>
        </p:nvSpPr>
        <p:spPr>
          <a:xfrm>
            <a:off x="4601702" y="2739082"/>
            <a:ext cx="1863436" cy="2428229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List">
            <a:extLst>
              <a:ext uri="{FF2B5EF4-FFF2-40B4-BE49-F238E27FC236}">
                <a16:creationId xmlns:a16="http://schemas.microsoft.com/office/drawing/2014/main" id="{6A53E6DC-F38C-490A-A94D-B27EC9D58670}"/>
              </a:ext>
            </a:extLst>
          </p:cNvPr>
          <p:cNvSpPr/>
          <p:nvPr/>
        </p:nvSpPr>
        <p:spPr>
          <a:xfrm>
            <a:off x="4673059" y="2808515"/>
            <a:ext cx="1720721" cy="192975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너도</a:t>
            </a:r>
            <a:r>
              <a:rPr lang="en-US" altLang="ko-KR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야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Hue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전구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ko-KR" alt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두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0" name="Radio Button">
            <a:extLst>
              <a:ext uri="{FF2B5EF4-FFF2-40B4-BE49-F238E27FC236}">
                <a16:creationId xmlns:a16="http://schemas.microsoft.com/office/drawing/2014/main" id="{365B7C09-5E2C-418A-A18E-4F803003EC62}"/>
              </a:ext>
            </a:extLst>
          </p:cNvPr>
          <p:cNvGrpSpPr>
            <a:grpSpLocks noChangeAspect="1"/>
          </p:cNvGrpSpPr>
          <p:nvPr/>
        </p:nvGrpSpPr>
        <p:grpSpPr>
          <a:xfrm>
            <a:off x="6154420" y="2952751"/>
            <a:ext cx="127000" cy="127000"/>
            <a:chOff x="5964238" y="3297238"/>
            <a:chExt cx="261938" cy="261938"/>
          </a:xfrm>
          <a:solidFill>
            <a:srgbClr val="009688"/>
          </a:solidFill>
        </p:grpSpPr>
        <p:sp>
          <p:nvSpPr>
            <p:cNvPr id="191" name="Outer">
              <a:extLst>
                <a:ext uri="{FF2B5EF4-FFF2-40B4-BE49-F238E27FC236}">
                  <a16:creationId xmlns:a16="http://schemas.microsoft.com/office/drawing/2014/main" id="{5DC7E074-01CF-4EF5-A4A1-12168EE6B9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Inner">
              <a:extLst>
                <a:ext uri="{FF2B5EF4-FFF2-40B4-BE49-F238E27FC236}">
                  <a16:creationId xmlns:a16="http://schemas.microsoft.com/office/drawing/2014/main" id="{C5806D39-691E-4719-8474-F1C937B7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3" name="Radio Button">
            <a:extLst>
              <a:ext uri="{FF2B5EF4-FFF2-40B4-BE49-F238E27FC236}">
                <a16:creationId xmlns:a16="http://schemas.microsoft.com/office/drawing/2014/main" id="{E80A76AD-C176-4051-8E39-CF8D79AB77FB}"/>
              </a:ext>
            </a:extLst>
          </p:cNvPr>
          <p:cNvGrpSpPr>
            <a:grpSpLocks noChangeAspect="1"/>
          </p:cNvGrpSpPr>
          <p:nvPr/>
        </p:nvGrpSpPr>
        <p:grpSpPr>
          <a:xfrm>
            <a:off x="6163129" y="3445391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194" name="Outer">
              <a:extLst>
                <a:ext uri="{FF2B5EF4-FFF2-40B4-BE49-F238E27FC236}">
                  <a16:creationId xmlns:a16="http://schemas.microsoft.com/office/drawing/2014/main" id="{DAF1C6B5-4BD0-4AE8-AB93-BC804962D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Inner">
              <a:extLst>
                <a:ext uri="{FF2B5EF4-FFF2-40B4-BE49-F238E27FC236}">
                  <a16:creationId xmlns:a16="http://schemas.microsoft.com/office/drawing/2014/main" id="{A3A37385-CDE7-49EB-AFA4-DE7E570B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6" name="Radio Button">
            <a:extLst>
              <a:ext uri="{FF2B5EF4-FFF2-40B4-BE49-F238E27FC236}">
                <a16:creationId xmlns:a16="http://schemas.microsoft.com/office/drawing/2014/main" id="{9BB46DB4-E6DA-40BD-8904-DD9FC88B5985}"/>
              </a:ext>
            </a:extLst>
          </p:cNvPr>
          <p:cNvGrpSpPr>
            <a:grpSpLocks noChangeAspect="1"/>
          </p:cNvGrpSpPr>
          <p:nvPr/>
        </p:nvGrpSpPr>
        <p:grpSpPr>
          <a:xfrm>
            <a:off x="6163128" y="3906088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197" name="Outer">
              <a:extLst>
                <a:ext uri="{FF2B5EF4-FFF2-40B4-BE49-F238E27FC236}">
                  <a16:creationId xmlns:a16="http://schemas.microsoft.com/office/drawing/2014/main" id="{E10F045F-86EA-41EE-B315-61415F0BD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Inner">
              <a:extLst>
                <a:ext uri="{FF2B5EF4-FFF2-40B4-BE49-F238E27FC236}">
                  <a16:creationId xmlns:a16="http://schemas.microsoft.com/office/drawing/2014/main" id="{7ABA7A7B-4671-4A85-B8D8-D698CB385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9" name="Radio Button">
            <a:extLst>
              <a:ext uri="{FF2B5EF4-FFF2-40B4-BE49-F238E27FC236}">
                <a16:creationId xmlns:a16="http://schemas.microsoft.com/office/drawing/2014/main" id="{510F9639-F2DE-49FD-BFE5-F2E92384916C}"/>
              </a:ext>
            </a:extLst>
          </p:cNvPr>
          <p:cNvGrpSpPr>
            <a:grpSpLocks noChangeAspect="1"/>
          </p:cNvGrpSpPr>
          <p:nvPr/>
        </p:nvGrpSpPr>
        <p:grpSpPr>
          <a:xfrm>
            <a:off x="6163129" y="4303285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200" name="Outer">
              <a:extLst>
                <a:ext uri="{FF2B5EF4-FFF2-40B4-BE49-F238E27FC236}">
                  <a16:creationId xmlns:a16="http://schemas.microsoft.com/office/drawing/2014/main" id="{39269C01-B433-4C91-9FD1-B54032F1B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Inner">
              <a:extLst>
                <a:ext uri="{FF2B5EF4-FFF2-40B4-BE49-F238E27FC236}">
                  <a16:creationId xmlns:a16="http://schemas.microsoft.com/office/drawing/2014/main" id="{B63C2AA5-2ED1-4404-9E22-1E4B9CA68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2" name="Button">
            <a:extLst>
              <a:ext uri="{FF2B5EF4-FFF2-40B4-BE49-F238E27FC236}">
                <a16:creationId xmlns:a16="http://schemas.microsoft.com/office/drawing/2014/main" id="{8DCEDC96-CF3F-43DB-9CD4-759D6D66E2F3}"/>
              </a:ext>
            </a:extLst>
          </p:cNvPr>
          <p:cNvSpPr>
            <a:spLocks/>
          </p:cNvSpPr>
          <p:nvPr/>
        </p:nvSpPr>
        <p:spPr bwMode="auto">
          <a:xfrm>
            <a:off x="5827859" y="482009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3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D64297C-0DDF-4485-A4FF-1CD1CC033B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668525" y="4831795"/>
            <a:ext cx="575772" cy="241995"/>
            <a:chOff x="1642629" y="2531766"/>
            <a:chExt cx="575772" cy="241995"/>
          </a:xfrm>
        </p:grpSpPr>
        <p:sp>
          <p:nvSpPr>
            <p:cNvPr id="204" name="Button">
              <a:extLst>
                <a:ext uri="{FF2B5EF4-FFF2-40B4-BE49-F238E27FC236}">
                  <a16:creationId xmlns:a16="http://schemas.microsoft.com/office/drawing/2014/main" id="{D8E1D60A-0E6F-4A3D-A5FF-396ED63F0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05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9386A1C-F390-4289-8C5F-BA47E8EAC4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11302065-B500-42FD-9D2D-25F62EE43FA6}"/>
              </a:ext>
            </a:extLst>
          </p:cNvPr>
          <p:cNvCxnSpPr/>
          <p:nvPr/>
        </p:nvCxnSpPr>
        <p:spPr>
          <a:xfrm>
            <a:off x="3450771" y="3690257"/>
            <a:ext cx="631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1E822624-1ABF-4F53-AB1F-688CCFFF4BC3}"/>
              </a:ext>
            </a:extLst>
          </p:cNvPr>
          <p:cNvCxnSpPr/>
          <p:nvPr/>
        </p:nvCxnSpPr>
        <p:spPr>
          <a:xfrm>
            <a:off x="7021286" y="3773394"/>
            <a:ext cx="87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1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1640-7D2C-4C55-BEF0-CFF610B9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수분 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6FD0AF-C257-40E6-96BE-B53FD88CF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8" y="1690687"/>
            <a:ext cx="2830830" cy="471805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331B19-85FC-4C1B-936B-C41215D7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30" y="1690688"/>
            <a:ext cx="2830830" cy="471805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635D33B-9F65-4ECB-82A8-D14EA932813E}"/>
              </a:ext>
            </a:extLst>
          </p:cNvPr>
          <p:cNvSpPr/>
          <p:nvPr/>
        </p:nvSpPr>
        <p:spPr>
          <a:xfrm>
            <a:off x="3707130" y="2434590"/>
            <a:ext cx="2556510" cy="8915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1AE0EDF7-43DD-4515-9780-0FC7A49E58BC}"/>
              </a:ext>
            </a:extLst>
          </p:cNvPr>
          <p:cNvSpPr/>
          <p:nvPr/>
        </p:nvSpPr>
        <p:spPr>
          <a:xfrm>
            <a:off x="3707130" y="3429000"/>
            <a:ext cx="1459230" cy="11087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D5504746-B5C7-4195-98D1-CAA1BD6D3156}"/>
              </a:ext>
            </a:extLst>
          </p:cNvPr>
          <p:cNvSpPr/>
          <p:nvPr/>
        </p:nvSpPr>
        <p:spPr>
          <a:xfrm>
            <a:off x="3707130" y="4640580"/>
            <a:ext cx="1550670" cy="13030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3ACA4702-2AE2-42EF-8637-1A1A84D94D20}"/>
              </a:ext>
            </a:extLst>
          </p:cNvPr>
          <p:cNvSpPr/>
          <p:nvPr/>
        </p:nvSpPr>
        <p:spPr>
          <a:xfrm>
            <a:off x="5406390" y="5167312"/>
            <a:ext cx="1131570" cy="106203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111D17F-F0BD-4038-9563-253B1E09F588}"/>
              </a:ext>
            </a:extLst>
          </p:cNvPr>
          <p:cNvSpPr/>
          <p:nvPr/>
        </p:nvSpPr>
        <p:spPr>
          <a:xfrm>
            <a:off x="3977640" y="6046470"/>
            <a:ext cx="571500" cy="3622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EF2AF-F9E1-44E3-8B5F-696F81EEE741}"/>
              </a:ext>
            </a:extLst>
          </p:cNvPr>
          <p:cNvSpPr txBox="1"/>
          <p:nvPr/>
        </p:nvSpPr>
        <p:spPr>
          <a:xfrm>
            <a:off x="7269480" y="422910"/>
            <a:ext cx="45841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바탕화면에서 </a:t>
            </a:r>
            <a:r>
              <a:rPr lang="en-US" altLang="ko-KR" dirty="0"/>
              <a:t>UI 1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수분 관리 아이콘을 눌러서 진입하는 페이지이다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화초의 적정 습도 구간을 설정하고</a:t>
            </a:r>
            <a:r>
              <a:rPr lang="en-US" altLang="ko-KR" dirty="0"/>
              <a:t>, </a:t>
            </a:r>
            <a:r>
              <a:rPr lang="ko-KR" altLang="en-US" dirty="0"/>
              <a:t>펌프 작동 시간을 설정하며</a:t>
            </a:r>
            <a:r>
              <a:rPr lang="en-US" altLang="ko-KR" dirty="0"/>
              <a:t>, </a:t>
            </a:r>
            <a:r>
              <a:rPr lang="ko-KR" altLang="en-US" dirty="0"/>
              <a:t>워터펌프 작동 테스트를 하는 페이지이다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번의 양 슬라이더를 움직여서 허용되는 토양 습도 구간을 바꿀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번의 펌프 작동 시간 버튼을 누르면 시간을 새로 설정할 수 있는 팝업창이 뜬다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번을 누르면 워터펌프가 시험 가동한다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펌프 작동 시간과 적정 토양 습도는 </a:t>
            </a:r>
            <a:r>
              <a:rPr lang="en-US" altLang="ko-KR" dirty="0"/>
              <a:t>4</a:t>
            </a:r>
            <a:r>
              <a:rPr lang="ko-KR" altLang="en-US" dirty="0"/>
              <a:t>번의 설정 저장 버튼을 눌러야 값이 적용된다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번을 누르면 바탕화면으로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94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6CE29-C37A-4D6C-9AB3-989AD45B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  <a:r>
              <a:rPr lang="en-US" altLang="ko-KR" dirty="0"/>
              <a:t> – </a:t>
            </a:r>
            <a:r>
              <a:rPr lang="ko-KR" altLang="en-US" dirty="0"/>
              <a:t>수분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770F6-8DF7-4E11-8286-B937AFEB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0711" y="1089411"/>
            <a:ext cx="2501880" cy="564285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번 </a:t>
            </a:r>
            <a:r>
              <a:rPr lang="en-US" altLang="ko-KR" sz="2000" dirty="0"/>
              <a:t>UI</a:t>
            </a:r>
            <a:r>
              <a:rPr lang="ko-KR" altLang="en-US" sz="2000" dirty="0"/>
              <a:t>를 누르면 맨 왼쪽  이미지와 같은 타이머가 나온다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번 </a:t>
            </a:r>
            <a:r>
              <a:rPr lang="en-US" altLang="ko-KR" sz="2000" dirty="0"/>
              <a:t>UI</a:t>
            </a:r>
            <a:r>
              <a:rPr lang="ko-KR" altLang="en-US" sz="2000" dirty="0"/>
              <a:t>를 누르면 중간 이미지와 같이 </a:t>
            </a:r>
            <a:r>
              <a:rPr lang="ko-KR" altLang="en-US" sz="2000" dirty="0" err="1"/>
              <a:t>알림창이</a:t>
            </a:r>
            <a:r>
              <a:rPr lang="ko-KR" altLang="en-US" sz="2000" dirty="0"/>
              <a:t> 나온다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번 </a:t>
            </a:r>
            <a:r>
              <a:rPr lang="en-US" altLang="ko-KR" sz="2000" dirty="0"/>
              <a:t>UI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누르면 오른쪽 이미지와 같은 확인 팝업이 뜬다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1E1A29-AE10-4489-A4D5-F7FBC16DCE8E}"/>
              </a:ext>
            </a:extLst>
          </p:cNvPr>
          <p:cNvGrpSpPr/>
          <p:nvPr/>
        </p:nvGrpSpPr>
        <p:grpSpPr>
          <a:xfrm>
            <a:off x="655320" y="1718073"/>
            <a:ext cx="2591034" cy="4318390"/>
            <a:chOff x="3613069" y="2158011"/>
            <a:chExt cx="2591034" cy="43183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89E790-8222-4214-92D9-4D9B90256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069" y="2158011"/>
              <a:ext cx="2591034" cy="431839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AE8E845-F454-4DDC-9788-9C425AD51EBF}"/>
                </a:ext>
              </a:extLst>
            </p:cNvPr>
            <p:cNvGrpSpPr/>
            <p:nvPr/>
          </p:nvGrpSpPr>
          <p:grpSpPr>
            <a:xfrm>
              <a:off x="4023874" y="3567576"/>
              <a:ext cx="1769424" cy="1499260"/>
              <a:chOff x="5201392" y="3429000"/>
              <a:chExt cx="1769424" cy="1499260"/>
            </a:xfrm>
          </p:grpSpPr>
          <p:sp>
            <p:nvSpPr>
              <p:cNvPr id="7" name="Background">
                <a:extLst>
                  <a:ext uri="{FF2B5EF4-FFF2-40B4-BE49-F238E27FC236}">
                    <a16:creationId xmlns:a16="http://schemas.microsoft.com/office/drawing/2014/main" id="{7660844A-70AE-4B41-9EA8-D2AFE0513D3E}"/>
                  </a:ext>
                </a:extLst>
              </p:cNvPr>
              <p:cNvSpPr/>
              <p:nvPr/>
            </p:nvSpPr>
            <p:spPr>
              <a:xfrm>
                <a:off x="5201392" y="3429000"/>
                <a:ext cx="1769424" cy="149926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" name="Time Picker">
                <a:extLst>
                  <a:ext uri="{FF2B5EF4-FFF2-40B4-BE49-F238E27FC236}">
                    <a16:creationId xmlns:a16="http://schemas.microsoft.com/office/drawing/2014/main" id="{4110CDB3-C82A-42E9-9D6C-84DA75F01505}"/>
                  </a:ext>
                </a:extLst>
              </p:cNvPr>
              <p:cNvGrpSpPr/>
              <p:nvPr/>
            </p:nvGrpSpPr>
            <p:grpSpPr>
              <a:xfrm>
                <a:off x="5355205" y="3603111"/>
                <a:ext cx="1481590" cy="714095"/>
                <a:chOff x="595687" y="1261242"/>
                <a:chExt cx="1481590" cy="714095"/>
              </a:xfrm>
              <a:solidFill>
                <a:srgbClr val="FFFFFF"/>
              </a:solidFill>
            </p:grpSpPr>
            <p:sp>
              <p:nvSpPr>
                <p:cNvPr id="13" name="Box">
                  <a:extLst>
                    <a:ext uri="{FF2B5EF4-FFF2-40B4-BE49-F238E27FC236}">
                      <a16:creationId xmlns:a16="http://schemas.microsoft.com/office/drawing/2014/main" id="{346CDA79-0DEC-4DDD-8BC5-A5722BD85F6B}"/>
                    </a:ext>
                  </a:extLst>
                </p:cNvPr>
                <p:cNvSpPr/>
                <p:nvPr/>
              </p:nvSpPr>
              <p:spPr>
                <a:xfrm>
                  <a:off x="595687" y="1261242"/>
                  <a:ext cx="1481590" cy="714095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Hour">
                  <a:extLst>
                    <a:ext uri="{FF2B5EF4-FFF2-40B4-BE49-F238E27FC236}">
                      <a16:creationId xmlns:a16="http://schemas.microsoft.com/office/drawing/2014/main" id="{00DB1FC6-0326-4AD0-9779-852F587452D3}"/>
                    </a:ext>
                  </a:extLst>
                </p:cNvPr>
                <p:cNvSpPr/>
                <p:nvPr/>
              </p:nvSpPr>
              <p:spPr>
                <a:xfrm>
                  <a:off x="681221" y="1497744"/>
                  <a:ext cx="307263" cy="24109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7432" tIns="50800" rIns="274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</a:p>
              </p:txBody>
            </p:sp>
            <p:sp>
              <p:nvSpPr>
                <p:cNvPr id="15" name="Minute">
                  <a:extLst>
                    <a:ext uri="{FF2B5EF4-FFF2-40B4-BE49-F238E27FC236}">
                      <a16:creationId xmlns:a16="http://schemas.microsoft.com/office/drawing/2014/main" id="{85E5098B-9268-4E88-9F5E-EA91B043C78A}"/>
                    </a:ext>
                  </a:extLst>
                </p:cNvPr>
                <p:cNvSpPr/>
                <p:nvPr/>
              </p:nvSpPr>
              <p:spPr>
                <a:xfrm>
                  <a:off x="1182851" y="1497744"/>
                  <a:ext cx="307263" cy="24109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7432" tIns="50800" rIns="274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45</a:t>
                  </a:r>
                </a:p>
              </p:txBody>
            </p:sp>
            <p:sp>
              <p:nvSpPr>
                <p:cNvPr id="16" name="AM/PM">
                  <a:extLst>
                    <a:ext uri="{FF2B5EF4-FFF2-40B4-BE49-F238E27FC236}">
                      <a16:creationId xmlns:a16="http://schemas.microsoft.com/office/drawing/2014/main" id="{A27346C2-6931-488B-A426-D70D43ACA4AE}"/>
                    </a:ext>
                  </a:extLst>
                </p:cNvPr>
                <p:cNvSpPr/>
                <p:nvPr/>
              </p:nvSpPr>
              <p:spPr>
                <a:xfrm>
                  <a:off x="1684481" y="1497744"/>
                  <a:ext cx="307263" cy="24109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7432" tIns="50800" rIns="274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AM</a:t>
                  </a:r>
                </a:p>
              </p:txBody>
            </p:sp>
            <p:sp>
              <p:nvSpPr>
                <p:cNvPr id="17" name="Colon">
                  <a:extLst>
                    <a:ext uri="{FF2B5EF4-FFF2-40B4-BE49-F238E27FC236}">
                      <a16:creationId xmlns:a16="http://schemas.microsoft.com/office/drawing/2014/main" id="{AB7CEFEF-73A8-4409-B456-61CBFBD9D580}"/>
                    </a:ext>
                  </a:extLst>
                </p:cNvPr>
                <p:cNvSpPr txBox="1"/>
                <p:nvPr/>
              </p:nvSpPr>
              <p:spPr>
                <a:xfrm>
                  <a:off x="998977" y="1512107"/>
                  <a:ext cx="173381" cy="21236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18" name="Colon">
                  <a:extLst>
                    <a:ext uri="{FF2B5EF4-FFF2-40B4-BE49-F238E27FC236}">
                      <a16:creationId xmlns:a16="http://schemas.microsoft.com/office/drawing/2014/main" id="{90272780-3808-4119-8EE8-517870207169}"/>
                    </a:ext>
                  </a:extLst>
                </p:cNvPr>
                <p:cNvSpPr txBox="1"/>
                <p:nvPr/>
              </p:nvSpPr>
              <p:spPr>
                <a:xfrm>
                  <a:off x="1500607" y="1512107"/>
                  <a:ext cx="173381" cy="21236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19" name="Arrow Up">
                  <a:extLst>
                    <a:ext uri="{FF2B5EF4-FFF2-40B4-BE49-F238E27FC236}">
                      <a16:creationId xmlns:a16="http://schemas.microsoft.com/office/drawing/2014/main" id="{D652256B-CD30-4F0D-8E29-C95B0F47D8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802848" y="1354542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Arrow Up">
                  <a:extLst>
                    <a:ext uri="{FF2B5EF4-FFF2-40B4-BE49-F238E27FC236}">
                      <a16:creationId xmlns:a16="http://schemas.microsoft.com/office/drawing/2014/main" id="{4366D774-B79D-49FD-8482-37F0E5F428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1304478" y="1354542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Arrow Up">
                  <a:extLst>
                    <a:ext uri="{FF2B5EF4-FFF2-40B4-BE49-F238E27FC236}">
                      <a16:creationId xmlns:a16="http://schemas.microsoft.com/office/drawing/2014/main" id="{7FC56737-59CA-47B0-9CCB-6236A2176D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1806108" y="1354541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Arrow Down">
                  <a:extLst>
                    <a:ext uri="{FF2B5EF4-FFF2-40B4-BE49-F238E27FC236}">
                      <a16:creationId xmlns:a16="http://schemas.microsoft.com/office/drawing/2014/main" id="{E385D489-3005-4AD1-86BF-98669045AC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802848" y="184586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Arrow Down">
                  <a:extLst>
                    <a:ext uri="{FF2B5EF4-FFF2-40B4-BE49-F238E27FC236}">
                      <a16:creationId xmlns:a16="http://schemas.microsoft.com/office/drawing/2014/main" id="{559E286A-6C92-46F5-B372-FBF0174275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304478" y="184586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Arrow Down">
                  <a:extLst>
                    <a:ext uri="{FF2B5EF4-FFF2-40B4-BE49-F238E27FC236}">
                      <a16:creationId xmlns:a16="http://schemas.microsoft.com/office/drawing/2014/main" id="{C6C9F3B9-8347-418F-B1B4-491695ABF8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806108" y="184586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grp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" name="Close Button" descr="&lt;SmartSettings&gt;&lt;SmartResize enabled=&quot;True&quot; minWidth=&quot;12&quot; minHeight=&quot;12&quot; /&gt;&lt;/SmartSettings&gt;">
                <a:extLst>
                  <a:ext uri="{FF2B5EF4-FFF2-40B4-BE49-F238E27FC236}">
                    <a16:creationId xmlns:a16="http://schemas.microsoft.com/office/drawing/2014/main" id="{2122AD7A-5138-4FFC-A0F7-6198A9C6DE30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5372686" y="4512099"/>
                <a:ext cx="575772" cy="241995"/>
                <a:chOff x="1642629" y="2531766"/>
                <a:chExt cx="575772" cy="241995"/>
              </a:xfrm>
            </p:grpSpPr>
            <p:sp>
              <p:nvSpPr>
                <p:cNvPr id="11" name="Button">
                  <a:extLst>
                    <a:ext uri="{FF2B5EF4-FFF2-40B4-BE49-F238E27FC236}">
                      <a16:creationId xmlns:a16="http://schemas.microsoft.com/office/drawing/2014/main" id="{D31D1364-B6B6-4D4C-B72C-140F11AFB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2629" y="2531766"/>
                  <a:ext cx="575772" cy="241995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10312" rIns="64008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Close</a:t>
                  </a:r>
                </a:p>
              </p:txBody>
            </p:sp>
            <p:sp>
              <p:nvSpPr>
                <p:cNvPr id="12" name="Icon" descr="&lt;Tags&gt;&lt;SMARTRESIZEANCHORS&gt;None,None,Absolute,None&lt;/SMARTRESIZEANCHORS&gt;&lt;/Tags&gt;">
                  <a:extLst>
                    <a:ext uri="{FF2B5EF4-FFF2-40B4-BE49-F238E27FC236}">
                      <a16:creationId xmlns:a16="http://schemas.microsoft.com/office/drawing/2014/main" id="{6D0F3F09-1327-468C-9579-C670CACE0D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22665" y="2611320"/>
                  <a:ext cx="85648" cy="82886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" name="Button">
                <a:extLst>
                  <a:ext uri="{FF2B5EF4-FFF2-40B4-BE49-F238E27FC236}">
                    <a16:creationId xmlns:a16="http://schemas.microsoft.com/office/drawing/2014/main" id="{DD3741B0-A6AD-4BFB-88B3-2701FB0F1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456" y="4526707"/>
                <a:ext cx="427553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19A09788-351C-4A51-9BB1-1FF4C5055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0" y="1690688"/>
            <a:ext cx="2643665" cy="4406108"/>
          </a:xfrm>
          <a:prstGeom prst="rect">
            <a:avLst/>
          </a:prstGeom>
        </p:spPr>
      </p:pic>
      <p:pic>
        <p:nvPicPr>
          <p:cNvPr id="26" name="내용 개체 틀 54">
            <a:extLst>
              <a:ext uri="{FF2B5EF4-FFF2-40B4-BE49-F238E27FC236}">
                <a16:creationId xmlns:a16="http://schemas.microsoft.com/office/drawing/2014/main" id="{75BD835A-DAB9-4462-9E13-D842E858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79" y="1728786"/>
            <a:ext cx="26108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9817F4-A83D-478A-AFD5-969F38AD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81" y="1449390"/>
            <a:ext cx="2615184" cy="43586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E2A8C7-25A0-4752-AF9B-9F27825F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5" y="146050"/>
            <a:ext cx="10515600" cy="1325563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조명 관리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F9FEE8C8-D86B-48C9-ABE9-025AA191A17E}"/>
              </a:ext>
            </a:extLst>
          </p:cNvPr>
          <p:cNvSpPr/>
          <p:nvPr/>
        </p:nvSpPr>
        <p:spPr>
          <a:xfrm>
            <a:off x="3195639" y="2317117"/>
            <a:ext cx="2263140" cy="395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30448CD-A1BF-4FB0-A5C3-38B4EB3A55FB}"/>
              </a:ext>
            </a:extLst>
          </p:cNvPr>
          <p:cNvSpPr/>
          <p:nvPr/>
        </p:nvSpPr>
        <p:spPr>
          <a:xfrm>
            <a:off x="3195639" y="3220087"/>
            <a:ext cx="736281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5CFD7E7C-9D71-4870-ADA7-1AD5A547FFCB}"/>
              </a:ext>
            </a:extLst>
          </p:cNvPr>
          <p:cNvSpPr/>
          <p:nvPr/>
        </p:nvSpPr>
        <p:spPr>
          <a:xfrm>
            <a:off x="3972879" y="3273110"/>
            <a:ext cx="736281" cy="4311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281215AB-8C56-4AE3-913F-C140B5B4129C}"/>
              </a:ext>
            </a:extLst>
          </p:cNvPr>
          <p:cNvSpPr/>
          <p:nvPr/>
        </p:nvSpPr>
        <p:spPr>
          <a:xfrm>
            <a:off x="3195639" y="3963037"/>
            <a:ext cx="2171700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644CE4B-4439-4FB0-ACFF-8596A4B66B44}"/>
              </a:ext>
            </a:extLst>
          </p:cNvPr>
          <p:cNvSpPr/>
          <p:nvPr/>
        </p:nvSpPr>
        <p:spPr>
          <a:xfrm>
            <a:off x="3115629" y="4892677"/>
            <a:ext cx="2610802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9DE8B757-2671-4387-938D-D865A22C9AB0}"/>
              </a:ext>
            </a:extLst>
          </p:cNvPr>
          <p:cNvSpPr/>
          <p:nvPr/>
        </p:nvSpPr>
        <p:spPr>
          <a:xfrm>
            <a:off x="3332799" y="5429887"/>
            <a:ext cx="834390" cy="3781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0A543-23B8-41A2-B654-64CA3B9D17E1}"/>
              </a:ext>
            </a:extLst>
          </p:cNvPr>
          <p:cNvSpPr txBox="1"/>
          <p:nvPr/>
        </p:nvSpPr>
        <p:spPr>
          <a:xfrm>
            <a:off x="5929694" y="341669"/>
            <a:ext cx="592512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바탕화면의 </a:t>
            </a:r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UI, </a:t>
            </a:r>
            <a:r>
              <a:rPr lang="ko-KR" altLang="en-US" sz="1600" dirty="0"/>
              <a:t>조명관리를 눌러 진입하는 페이지이다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번 버튼을 누르면 설정이 저장된다</a:t>
            </a:r>
            <a:r>
              <a:rPr lang="en-US" altLang="ko-KR" sz="1600" dirty="0"/>
              <a:t>. </a:t>
            </a:r>
            <a:r>
              <a:rPr lang="ko-KR" altLang="en-US" sz="1600" dirty="0"/>
              <a:t>누르면 정말 저장할 거냐는 팝업이 뜬다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UI</a:t>
            </a:r>
            <a:r>
              <a:rPr lang="ko-KR" altLang="en-US" sz="1600" dirty="0"/>
              <a:t>의 슬라이더를 움직여서 어느 광량</a:t>
            </a:r>
            <a:r>
              <a:rPr lang="en-US" altLang="ko-KR" sz="1600" dirty="0"/>
              <a:t> </a:t>
            </a:r>
            <a:r>
              <a:rPr lang="ko-KR" altLang="en-US" sz="1600" dirty="0"/>
              <a:t>밑으로 내려가면 전구가 켜질지 정한다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번 버튼을 누르면 어느 때부터 일출로 가정할지 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광량이 부족하더라도 이 시간 이후에만 전구가 켜진다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4</a:t>
            </a:r>
            <a:r>
              <a:rPr lang="ko-KR" altLang="en-US" sz="1600" dirty="0"/>
              <a:t>번 버튼으로 어느 때부터 일몰로 가정할지 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해당 시각 이후로는 다음 일출 때까지 전구가 안 켜진다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5</a:t>
            </a:r>
            <a:r>
              <a:rPr lang="ko-KR" altLang="en-US" sz="1600" dirty="0"/>
              <a:t>번 버튼을 누르면 모든 조명 설정이 비활성화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현재는 조명을 사용 중이다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6</a:t>
            </a:r>
            <a:r>
              <a:rPr lang="ko-KR" altLang="en-US" sz="1600" dirty="0"/>
              <a:t>번 </a:t>
            </a:r>
            <a:r>
              <a:rPr lang="en-US" altLang="ko-KR" sz="1600" dirty="0"/>
              <a:t>UI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2,3</a:t>
            </a:r>
            <a:r>
              <a:rPr lang="ko-KR" altLang="en-US" sz="1600" dirty="0"/>
              <a:t>번에서 정한 조명 시간을 보여준다</a:t>
            </a:r>
            <a:r>
              <a:rPr lang="en-US" altLang="ko-KR" sz="1600" dirty="0"/>
              <a:t>. </a:t>
            </a:r>
            <a:r>
              <a:rPr lang="ko-KR" altLang="en-US" sz="1600" dirty="0"/>
              <a:t>노란 부분이 조명 시간이다</a:t>
            </a:r>
            <a:r>
              <a:rPr lang="en-US" altLang="ko-KR" sz="1600" dirty="0"/>
              <a:t>. </a:t>
            </a:r>
            <a:r>
              <a:rPr lang="ko-KR" altLang="en-US" sz="1600" dirty="0"/>
              <a:t>예시에서 사용자는 오후 </a:t>
            </a:r>
            <a:r>
              <a:rPr lang="en-US" altLang="ko-KR" sz="1600" dirty="0"/>
              <a:t>11</a:t>
            </a:r>
            <a:r>
              <a:rPr lang="ko-KR" altLang="en-US" sz="1600" dirty="0"/>
              <a:t>시부터 익일 오전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시까지를</a:t>
            </a:r>
            <a:r>
              <a:rPr lang="ko-KR" altLang="en-US" sz="1600" dirty="0"/>
              <a:t> 조명 시간으로 정했다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7</a:t>
            </a:r>
            <a:r>
              <a:rPr lang="ko-KR" altLang="en-US" sz="1600" dirty="0"/>
              <a:t>번에서 엽록소</a:t>
            </a:r>
            <a:r>
              <a:rPr lang="en-US" altLang="ko-KR" sz="1600" dirty="0"/>
              <a:t>B </a:t>
            </a:r>
            <a:r>
              <a:rPr lang="ko-KR" altLang="en-US" sz="1600" dirty="0"/>
              <a:t>함량을 정할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선택된 항목은 초록색으로 표시된다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8</a:t>
            </a:r>
            <a:r>
              <a:rPr lang="ko-KR" altLang="en-US" sz="1600" dirty="0"/>
              <a:t>번 버튼을 누르면 바탕화면으로 나간다</a:t>
            </a:r>
            <a:r>
              <a:rPr lang="en-US" altLang="ko-KR" sz="1600" dirty="0"/>
              <a:t>. </a:t>
            </a:r>
            <a:r>
              <a:rPr lang="ko-KR" altLang="en-US" sz="1600" dirty="0"/>
              <a:t>설정을 저장 </a:t>
            </a:r>
            <a:r>
              <a:rPr lang="ko-KR" altLang="en-US" sz="1600" dirty="0" err="1"/>
              <a:t>안했을</a:t>
            </a:r>
            <a:r>
              <a:rPr lang="ko-KR" altLang="en-US" sz="1600" dirty="0"/>
              <a:t> 때는</a:t>
            </a:r>
            <a:r>
              <a:rPr lang="en-US" altLang="ko-KR" sz="1600" dirty="0"/>
              <a:t>, </a:t>
            </a:r>
            <a:r>
              <a:rPr lang="ko-KR" altLang="en-US" sz="1600" dirty="0"/>
              <a:t>정말 저장 없이 되돌아가냐는 팝업이 뜬다</a:t>
            </a:r>
            <a:r>
              <a:rPr lang="en-US" altLang="ko-KR" sz="1600" dirty="0"/>
              <a:t>.</a:t>
            </a: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7B704F81-8893-49FE-BAE7-8E5F4F449FEA}"/>
              </a:ext>
            </a:extLst>
          </p:cNvPr>
          <p:cNvSpPr/>
          <p:nvPr/>
        </p:nvSpPr>
        <p:spPr>
          <a:xfrm>
            <a:off x="4709160" y="1783080"/>
            <a:ext cx="934785" cy="395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DA614D0E-4319-4E6F-8F4D-39952E62521D}"/>
              </a:ext>
            </a:extLst>
          </p:cNvPr>
          <p:cNvSpPr/>
          <p:nvPr/>
        </p:nvSpPr>
        <p:spPr>
          <a:xfrm>
            <a:off x="4834890" y="3220087"/>
            <a:ext cx="934785" cy="537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076D5-BB46-4024-9603-CF794543C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2" y="1468440"/>
            <a:ext cx="2615184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1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CFAF-DA6E-4A9A-919C-AA8CB349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조명 관리</a:t>
            </a:r>
          </a:p>
        </p:txBody>
      </p:sp>
      <p:pic>
        <p:nvPicPr>
          <p:cNvPr id="49" name="내용 개체 틀 48">
            <a:extLst>
              <a:ext uri="{FF2B5EF4-FFF2-40B4-BE49-F238E27FC236}">
                <a16:creationId xmlns:a16="http://schemas.microsoft.com/office/drawing/2014/main" id="{CA135C41-60A0-486C-AF8F-69A7AB93B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35" y="1574482"/>
            <a:ext cx="2514600" cy="41910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F2E225-0DF4-4C6A-BD45-999EE0AF3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" y="1574482"/>
            <a:ext cx="2514600" cy="4191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AF2A91AC-8912-4E7E-AFE1-03AAE812EED4}"/>
              </a:ext>
            </a:extLst>
          </p:cNvPr>
          <p:cNvGrpSpPr/>
          <p:nvPr/>
        </p:nvGrpSpPr>
        <p:grpSpPr>
          <a:xfrm>
            <a:off x="618667" y="2952875"/>
            <a:ext cx="1769424" cy="1499260"/>
            <a:chOff x="3848755" y="3551102"/>
            <a:chExt cx="1769424" cy="1499260"/>
          </a:xfrm>
        </p:grpSpPr>
        <p:sp>
          <p:nvSpPr>
            <p:cNvPr id="30" name="Background">
              <a:extLst>
                <a:ext uri="{FF2B5EF4-FFF2-40B4-BE49-F238E27FC236}">
                  <a16:creationId xmlns:a16="http://schemas.microsoft.com/office/drawing/2014/main" id="{15219EEC-4945-4E23-8C00-2BCFB9521BB2}"/>
                </a:ext>
              </a:extLst>
            </p:cNvPr>
            <p:cNvSpPr/>
            <p:nvPr/>
          </p:nvSpPr>
          <p:spPr>
            <a:xfrm>
              <a:off x="3848755" y="3551102"/>
              <a:ext cx="1769424" cy="149926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utton">
              <a:extLst>
                <a:ext uri="{FF2B5EF4-FFF2-40B4-BE49-F238E27FC236}">
                  <a16:creationId xmlns:a16="http://schemas.microsoft.com/office/drawing/2014/main" id="{6FC156EB-E206-4518-BD79-77B0BFEED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049" y="4634201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33" name="Button">
              <a:extLst>
                <a:ext uri="{FF2B5EF4-FFF2-40B4-BE49-F238E27FC236}">
                  <a16:creationId xmlns:a16="http://schemas.microsoft.com/office/drawing/2014/main" id="{B91392DB-A406-49F2-9741-957CF2EC6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819" y="4648809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4" name="Time Picker">
              <a:extLst>
                <a:ext uri="{FF2B5EF4-FFF2-40B4-BE49-F238E27FC236}">
                  <a16:creationId xmlns:a16="http://schemas.microsoft.com/office/drawing/2014/main" id="{D7FAA06B-A24F-4CDF-8FD2-3BBAF61E547F}"/>
                </a:ext>
              </a:extLst>
            </p:cNvPr>
            <p:cNvGrpSpPr/>
            <p:nvPr/>
          </p:nvGrpSpPr>
          <p:grpSpPr>
            <a:xfrm>
              <a:off x="3984424" y="3735604"/>
              <a:ext cx="1481590" cy="714095"/>
              <a:chOff x="595687" y="1261242"/>
              <a:chExt cx="1481590" cy="714095"/>
            </a:xfrm>
            <a:solidFill>
              <a:srgbClr val="FFFFFF"/>
            </a:solidFill>
          </p:grpSpPr>
          <p:sp>
            <p:nvSpPr>
              <p:cNvPr id="35" name="Box">
                <a:extLst>
                  <a:ext uri="{FF2B5EF4-FFF2-40B4-BE49-F238E27FC236}">
                    <a16:creationId xmlns:a16="http://schemas.microsoft.com/office/drawing/2014/main" id="{E2DFABE4-4AB6-4F23-99EC-EC8E04B3E112}"/>
                  </a:ext>
                </a:extLst>
              </p:cNvPr>
              <p:cNvSpPr/>
              <p:nvPr/>
            </p:nvSpPr>
            <p:spPr>
              <a:xfrm>
                <a:off x="595687" y="1261242"/>
                <a:ext cx="1481590" cy="714095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Hour">
                <a:extLst>
                  <a:ext uri="{FF2B5EF4-FFF2-40B4-BE49-F238E27FC236}">
                    <a16:creationId xmlns:a16="http://schemas.microsoft.com/office/drawing/2014/main" id="{12272366-FD8B-4249-9F3E-2AFD330AA0A4}"/>
                  </a:ext>
                </a:extLst>
              </p:cNvPr>
              <p:cNvSpPr/>
              <p:nvPr/>
            </p:nvSpPr>
            <p:spPr>
              <a:xfrm>
                <a:off x="681221" y="1497744"/>
                <a:ext cx="307263" cy="24109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" tIns="50800" rIns="274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37" name="Minute">
                <a:extLst>
                  <a:ext uri="{FF2B5EF4-FFF2-40B4-BE49-F238E27FC236}">
                    <a16:creationId xmlns:a16="http://schemas.microsoft.com/office/drawing/2014/main" id="{360A4D74-0BC3-4934-9C4C-E92161F8E0DB}"/>
                  </a:ext>
                </a:extLst>
              </p:cNvPr>
              <p:cNvSpPr/>
              <p:nvPr/>
            </p:nvSpPr>
            <p:spPr>
              <a:xfrm>
                <a:off x="1182851" y="1497744"/>
                <a:ext cx="307263" cy="24109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" tIns="50800" rIns="274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45</a:t>
                </a:r>
              </a:p>
            </p:txBody>
          </p:sp>
          <p:sp>
            <p:nvSpPr>
              <p:cNvPr id="38" name="AM/PM">
                <a:extLst>
                  <a:ext uri="{FF2B5EF4-FFF2-40B4-BE49-F238E27FC236}">
                    <a16:creationId xmlns:a16="http://schemas.microsoft.com/office/drawing/2014/main" id="{96D2731A-4B25-43B8-B895-D205D61D2D89}"/>
                  </a:ext>
                </a:extLst>
              </p:cNvPr>
              <p:cNvSpPr/>
              <p:nvPr/>
            </p:nvSpPr>
            <p:spPr>
              <a:xfrm>
                <a:off x="1684481" y="1497744"/>
                <a:ext cx="307263" cy="24109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7432" tIns="50800" rIns="274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</a:t>
                </a:r>
              </a:p>
            </p:txBody>
          </p:sp>
          <p:sp>
            <p:nvSpPr>
              <p:cNvPr id="39" name="Colon">
                <a:extLst>
                  <a:ext uri="{FF2B5EF4-FFF2-40B4-BE49-F238E27FC236}">
                    <a16:creationId xmlns:a16="http://schemas.microsoft.com/office/drawing/2014/main" id="{6B128C13-E804-47EA-984D-DFCFEFC6727A}"/>
                  </a:ext>
                </a:extLst>
              </p:cNvPr>
              <p:cNvSpPr txBox="1"/>
              <p:nvPr/>
            </p:nvSpPr>
            <p:spPr>
              <a:xfrm>
                <a:off x="998977" y="1512107"/>
                <a:ext cx="173381" cy="21236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40" name="Colon">
                <a:extLst>
                  <a:ext uri="{FF2B5EF4-FFF2-40B4-BE49-F238E27FC236}">
                    <a16:creationId xmlns:a16="http://schemas.microsoft.com/office/drawing/2014/main" id="{E55AC672-347F-4514-B22A-19366ED4C946}"/>
                  </a:ext>
                </a:extLst>
              </p:cNvPr>
              <p:cNvSpPr txBox="1"/>
              <p:nvPr/>
            </p:nvSpPr>
            <p:spPr>
              <a:xfrm>
                <a:off x="1500607" y="1512107"/>
                <a:ext cx="173381" cy="21236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41" name="Arrow Up">
                <a:extLst>
                  <a:ext uri="{FF2B5EF4-FFF2-40B4-BE49-F238E27FC236}">
                    <a16:creationId xmlns:a16="http://schemas.microsoft.com/office/drawing/2014/main" id="{576AA08C-AB5E-4D0C-9DD1-885C4516EF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802848" y="1354542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Arrow Up">
                <a:extLst>
                  <a:ext uri="{FF2B5EF4-FFF2-40B4-BE49-F238E27FC236}">
                    <a16:creationId xmlns:a16="http://schemas.microsoft.com/office/drawing/2014/main" id="{2038691C-1707-4560-BDB2-B0C42CCA4C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304478" y="1354542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Arrow Up">
                <a:extLst>
                  <a:ext uri="{FF2B5EF4-FFF2-40B4-BE49-F238E27FC236}">
                    <a16:creationId xmlns:a16="http://schemas.microsoft.com/office/drawing/2014/main" id="{755E1827-901D-48A4-8033-9237FC8002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06108" y="1354541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Arrow Down">
                <a:extLst>
                  <a:ext uri="{FF2B5EF4-FFF2-40B4-BE49-F238E27FC236}">
                    <a16:creationId xmlns:a16="http://schemas.microsoft.com/office/drawing/2014/main" id="{5D59C4D5-2B54-45FA-A3F7-3E617C4BFE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02848" y="184586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Arrow Down">
                <a:extLst>
                  <a:ext uri="{FF2B5EF4-FFF2-40B4-BE49-F238E27FC236}">
                    <a16:creationId xmlns:a16="http://schemas.microsoft.com/office/drawing/2014/main" id="{D1B13BB7-D70C-4E66-839C-BFD8692D1B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304478" y="184586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Arrow Down">
                <a:extLst>
                  <a:ext uri="{FF2B5EF4-FFF2-40B4-BE49-F238E27FC236}">
                    <a16:creationId xmlns:a16="http://schemas.microsoft.com/office/drawing/2014/main" id="{83968CE8-2942-40CF-B404-2F56BE42BB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806108" y="184586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44ADC2C7-212E-436D-87BF-02B6544C7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5" y="1574482"/>
            <a:ext cx="2514600" cy="4191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5A8978B-43C3-4B22-B602-B17E86F309F2}"/>
              </a:ext>
            </a:extLst>
          </p:cNvPr>
          <p:cNvSpPr txBox="1"/>
          <p:nvPr/>
        </p:nvSpPr>
        <p:spPr>
          <a:xfrm>
            <a:off x="8686800" y="1028700"/>
            <a:ext cx="31046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 이미지는</a:t>
            </a:r>
            <a:r>
              <a:rPr lang="en-US" altLang="ko-KR" dirty="0"/>
              <a:t>, </a:t>
            </a:r>
            <a:r>
              <a:rPr lang="ko-KR" altLang="en-US" dirty="0"/>
              <a:t>점등 시각</a:t>
            </a:r>
            <a:r>
              <a:rPr lang="en-US" altLang="ko-KR" dirty="0"/>
              <a:t>(UI 3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 혹은 소등 시각</a:t>
            </a:r>
            <a:r>
              <a:rPr lang="en-US" altLang="ko-KR" dirty="0"/>
              <a:t>(UI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눌렀을 때</a:t>
            </a:r>
            <a:r>
              <a:rPr lang="en-US" altLang="ko-KR" dirty="0"/>
              <a:t>, </a:t>
            </a:r>
            <a:r>
              <a:rPr lang="ko-KR" altLang="en-US" dirty="0"/>
              <a:t>뜨는 창이다</a:t>
            </a:r>
            <a:r>
              <a:rPr lang="en-US" altLang="ko-KR" dirty="0"/>
              <a:t>. </a:t>
            </a:r>
            <a:r>
              <a:rPr lang="ko-KR" altLang="en-US" dirty="0"/>
              <a:t>원하는 시각을 고르고 확인을 누르면 창이 닫힌다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중간 이미지는 설정 저장</a:t>
            </a:r>
            <a:r>
              <a:rPr lang="en-US" altLang="ko-KR" dirty="0"/>
              <a:t>(UI 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눌렀을 때 뜨는 창이다</a:t>
            </a:r>
            <a:r>
              <a:rPr lang="en-US" altLang="ko-KR" dirty="0"/>
              <a:t>. OK</a:t>
            </a:r>
            <a:r>
              <a:rPr lang="ko-KR" altLang="en-US" dirty="0"/>
              <a:t>를 누르면</a:t>
            </a:r>
            <a:r>
              <a:rPr lang="en-US" altLang="ko-KR" dirty="0"/>
              <a:t>, </a:t>
            </a:r>
            <a:r>
              <a:rPr lang="ko-KR" altLang="en-US" dirty="0"/>
              <a:t>고른 설정이 적용된다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오른쪽 이미지는 설정 저장</a:t>
            </a:r>
            <a:r>
              <a:rPr lang="en-US" altLang="ko-KR" dirty="0"/>
              <a:t>(UI 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누르지 않고</a:t>
            </a:r>
            <a:r>
              <a:rPr lang="en-US" altLang="ko-KR" dirty="0"/>
              <a:t>, </a:t>
            </a:r>
            <a:r>
              <a:rPr lang="ko-KR" altLang="en-US" dirty="0"/>
              <a:t>뒤로 가기</a:t>
            </a:r>
            <a:r>
              <a:rPr lang="en-US" altLang="ko-KR" dirty="0"/>
              <a:t>(UI 8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을 눌렀을 때 뜨는 창이다</a:t>
            </a:r>
            <a:r>
              <a:rPr lang="en-US" altLang="ko-KR" dirty="0"/>
              <a:t>. OK</a:t>
            </a:r>
            <a:r>
              <a:rPr lang="ko-KR" altLang="en-US" dirty="0"/>
              <a:t>를 누르면 고른 설정을 저장하지 않고 바탕화면으로 나간다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2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16A3-CC1F-47AD-9014-9B89A981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조명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50FAB3-17DB-4C74-A83A-D8BA9CD4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537970"/>
            <a:ext cx="2705100" cy="4508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B8658-F87A-444F-9FE6-98AF75D56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537970"/>
            <a:ext cx="2705100" cy="450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8BDBC-1445-4C8B-8194-EFE85F1CDFF3}"/>
              </a:ext>
            </a:extLst>
          </p:cNvPr>
          <p:cNvSpPr txBox="1"/>
          <p:nvPr/>
        </p:nvSpPr>
        <p:spPr>
          <a:xfrm>
            <a:off x="7806690" y="1537970"/>
            <a:ext cx="3684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그림은 조명이 미사용 상태인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UI </a:t>
            </a:r>
            <a:r>
              <a:rPr lang="en-US" altLang="ko-KR" dirty="0"/>
              <a:t>5</a:t>
            </a:r>
            <a:r>
              <a:rPr lang="ko-KR" altLang="en-US" dirty="0"/>
              <a:t>번을 한 번 누르면 저렇게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다시 누르면 오른쪽 그림처럼 되돌아온다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 그림처럼 조명 미사용을 </a:t>
            </a:r>
            <a:r>
              <a:rPr lang="ko-KR" altLang="en-US" dirty="0" err="1"/>
              <a:t>켜둔</a:t>
            </a:r>
            <a:r>
              <a:rPr lang="ko-KR" altLang="en-US" dirty="0"/>
              <a:t> 상태에서 설정을 저장하면 조명이 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2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F09E-D632-43A9-95D0-866CDD43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식물 설명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564CDD-E198-43DE-9546-F235A0DC6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4" y="1811280"/>
            <a:ext cx="2771578" cy="461929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6C1FF1-3D0C-4B76-8744-A1780401E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54" y="1811284"/>
            <a:ext cx="2771578" cy="4619296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4377D38D-F5F8-4F00-A99C-3D2790A37449}"/>
              </a:ext>
            </a:extLst>
          </p:cNvPr>
          <p:cNvSpPr/>
          <p:nvPr/>
        </p:nvSpPr>
        <p:spPr>
          <a:xfrm>
            <a:off x="4512125" y="2222547"/>
            <a:ext cx="2236764" cy="34227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5A522-FA68-4E2D-A7BE-ACE765F331AA}"/>
              </a:ext>
            </a:extLst>
          </p:cNvPr>
          <p:cNvSpPr txBox="1"/>
          <p:nvPr/>
        </p:nvSpPr>
        <p:spPr>
          <a:xfrm>
            <a:off x="7347473" y="1811281"/>
            <a:ext cx="4507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자신이 기를 식물이 어떤 종류인지 이해할 수 있게 하는 정보 설명 페이지이다</a:t>
            </a:r>
            <a:r>
              <a:rPr lang="en-US" altLang="ko-KR" dirty="0"/>
              <a:t>. </a:t>
            </a:r>
            <a:r>
              <a:rPr lang="ko-KR" altLang="en-US" dirty="0"/>
              <a:t>바탕화면에서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식물 설명</a:t>
            </a:r>
            <a:r>
              <a:rPr lang="en-US" altLang="ko-KR" dirty="0"/>
              <a:t>) </a:t>
            </a:r>
            <a:r>
              <a:rPr lang="ko-KR" altLang="en-US" dirty="0"/>
              <a:t>버튼을 눌러 진입한다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button</a:t>
            </a:r>
            <a:r>
              <a:rPr lang="ko-KR" altLang="en-US" dirty="0"/>
              <a:t>을 누르면 바탕화면으로 돌아간다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번은 본문 영역으로</a:t>
            </a:r>
            <a:r>
              <a:rPr lang="en-US" altLang="ko-KR" dirty="0"/>
              <a:t> </a:t>
            </a:r>
            <a:r>
              <a:rPr lang="ko-KR" altLang="en-US" dirty="0"/>
              <a:t>모두 정적인 텍스트 </a:t>
            </a:r>
            <a:r>
              <a:rPr lang="en-US" altLang="ko-KR" dirty="0"/>
              <a:t>&amp; </a:t>
            </a:r>
            <a:r>
              <a:rPr lang="ko-KR" altLang="en-US" dirty="0"/>
              <a:t>이미지이다</a:t>
            </a:r>
            <a:r>
              <a:rPr lang="en-US" altLang="ko-KR" dirty="0"/>
              <a:t>. </a:t>
            </a:r>
            <a:r>
              <a:rPr lang="ko-KR" altLang="en-US" dirty="0"/>
              <a:t>식물에 대한 설명이 </a:t>
            </a:r>
            <a:r>
              <a:rPr lang="ko-KR" altLang="en-US" dirty="0" err="1"/>
              <a:t>적혀있다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C80CCB7-1D92-41EF-B52E-CB067C4BD7D1}"/>
              </a:ext>
            </a:extLst>
          </p:cNvPr>
          <p:cNvSpPr/>
          <p:nvPr/>
        </p:nvSpPr>
        <p:spPr>
          <a:xfrm>
            <a:off x="4423186" y="5873674"/>
            <a:ext cx="914400" cy="7853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18303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28C92-17E2-42DD-B971-E4E3AE2C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" y="0"/>
            <a:ext cx="10515600" cy="1325563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식물 정보 </a:t>
            </a:r>
            <a:r>
              <a:rPr lang="en-US" altLang="ko-KR" dirty="0"/>
              <a:t>(</a:t>
            </a:r>
            <a:r>
              <a:rPr lang="ko-KR" altLang="en-US" dirty="0"/>
              <a:t>미등록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97B9DF-562F-4EFE-8907-48ED95F61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78" y="1163739"/>
            <a:ext cx="2718312" cy="4530521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EAC952A-6722-4B95-B336-BE8A4AEA1D00}"/>
              </a:ext>
            </a:extLst>
          </p:cNvPr>
          <p:cNvSpPr/>
          <p:nvPr/>
        </p:nvSpPr>
        <p:spPr>
          <a:xfrm>
            <a:off x="6235849" y="1325563"/>
            <a:ext cx="562983" cy="6364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A8DF57-11E3-4080-8D6C-635F30A7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71" y="1163738"/>
            <a:ext cx="2718313" cy="4530522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F79280FA-D2F1-4929-94C9-4D6CBD33F6E3}"/>
              </a:ext>
            </a:extLst>
          </p:cNvPr>
          <p:cNvSpPr/>
          <p:nvPr/>
        </p:nvSpPr>
        <p:spPr>
          <a:xfrm>
            <a:off x="4175311" y="1643810"/>
            <a:ext cx="2216523" cy="15834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A69994B-5DEB-4101-8380-A331816EAEAD}"/>
              </a:ext>
            </a:extLst>
          </p:cNvPr>
          <p:cNvSpPr/>
          <p:nvPr/>
        </p:nvSpPr>
        <p:spPr>
          <a:xfrm>
            <a:off x="4175312" y="3088341"/>
            <a:ext cx="1920688" cy="5423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0EC8CFFC-E730-423A-8D5E-F5049E562339}"/>
              </a:ext>
            </a:extLst>
          </p:cNvPr>
          <p:cNvSpPr/>
          <p:nvPr/>
        </p:nvSpPr>
        <p:spPr>
          <a:xfrm>
            <a:off x="4175311" y="3630707"/>
            <a:ext cx="2449607" cy="1583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2C80B22-D863-4F20-888D-100F47627354}"/>
              </a:ext>
            </a:extLst>
          </p:cNvPr>
          <p:cNvSpPr/>
          <p:nvPr/>
        </p:nvSpPr>
        <p:spPr>
          <a:xfrm>
            <a:off x="4249271" y="5299357"/>
            <a:ext cx="779929" cy="5008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E88C8-2960-4DB6-BBFA-AB3FFA300F8F}"/>
              </a:ext>
            </a:extLst>
          </p:cNvPr>
          <p:cNvSpPr txBox="1"/>
          <p:nvPr/>
        </p:nvSpPr>
        <p:spPr>
          <a:xfrm>
            <a:off x="7367646" y="1002230"/>
            <a:ext cx="4361328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바탕화면에서 </a:t>
            </a:r>
            <a:r>
              <a:rPr lang="en-US" altLang="ko-KR" dirty="0"/>
              <a:t>UI 4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식물 정보 아이콘을 눌러서 진입하는 페이지이다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식물이 미등록 상태이면 </a:t>
            </a:r>
            <a:r>
              <a:rPr lang="en-US" altLang="ko-KR" dirty="0"/>
              <a:t>1</a:t>
            </a:r>
            <a:r>
              <a:rPr lang="ko-KR" altLang="en-US" dirty="0"/>
              <a:t>번 버튼을 눌러서 식물 등록 페이지로 진입 가능하다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번은 식물이 등록된 경우에 식물에 대한 종류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등록일을 보여준다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번은 현재 등록된 식물 이름을 보여준다</a:t>
            </a:r>
            <a:r>
              <a:rPr lang="en-US" altLang="ko-KR" dirty="0"/>
              <a:t>. </a:t>
            </a:r>
            <a:r>
              <a:rPr lang="ko-KR" altLang="en-US" dirty="0"/>
              <a:t>미등록 시 식물이 없다고 보여준다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번은 등록 식물이 있으면 상태를 보여준다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번은 터치 시 바탕화면으로 가는 버튼이다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21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4C948F-9DAC-4495-9B32-B5F36628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87" y="1608221"/>
            <a:ext cx="2628626" cy="43810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0792CC-1085-46FF-992C-23634AF0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식물 정보 </a:t>
            </a:r>
            <a:r>
              <a:rPr lang="en-US" altLang="ko-KR" dirty="0"/>
              <a:t>(</a:t>
            </a:r>
            <a:r>
              <a:rPr lang="ko-KR" altLang="en-US" dirty="0"/>
              <a:t>등록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B406D015-B212-4C3A-9C84-BAB84FA90E16}"/>
              </a:ext>
            </a:extLst>
          </p:cNvPr>
          <p:cNvSpPr/>
          <p:nvPr/>
        </p:nvSpPr>
        <p:spPr>
          <a:xfrm>
            <a:off x="5867400" y="1769876"/>
            <a:ext cx="729343" cy="65763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4286C29A-0DC5-4E60-8161-D8A63B475B54}"/>
              </a:ext>
            </a:extLst>
          </p:cNvPr>
          <p:cNvSpPr/>
          <p:nvPr/>
        </p:nvSpPr>
        <p:spPr>
          <a:xfrm>
            <a:off x="4114800" y="2264229"/>
            <a:ext cx="2133600" cy="13933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C377DAE4-D575-4F50-9A4A-43E44671A98B}"/>
              </a:ext>
            </a:extLst>
          </p:cNvPr>
          <p:cNvSpPr/>
          <p:nvPr/>
        </p:nvSpPr>
        <p:spPr>
          <a:xfrm>
            <a:off x="4114800" y="3657600"/>
            <a:ext cx="2133600" cy="3701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368DA6FF-DA70-4AB8-B4F2-E735EC27C471}"/>
              </a:ext>
            </a:extLst>
          </p:cNvPr>
          <p:cNvSpPr/>
          <p:nvPr/>
        </p:nvSpPr>
        <p:spPr>
          <a:xfrm>
            <a:off x="4023359" y="4027714"/>
            <a:ext cx="2225041" cy="14804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B68602B-E99B-4631-BED1-980AB386B93E}"/>
              </a:ext>
            </a:extLst>
          </p:cNvPr>
          <p:cNvSpPr/>
          <p:nvPr/>
        </p:nvSpPr>
        <p:spPr>
          <a:xfrm>
            <a:off x="3764280" y="5421085"/>
            <a:ext cx="1199606" cy="5681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1C7C6-A774-406D-9596-B20A9780FB41}"/>
              </a:ext>
            </a:extLst>
          </p:cNvPr>
          <p:cNvSpPr txBox="1"/>
          <p:nvPr/>
        </p:nvSpPr>
        <p:spPr>
          <a:xfrm>
            <a:off x="6914607" y="1515327"/>
            <a:ext cx="4663437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식물이 등록 상태이면 </a:t>
            </a:r>
            <a:r>
              <a:rPr lang="en-US" altLang="ko-KR" sz="1400" dirty="0"/>
              <a:t>1</a:t>
            </a:r>
            <a:r>
              <a:rPr lang="ko-KR" altLang="en-US" sz="1400" dirty="0"/>
              <a:t>번 버튼을 눌러서 식물 삭제 창을 띄울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2</a:t>
            </a:r>
            <a:r>
              <a:rPr lang="ko-KR" altLang="en-US" sz="1400" dirty="0"/>
              <a:t>번은 식물에 대한 종류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등록일을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종류 칸의 이미지는 설정에 따라 미리 정해진 이미지가 나온다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3</a:t>
            </a:r>
            <a:r>
              <a:rPr lang="ko-KR" altLang="en-US" sz="1400" dirty="0"/>
              <a:t>번은 현재 등록된 식물 이름을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이름은 등록 시 입력된 </a:t>
            </a:r>
            <a:r>
              <a:rPr lang="en-US" altLang="ko-KR" sz="1400" dirty="0"/>
              <a:t>‘</a:t>
            </a:r>
            <a:r>
              <a:rPr lang="ko-KR" altLang="en-US" sz="1400" dirty="0"/>
              <a:t>이름</a:t>
            </a:r>
            <a:r>
              <a:rPr lang="en-US" altLang="ko-KR" sz="1400" dirty="0"/>
              <a:t>’ </a:t>
            </a:r>
            <a:r>
              <a:rPr lang="ko-KR" altLang="en-US" sz="1400" dirty="0"/>
              <a:t>값을 기준으로 표시된다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상태를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세로 줄은 현재 측정된 데이터를</a:t>
            </a:r>
            <a:r>
              <a:rPr lang="en-US" altLang="ko-KR" sz="1400" dirty="0"/>
              <a:t>, </a:t>
            </a:r>
            <a:r>
              <a:rPr lang="ko-KR" altLang="en-US" sz="1400" dirty="0"/>
              <a:t>파란 원 </a:t>
            </a:r>
            <a:r>
              <a:rPr lang="en-US" altLang="ko-KR" sz="1400" dirty="0"/>
              <a:t>2</a:t>
            </a:r>
            <a:r>
              <a:rPr lang="ko-KR" altLang="en-US" sz="1400" dirty="0"/>
              <a:t>개는 사용자가 설정해둔 관리 범위를 뜻한다</a:t>
            </a:r>
            <a:r>
              <a:rPr lang="en-US" altLang="ko-KR" sz="1400" dirty="0"/>
              <a:t>. </a:t>
            </a:r>
            <a:r>
              <a:rPr lang="ko-KR" altLang="en-US" sz="1400" dirty="0"/>
              <a:t>예시에서 습도의 경우</a:t>
            </a:r>
            <a:r>
              <a:rPr lang="en-US" altLang="ko-KR" sz="1400" dirty="0"/>
              <a:t>, 27%</a:t>
            </a:r>
            <a:r>
              <a:rPr lang="ko-KR" altLang="en-US" sz="1400" dirty="0"/>
              <a:t>로 측정되고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</a:t>
            </a:r>
            <a:r>
              <a:rPr lang="en-US" altLang="ko-KR" sz="1400" dirty="0"/>
              <a:t> </a:t>
            </a:r>
            <a:r>
              <a:rPr lang="ko-KR" altLang="en-US" sz="1400" dirty="0"/>
              <a:t>이는 설정 상 정상 범주 내에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5</a:t>
            </a:r>
            <a:r>
              <a:rPr lang="ko-KR" altLang="en-US" sz="1400" dirty="0"/>
              <a:t>번은 터치 시 바탕화면으로 가는 버튼이다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FDAE03-B8F7-479A-AA37-3EA9C74A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5" y="1608221"/>
            <a:ext cx="2628626" cy="43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399B6-0A60-4E35-972E-5C62BA87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332468"/>
            <a:ext cx="10515600" cy="1325563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식물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D71AC-0A5A-433F-9D93-9BE4E55D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1679802"/>
            <a:ext cx="2677886" cy="4463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C6A198-F5BD-499C-ACBB-296443D0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1658031"/>
            <a:ext cx="2690949" cy="4484914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A046A827-0EEE-4EF3-A4F6-4BC60C3C825A}"/>
              </a:ext>
            </a:extLst>
          </p:cNvPr>
          <p:cNvSpPr/>
          <p:nvPr/>
        </p:nvSpPr>
        <p:spPr>
          <a:xfrm>
            <a:off x="4090852" y="2307771"/>
            <a:ext cx="2397034" cy="6758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27DBD56-81C0-4998-A0FA-3B036C16D16A}"/>
              </a:ext>
            </a:extLst>
          </p:cNvPr>
          <p:cNvSpPr/>
          <p:nvPr/>
        </p:nvSpPr>
        <p:spPr>
          <a:xfrm>
            <a:off x="4090852" y="2983594"/>
            <a:ext cx="1156062" cy="13255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3E6F82E3-DB03-4CF9-B309-5EBEA3A7182C}"/>
              </a:ext>
            </a:extLst>
          </p:cNvPr>
          <p:cNvSpPr/>
          <p:nvPr/>
        </p:nvSpPr>
        <p:spPr>
          <a:xfrm>
            <a:off x="4090852" y="4309157"/>
            <a:ext cx="1330234" cy="14167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A08D8047-EB0A-4029-AD24-1D8F41CC12EA}"/>
              </a:ext>
            </a:extLst>
          </p:cNvPr>
          <p:cNvSpPr/>
          <p:nvPr/>
        </p:nvSpPr>
        <p:spPr>
          <a:xfrm>
            <a:off x="5549539" y="4901066"/>
            <a:ext cx="1103809" cy="10534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772DE-CE71-4E57-876E-FA8667017758}"/>
              </a:ext>
            </a:extLst>
          </p:cNvPr>
          <p:cNvSpPr txBox="1"/>
          <p:nvPr/>
        </p:nvSpPr>
        <p:spPr>
          <a:xfrm>
            <a:off x="7825740" y="332468"/>
            <a:ext cx="3439886" cy="627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식물 정보 페이지에서 미등록 상태일 때 </a:t>
            </a:r>
            <a:r>
              <a:rPr lang="en-US" altLang="ko-KR" dirty="0"/>
              <a:t>1</a:t>
            </a:r>
            <a:r>
              <a:rPr lang="ko-KR" altLang="en-US" dirty="0"/>
              <a:t>번 버튼을 눌러 진입하는 페이지다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식물 이름을 입력하는 곳이다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수분 별 식물 종류를 선택하는 곳이다</a:t>
            </a:r>
            <a:r>
              <a:rPr lang="en-US" altLang="ko-KR" dirty="0"/>
              <a:t>. </a:t>
            </a:r>
            <a:r>
              <a:rPr lang="ko-KR" altLang="en-US" dirty="0" err="1"/>
              <a:t>드롭다운식으로</a:t>
            </a:r>
            <a:r>
              <a:rPr lang="ko-KR" altLang="en-US" dirty="0"/>
              <a:t> 구성되어 있다</a:t>
            </a:r>
            <a:r>
              <a:rPr lang="en-US" altLang="ko-KR" dirty="0"/>
              <a:t>. 3</a:t>
            </a:r>
            <a:r>
              <a:rPr lang="ko-KR" altLang="en-US" dirty="0"/>
              <a:t>가지 중 하나를 터치하면 선택된다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조명 별 식물 종류를 선택하는 곳이다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ko-KR" altLang="en-US" dirty="0" err="1"/>
              <a:t>드롭다운식이며</a:t>
            </a:r>
            <a:r>
              <a:rPr lang="ko-KR" altLang="en-US" dirty="0"/>
              <a:t> 터치하면 선택된다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설정을 저장하고 나가는 버튼이다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77733-FDF8-42B8-ACA5-9D594364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App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내에서 식물 등록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946A2C-857D-4A6A-9C17-8670B903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6" y="1690686"/>
            <a:ext cx="2329927" cy="3883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20E123-50E5-4F64-B27E-2E2395F8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1690686"/>
            <a:ext cx="2329928" cy="38832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AF830C-201A-496F-B35A-AFC68C5A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18" y="1690686"/>
            <a:ext cx="2329927" cy="388321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97766-F9B0-4FE5-93BA-05328987734D}"/>
              </a:ext>
            </a:extLst>
          </p:cNvPr>
          <p:cNvCxnSpPr/>
          <p:nvPr/>
        </p:nvCxnSpPr>
        <p:spPr>
          <a:xfrm>
            <a:off x="2928322" y="3281082"/>
            <a:ext cx="5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C9C42B-59D4-4B0B-AA6E-1D3B25EA78A5}"/>
              </a:ext>
            </a:extLst>
          </p:cNvPr>
          <p:cNvCxnSpPr/>
          <p:nvPr/>
        </p:nvCxnSpPr>
        <p:spPr>
          <a:xfrm>
            <a:off x="6096000" y="3429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48EB2A-8538-42A9-81C8-B98664017D05}"/>
              </a:ext>
            </a:extLst>
          </p:cNvPr>
          <p:cNvCxnSpPr/>
          <p:nvPr/>
        </p:nvCxnSpPr>
        <p:spPr>
          <a:xfrm>
            <a:off x="8992945" y="3429000"/>
            <a:ext cx="455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69CB465-09BF-4958-9145-66224D123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167" y="1690686"/>
            <a:ext cx="2329924" cy="38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1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20F91-4738-47E3-AA01-28929E87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" y="111919"/>
            <a:ext cx="10515600" cy="1325563"/>
          </a:xfrm>
        </p:spPr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 </a:t>
            </a:r>
            <a:r>
              <a:rPr lang="en-US" altLang="ko-KR" dirty="0"/>
              <a:t>– </a:t>
            </a:r>
            <a:r>
              <a:rPr lang="ko-KR" altLang="en-US" dirty="0"/>
              <a:t>통신 </a:t>
            </a:r>
            <a:r>
              <a:rPr lang="en-US" altLang="ko-KR" dirty="0"/>
              <a:t>(</a:t>
            </a:r>
            <a:r>
              <a:rPr lang="ko-KR" altLang="en-US" dirty="0" err="1"/>
              <a:t>비연결</a:t>
            </a:r>
            <a:r>
              <a:rPr lang="ko-KR" altLang="en-US" dirty="0"/>
              <a:t>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2F1E89-01BE-4414-B492-29E99D95C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430"/>
            <a:ext cx="2499360" cy="4165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D4E683-378D-4338-8608-147AF81F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789430"/>
            <a:ext cx="2499360" cy="41656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70B294B6-7A59-46DC-A6DB-A916CAA218BE}"/>
              </a:ext>
            </a:extLst>
          </p:cNvPr>
          <p:cNvSpPr/>
          <p:nvPr/>
        </p:nvSpPr>
        <p:spPr>
          <a:xfrm>
            <a:off x="4549140" y="3177540"/>
            <a:ext cx="1291590" cy="7429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F906814-2407-4A91-9937-D7AB01EB3BCB}"/>
              </a:ext>
            </a:extLst>
          </p:cNvPr>
          <p:cNvSpPr/>
          <p:nvPr/>
        </p:nvSpPr>
        <p:spPr>
          <a:xfrm>
            <a:off x="4549140" y="4530725"/>
            <a:ext cx="1291590" cy="7429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59F318B2-CEB7-4D2F-B5F7-3FD38F04504C}"/>
              </a:ext>
            </a:extLst>
          </p:cNvPr>
          <p:cNvSpPr/>
          <p:nvPr/>
        </p:nvSpPr>
        <p:spPr>
          <a:xfrm>
            <a:off x="4737735" y="2263140"/>
            <a:ext cx="91440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D9B455CE-41C7-41C2-87F9-51ECC1972A6E}"/>
              </a:ext>
            </a:extLst>
          </p:cNvPr>
          <p:cNvSpPr/>
          <p:nvPr/>
        </p:nvSpPr>
        <p:spPr>
          <a:xfrm>
            <a:off x="4640580" y="4024154"/>
            <a:ext cx="960120" cy="5065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BE1AF86-D442-4F94-95D1-5C812A2DCB7D}"/>
              </a:ext>
            </a:extLst>
          </p:cNvPr>
          <p:cNvSpPr/>
          <p:nvPr/>
        </p:nvSpPr>
        <p:spPr>
          <a:xfrm>
            <a:off x="3996690" y="5406390"/>
            <a:ext cx="872490" cy="64738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D6E97-94EE-4673-8CCC-D0E934ACB18D}"/>
              </a:ext>
            </a:extLst>
          </p:cNvPr>
          <p:cNvSpPr txBox="1"/>
          <p:nvPr/>
        </p:nvSpPr>
        <p:spPr>
          <a:xfrm>
            <a:off x="7322822" y="1165860"/>
            <a:ext cx="40309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바탕화면에서 </a:t>
            </a:r>
            <a:r>
              <a:rPr lang="en-US" altLang="ko-KR" dirty="0"/>
              <a:t>UI 5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통신 아이콘을 눌러서 진입한다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Raspberry Pi, </a:t>
            </a:r>
            <a:r>
              <a:rPr lang="ko-KR" altLang="en-US" dirty="0"/>
              <a:t>그리고 </a:t>
            </a:r>
            <a:r>
              <a:rPr lang="en-US" altLang="ko-KR" dirty="0"/>
              <a:t>Raspberry Pi</a:t>
            </a:r>
            <a:r>
              <a:rPr lang="ko-KR" altLang="en-US" dirty="0"/>
              <a:t>와 </a:t>
            </a:r>
            <a:r>
              <a:rPr lang="en-US" altLang="ko-KR" dirty="0"/>
              <a:t>Hue </a:t>
            </a:r>
            <a:r>
              <a:rPr lang="ko-KR" altLang="en-US" dirty="0"/>
              <a:t>전구 간 연결을 명령하는 페이지이다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버튼으로 </a:t>
            </a:r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Raspberry Pi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번으로 </a:t>
            </a:r>
            <a:r>
              <a:rPr lang="en-US" altLang="ko-KR" dirty="0"/>
              <a:t>Raspberry Pi</a:t>
            </a:r>
            <a:r>
              <a:rPr lang="ko-KR" altLang="en-US" dirty="0"/>
              <a:t>와 전구 간 연결을 시도한다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번은 연결이 완료되면 </a:t>
            </a:r>
            <a:r>
              <a:rPr lang="en-US" altLang="ko-KR" dirty="0"/>
              <a:t>/ (</a:t>
            </a:r>
            <a:r>
              <a:rPr lang="ko-KR" altLang="en-US" dirty="0"/>
              <a:t>대각선</a:t>
            </a:r>
            <a:r>
              <a:rPr lang="en-US" altLang="ko-KR" dirty="0"/>
              <a:t>) </a:t>
            </a:r>
            <a:r>
              <a:rPr lang="ko-KR" altLang="en-US" dirty="0"/>
              <a:t>표시가 사라진다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번을 누르면 바탕화면 </a:t>
            </a:r>
            <a:r>
              <a:rPr lang="en-US" altLang="ko-KR" dirty="0"/>
              <a:t>UI</a:t>
            </a:r>
            <a:r>
              <a:rPr lang="ko-KR" altLang="en-US" dirty="0"/>
              <a:t>로 되돌아간다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02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3B707-FE5D-4D85-BE25-DB030F10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통신 </a:t>
            </a:r>
            <a:r>
              <a:rPr lang="en-US" altLang="ko-KR" dirty="0"/>
              <a:t>(</a:t>
            </a:r>
            <a:r>
              <a:rPr lang="ko-KR" altLang="en-US" dirty="0"/>
              <a:t>연결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8D039E-1B0C-477D-AA9D-7FB24A04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1080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C5E432-0B98-4182-9C61-231305C3A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690688"/>
            <a:ext cx="2610802" cy="4351337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36E5058-129D-4478-920B-0CEF3EB17A97}"/>
              </a:ext>
            </a:extLst>
          </p:cNvPr>
          <p:cNvSpPr/>
          <p:nvPr/>
        </p:nvSpPr>
        <p:spPr>
          <a:xfrm>
            <a:off x="4914900" y="3051810"/>
            <a:ext cx="118110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2D81748-E050-409F-B71A-95922CD25E34}"/>
              </a:ext>
            </a:extLst>
          </p:cNvPr>
          <p:cNvSpPr/>
          <p:nvPr/>
        </p:nvSpPr>
        <p:spPr>
          <a:xfrm>
            <a:off x="4789170" y="4503420"/>
            <a:ext cx="152019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65FDFA77-2652-4ADA-8557-1E3E618C9E0B}"/>
              </a:ext>
            </a:extLst>
          </p:cNvPr>
          <p:cNvSpPr/>
          <p:nvPr/>
        </p:nvSpPr>
        <p:spPr>
          <a:xfrm>
            <a:off x="5223510" y="2491740"/>
            <a:ext cx="662940" cy="5245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2B7628B3-3DF0-41D5-9DED-835571F3BFD7}"/>
              </a:ext>
            </a:extLst>
          </p:cNvPr>
          <p:cNvSpPr/>
          <p:nvPr/>
        </p:nvSpPr>
        <p:spPr>
          <a:xfrm>
            <a:off x="5040630" y="4160520"/>
            <a:ext cx="765810" cy="3429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2D2DA2B1-C1DD-4A1B-A365-9FFEC29D3E98}"/>
              </a:ext>
            </a:extLst>
          </p:cNvPr>
          <p:cNvSpPr/>
          <p:nvPr/>
        </p:nvSpPr>
        <p:spPr>
          <a:xfrm>
            <a:off x="4446270" y="5554980"/>
            <a:ext cx="594360" cy="6813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7A15C-D10F-4659-BD71-97815A78C4B9}"/>
              </a:ext>
            </a:extLst>
          </p:cNvPr>
          <p:cNvSpPr txBox="1"/>
          <p:nvPr/>
        </p:nvSpPr>
        <p:spPr>
          <a:xfrm>
            <a:off x="8081010" y="1690688"/>
            <a:ext cx="33947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 버튼으로 </a:t>
            </a:r>
            <a:r>
              <a:rPr lang="en-US" altLang="ko-KR" dirty="0"/>
              <a:t>App</a:t>
            </a:r>
            <a:r>
              <a:rPr lang="ko-KR" altLang="en-US" dirty="0"/>
              <a:t>과 </a:t>
            </a:r>
            <a:r>
              <a:rPr lang="en-US" altLang="ko-KR" dirty="0"/>
              <a:t>Raspberry Pi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번으로 </a:t>
            </a:r>
            <a:r>
              <a:rPr lang="en-US" altLang="ko-KR" dirty="0"/>
              <a:t>Raspberry Pi</a:t>
            </a:r>
            <a:r>
              <a:rPr lang="ko-KR" altLang="en-US" dirty="0"/>
              <a:t>와 전구 간 연결을 시도한다</a:t>
            </a:r>
            <a:r>
              <a:rPr lang="en-US" altLang="ko-KR" dirty="0"/>
              <a:t>. </a:t>
            </a:r>
            <a:r>
              <a:rPr lang="ko-KR" altLang="en-US" dirty="0"/>
              <a:t>연결 상태면 버튼이 파란색이다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번은 연결이 완료되면 </a:t>
            </a:r>
            <a:r>
              <a:rPr lang="en-US" altLang="ko-KR" dirty="0"/>
              <a:t>/ (</a:t>
            </a:r>
            <a:r>
              <a:rPr lang="ko-KR" altLang="en-US" dirty="0"/>
              <a:t>대각선</a:t>
            </a:r>
            <a:r>
              <a:rPr lang="en-US" altLang="ko-KR" dirty="0"/>
              <a:t>) </a:t>
            </a:r>
            <a:r>
              <a:rPr lang="ko-KR" altLang="en-US" dirty="0"/>
              <a:t>표시가 사라진다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번을 누르면 바탕화면 </a:t>
            </a:r>
            <a:r>
              <a:rPr lang="en-US" altLang="ko-KR" dirty="0"/>
              <a:t>UI</a:t>
            </a:r>
            <a:r>
              <a:rPr lang="ko-KR" altLang="en-US" dirty="0"/>
              <a:t>로 되돌아간다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4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4C72A-9EB6-45AE-87B3-A9E0D8FA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UI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설계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-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통신 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– </a:t>
            </a:r>
            <a:r>
              <a:rPr lang="en-US" altLang="ko-KR" sz="4400" b="0" i="0" kern="1200" spc="5" baseline="0" dirty="0" err="1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WiFi</a:t>
            </a:r>
            <a:r>
              <a:rPr lang="en-US" altLang="ko-KR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 </a:t>
            </a:r>
            <a:r>
              <a:rPr lang="ko-KR" altLang="en-US" sz="4400" b="0" i="0" kern="1200" spc="5" baseline="0" dirty="0">
                <a:solidFill>
                  <a:srgbClr val="000000"/>
                </a:solidFill>
                <a:latin typeface="굴림"/>
                <a:ea typeface="굴림"/>
                <a:sym typeface="Wingdings"/>
              </a:rPr>
              <a:t>연결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AEA7CC-3A10-4947-B939-7585B9C9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" y="1679575"/>
            <a:ext cx="2887980" cy="48133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D20E3F9-FE04-40C7-B60C-DDA493606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87" y="1690688"/>
            <a:ext cx="2025365" cy="4275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369328-BE13-468A-9A62-E30701DD9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70" y="1690688"/>
            <a:ext cx="2785110" cy="46418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CD0B45-4BB7-4AC5-B754-6805AAA78D25}"/>
              </a:ext>
            </a:extLst>
          </p:cNvPr>
          <p:cNvCxnSpPr/>
          <p:nvPr/>
        </p:nvCxnSpPr>
        <p:spPr>
          <a:xfrm>
            <a:off x="3463290" y="3429000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A26605-E7AC-4EB1-8DB2-6562AB3D9D06}"/>
              </a:ext>
            </a:extLst>
          </p:cNvPr>
          <p:cNvCxnSpPr/>
          <p:nvPr/>
        </p:nvCxnSpPr>
        <p:spPr>
          <a:xfrm>
            <a:off x="6732270" y="3429000"/>
            <a:ext cx="708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91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1034</Words>
  <Application>Microsoft Office PowerPoint</Application>
  <PresentationFormat>와이드스크린</PresentationFormat>
  <Paragraphs>168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맑은 고딕</vt:lpstr>
      <vt:lpstr>Arial</vt:lpstr>
      <vt:lpstr>Segoe UI</vt:lpstr>
      <vt:lpstr>Office 테마</vt:lpstr>
      <vt:lpstr>UI 설계 - 바탕화면</vt:lpstr>
      <vt:lpstr>UI 설계 – 식물 설명 </vt:lpstr>
      <vt:lpstr>UI 설계 - 식물 정보 (미등록 상태)</vt:lpstr>
      <vt:lpstr>UI 설계 - 식물 정보 (등록 상태)</vt:lpstr>
      <vt:lpstr>UI 설계 - 식물 등록</vt:lpstr>
      <vt:lpstr>App 내에서 식물 등록</vt:lpstr>
      <vt:lpstr>UI 설계 – 통신 (비연결 상태)</vt:lpstr>
      <vt:lpstr>UI 설계 – 통신 (연결 상태)</vt:lpstr>
      <vt:lpstr>UI 설계- 통신 – WiFi 연결</vt:lpstr>
      <vt:lpstr>UI 설계- 통신 - Hue 전구 연결</vt:lpstr>
      <vt:lpstr>UI 설계 – 수분 관리</vt:lpstr>
      <vt:lpstr>UI 설계 – 수분 관리</vt:lpstr>
      <vt:lpstr>UI 설계 – 조명 관리</vt:lpstr>
      <vt:lpstr>UI 설계 – 조명 관리</vt:lpstr>
      <vt:lpstr>UI 설계 – 조명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설계 - 바탕화면</dc:title>
  <dc:creator>권 민수</dc:creator>
  <cp:lastModifiedBy>권 민수</cp:lastModifiedBy>
  <cp:revision>6</cp:revision>
  <dcterms:created xsi:type="dcterms:W3CDTF">2020-11-25T16:16:17Z</dcterms:created>
  <dcterms:modified xsi:type="dcterms:W3CDTF">2020-11-25T19:14:43Z</dcterms:modified>
</cp:coreProperties>
</file>