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1" r:id="rId2"/>
    <p:sldId id="262" r:id="rId3"/>
    <p:sldId id="263" r:id="rId4"/>
    <p:sldId id="264" r:id="rId5"/>
    <p:sldId id="258" r:id="rId6"/>
    <p:sldId id="266" r:id="rId7"/>
    <p:sldId id="267" r:id="rId8"/>
    <p:sldId id="268" r:id="rId9"/>
    <p:sldId id="269" r:id="rId10"/>
    <p:sldId id="270" r:id="rId11"/>
    <p:sldId id="256" r:id="rId12"/>
    <p:sldId id="257" r:id="rId13"/>
    <p:sldId id="259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0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7E9A0-88B4-4DA7-A722-8240DD37CC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57CB08-C32A-4F35-8351-0BD465940D59}">
      <dgm:prSet/>
      <dgm:spPr/>
      <dgm:t>
        <a:bodyPr/>
        <a:lstStyle/>
        <a:p>
          <a:r>
            <a:rPr lang="ko-KR"/>
            <a:t>잘 안 죽는 식물을 기른다 하더라도</a:t>
          </a:r>
          <a:r>
            <a:rPr lang="en-US"/>
            <a:t>, </a:t>
          </a:r>
          <a:r>
            <a:rPr lang="ko-KR"/>
            <a:t>완전히 방치하기는 불가능하다</a:t>
          </a:r>
          <a:r>
            <a:rPr lang="en-US"/>
            <a:t>.</a:t>
          </a:r>
        </a:p>
      </dgm:t>
    </dgm:pt>
    <dgm:pt modelId="{0D6B2884-4BE8-4AE4-8ECE-FF6C52D2B971}" type="parTrans" cxnId="{5205927F-259B-494F-9237-B201CD97C937}">
      <dgm:prSet/>
      <dgm:spPr/>
      <dgm:t>
        <a:bodyPr/>
        <a:lstStyle/>
        <a:p>
          <a:endParaRPr lang="en-US"/>
        </a:p>
      </dgm:t>
    </dgm:pt>
    <dgm:pt modelId="{7BC50D6B-4EA9-4DC9-9C4C-8C54978EC4AA}" type="sibTrans" cxnId="{5205927F-259B-494F-9237-B201CD97C937}">
      <dgm:prSet/>
      <dgm:spPr/>
      <dgm:t>
        <a:bodyPr/>
        <a:lstStyle/>
        <a:p>
          <a:endParaRPr lang="en-US"/>
        </a:p>
      </dgm:t>
    </dgm:pt>
    <dgm:pt modelId="{65A7B956-4968-4657-BB05-D7CB89DDBC4B}">
      <dgm:prSet/>
      <dgm:spPr/>
      <dgm:t>
        <a:bodyPr/>
        <a:lstStyle/>
        <a:p>
          <a:r>
            <a:rPr lang="ko-KR" dirty="0"/>
            <a:t>원예인들이 꼽기를 식물을 기르는 데</a:t>
          </a:r>
          <a:r>
            <a:rPr lang="en-US" dirty="0"/>
            <a:t>, </a:t>
          </a:r>
          <a:r>
            <a:rPr lang="ko-KR" dirty="0"/>
            <a:t>가장 기본적인 요소는 물</a:t>
          </a:r>
          <a:r>
            <a:rPr lang="en-US" dirty="0"/>
            <a:t>, </a:t>
          </a:r>
          <a:r>
            <a:rPr lang="ko-KR" dirty="0"/>
            <a:t>빛</a:t>
          </a:r>
          <a:r>
            <a:rPr lang="en-US" dirty="0"/>
            <a:t>, </a:t>
          </a:r>
          <a:r>
            <a:rPr lang="ko-KR"/>
            <a:t>통풍이</a:t>
          </a:r>
          <a:r>
            <a:rPr lang="ko-KR" altLang="en-US"/>
            <a:t>라고 한다</a:t>
          </a:r>
          <a:r>
            <a:rPr lang="en-US"/>
            <a:t>. </a:t>
          </a:r>
          <a:r>
            <a:rPr lang="ko-KR" dirty="0"/>
            <a:t>이를 자동화 하거나 관리하기 용이하게 하는 것이 주된 목표이다</a:t>
          </a:r>
          <a:r>
            <a:rPr lang="en-US" dirty="0"/>
            <a:t>.</a:t>
          </a:r>
        </a:p>
      </dgm:t>
    </dgm:pt>
    <dgm:pt modelId="{EF9F3232-65F5-4AC1-A7F7-11BE4A3CAB1D}" type="parTrans" cxnId="{65037581-70CE-47E6-97C7-870C16A667D9}">
      <dgm:prSet/>
      <dgm:spPr/>
      <dgm:t>
        <a:bodyPr/>
        <a:lstStyle/>
        <a:p>
          <a:endParaRPr lang="en-US"/>
        </a:p>
      </dgm:t>
    </dgm:pt>
    <dgm:pt modelId="{9526FA74-A95D-44C5-9DCE-9824D38A2838}" type="sibTrans" cxnId="{65037581-70CE-47E6-97C7-870C16A667D9}">
      <dgm:prSet/>
      <dgm:spPr/>
      <dgm:t>
        <a:bodyPr/>
        <a:lstStyle/>
        <a:p>
          <a:endParaRPr lang="en-US"/>
        </a:p>
      </dgm:t>
    </dgm:pt>
    <dgm:pt modelId="{5B669023-D034-4FA3-AEFD-B916A5EE441B}" type="pres">
      <dgm:prSet presAssocID="{8827E9A0-88B4-4DA7-A722-8240DD37CCB2}" presName="linear" presStyleCnt="0">
        <dgm:presLayoutVars>
          <dgm:animLvl val="lvl"/>
          <dgm:resizeHandles val="exact"/>
        </dgm:presLayoutVars>
      </dgm:prSet>
      <dgm:spPr/>
    </dgm:pt>
    <dgm:pt modelId="{29EB71C6-11E2-4D68-BD7D-59FB987F25CB}" type="pres">
      <dgm:prSet presAssocID="{6A57CB08-C32A-4F35-8351-0BD465940D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88826F-E4DB-4E05-AEA4-8359E82D439A}" type="pres">
      <dgm:prSet presAssocID="{7BC50D6B-4EA9-4DC9-9C4C-8C54978EC4AA}" presName="spacer" presStyleCnt="0"/>
      <dgm:spPr/>
    </dgm:pt>
    <dgm:pt modelId="{2AFF8153-7DC7-4A67-902B-B838FE1C1FEC}" type="pres">
      <dgm:prSet presAssocID="{65A7B956-4968-4657-BB05-D7CB89DDBC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2C84A22-91CA-4C25-AE8B-FE0CC8DB6E6D}" type="presOf" srcId="{8827E9A0-88B4-4DA7-A722-8240DD37CCB2}" destId="{5B669023-D034-4FA3-AEFD-B916A5EE441B}" srcOrd="0" destOrd="0" presId="urn:microsoft.com/office/officeart/2005/8/layout/vList2"/>
    <dgm:cxn modelId="{7CD5C74A-A52C-4D0C-90CD-5FC6A1134634}" type="presOf" srcId="{6A57CB08-C32A-4F35-8351-0BD465940D59}" destId="{29EB71C6-11E2-4D68-BD7D-59FB987F25CB}" srcOrd="0" destOrd="0" presId="urn:microsoft.com/office/officeart/2005/8/layout/vList2"/>
    <dgm:cxn modelId="{5205927F-259B-494F-9237-B201CD97C937}" srcId="{8827E9A0-88B4-4DA7-A722-8240DD37CCB2}" destId="{6A57CB08-C32A-4F35-8351-0BD465940D59}" srcOrd="0" destOrd="0" parTransId="{0D6B2884-4BE8-4AE4-8ECE-FF6C52D2B971}" sibTransId="{7BC50D6B-4EA9-4DC9-9C4C-8C54978EC4AA}"/>
    <dgm:cxn modelId="{65037581-70CE-47E6-97C7-870C16A667D9}" srcId="{8827E9A0-88B4-4DA7-A722-8240DD37CCB2}" destId="{65A7B956-4968-4657-BB05-D7CB89DDBC4B}" srcOrd="1" destOrd="0" parTransId="{EF9F3232-65F5-4AC1-A7F7-11BE4A3CAB1D}" sibTransId="{9526FA74-A95D-44C5-9DCE-9824D38A2838}"/>
    <dgm:cxn modelId="{3B63B2F8-CD2E-443A-982F-716F7CEA5143}" type="presOf" srcId="{65A7B956-4968-4657-BB05-D7CB89DDBC4B}" destId="{2AFF8153-7DC7-4A67-902B-B838FE1C1FEC}" srcOrd="0" destOrd="0" presId="urn:microsoft.com/office/officeart/2005/8/layout/vList2"/>
    <dgm:cxn modelId="{1F609438-8CC3-467A-8859-A6A7D0255381}" type="presParOf" srcId="{5B669023-D034-4FA3-AEFD-B916A5EE441B}" destId="{29EB71C6-11E2-4D68-BD7D-59FB987F25CB}" srcOrd="0" destOrd="0" presId="urn:microsoft.com/office/officeart/2005/8/layout/vList2"/>
    <dgm:cxn modelId="{10C4FF56-5D3F-4D05-87F6-BD7965F1332E}" type="presParOf" srcId="{5B669023-D034-4FA3-AEFD-B916A5EE441B}" destId="{5B88826F-E4DB-4E05-AEA4-8359E82D439A}" srcOrd="1" destOrd="0" presId="urn:microsoft.com/office/officeart/2005/8/layout/vList2"/>
    <dgm:cxn modelId="{325E791D-EE6F-476B-AC97-45D433F03317}" type="presParOf" srcId="{5B669023-D034-4FA3-AEFD-B916A5EE441B}" destId="{2AFF8153-7DC7-4A67-902B-B838FE1C1F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B71C6-11E2-4D68-BD7D-59FB987F25CB}">
      <dsp:nvSpPr>
        <dsp:cNvPr id="0" name=""/>
        <dsp:cNvSpPr/>
      </dsp:nvSpPr>
      <dsp:spPr>
        <a:xfrm>
          <a:off x="0" y="98055"/>
          <a:ext cx="6858000" cy="25362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잘 안 죽는 식물을 기른다 하더라도</a:t>
          </a:r>
          <a:r>
            <a:rPr lang="en-US" sz="2600" kern="1200"/>
            <a:t>, </a:t>
          </a:r>
          <a:r>
            <a:rPr lang="ko-KR" sz="2600" kern="1200"/>
            <a:t>완전히 방치하기는 불가능하다</a:t>
          </a:r>
          <a:r>
            <a:rPr lang="en-US" sz="2600" kern="1200"/>
            <a:t>.</a:t>
          </a:r>
        </a:p>
      </dsp:txBody>
      <dsp:txXfrm>
        <a:off x="123810" y="221865"/>
        <a:ext cx="6610380" cy="2288647"/>
      </dsp:txXfrm>
    </dsp:sp>
    <dsp:sp modelId="{2AFF8153-7DC7-4A67-902B-B838FE1C1FEC}">
      <dsp:nvSpPr>
        <dsp:cNvPr id="0" name=""/>
        <dsp:cNvSpPr/>
      </dsp:nvSpPr>
      <dsp:spPr>
        <a:xfrm>
          <a:off x="0" y="2709203"/>
          <a:ext cx="6858000" cy="2536267"/>
        </a:xfrm>
        <a:prstGeom prst="roundRect">
          <a:avLst/>
        </a:prstGeom>
        <a:solidFill>
          <a:schemeClr val="accent2">
            <a:hueOff val="-1503798"/>
            <a:satOff val="-169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원예인들이 꼽기를 식물을 기르는 데</a:t>
          </a:r>
          <a:r>
            <a:rPr lang="en-US" sz="2600" kern="1200" dirty="0"/>
            <a:t>, </a:t>
          </a:r>
          <a:r>
            <a:rPr lang="ko-KR" sz="2600" kern="1200" dirty="0"/>
            <a:t>가장 기본적인 요소는 물</a:t>
          </a:r>
          <a:r>
            <a:rPr lang="en-US" sz="2600" kern="1200" dirty="0"/>
            <a:t>, </a:t>
          </a:r>
          <a:r>
            <a:rPr lang="ko-KR" sz="2600" kern="1200" dirty="0"/>
            <a:t>빛</a:t>
          </a:r>
          <a:r>
            <a:rPr lang="en-US" sz="2600" kern="1200" dirty="0"/>
            <a:t>, </a:t>
          </a:r>
          <a:r>
            <a:rPr lang="ko-KR" sz="2600" kern="1200"/>
            <a:t>통풍이</a:t>
          </a:r>
          <a:r>
            <a:rPr lang="ko-KR" altLang="en-US" sz="2600" kern="1200"/>
            <a:t>라고 한다</a:t>
          </a:r>
          <a:r>
            <a:rPr lang="en-US" sz="2600" kern="1200"/>
            <a:t>. </a:t>
          </a:r>
          <a:r>
            <a:rPr lang="ko-KR" sz="2600" kern="1200" dirty="0"/>
            <a:t>이를 자동화 하거나 관리하기 용이하게 하는 것이 주된 목표이다</a:t>
          </a:r>
          <a:r>
            <a:rPr lang="en-US" sz="2600" kern="1200" dirty="0"/>
            <a:t>.</a:t>
          </a:r>
        </a:p>
      </dsp:txBody>
      <dsp:txXfrm>
        <a:off x="123810" y="2833013"/>
        <a:ext cx="6610380" cy="228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chosun.dizzo.com/site/data/html_dir/2018/04/30/2018043010694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vill.com/news/articleView.html?idxno=34738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unews.ac.kr/news/articleView.html?idxno=305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entry/houseplants-that-wont-die_55f7210ee4b077ca094ff12b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91CFB-3BEE-4C10-89B2-450725331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391" y="1988820"/>
            <a:ext cx="5323522" cy="4107180"/>
          </a:xfrm>
        </p:spPr>
        <p:txBody>
          <a:bodyPr>
            <a:normAutofit lnSpcReduction="10000"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Noto Sans KR"/>
              </a:rPr>
              <a:t>'</a:t>
            </a:r>
            <a:r>
              <a:rPr lang="ko-KR" altLang="en-US" sz="1600" b="0" i="0" dirty="0">
                <a:effectLst/>
                <a:latin typeface="Noto Sans KR"/>
              </a:rPr>
              <a:t>반려식물</a:t>
            </a:r>
            <a:r>
              <a:rPr lang="en-US" altLang="ko-KR" sz="1600" b="0" i="0" dirty="0">
                <a:effectLst/>
                <a:latin typeface="Noto Sans KR"/>
              </a:rPr>
              <a:t>'</a:t>
            </a:r>
            <a:r>
              <a:rPr lang="ko-KR" altLang="en-US" sz="1600" b="0" i="0" dirty="0">
                <a:effectLst/>
                <a:latin typeface="Noto Sans KR"/>
              </a:rPr>
              <a:t>은 친구처럼 정서적인 교감과 위안을 얻는 식물을 뜻하는 신조어다</a:t>
            </a:r>
            <a:r>
              <a:rPr lang="en-US" altLang="ko-KR" sz="1600" b="0" i="0" dirty="0">
                <a:effectLst/>
                <a:latin typeface="Noto Sans KR"/>
              </a:rPr>
              <a:t>. </a:t>
            </a:r>
            <a:r>
              <a:rPr lang="ko-KR" altLang="en-US" sz="1600" b="0" i="0" dirty="0">
                <a:effectLst/>
                <a:latin typeface="Noto Sans KR"/>
              </a:rPr>
              <a:t>반려동물만큼은 아니더라도 미세먼지로 인한 공기정화</a:t>
            </a:r>
            <a:r>
              <a:rPr lang="en-US" altLang="ko-KR" sz="1600" b="0" i="0" dirty="0">
                <a:effectLst/>
                <a:latin typeface="Noto Sans KR"/>
              </a:rPr>
              <a:t>, </a:t>
            </a:r>
            <a:r>
              <a:rPr lang="ko-KR" altLang="en-US" sz="1600" b="0" i="0" dirty="0">
                <a:effectLst/>
                <a:latin typeface="Noto Sans KR"/>
              </a:rPr>
              <a:t>인테리어</a:t>
            </a:r>
            <a:r>
              <a:rPr lang="en-US" altLang="ko-KR" sz="1600" b="0" i="0" dirty="0">
                <a:effectLst/>
                <a:latin typeface="Noto Sans KR"/>
              </a:rPr>
              <a:t>, </a:t>
            </a:r>
            <a:r>
              <a:rPr lang="ko-KR" altLang="en-US" sz="1600" b="0" i="0" dirty="0">
                <a:effectLst/>
                <a:latin typeface="Noto Sans KR"/>
              </a:rPr>
              <a:t>요리 등의 목적으로 반려식물에 관한 관심과 수요는 늘고 있다</a:t>
            </a:r>
            <a:r>
              <a:rPr lang="en-US" altLang="ko-KR" sz="1600" b="0" i="0" dirty="0">
                <a:effectLst/>
                <a:latin typeface="Noto Sans KR"/>
              </a:rPr>
              <a:t>. 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Noto Sans KR"/>
              </a:rPr>
              <a:t>젊은 독신남녀 </a:t>
            </a:r>
            <a:r>
              <a:rPr lang="en-US" altLang="ko-KR" sz="1600" b="0" i="0" dirty="0">
                <a:effectLst/>
                <a:latin typeface="Noto Sans KR"/>
              </a:rPr>
              <a:t>1</a:t>
            </a:r>
            <a:r>
              <a:rPr lang="ko-KR" altLang="en-US" sz="1600" b="0" i="0" dirty="0">
                <a:effectLst/>
                <a:latin typeface="Noto Sans KR"/>
              </a:rPr>
              <a:t>인 가구와 노령 부부로만 이뤄진 </a:t>
            </a:r>
            <a:r>
              <a:rPr lang="en-US" altLang="ko-KR" sz="1600" b="0" i="0" dirty="0">
                <a:effectLst/>
                <a:latin typeface="Noto Sans KR"/>
              </a:rPr>
              <a:t>2</a:t>
            </a:r>
            <a:r>
              <a:rPr lang="ko-KR" altLang="en-US" sz="1600" b="0" i="0" dirty="0">
                <a:effectLst/>
                <a:latin typeface="Noto Sans KR"/>
              </a:rPr>
              <a:t>인 가구가 증가하면서 수요는 해마다 증가하고 있다</a:t>
            </a:r>
            <a:r>
              <a:rPr lang="en-US" altLang="ko-KR" sz="1600" b="0" i="0" dirty="0">
                <a:effectLst/>
                <a:latin typeface="Noto Sans KR"/>
              </a:rPr>
              <a:t>. </a:t>
            </a:r>
            <a:r>
              <a:rPr lang="ko-KR" altLang="en-US" sz="1600" b="0" i="0" dirty="0">
                <a:effectLst/>
                <a:latin typeface="Noto Sans KR"/>
              </a:rPr>
              <a:t>즉 식물과 함께 살아가는 사람들이 늘고 있다</a:t>
            </a:r>
            <a:r>
              <a:rPr lang="en-US" altLang="ko-KR" sz="1600" b="0" i="0" dirty="0">
                <a:effectLst/>
                <a:latin typeface="Noto Sans KR"/>
              </a:rPr>
              <a:t>. </a:t>
            </a:r>
            <a:r>
              <a:rPr lang="ko-KR" altLang="en-US" sz="1600" b="0" i="0" dirty="0">
                <a:effectLst/>
                <a:latin typeface="Noto Sans KR"/>
              </a:rPr>
              <a:t>과거 ‘</a:t>
            </a:r>
            <a:r>
              <a:rPr lang="ko-KR" altLang="en-US" sz="1600" b="0" i="0" dirty="0" err="1">
                <a:effectLst/>
                <a:latin typeface="Noto Sans KR"/>
              </a:rPr>
              <a:t>화초’로만</a:t>
            </a:r>
            <a:r>
              <a:rPr lang="ko-KR" altLang="en-US" sz="1600" b="0" i="0" dirty="0">
                <a:effectLst/>
                <a:latin typeface="Noto Sans KR"/>
              </a:rPr>
              <a:t> 인식되던 식물은 최근 ‘</a:t>
            </a:r>
            <a:r>
              <a:rPr lang="ko-KR" altLang="en-US" sz="1600" b="0" i="0" dirty="0" err="1">
                <a:effectLst/>
                <a:latin typeface="Noto Sans KR"/>
              </a:rPr>
              <a:t>반려’로까지</a:t>
            </a:r>
            <a:r>
              <a:rPr lang="ko-KR" altLang="en-US" sz="1600" b="0" i="0" dirty="0">
                <a:effectLst/>
                <a:latin typeface="Noto Sans KR"/>
              </a:rPr>
              <a:t> 위치가 올라갔고</a:t>
            </a:r>
            <a:r>
              <a:rPr lang="en-US" altLang="ko-KR" sz="1600" b="0" i="0" dirty="0">
                <a:effectLst/>
                <a:latin typeface="Noto Sans KR"/>
              </a:rPr>
              <a:t>, </a:t>
            </a:r>
            <a:r>
              <a:rPr lang="ko-KR" altLang="en-US" sz="1600" b="0" i="0" dirty="0">
                <a:effectLst/>
                <a:latin typeface="Noto Sans KR"/>
              </a:rPr>
              <a:t>사람들은 집 안에서 기르는 식물에도 정서적 애착을 갖고 관심을 주기 시작했다</a:t>
            </a:r>
            <a:r>
              <a:rPr lang="en-US" altLang="ko-KR" sz="1600" b="0" i="0" dirty="0"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latin typeface="Noto Sans KR"/>
              </a:rPr>
              <a:t>= </a:t>
            </a:r>
            <a:r>
              <a:rPr lang="ko-KR" altLang="en-US" sz="1600" dirty="0">
                <a:latin typeface="Noto Sans KR"/>
              </a:rPr>
              <a:t>원예 수요 증가</a:t>
            </a:r>
            <a:endParaRPr lang="en-US" altLang="ko-KR" sz="1600" b="0" i="0" dirty="0"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endParaRPr lang="ko-KR" altLang="en-US" sz="15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5B49AA6-E678-42BD-9F0B-1B3E9D2BF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762000"/>
            <a:ext cx="3733800" cy="533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8C3780-59FC-4EBD-849B-E4C0A1BA4E7C}"/>
              </a:ext>
            </a:extLst>
          </p:cNvPr>
          <p:cNvSpPr txBox="1"/>
          <p:nvPr/>
        </p:nvSpPr>
        <p:spPr>
          <a:xfrm>
            <a:off x="5726293" y="960120"/>
            <a:ext cx="44743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0" dirty="0">
                <a:effectLst/>
                <a:latin typeface="Noto Sans KR"/>
              </a:rPr>
              <a:t>반려식물을 찾는 사람들</a:t>
            </a:r>
            <a:endParaRPr lang="en-US" altLang="ko-KR" sz="3200" b="1" i="0" dirty="0"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836-48FE-4671-A07C-38B67923801F}"/>
              </a:ext>
            </a:extLst>
          </p:cNvPr>
          <p:cNvSpPr txBox="1"/>
          <p:nvPr/>
        </p:nvSpPr>
        <p:spPr>
          <a:xfrm>
            <a:off x="1188720" y="6206490"/>
            <a:ext cx="5489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t"/>
            <a:r>
              <a:rPr lang="en-US" altLang="ko-KR" sz="1100" b="0" i="0" dirty="0">
                <a:solidFill>
                  <a:srgbClr val="888888"/>
                </a:solidFill>
                <a:effectLst/>
                <a:latin typeface="Helvetica" panose="020B0604020202020204" pitchFamily="34" charset="0"/>
              </a:rPr>
              <a:t>2018.04.30 </a:t>
            </a:r>
            <a:r>
              <a:rPr lang="en-US" altLang="ko-KR" sz="1100" dirty="0">
                <a:hlinkClick r:id="rId3"/>
              </a:rPr>
              <a:t>http://digitalchosun.dizzo.com/site/data/html_dir/2018/04/30/2018043010694.html</a:t>
            </a:r>
            <a:endParaRPr lang="en-US" altLang="ko-KR" sz="1100" dirty="0"/>
          </a:p>
          <a:p>
            <a:pPr algn="l" fontAlgn="t"/>
            <a:r>
              <a:rPr lang="ko-KR" altLang="en-US" sz="1100" dirty="0"/>
              <a:t>디지털조선일보</a:t>
            </a:r>
          </a:p>
        </p:txBody>
      </p:sp>
    </p:spTree>
    <p:extLst>
      <p:ext uri="{BB962C8B-B14F-4D97-AF65-F5344CB8AC3E}">
        <p14:creationId xmlns:p14="http://schemas.microsoft.com/office/powerpoint/2010/main" val="149308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개선방안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0018" y="1441102"/>
            <a:ext cx="4229100" cy="429218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300"/>
              <a:t>바둑판에 좌표를 표시하고, 대국자가  바둑알을 놓으면 시각장애인이 빠르게 인식할 수 있도록 좌표를 음성으로 알려준다. ex) K, 15</a:t>
            </a:r>
          </a:p>
          <a:p>
            <a:pPr>
              <a:defRPr lang="ko-KR" altLang="en-US"/>
            </a:pPr>
            <a:endParaRPr lang="ko-KR" altLang="en-US" sz="2300"/>
          </a:p>
          <a:p>
            <a:pPr>
              <a:defRPr lang="ko-KR" altLang="en-US"/>
            </a:pPr>
            <a:r>
              <a:rPr lang="ko-KR" altLang="en-US" sz="2300"/>
              <a:t>시각장애인용 바둑판에 놓여진 바둑알을 누르면 그 바둑알의 좌표를 음성으로 알려준다.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3251" y="1441102"/>
            <a:ext cx="4296767" cy="42921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181F4C-A450-46A4-B02A-613C963F3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4101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자동화분 수요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889242-9376-45E7-B8E1-CE41A05DC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754631"/>
            <a:ext cx="5334000" cy="304133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 err="1"/>
              <a:t>스마트팜과</a:t>
            </a:r>
            <a:r>
              <a:rPr lang="ko-KR" altLang="en-US" dirty="0"/>
              <a:t> 별개로</a:t>
            </a:r>
            <a:r>
              <a:rPr lang="en-US" altLang="ko-KR" dirty="0"/>
              <a:t>, </a:t>
            </a:r>
            <a:r>
              <a:rPr lang="ko-KR" altLang="en-US" dirty="0"/>
              <a:t>소형 화분 수요 존재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물 주는 걸 까먹는 게 문제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화분의 상태를 확인하는 것도 필요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3F2AC-0327-4BD4-8EF2-7BD8689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4" r="25478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45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169F-3FB7-4494-B484-48BEEF2A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09550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기존 자동화 화분들</a:t>
            </a:r>
            <a:br>
              <a:rPr lang="en-US" altLang="ko-KR"/>
            </a:br>
            <a:r>
              <a:rPr lang="en-US" altLang="ko-KR"/>
              <a:t>1. </a:t>
            </a:r>
            <a:r>
              <a:rPr lang="ko-KR" altLang="en-US"/>
              <a:t>소형 식물재배기</a:t>
            </a:r>
            <a:endParaRPr lang="ko-KR" altLang="en-US" dirty="0"/>
          </a:p>
        </p:txBody>
      </p:sp>
      <p:pic>
        <p:nvPicPr>
          <p:cNvPr id="5" name="내용 개체 틀 4" descr="작은, 앉아있는, 테이블, 전면이(가) 표시된 사진&#10;&#10;자동 생성된 설명">
            <a:extLst>
              <a:ext uri="{FF2B5EF4-FFF2-40B4-BE49-F238E27FC236}">
                <a16:creationId xmlns:a16="http://schemas.microsoft.com/office/drawing/2014/main" id="{6E18AA52-EAC8-414A-BF08-0E9E57D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905000"/>
            <a:ext cx="3048000" cy="3048000"/>
          </a:xfrm>
        </p:spPr>
      </p:pic>
      <p:pic>
        <p:nvPicPr>
          <p:cNvPr id="7" name="그림 6" descr="그리기, 음식, 표지판이(가) 표시된 사진&#10;&#10;자동 생성된 설명">
            <a:extLst>
              <a:ext uri="{FF2B5EF4-FFF2-40B4-BE49-F238E27FC236}">
                <a16:creationId xmlns:a16="http://schemas.microsoft.com/office/drawing/2014/main" id="{50D49EFC-457C-4CBF-8D83-E03ECC624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1905000"/>
            <a:ext cx="2114550" cy="333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7AC07F-F429-4CE0-B74E-029A32989D94}"/>
              </a:ext>
            </a:extLst>
          </p:cNvPr>
          <p:cNvSpPr txBox="1"/>
          <p:nvPr/>
        </p:nvSpPr>
        <p:spPr>
          <a:xfrm>
            <a:off x="6852548" y="1473199"/>
            <a:ext cx="48860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LED</a:t>
            </a:r>
            <a:r>
              <a:rPr lang="ko-KR" altLang="en-US" sz="2000" dirty="0"/>
              <a:t>로 햇빛 공급</a:t>
            </a:r>
            <a:r>
              <a:rPr lang="en-US" altLang="ko-KR" sz="2000" dirty="0"/>
              <a:t>, </a:t>
            </a:r>
            <a:r>
              <a:rPr lang="ko-KR" altLang="en-US" sz="2000" dirty="0"/>
              <a:t>수경재배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</a:p>
          <a:p>
            <a:r>
              <a:rPr lang="ko-KR" altLang="en-US" sz="2000" dirty="0"/>
              <a:t>날씨에 영향을 받지 않는 완전 자동화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고정된 전력 공급선 필요</a:t>
            </a:r>
            <a:r>
              <a:rPr lang="en-US" altLang="ko-KR" sz="2000" dirty="0"/>
              <a:t>, </a:t>
            </a:r>
            <a:r>
              <a:rPr lang="ko-KR" altLang="en-US" sz="2000" dirty="0"/>
              <a:t>이사 등 이동 시 식물</a:t>
            </a:r>
            <a:r>
              <a:rPr lang="en-US" altLang="ko-KR" sz="2000" dirty="0"/>
              <a:t> </a:t>
            </a:r>
            <a:r>
              <a:rPr lang="ko-KR" altLang="en-US" sz="2000" dirty="0"/>
              <a:t>생육 보장 불가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수경재배로 인해</a:t>
            </a:r>
            <a:r>
              <a:rPr lang="en-US" altLang="ko-KR" sz="2000" dirty="0"/>
              <a:t> </a:t>
            </a:r>
            <a:r>
              <a:rPr lang="ko-KR" altLang="en-US" sz="2000" dirty="0"/>
              <a:t>물을 적게 먹는 식물은 기를 수 없음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70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5CE7-820A-497E-B55C-4FB4E31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256639"/>
            <a:ext cx="10789920" cy="1263649"/>
          </a:xfrm>
        </p:spPr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급수타이머</a:t>
            </a:r>
            <a:r>
              <a:rPr lang="en-US" altLang="ko-KR" dirty="0"/>
              <a:t>				4. </a:t>
            </a:r>
            <a:r>
              <a:rPr lang="ko-KR" altLang="en-US" dirty="0"/>
              <a:t>스마트 화분</a:t>
            </a:r>
          </a:p>
        </p:txBody>
      </p:sp>
      <p:pic>
        <p:nvPicPr>
          <p:cNvPr id="5" name="내용 개체 틀 4" descr="테이블, 실내, 컵, 카운터이(가) 표시된 사진&#10;&#10;자동 생성된 설명">
            <a:extLst>
              <a:ext uri="{FF2B5EF4-FFF2-40B4-BE49-F238E27FC236}">
                <a16:creationId xmlns:a16="http://schemas.microsoft.com/office/drawing/2014/main" id="{687FB408-F72D-4124-8A39-E8025F876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1107439"/>
            <a:ext cx="3048000" cy="304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53CD2-583C-49C5-98CF-4A30DF264875}"/>
              </a:ext>
            </a:extLst>
          </p:cNvPr>
          <p:cNvSpPr txBox="1"/>
          <p:nvPr/>
        </p:nvSpPr>
        <p:spPr>
          <a:xfrm>
            <a:off x="651510" y="4594860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 err="1"/>
              <a:t>급수량</a:t>
            </a:r>
            <a:r>
              <a:rPr lang="ko-KR" altLang="en-US" dirty="0"/>
              <a:t> 조절 가능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원격 통제 불가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실내, 식물, 테이블, 꽃이(가) 표시된 사진&#10;&#10;자동 생성된 설명">
            <a:extLst>
              <a:ext uri="{FF2B5EF4-FFF2-40B4-BE49-F238E27FC236}">
                <a16:creationId xmlns:a16="http://schemas.microsoft.com/office/drawing/2014/main" id="{2022BD06-603C-4A0C-A87C-273AACF1A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40" y="1200150"/>
            <a:ext cx="5088090" cy="3394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3455F-C4DE-40A8-B9F9-6626DA93E05D}"/>
              </a:ext>
            </a:extLst>
          </p:cNvPr>
          <p:cNvSpPr txBox="1"/>
          <p:nvPr/>
        </p:nvSpPr>
        <p:spPr>
          <a:xfrm>
            <a:off x="6353340" y="4783365"/>
            <a:ext cx="496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화분의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영양 상태 등 관리 상태 제공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무선 원격으로 확인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배터리 탑재로 인해 이동이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정보만 제공할 뿐</a:t>
            </a:r>
            <a:r>
              <a:rPr lang="en-US" altLang="ko-KR" dirty="0"/>
              <a:t>, </a:t>
            </a:r>
            <a:r>
              <a:rPr lang="ko-KR" altLang="en-US" dirty="0"/>
              <a:t>급수 기능은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92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B4E15-038A-453F-BC21-8A3141B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1823"/>
            <a:ext cx="9144000" cy="1263649"/>
          </a:xfrm>
        </p:spPr>
        <p:txBody>
          <a:bodyPr/>
          <a:lstStyle/>
          <a:p>
            <a:r>
              <a:rPr lang="ko-KR" altLang="en-US" dirty="0"/>
              <a:t>절충안</a:t>
            </a:r>
            <a:r>
              <a:rPr lang="en-US" altLang="ko-KR" dirty="0"/>
              <a:t>&amp;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4E869-AA5F-4540-913A-3B1D1EE7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7670"/>
            <a:ext cx="10668000" cy="4437379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sz="7200" dirty="0"/>
              <a:t>유지 사안</a:t>
            </a:r>
            <a:endParaRPr lang="en-US" altLang="ko-KR" sz="7200" dirty="0"/>
          </a:p>
          <a:p>
            <a:r>
              <a:rPr lang="ko-KR" altLang="en-US" sz="7200" dirty="0"/>
              <a:t>자동급수를 제공하되</a:t>
            </a:r>
            <a:r>
              <a:rPr lang="en-US" altLang="ko-KR" sz="7200" dirty="0"/>
              <a:t>, </a:t>
            </a:r>
            <a:r>
              <a:rPr lang="ko-KR" altLang="en-US" sz="7200" dirty="0"/>
              <a:t>수경재배 기능은 빼서 다양한 화초 생육을 가능케</a:t>
            </a:r>
            <a:endParaRPr lang="en-US" altLang="ko-KR" sz="7200" dirty="0"/>
          </a:p>
          <a:p>
            <a:r>
              <a:rPr lang="ko-KR" altLang="en-US" sz="7200" dirty="0"/>
              <a:t>급수를 타이머를 설정했더라도 사용자가 원격으로 이를 밖에서 수정 가능케 함</a:t>
            </a:r>
            <a:r>
              <a:rPr lang="en-US" altLang="ko-KR" sz="7200" dirty="0"/>
              <a:t>.</a:t>
            </a:r>
          </a:p>
          <a:p>
            <a:endParaRPr lang="en-US" altLang="ko-KR" sz="7200" dirty="0"/>
          </a:p>
          <a:p>
            <a:r>
              <a:rPr lang="ko-KR" altLang="en-US" sz="7200" dirty="0"/>
              <a:t>보강 사안</a:t>
            </a:r>
            <a:endParaRPr lang="en-US" altLang="ko-KR" sz="7200" dirty="0"/>
          </a:p>
          <a:p>
            <a:r>
              <a:rPr lang="ko-KR" altLang="en-US" sz="7200" dirty="0"/>
              <a:t>사용자에게 보다 보기 쉬운 정보 제공</a:t>
            </a:r>
            <a:r>
              <a:rPr lang="en-US" altLang="ko-KR" sz="7200" dirty="0"/>
              <a:t>. </a:t>
            </a:r>
          </a:p>
          <a:p>
            <a:pPr marL="0" indent="0">
              <a:buNone/>
            </a:pPr>
            <a:endParaRPr lang="en-US" altLang="ko-KR" sz="7200" dirty="0"/>
          </a:p>
          <a:p>
            <a:r>
              <a:rPr lang="ko-KR" altLang="en-US" sz="7200" dirty="0"/>
              <a:t>추가 사안</a:t>
            </a:r>
            <a:endParaRPr lang="en-US" altLang="ko-KR" sz="7200" dirty="0"/>
          </a:p>
          <a:p>
            <a:r>
              <a:rPr lang="ko-KR" altLang="en-US" sz="7200"/>
              <a:t>무선 </a:t>
            </a:r>
            <a:r>
              <a:rPr lang="ko-KR" altLang="en-US" sz="7200" dirty="0"/>
              <a:t>통신</a:t>
            </a:r>
            <a:r>
              <a:rPr lang="en-US" altLang="ko-KR" sz="7200" dirty="0"/>
              <a:t>&amp;</a:t>
            </a:r>
            <a:r>
              <a:rPr lang="ko-KR" altLang="en-US" sz="7200" dirty="0"/>
              <a:t>배터리를 탑재</a:t>
            </a:r>
            <a:r>
              <a:rPr lang="en-US" altLang="ko-KR" sz="7200" dirty="0"/>
              <a:t>,</a:t>
            </a:r>
            <a:r>
              <a:rPr lang="ko-KR" altLang="en-US" sz="7200" dirty="0"/>
              <a:t> 외부 종속성을 최대한 낮춤</a:t>
            </a:r>
            <a:r>
              <a:rPr lang="en-US" altLang="ko-KR" sz="7200" dirty="0"/>
              <a:t>, </a:t>
            </a:r>
            <a:r>
              <a:rPr lang="ko-KR" altLang="en-US" sz="7200" dirty="0"/>
              <a:t>이동 편의 증가</a:t>
            </a:r>
            <a:r>
              <a:rPr lang="en-US" altLang="ko-KR" sz="72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D2D41-71E7-4E59-AA98-62991E5A4F63}"/>
              </a:ext>
            </a:extLst>
          </p:cNvPr>
          <p:cNvSpPr txBox="1"/>
          <p:nvPr/>
        </p:nvSpPr>
        <p:spPr>
          <a:xfrm>
            <a:off x="762000" y="643890"/>
            <a:ext cx="3810001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왜 기르고</a:t>
            </a:r>
            <a:r>
              <a:rPr lang="en-US" altLang="ko-K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  <a:r>
              <a:rPr lang="ko-KR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무엇을 기르는가</a:t>
            </a:r>
            <a:r>
              <a:rPr lang="en-US" altLang="ko-K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20DFB40-5C08-47D2-B567-0D4D8306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30679"/>
            <a:ext cx="6096000" cy="359664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5F8CE-D5A1-4DDB-92D5-B797D13F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907539"/>
            <a:ext cx="3810000" cy="450469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반려식물 수요가 증가하며 반려식물 시장도 활기를 띠고 있다</a:t>
            </a:r>
            <a:r>
              <a:rPr lang="en-US" altLang="ko-KR" sz="1300" dirty="0"/>
              <a:t>. </a:t>
            </a:r>
            <a:r>
              <a:rPr lang="ko-KR" altLang="en-US" sz="1300" dirty="0"/>
              <a:t>온라인쇼핑몰 </a:t>
            </a:r>
            <a:r>
              <a:rPr lang="en-US" altLang="ko-KR" sz="1300" dirty="0"/>
              <a:t>G</a:t>
            </a:r>
            <a:r>
              <a:rPr lang="ko-KR" altLang="en-US" sz="1300" dirty="0"/>
              <a:t>마켓에 따르면 올해 </a:t>
            </a:r>
            <a:r>
              <a:rPr lang="en-US" altLang="ko-KR" sz="1300" dirty="0"/>
              <a:t>2</a:t>
            </a:r>
            <a:r>
              <a:rPr lang="ko-KR" altLang="en-US" sz="1300" dirty="0"/>
              <a:t>월 한 달간 반려식물 판매량은 전년 동기에 비해 </a:t>
            </a:r>
            <a:r>
              <a:rPr lang="en-US" altLang="ko-KR" sz="1300" dirty="0"/>
              <a:t>3</a:t>
            </a:r>
            <a:r>
              <a:rPr lang="ko-KR" altLang="en-US" sz="1300" dirty="0"/>
              <a:t>배 이상 증가했다</a:t>
            </a:r>
            <a:r>
              <a:rPr lang="en-US" altLang="ko-KR" sz="1300" dirty="0"/>
              <a:t>. </a:t>
            </a:r>
            <a:r>
              <a:rPr lang="ko-KR" altLang="en-US" sz="1300" dirty="0"/>
              <a:t>특히</a:t>
            </a:r>
            <a:r>
              <a:rPr lang="en-US" altLang="ko-KR" sz="1300" dirty="0"/>
              <a:t>, </a:t>
            </a:r>
            <a:r>
              <a:rPr lang="ko-KR" altLang="en-US" sz="1300" dirty="0"/>
              <a:t>상대적으로 키우기 쉬운 수경재배 식물 </a:t>
            </a:r>
            <a:r>
              <a:rPr lang="en-US" altLang="ko-KR" sz="1300" dirty="0"/>
              <a:t>(88%)</a:t>
            </a:r>
            <a:r>
              <a:rPr lang="ko-KR" altLang="en-US" sz="1300" dirty="0"/>
              <a:t>과 선인장</a:t>
            </a:r>
            <a:r>
              <a:rPr lang="en-US" altLang="ko-KR" sz="1300" dirty="0"/>
              <a:t>·</a:t>
            </a:r>
            <a:r>
              <a:rPr lang="ko-KR" altLang="en-US" sz="1300" dirty="0"/>
              <a:t>다육식물</a:t>
            </a:r>
            <a:r>
              <a:rPr lang="en-US" altLang="ko-KR" sz="1300" dirty="0"/>
              <a:t>(28%)</a:t>
            </a:r>
            <a:r>
              <a:rPr lang="ko-KR" altLang="en-US" sz="1300" dirty="0"/>
              <a:t>의 판매량이 눈에 띄게 증가했다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구혜경</a:t>
            </a:r>
            <a:r>
              <a:rPr lang="en-US" altLang="ko-KR" sz="1300" dirty="0"/>
              <a:t> </a:t>
            </a:r>
            <a:r>
              <a:rPr lang="ko-KR" altLang="en-US" sz="1300" dirty="0"/>
              <a:t>교수는 “특히 베란다가 있는 가정집에 비해 키우는 환경에 제약이 있는 </a:t>
            </a:r>
            <a:r>
              <a:rPr lang="en-US" altLang="ko-KR" sz="1300" dirty="0"/>
              <a:t>1</a:t>
            </a:r>
            <a:r>
              <a:rPr lang="ko-KR" altLang="en-US" sz="1300" dirty="0"/>
              <a:t>인 가구가 증가하며 관리가 쉬운 식물에 대한 수요가 </a:t>
            </a:r>
            <a:r>
              <a:rPr lang="ko-KR" altLang="en-US" sz="1300" dirty="0" err="1"/>
              <a:t>커졌다”며</a:t>
            </a:r>
            <a:r>
              <a:rPr lang="en-US" altLang="ko-KR" sz="1300" dirty="0"/>
              <a:t> “</a:t>
            </a:r>
            <a:r>
              <a:rPr lang="ko-KR" altLang="en-US" sz="1300" dirty="0"/>
              <a:t>다육식물과 </a:t>
            </a:r>
            <a:r>
              <a:rPr lang="ko-KR" altLang="en-US" sz="1300" dirty="0" err="1"/>
              <a:t>스투키</a:t>
            </a:r>
            <a:r>
              <a:rPr lang="en-US" altLang="ko-KR" sz="1300" dirty="0"/>
              <a:t> </a:t>
            </a:r>
            <a:r>
              <a:rPr lang="ko-KR" altLang="en-US" sz="1300" dirty="0"/>
              <a:t>같은 기능성 식물이 주목받는 것도 최근 식물 트렌드의 </a:t>
            </a:r>
            <a:r>
              <a:rPr lang="ko-KR" altLang="en-US" sz="1300" dirty="0" err="1"/>
              <a:t>특징”이라고</a:t>
            </a:r>
            <a:r>
              <a:rPr lang="en-US" altLang="ko-KR" sz="1300" dirty="0"/>
              <a:t> </a:t>
            </a:r>
            <a:r>
              <a:rPr lang="ko-KR" altLang="en-US" sz="1300" dirty="0"/>
              <a:t>설명했다</a:t>
            </a:r>
            <a:r>
              <a:rPr lang="en-US" altLang="ko-KR" sz="13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E18B-85CA-41F5-8616-FC5FA24FF690}"/>
              </a:ext>
            </a:extLst>
          </p:cNvPr>
          <p:cNvSpPr txBox="1"/>
          <p:nvPr/>
        </p:nvSpPr>
        <p:spPr>
          <a:xfrm>
            <a:off x="5334000" y="5612011"/>
            <a:ext cx="654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i="0" dirty="0">
                <a:solidFill>
                  <a:srgbClr val="707070"/>
                </a:solidFill>
                <a:effectLst/>
                <a:latin typeface="Noto Sans KR"/>
              </a:rPr>
              <a:t>2018.10.11  10:35:51</a:t>
            </a:r>
            <a:r>
              <a:rPr lang="en-US" altLang="ko-KR" sz="1600" b="0" i="0" dirty="0">
                <a:solidFill>
                  <a:srgbClr val="707070"/>
                </a:solidFill>
                <a:effectLst/>
                <a:latin typeface="Noto Sans KR"/>
              </a:rPr>
              <a:t> </a:t>
            </a:r>
            <a:r>
              <a:rPr lang="en-US" altLang="ko-KR" sz="1100" dirty="0">
                <a:hlinkClick r:id="rId3"/>
              </a:rPr>
              <a:t>http://www.econovill.com/news/articleView.html?idxno=347385</a:t>
            </a:r>
            <a:endParaRPr lang="en-US" altLang="ko-KR" sz="1600" dirty="0"/>
          </a:p>
          <a:p>
            <a:r>
              <a:rPr lang="ko-KR" altLang="en-US" sz="1100" b="0" i="0" dirty="0" err="1">
                <a:solidFill>
                  <a:srgbClr val="202020"/>
                </a:solidFill>
                <a:effectLst/>
                <a:latin typeface="Noto Sans KR"/>
              </a:rPr>
              <a:t>이코노믹리뷰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97B90-89E4-4EB2-A9E2-FEDF5F002660}"/>
              </a:ext>
            </a:extLst>
          </p:cNvPr>
          <p:cNvSpPr txBox="1"/>
          <p:nvPr/>
        </p:nvSpPr>
        <p:spPr>
          <a:xfrm>
            <a:off x="1005840" y="6135231"/>
            <a:ext cx="37064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https://www.kunews.ac.kr/news/articleView.html?idxno=30568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고대신문 </a:t>
            </a:r>
            <a:r>
              <a:rPr lang="en-US" altLang="ko-KR" sz="1100" b="0" i="0" dirty="0">
                <a:solidFill>
                  <a:srgbClr val="77787B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2019.07.27 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9616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식물, 꽃, 테이블, 사진이(가) 표시된 사진&#10;&#10;자동 생성된 설명">
            <a:extLst>
              <a:ext uri="{FF2B5EF4-FFF2-40B4-BE49-F238E27FC236}">
                <a16:creationId xmlns:a16="http://schemas.microsoft.com/office/drawing/2014/main" id="{CC9AD16A-5C6E-4137-AC37-20A4C27C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3" y="887730"/>
            <a:ext cx="4373880" cy="5334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79E4B-A809-4852-AECC-B79E1605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110" y="762001"/>
            <a:ext cx="4834414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화초를 자주 죽이는 사람들에게 추천하는 잘 죽지 않는 실내용 화초들에 관한 책  </a:t>
            </a:r>
            <a:r>
              <a:rPr lang="en-US" altLang="ko-KR" sz="1800" dirty="0"/>
              <a:t>: </a:t>
            </a:r>
            <a:r>
              <a:rPr lang="ko-KR" altLang="en-US" sz="1800" b="0" i="0" u="none" strike="noStrike" dirty="0">
                <a:effectLst/>
                <a:latin typeface="ProximaNovaSl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‘파괴할 수 없는 화초</a:t>
            </a:r>
            <a:r>
              <a:rPr lang="en-US" altLang="ko-KR" sz="1800" b="0" i="0" u="none" strike="noStrike" dirty="0">
                <a:effectLst/>
                <a:latin typeface="ProximaNovaSl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800" b="0" i="0" u="none" strike="noStrike" dirty="0">
                <a:effectLst/>
                <a:latin typeface="ProximaNovaSl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누구나 기를 수 있는 아름다운 식물 </a:t>
            </a:r>
            <a:r>
              <a:rPr lang="en-US" altLang="ko-KR" sz="1800" b="0" i="0" u="none" strike="noStrike" dirty="0">
                <a:effectLst/>
                <a:latin typeface="ProximaNovaSl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</a:t>
            </a:r>
            <a:r>
              <a:rPr lang="ko-KR" altLang="en-US" sz="1800" b="0" i="0" u="none" strike="noStrike" dirty="0">
                <a:effectLst/>
                <a:latin typeface="ProximaNovaSl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가지’</a:t>
            </a:r>
            <a:r>
              <a:rPr lang="en-US" altLang="ko-KR" sz="1800" b="0" i="0" u="none" strike="noStrike" dirty="0">
                <a:effectLst/>
                <a:latin typeface="ProximaNovaSl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(The Indestructible Houseplant: 200 Beautiful Plants That Everyone Can Grow)</a:t>
            </a:r>
            <a:r>
              <a:rPr lang="en-US" altLang="ko-KR" sz="1800" b="0" i="0" u="none" strike="noStrike" dirty="0">
                <a:effectLst/>
                <a:latin typeface="ProximaNovaSlim"/>
              </a:rPr>
              <a:t> –</a:t>
            </a:r>
            <a:r>
              <a:rPr lang="en-US" altLang="ko-KR" sz="1800" b="0" i="0" dirty="0">
                <a:effectLst/>
                <a:latin typeface="arial" panose="020B0604020202020204" pitchFamily="34" charset="0"/>
              </a:rPr>
              <a:t>Tovah Martin, </a:t>
            </a:r>
            <a:r>
              <a:rPr lang="ko-KR" altLang="en-US" sz="1800" b="0" i="0" u="none" strike="noStrike" dirty="0" err="1">
                <a:effectLst/>
                <a:latin typeface="ProximaNovaSlim"/>
              </a:rPr>
              <a:t>토</a:t>
            </a:r>
            <a:r>
              <a:rPr lang="ko-KR" altLang="en-US" sz="1800" dirty="0" err="1">
                <a:latin typeface="ProximaNovaSlim"/>
              </a:rPr>
              <a:t>바</a:t>
            </a:r>
            <a:r>
              <a:rPr lang="ko-KR" altLang="en-US" sz="1800" b="0" i="0" u="none" strike="noStrike" dirty="0">
                <a:effectLst/>
                <a:latin typeface="ProximaNovaSlim"/>
              </a:rPr>
              <a:t> 마틴</a:t>
            </a:r>
            <a:endParaRPr lang="en-US" altLang="ko-KR" sz="1800" b="0" i="0" u="none" strike="noStrike" dirty="0">
              <a:effectLst/>
              <a:latin typeface="ProximaNovaSlim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ProximaNovaSlim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/>
              <a:t> 착생식물</a:t>
            </a:r>
            <a:r>
              <a:rPr lang="en-US" altLang="ko-KR" sz="1800" dirty="0"/>
              <a:t>(</a:t>
            </a:r>
            <a:r>
              <a:rPr lang="en-US" altLang="ko-KR" sz="1800" b="0" i="0" dirty="0">
                <a:effectLst/>
                <a:latin typeface="Georgia" panose="02040502050405020303" pitchFamily="18" charset="0"/>
              </a:rPr>
              <a:t>air plants)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)</a:t>
            </a:r>
            <a:r>
              <a:rPr lang="en-US" altLang="ko-KR" sz="1800" dirty="0"/>
              <a:t>,</a:t>
            </a:r>
            <a:r>
              <a:rPr lang="ko-KR" altLang="en-US" sz="1800" dirty="0"/>
              <a:t> “뿌리가 아닌 특화된 잎으로 영양을 흡수하기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물은 일주일에 한 번 정도만 주면 되고</a:t>
            </a:r>
            <a:r>
              <a:rPr lang="en-US" altLang="ko-KR" sz="1800" dirty="0"/>
              <a:t>, </a:t>
            </a:r>
            <a:r>
              <a:rPr lang="ko-KR" altLang="en-US" sz="1800" dirty="0"/>
              <a:t>흙이 아예 없어도 된다</a:t>
            </a:r>
            <a:r>
              <a:rPr lang="en-US" altLang="ko-KR" sz="1800" dirty="0"/>
              <a:t>. </a:t>
            </a:r>
            <a:r>
              <a:rPr lang="ko-KR" altLang="en-US" sz="1800" dirty="0"/>
              <a:t>큰 그릇에 넣고 물을 </a:t>
            </a:r>
            <a:r>
              <a:rPr lang="ko-KR" altLang="en-US" sz="1800" dirty="0" err="1"/>
              <a:t>채워두었다가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시간 후에 물을 버리면 된다</a:t>
            </a:r>
            <a:r>
              <a:rPr lang="en-US" altLang="ko-KR" sz="1800" dirty="0"/>
              <a:t>.”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B077D-5891-401F-B500-083FBAD372B7}"/>
              </a:ext>
            </a:extLst>
          </p:cNvPr>
          <p:cNvSpPr txBox="1"/>
          <p:nvPr/>
        </p:nvSpPr>
        <p:spPr>
          <a:xfrm>
            <a:off x="1541017" y="491728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</a:t>
            </a:r>
            <a:r>
              <a:rPr lang="en-US" altLang="ko-KR" dirty="0"/>
              <a:t>: </a:t>
            </a:r>
            <a:r>
              <a:rPr lang="ko-KR" altLang="en-US" dirty="0"/>
              <a:t>이들을 위한 추천 식물</a:t>
            </a:r>
          </a:p>
        </p:txBody>
      </p:sp>
    </p:spTree>
    <p:extLst>
      <p:ext uri="{BB962C8B-B14F-4D97-AF65-F5344CB8AC3E}">
        <p14:creationId xmlns:p14="http://schemas.microsoft.com/office/powerpoint/2010/main" val="413768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9892-2311-4AC0-A4D9-6E68E38D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9590"/>
            <a:ext cx="9144000" cy="1263649"/>
          </a:xfrm>
        </p:spPr>
        <p:txBody>
          <a:bodyPr/>
          <a:lstStyle/>
          <a:p>
            <a:r>
              <a:rPr lang="ko-KR" altLang="en-US" dirty="0"/>
              <a:t>이들 식물은 문제가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14289-ED75-48D9-AE86-8C609703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90749"/>
            <a:ext cx="10668000" cy="3048001"/>
          </a:xfrm>
        </p:spPr>
        <p:txBody>
          <a:bodyPr>
            <a:normAutofit/>
          </a:bodyPr>
          <a:lstStyle/>
          <a:p>
            <a:r>
              <a:rPr lang="ko-KR" altLang="en-US" dirty="0"/>
              <a:t>가령</a:t>
            </a:r>
            <a:r>
              <a:rPr lang="en-US" altLang="ko-KR" dirty="0"/>
              <a:t>, </a:t>
            </a:r>
            <a:r>
              <a:rPr lang="ko-KR" altLang="en-US" dirty="0"/>
              <a:t>착생식물</a:t>
            </a:r>
            <a:r>
              <a:rPr lang="en-US" altLang="ko-KR" dirty="0"/>
              <a:t>(air plant)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잎으로 대부분의 에너지를 얻지만</a:t>
            </a:r>
            <a:r>
              <a:rPr lang="en-US" altLang="ko-KR" dirty="0"/>
              <a:t>, </a:t>
            </a:r>
            <a:r>
              <a:rPr lang="ko-KR" altLang="en-US" dirty="0"/>
              <a:t>이 역시도 대기에 의존적</a:t>
            </a:r>
            <a:r>
              <a:rPr lang="en-US" altLang="ko-KR" dirty="0"/>
              <a:t>. </a:t>
            </a:r>
            <a:r>
              <a:rPr lang="ko-KR" altLang="en-US" dirty="0"/>
              <a:t>공기가 너무 건조하거나</a:t>
            </a:r>
            <a:r>
              <a:rPr lang="en-US" altLang="ko-KR" dirty="0"/>
              <a:t>, </a:t>
            </a:r>
            <a:r>
              <a:rPr lang="ko-KR" altLang="en-US" dirty="0"/>
              <a:t>온도가 </a:t>
            </a:r>
            <a:r>
              <a:rPr lang="en-US" altLang="ko-KR" i="0" dirty="0">
                <a:effectLst/>
                <a:latin typeface="Roboto"/>
              </a:rPr>
              <a:t>7-35°C </a:t>
            </a:r>
            <a:r>
              <a:rPr lang="ko-KR" altLang="en-US" i="0" dirty="0">
                <a:effectLst/>
                <a:latin typeface="Roboto"/>
              </a:rPr>
              <a:t>범위를 벗어나면 안된다</a:t>
            </a:r>
            <a:r>
              <a:rPr lang="en-US" altLang="ko-KR" i="0" dirty="0">
                <a:effectLst/>
                <a:latin typeface="Roboto"/>
              </a:rPr>
              <a:t>. </a:t>
            </a:r>
            <a:r>
              <a:rPr lang="ko-KR" altLang="en-US" i="0" dirty="0">
                <a:effectLst/>
                <a:latin typeface="Roboto"/>
              </a:rPr>
              <a:t>채광도 신경 써야 한다</a:t>
            </a:r>
            <a:r>
              <a:rPr lang="en-US" altLang="ko-KR" i="0" dirty="0">
                <a:effectLst/>
                <a:latin typeface="Roboto"/>
              </a:rPr>
              <a:t>.</a:t>
            </a:r>
          </a:p>
          <a:p>
            <a:r>
              <a:rPr lang="ko-KR" altLang="en-US" dirty="0">
                <a:latin typeface="Roboto"/>
              </a:rPr>
              <a:t>실내에서 </a:t>
            </a:r>
            <a:r>
              <a:rPr lang="en-US" altLang="ko-KR" i="0" dirty="0">
                <a:effectLst/>
                <a:latin typeface="Roboto"/>
              </a:rPr>
              <a:t>100% </a:t>
            </a:r>
            <a:r>
              <a:rPr lang="ko-KR" altLang="en-US" i="0" dirty="0">
                <a:effectLst/>
                <a:latin typeface="Roboto"/>
              </a:rPr>
              <a:t>완벽하게 스스로 </a:t>
            </a:r>
            <a:r>
              <a:rPr lang="ko-KR" altLang="en-US" dirty="0">
                <a:latin typeface="Roboto"/>
              </a:rPr>
              <a:t>잘 자라는 식물은 없다</a:t>
            </a:r>
            <a:r>
              <a:rPr lang="en-US" altLang="ko-KR" dirty="0">
                <a:latin typeface="Roboto"/>
              </a:rPr>
              <a:t>.</a:t>
            </a:r>
          </a:p>
          <a:p>
            <a:r>
              <a:rPr lang="ko-KR" altLang="en-US" dirty="0"/>
              <a:t>연교차가 심하고</a:t>
            </a:r>
            <a:r>
              <a:rPr lang="en-US" altLang="ko-KR" dirty="0"/>
              <a:t>, </a:t>
            </a:r>
            <a:r>
              <a:rPr lang="ko-KR" altLang="en-US" dirty="0"/>
              <a:t>기온 변화가 급하게 일어나는 한국에서는 베란다나</a:t>
            </a:r>
            <a:r>
              <a:rPr lang="en-US" altLang="ko-KR" dirty="0"/>
              <a:t>, </a:t>
            </a:r>
            <a:r>
              <a:rPr lang="ko-KR" altLang="en-US" dirty="0"/>
              <a:t>발코니 생육 시 난이도가 올라간다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6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A144A-FC2A-4C83-ABDA-B51D0B0E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95300"/>
            <a:ext cx="3810001" cy="12636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저면급수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底面給水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 descr="음식이(가) 표시된 사진&#10;&#10;자동 생성된 설명">
            <a:extLst>
              <a:ext uri="{FF2B5EF4-FFF2-40B4-BE49-F238E27FC236}">
                <a16:creationId xmlns:a16="http://schemas.microsoft.com/office/drawing/2014/main" id="{51AE7770-DC91-4325-B4D6-41898013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1" y="762000"/>
            <a:ext cx="5689598" cy="5333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6A01E-9177-4066-85AC-B169B33521DD}"/>
              </a:ext>
            </a:extLst>
          </p:cNvPr>
          <p:cNvSpPr txBox="1"/>
          <p:nvPr/>
        </p:nvSpPr>
        <p:spPr>
          <a:xfrm>
            <a:off x="762001" y="1394461"/>
            <a:ext cx="3810000" cy="470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전통적인 아날로그 방식의 자동급수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화분 밑에 물통이 존재한다</a:t>
            </a:r>
            <a:r>
              <a:rPr lang="en-US" altLang="ko-KR" dirty="0"/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그리고 심지가 존재한다</a:t>
            </a:r>
            <a:r>
              <a:rPr lang="en-US" altLang="ko-KR" dirty="0"/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이것을 통해 상층의 흙에 물을 공급한다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:  </a:t>
            </a:r>
            <a:r>
              <a:rPr lang="ko-KR" altLang="en-US" dirty="0" err="1"/>
              <a:t>급수량</a:t>
            </a:r>
            <a:r>
              <a:rPr lang="en-US" altLang="ko-KR" dirty="0"/>
              <a:t> </a:t>
            </a:r>
            <a:r>
              <a:rPr lang="ko-KR" altLang="en-US" dirty="0"/>
              <a:t>조절 불가</a:t>
            </a:r>
            <a:r>
              <a:rPr lang="en-US" altLang="ko-KR" dirty="0"/>
              <a:t>. </a:t>
            </a:r>
            <a:r>
              <a:rPr lang="ko-KR" altLang="en-US" dirty="0"/>
              <a:t>식물 마다 다른 개수의 심지가 필요</a:t>
            </a:r>
            <a:r>
              <a:rPr lang="en-US" altLang="ko-KR" dirty="0"/>
              <a:t>, </a:t>
            </a:r>
            <a:r>
              <a:rPr lang="ko-KR" altLang="en-US" dirty="0"/>
              <a:t>초보자는 적정 관수량을 알기 힘듦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65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08D19-74B3-4DB0-8699-BB0E13FF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ko-KR" altLang="en-US"/>
              <a:t>초보자와 바쁜 사람들을 위한 화초 관리 솔루션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45BAC0F-B1BB-4071-99E2-852B56485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651163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55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시각장애인을 위한 바둑판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캡스톤 디자인 아이디어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시각장애인들이 바둑을 둘 때 겪는 문제점들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847850" y="1772793"/>
            <a:ext cx="8477250" cy="449624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시각장애인들이 처음 바둑을 배울 때 어려움을 많이 겪는다.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바둑판을 계속 만지면서 둬야 하므로 시간이 많이 소요된다.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그러므로 일반인들이 시각장애인과 두는 걸 꺼려할 수 있다.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기존의 시각장애인용 바둑판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15197" y="1852485"/>
            <a:ext cx="3664777" cy="3664777"/>
          </a:xfrm>
          <a:prstGeom prst="rect">
            <a:avLst/>
          </a:prstGeom>
        </p:spPr>
      </p:pic>
      <p:sp>
        <p:nvSpPr>
          <p:cNvPr id="4" name="제목 1"/>
          <p:cNvSpPr/>
          <p:nvPr/>
        </p:nvSpPr>
        <p:spPr>
          <a:xfrm>
            <a:off x="5807964" y="1852485"/>
            <a:ext cx="4752594" cy="366477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>
              <a:spcBef>
                <a:spcPct val="0"/>
              </a:spcBef>
              <a:defRPr lang="ko-KR" altLang="en-US"/>
            </a:pPr>
            <a:r>
              <a:rPr lang="ko-KR" altLang="en-US" sz="3000" spc="5">
                <a:solidFill>
                  <a:schemeClr val="accent1"/>
                </a:solidFill>
                <a:latin typeface="한컴 백제 M"/>
                <a:ea typeface="한컴 백제 M"/>
                <a:cs typeface="+mj-cs"/>
              </a:rPr>
              <a:t>흑돌과 백돌의 모양을 다르게 해 시각장애인들이 바둑판을 더듬으면서 바둑을 두는 방식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2"/>
      </a:lt2>
      <a:accent1>
        <a:srgbClr val="6CABA7"/>
      </a:accent1>
      <a:accent2>
        <a:srgbClr val="5DAF88"/>
      </a:accent2>
      <a:accent3>
        <a:srgbClr val="65B06D"/>
      </a:accent3>
      <a:accent4>
        <a:srgbClr val="77B05D"/>
      </a:accent4>
      <a:accent5>
        <a:srgbClr val="97A86A"/>
      </a:accent5>
      <a:accent6>
        <a:srgbClr val="AFA35D"/>
      </a:accent6>
      <a:hlink>
        <a:srgbClr val="AE696E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764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Noto Sans KR</vt:lpstr>
      <vt:lpstr>ProximaNovaSlim</vt:lpstr>
      <vt:lpstr>Roboto</vt:lpstr>
      <vt:lpstr>Malgun Gothic</vt:lpstr>
      <vt:lpstr>한컴 백제 M</vt:lpstr>
      <vt:lpstr>Arial</vt:lpstr>
      <vt:lpstr>Arial</vt:lpstr>
      <vt:lpstr>Arial Nova Cond</vt:lpstr>
      <vt:lpstr>Georgia</vt:lpstr>
      <vt:lpstr>Helvetica</vt:lpstr>
      <vt:lpstr>Impact</vt:lpstr>
      <vt:lpstr>TornVTI</vt:lpstr>
      <vt:lpstr>PowerPoint 프레젠테이션</vt:lpstr>
      <vt:lpstr>PowerPoint 프레젠테이션</vt:lpstr>
      <vt:lpstr>PowerPoint 프레젠테이션</vt:lpstr>
      <vt:lpstr>이들 식물은 문제가 없는가?</vt:lpstr>
      <vt:lpstr>저면급수(底面給水)</vt:lpstr>
      <vt:lpstr>초보자와 바쁜 사람들을 위한 화초 관리 솔루션</vt:lpstr>
      <vt:lpstr>시각장애인을 위한 바둑판</vt:lpstr>
      <vt:lpstr>시각장애인들이 바둑을 둘 때 겪는 문제점들</vt:lpstr>
      <vt:lpstr>기존의 시각장애인용 바둑판</vt:lpstr>
      <vt:lpstr>개선방안</vt:lpstr>
      <vt:lpstr>자동화분 수요</vt:lpstr>
      <vt:lpstr>기존 자동화 화분들 1. 소형 식물재배기</vt:lpstr>
      <vt:lpstr>3. 급수타이머    4. 스마트 화분</vt:lpstr>
      <vt:lpstr>절충안&amp;변경점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민수</dc:creator>
  <cp:lastModifiedBy>권 민수</cp:lastModifiedBy>
  <cp:revision>5</cp:revision>
  <dcterms:created xsi:type="dcterms:W3CDTF">2020-09-19T19:25:27Z</dcterms:created>
  <dcterms:modified xsi:type="dcterms:W3CDTF">2020-09-24T00:09:34Z</dcterms:modified>
</cp:coreProperties>
</file>