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87" r:id="rId2"/>
    <p:sldId id="289" r:id="rId3"/>
    <p:sldId id="290" r:id="rId4"/>
    <p:sldId id="315" r:id="rId5"/>
    <p:sldId id="316" r:id="rId6"/>
    <p:sldId id="317" r:id="rId7"/>
    <p:sldId id="355" r:id="rId8"/>
    <p:sldId id="356" r:id="rId9"/>
    <p:sldId id="292" r:id="rId10"/>
    <p:sldId id="318" r:id="rId11"/>
    <p:sldId id="293" r:id="rId12"/>
    <p:sldId id="319" r:id="rId13"/>
    <p:sldId id="320" r:id="rId14"/>
    <p:sldId id="298" r:id="rId15"/>
    <p:sldId id="300" r:id="rId16"/>
    <p:sldId id="325" r:id="rId17"/>
    <p:sldId id="326" r:id="rId18"/>
    <p:sldId id="301" r:id="rId19"/>
    <p:sldId id="328" r:id="rId20"/>
    <p:sldId id="329" r:id="rId21"/>
    <p:sldId id="331" r:id="rId22"/>
    <p:sldId id="332" r:id="rId23"/>
    <p:sldId id="333" r:id="rId24"/>
    <p:sldId id="334" r:id="rId25"/>
    <p:sldId id="340" r:id="rId26"/>
    <p:sldId id="345" r:id="rId27"/>
    <p:sldId id="354" r:id="rId28"/>
    <p:sldId id="347" r:id="rId29"/>
    <p:sldId id="346" r:id="rId30"/>
    <p:sldId id="348" r:id="rId31"/>
    <p:sldId id="349" r:id="rId32"/>
    <p:sldId id="350" r:id="rId33"/>
    <p:sldId id="351" r:id="rId34"/>
    <p:sldId id="358" r:id="rId35"/>
    <p:sldId id="357" r:id="rId36"/>
    <p:sldId id="352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88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2544A-C5FB-4CA9-9CA9-60FC723FE10A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6FDE4-3DB3-4619-89F8-432710F4E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83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468DF-7729-4007-9973-FA88328E3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96297-F7C8-4F84-9478-FFA9D1B3D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DDA5B8-4EC9-4281-B0BB-72B52133C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39FF-5A8A-42D3-BDAB-BDEAAC825A9A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96630-7B35-4BDE-9D29-EB835A1D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6D6779-2D58-4328-BE92-3ABFCBEB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FCD7-DB4D-4AD9-A694-3972A4227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7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DC500-56D1-407C-8F9D-642057E1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BF0425-3CCF-403F-B10E-8D93149CC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6D85B-0CB9-4F80-81F6-11CC66A2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39FF-5A8A-42D3-BDAB-BDEAAC825A9A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43F15B-B613-4268-95F7-286F36EA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447BF-476F-4DB3-AC07-39984AA7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FCD7-DB4D-4AD9-A694-3972A4227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46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9566B2-DB73-4D5F-AA5D-CBBDC52AF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5AF9DD-F2B9-4814-8176-092C544BD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46C11-DFD2-4405-8F5F-B6FFA57B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39FF-5A8A-42D3-BDAB-BDEAAC825A9A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6870B-03F6-4C86-8D95-0E6E4C6A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FE01E-0BEE-4331-A50F-41C67AA7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FCD7-DB4D-4AD9-A694-3972A4227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12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F6A6F-85E7-4C9F-BDB5-FC87CB5B6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79E5C9-AE16-47DB-8D74-9378E7BC3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F5F6F-C12B-40AA-BAF3-563574B4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39FF-5A8A-42D3-BDAB-BDEAAC825A9A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D43FC-DE01-4479-BD7E-92F0E479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EF6681-CCC2-4AF3-AD96-1C202BA0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FCD7-DB4D-4AD9-A694-3972A4227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56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741CF-67BA-4A7A-96FB-827326F9A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FF5A3C-176B-4DAE-A10E-3CC25685E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B4440-936B-4908-8177-C7B6ECE6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39FF-5A8A-42D3-BDAB-BDEAAC825A9A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D2512D-6D60-4794-9748-29FED3CE7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172A3-FF6E-4C17-A428-AA833F38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FCD7-DB4D-4AD9-A694-3972A4227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69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154A8-B382-494A-9924-6025F14A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01CDC-DFA1-4A70-96B3-169286FCA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1016CF-6164-4D99-A444-8D0A71569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B08E75-4DAF-4332-AF57-657632A4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39FF-5A8A-42D3-BDAB-BDEAAC825A9A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AC490-E80D-4211-B60C-429ACB60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02D4CE-A004-4966-A7E6-298F1528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FCD7-DB4D-4AD9-A694-3972A4227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35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9DFCF-68C4-421B-8FBA-526F9FE0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FD8684-FD58-4E9E-8004-77F7CCFDE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ABC188-E48B-4C4F-ABEB-3A1157B18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8BBE45-0FDB-42C8-A256-CBA3E431C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4403E1-EBE9-4AEF-BD9A-08353B51D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268CB5-33B7-4F14-A7D6-A05C7D99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39FF-5A8A-42D3-BDAB-BDEAAC825A9A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624E26-5C85-4AB8-A88F-20DB2ADB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7590DA-7B69-432B-BA76-B45C8D5D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FCD7-DB4D-4AD9-A694-3972A4227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89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DFC3A-F066-47F7-80B2-AECCBA6F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6C6F79-88B7-4867-84A3-BC4E725B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39FF-5A8A-42D3-BDAB-BDEAAC825A9A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4CC384-B765-4035-81F2-17CE6EEE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9FF168-8808-41E5-A456-CE4EC29D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FCD7-DB4D-4AD9-A694-3972A4227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9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CBF3DB-1681-4E68-B912-020C0105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39FF-5A8A-42D3-BDAB-BDEAAC825A9A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D8A9E2-8ACA-46D3-BBF7-5A0D4179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2DADDC-DBE6-4A09-BC3D-67543C5D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FCD7-DB4D-4AD9-A694-3972A4227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89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7B872-8802-4314-9F3A-91734CA7C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7C96D-E5C8-4AFD-9CB1-B8330ECE6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A97153-6B9D-47E6-A061-9CA13DCEF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BA6F62-4691-4B16-8F94-5B24FE16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39FF-5A8A-42D3-BDAB-BDEAAC825A9A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985C38-BDA2-4104-A5AF-7CA6DFC2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C81E18-3525-44B5-BE13-3242D20B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FCD7-DB4D-4AD9-A694-3972A4227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57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7B5E6-5656-484E-A9F7-DFB745A65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5B692D-83F9-4ABD-A3C6-9EA4275C1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90EE15-5C03-4F70-B8E3-2E538437D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E7A880-EFAD-43D8-A8D3-80776446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39FF-5A8A-42D3-BDAB-BDEAAC825A9A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98811B-A38B-44A1-9CF1-496D863C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407839-D41F-466D-8C50-07FD3303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FCD7-DB4D-4AD9-A694-3972A4227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23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DA29BC-6E21-48EF-8075-315884FB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5E6063-319C-48FA-9C09-834638D48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282DB4-4F90-43F5-AEC9-086556130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A39FF-5A8A-42D3-BDAB-BDEAAC825A9A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F5398-B57E-4957-956F-90851C01E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BC547-D969-4191-8CBC-A4079BE25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4FCD7-DB4D-4AD9-A694-3972A4227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67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F12D07-F459-45B7-BAEB-51A508CF7940}"/>
              </a:ext>
            </a:extLst>
          </p:cNvPr>
          <p:cNvGraphicFramePr/>
          <p:nvPr/>
        </p:nvGraphicFramePr>
        <p:xfrm>
          <a:off x="1496403" y="252238"/>
          <a:ext cx="8715098" cy="5985212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4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내에서 식물 설명 열람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313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사용자는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Me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Alone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Android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App을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이용한다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App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내의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설명 페이지를 통해 자신이 기를 식물을 이해한다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Me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Alone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사용자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7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사용자는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App을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설치한 상태이다.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6764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</a:t>
                      </a:r>
                      <a:r>
                        <a:rPr lang="ko-KR" altLang="en-US" sz="16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Me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Alone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실행시킨다.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 </a:t>
                      </a:r>
                      <a:r>
                        <a:rPr lang="ko-KR" altLang="en-US" sz="16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Me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Alone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보여준다.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바탕화면에서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설명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 (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-3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 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button)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터치한다. </a:t>
                      </a:r>
                      <a:endParaRPr lang="en-US" altLang="ko-KR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228600" lvl="0" indent="-22860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 startAt="4"/>
                        <a:defRPr lang="ko-KR" altLang="en-US"/>
                      </a:pP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설명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페이지로 화면을 전환한다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해당 페이지는 사진과 함께 식물 종류에 대한 긴 설명이 적혀 있다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endParaRPr lang="en-US" altLang="ko-KR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5. 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스크롤을 내려 설명을 읽는다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6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이해가 완료되면 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뒤로 가기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버튼을 눌러서 식물 설명 페이지에서 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으로 되돌아온다.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647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288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770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A09D789-9E5D-4FC2-A09B-2945E2858670}"/>
              </a:ext>
            </a:extLst>
          </p:cNvPr>
          <p:cNvGraphicFramePr/>
          <p:nvPr/>
        </p:nvGraphicFramePr>
        <p:xfrm>
          <a:off x="1237129" y="252238"/>
          <a:ext cx="9216420" cy="5409494"/>
        </p:xfrm>
        <a:graphic>
          <a:graphicData uri="http://schemas.openxmlformats.org/drawingml/2006/table">
            <a:tbl>
              <a:tblPr firstRow="1" bandRow="1"/>
              <a:tblGrid>
                <a:gridCol w="1562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4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9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간 식물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삭제 통신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9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사용자가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내에서 식물 삭제 시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정보는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바로 전송된다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9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4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ko-KR" altLang="en-US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Pi는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WiFi로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연결된 상태이다.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644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흐름:</a:t>
                      </a:r>
                    </a:p>
                    <a:p>
                      <a:pPr marL="228600" lvl="0" indent="-228600" algn="just" defTabSz="914400" eaLnBrk="1" latinLnBrk="1" hangingPunct="1">
                        <a:lnSpc>
                          <a:spcPct val="9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보낸 식물 삭제 요청을 수신한다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228600" lvl="0" indent="-228600" algn="just" defTabSz="914400" eaLnBrk="1" latinLnBrk="1" hangingPunct="1">
                        <a:lnSpc>
                          <a:spcPct val="9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측의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plant_name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이라는 변수를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“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no_name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”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으로 설정한다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228600" lvl="0" indent="-228600" algn="just" defTabSz="914400" eaLnBrk="1" latinLnBrk="1" hangingPunct="1">
                        <a:lnSpc>
                          <a:spcPct val="9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‘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water_environ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변수를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“nowhere”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초기화한다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228600" lvl="0" indent="-228600" algn="just" defTabSz="914400" eaLnBrk="1" latinLnBrk="1" hangingPunct="1">
                        <a:lnSpc>
                          <a:spcPct val="9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‘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light_type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변수를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“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no_light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”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초기화한다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228600" lvl="0" indent="-228600" algn="just" defTabSz="914400" eaLnBrk="1" latinLnBrk="1" hangingPunct="1">
                        <a:lnSpc>
                          <a:spcPct val="9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‘registration’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변수를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FALSE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설정한다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이는 이제 식물이 삭제됐다는 뜻이다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9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관리 데이터를 삭제한다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수분 값 제거</a:t>
                      </a:r>
                      <a:endParaRPr lang="en-US" altLang="ko-KR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조명 값 제거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536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237EBEB-E523-4E6B-B454-89ABF5938F7E}"/>
              </a:ext>
            </a:extLst>
          </p:cNvPr>
          <p:cNvGraphicFramePr/>
          <p:nvPr/>
        </p:nvGraphicFramePr>
        <p:xfrm>
          <a:off x="1496403" y="252238"/>
          <a:ext cx="8715098" cy="5930849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68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수분 값 제거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367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 식물이 삭제되면 적정 수분 구간이 없다고 바꾼다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8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액터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75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‘registration’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변수가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FALSE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‘running’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변수가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TRUE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523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흐름: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opt_humid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라는 최적 수분 구간을 나타내는 데이터를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-1~-1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으로 설정한다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급수 주기를 초기화한다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water_supply_cycle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-1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일로 설정한다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워터 펌프 작동 시간을 없앤다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pump_time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0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으로 만들거나 무효화한다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water_set_on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이라는 변수를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FALSE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설정한다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수분 관리치가 없다고 나타낸다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11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조명 값 초기화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66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D862B45-BFB2-4B5A-9AA4-E2BEBAD784BF}"/>
              </a:ext>
            </a:extLst>
          </p:cNvPr>
          <p:cNvGraphicFramePr/>
          <p:nvPr/>
        </p:nvGraphicFramePr>
        <p:xfrm>
          <a:off x="1496403" y="252238"/>
          <a:ext cx="8715098" cy="5930849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68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조명 값 제거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367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 식물이 삭제되면 적정 광량 구간이 없다고 바꾼다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8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액터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75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‘registration’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변수가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FALSE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‘running’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변수가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TRUE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523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lux_min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이라는 최소한의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lux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기준을 나타내는 데이터를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-1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바꾼다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이는 광량 설정이 없음을 뜻한다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chlorophyll_b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”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라는 엽록소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함량을 나타내는 데이터를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NONE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으로 바꾼다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lighting_time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이라는 조명 시간을 나타내는 객체 값을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0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으로 바꾸거나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무효화한다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light_set_on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이라는 변수를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FALSE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설정한다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설정이 없다는 뜻이다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11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조명 값 초기화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418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D8144C1-7EDC-4212-9F01-27803F35D0B8}"/>
              </a:ext>
            </a:extLst>
          </p:cNvPr>
          <p:cNvGraphicFramePr/>
          <p:nvPr/>
        </p:nvGraphicFramePr>
        <p:xfrm>
          <a:off x="1234440" y="56295"/>
          <a:ext cx="9803673" cy="6422681"/>
        </p:xfrm>
        <a:graphic>
          <a:graphicData uri="http://schemas.openxmlformats.org/drawingml/2006/table">
            <a:tbl>
              <a:tblPr firstRow="1" bandRow="1"/>
              <a:tblGrid>
                <a:gridCol w="1661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2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217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자동 관리 중지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7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관리를 중지한다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7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2557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‘registration’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변수가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FALSE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‘running’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변수가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TRUE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water_set_on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FALSE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light_set_on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FALSE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전구와 연결된 상태다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1563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흐름:</a:t>
                      </a: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dont_check_sense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함수를 실행시킨다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이는 센서 측정을 멈춘다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또한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비어있는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sensed_data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클래스 객체를 반환한다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이를 받아 저장한다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센싱된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데이터는 이제 없다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pump_deact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함수를 실행시킨다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이는 펌프를 작동을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취소하는 기능이다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light_deact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()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함수를 실행시킨다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이는 전구를 끄는 기능이다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running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변수를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FALSE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바꾼다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이제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식물 자동 관리를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안한다는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뜻이다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9954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582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B80D8E8-778B-4DCD-878A-4BDBCD1A63BB}"/>
              </a:ext>
            </a:extLst>
          </p:cNvPr>
          <p:cNvGraphicFramePr/>
          <p:nvPr/>
        </p:nvGraphicFramePr>
        <p:xfrm>
          <a:off x="1738450" y="293735"/>
          <a:ext cx="8715098" cy="5852338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사용자는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App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</a:t>
                      </a:r>
                      <a:r>
                        <a:rPr lang="en-US" altLang="ko-K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WiFi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휴대폰과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Raspberry Pi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를 연결한다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4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Me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Alone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사용자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기능 중이다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통신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 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5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선택하여 이동한다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 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‘App-Raspberry Pi 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연결’ 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 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1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버튼을 누르면 휴대폰의 </a:t>
                      </a:r>
                      <a:r>
                        <a:rPr lang="en-US" altLang="ko-KR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네트워크 탐색창으로 연결된다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사용자가 ‘</a:t>
                      </a:r>
                      <a:r>
                        <a:rPr lang="en-US" altLang="ko-KR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LeaveMeAlone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이라는 채널을 찾아 접속하면 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접속 비밀번호는 없다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5.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접속 후 연결 설정 페이지로 돌아오면 버튼이 </a:t>
                      </a:r>
                      <a:r>
                        <a:rPr lang="ko-KR" altLang="en-US" sz="16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푸른색으로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바뀌어 있다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또한 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의 연결 상태를 표현하는 모양도 이어져 있다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이는 </a:t>
                      </a:r>
                      <a:r>
                        <a:rPr lang="en-US" altLang="ko-KR" sz="16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연결 됨을 뜻한다</a:t>
                      </a:r>
                      <a:r>
                        <a:rPr lang="en-US" altLang="ko-KR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1986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6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813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0035658-83D8-47F3-BB99-667FDF598D59}"/>
              </a:ext>
            </a:extLst>
          </p:cNvPr>
          <p:cNvGraphicFramePr/>
          <p:nvPr/>
        </p:nvGraphicFramePr>
        <p:xfrm>
          <a:off x="1738450" y="293735"/>
          <a:ext cx="8715098" cy="6430556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이용해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 연결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사용자는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App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을 이용해서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Raspberry Pi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와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Hue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조명 간 연결을 명령한다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 Me Alone App,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Leave Me Alone 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 Me Alone 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이미 </a:t>
                      </a:r>
                      <a:r>
                        <a:rPr lang="en-US" altLang="ko-KR" sz="14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연결된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상태이다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통신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5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선택하여 이동한다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‘Raspberry Pi – Hue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Bulb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Bluetooth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2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버튼을 누르면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검색되는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전구를 보여준다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원하는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선택하고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확인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누른다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연결이 완료되면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“Raspberry Pi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XX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전구와 연결되었습니다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”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라는 팝업창이 뜨며 연결이 완료된다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 – Hue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Bulb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Bluetooth (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2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의 색깔이 푸른색으로 바뀐다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이는 연결 중임을 의미한다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3-1. 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통하여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상에서 접속 가능한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Bluetooth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기기를 살펴보다가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간의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연결이 해제된다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간의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다시 연결해 달라고 오류 문구를 표시한다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오류 창에서 ‘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확인’을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누르면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탐색된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Bluetooth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기기 목록 창도 자동으로 닫힌다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흐름 종료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144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25706AB-C23A-4595-9CAA-F29C9A81CD14}"/>
              </a:ext>
            </a:extLst>
          </p:cNvPr>
          <p:cNvGraphicFramePr/>
          <p:nvPr/>
        </p:nvGraphicFramePr>
        <p:xfrm>
          <a:off x="1738450" y="293735"/>
          <a:ext cx="8715098" cy="5738592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 탐색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Raspberry Pi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보이는 전구 목록을 조회한다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액터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에게서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 탐색을 요청 받은 상태</a:t>
                      </a: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285750" lvl="0" indent="-2857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통신 가능 상태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의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블루투스 기능을 켠다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Search_bulb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라는 함수를 수행해서 주변의 전구 목록을 알아낸다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에게 탐색한 목록을 보낸다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어느 전구를 연결 시도하라고 알려줄 때까지 기다린다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3.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반복한다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3-1. 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간의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연결이 해제된다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흐름 종료</a:t>
                      </a: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067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F969CA4-D0D4-4908-B9CA-E853D6F99856}"/>
              </a:ext>
            </a:extLst>
          </p:cNvPr>
          <p:cNvGraphicFramePr/>
          <p:nvPr/>
        </p:nvGraphicFramePr>
        <p:xfrm>
          <a:off x="1738450" y="293735"/>
          <a:ext cx="9056220" cy="6118941"/>
        </p:xfrm>
        <a:graphic>
          <a:graphicData uri="http://schemas.openxmlformats.org/drawingml/2006/table">
            <a:tbl>
              <a:tblPr firstRow="1" bandRow="1"/>
              <a:tblGrid>
                <a:gridCol w="153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282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 연결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3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Raspberry Pi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특정 전구와 연결한다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282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액터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283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에게서 특정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 연결을 요청 받은 상태</a:t>
                      </a: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285750" lvl="0" indent="-2857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통신 가능 상태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973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에게서 특정 전구를 지목 받는다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connect_bulb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라는 함수를 수행하여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해당 전구와 연결한다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connection_done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함수를 수행하여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해당 전구와 연결이 완료되었다고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에게 회신한다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283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7962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3-1. 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간의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연결이 해제된다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흐름 종료</a:t>
                      </a: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283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40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ABB1BD-394C-45CA-A4DF-9E07432C00C3}"/>
              </a:ext>
            </a:extLst>
          </p:cNvPr>
          <p:cNvGraphicFramePr/>
          <p:nvPr/>
        </p:nvGraphicFramePr>
        <p:xfrm>
          <a:off x="1738450" y="259236"/>
          <a:ext cx="8715098" cy="5328348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내에서 습도 설정 변경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App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시스템의 습도 설정을 변경한다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8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 Me Alone App,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연결된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식물을 이미 등록된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수분 관리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1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선택하여 이동한다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수분 관리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1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적정 토양 습도 슬라이더를 움직여서 원하는 습도 구간을 정한다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수분 관리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4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설정 저장 버튼을 누른다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새 설정을 적용하겠냐는 팝업 창이 뜨면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확인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누른다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63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D4A508F-1C8D-4411-B2A2-48FD4B0FC4B2}"/>
              </a:ext>
            </a:extLst>
          </p:cNvPr>
          <p:cNvGraphicFramePr/>
          <p:nvPr/>
        </p:nvGraphicFramePr>
        <p:xfrm>
          <a:off x="1738450" y="259236"/>
          <a:ext cx="8715098" cy="5328348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내에서 펌프 작동 시간 변경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App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시스템의 펌프 작동 시간을 변경한다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8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 Me Alone App,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연결된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식물을 이미 등록된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수분 관리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1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선택하여 이동한다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수분 관리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2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펌프 작동 시간 버튼을 누른다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시간 설정을 다루는 팝업창이 뜬다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새 시간을 정하고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확인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눌러 팝업창을 닫는다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수분 관리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4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설정 저장 버튼을 누른다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6.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새 설정을 적용하겠냐는 팝업 창이 뜨면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확인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누른다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/>
          <p:nvPr/>
        </p:nvGraphicFramePr>
        <p:xfrm>
          <a:off x="1738451" y="57347"/>
          <a:ext cx="8715098" cy="6270164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내에서 식물 등록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사용자는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Android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App을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이용하며,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내에 기르고자 하는 식물을 등록한다.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Me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Alone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사용자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사용자는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App을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설치한 상태이다.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사용자의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phone과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Pi는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로 연결된 상태이다.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흐름:</a:t>
                      </a:r>
                    </a:p>
                    <a:p>
                      <a:pPr marL="228600" lvl="0" indent="-22860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정보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button)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페이지를 선택하여 이동한다.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페이지 우측 상단의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‘+’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정보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button)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을 눌러서 식물 등록 페이지로 이동한다.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이름을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이름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입력칸에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등록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 적는다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수분 별 식물 종류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 (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등록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2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해당하는 식물 종류를 선택한다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5. 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별 식물 종류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 (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등록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3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해당하는 식물 종류를 선택한다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6. 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확인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 (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등록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4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눌러 설정을 저장한다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7. 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관련 통신을 수행하는 동안 사용자가 대기한다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–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등록 통신 </a:t>
                      </a:r>
                      <a:r>
                        <a:rPr lang="en-US" altLang="ko-KR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Usecase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참조</a:t>
                      </a:r>
                      <a:endParaRPr lang="en-US" altLang="ko-KR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8.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화면이 식물 정보 페이지로 이동되며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동시에 식물 등록이 잘 되었다는 팝업 창을 띄워준다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등록된 값은 사용자가 수정하지 않는 한 유지되어야 한다.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97607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6-1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사용자가 식물을 등록을 시도했으나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입력 과정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중에 </a:t>
                      </a:r>
                      <a:r>
                        <a:rPr lang="en-US" altLang="ko-KR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연결이 해제된 경우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등록에 실패했다고 안내한다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사용자에게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연결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다시하라고 안내한다.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사용자는 </a:t>
                      </a:r>
                      <a:r>
                        <a:rPr lang="en-US" altLang="ko-KR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1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재연결한다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endParaRPr lang="en-US" altLang="ko-KR" sz="1200" b="1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사용자가 식물 등록 페이지에서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확인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버튼을 다시 누른다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화면이 식물 정보 페이지로 이동되며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동시에 식물 등록이 잘 되었다는 팝업 창을 띄워준다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6-1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사용자가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3,4,5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 </a:t>
                      </a:r>
                      <a:r>
                        <a:rPr lang="en-US" altLang="ko-KR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usecase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중에 하나를 빠뜨린 경우</a:t>
                      </a:r>
                      <a:endParaRPr lang="en-US" altLang="ko-KR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228600" lvl="0" indent="-22860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“‘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이름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입력해 주세요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”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라고 팝업창을 띄우고 설정을 저장하지 않는다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화면 전환도 없다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228600" lvl="0" indent="-22860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“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종류를 선택해주세요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”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라고 팝업창을 띄우고 설정을 저장하지 않는다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15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EDA05D2-7D40-4CAC-AE34-F676B3B9E1B2}"/>
              </a:ext>
            </a:extLst>
          </p:cNvPr>
          <p:cNvGraphicFramePr/>
          <p:nvPr/>
        </p:nvGraphicFramePr>
        <p:xfrm>
          <a:off x="1738450" y="259236"/>
          <a:ext cx="8715098" cy="5328348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내에서 워터 펌프 작동 테스트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App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워터 펌프 작동을 테스트 한다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8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액터</a:t>
                      </a: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Leave Me Alone App,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연결된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식물을 이미 등록된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수분 관리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1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선택하여 이동한다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수분 관리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3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펌프 작동 테스트 버튼을 누른다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“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펌프 작동 테스트가 수행됐습니다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.”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라는 팝업창이 뜬다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976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86B9441-4238-4AF4-A690-FC7D69BB9FF4}"/>
              </a:ext>
            </a:extLst>
          </p:cNvPr>
          <p:cNvGraphicFramePr/>
          <p:nvPr/>
        </p:nvGraphicFramePr>
        <p:xfrm>
          <a:off x="1738450" y="122076"/>
          <a:ext cx="8715098" cy="6598128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새 습도 설정 적용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Raspberry Pi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새 습도 설정을 사용한다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8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Raspberry 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연결된 상태이다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식물을 이미 등록된 상태이다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에게서 새 습도 설정을 요청 받는다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최적 수분 구간을 나타내는 데이터를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새로 받는다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이를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‘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new_opt_humid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라고 하여 저장한다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Raspberry 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기존에 최적 수분 구간을 나타내던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opt_humid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의 값을 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new_opt_humid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것으로 바꾼다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689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D7B1237-6B8E-4D54-96CF-6994477C65C7}"/>
              </a:ext>
            </a:extLst>
          </p:cNvPr>
          <p:cNvGraphicFramePr/>
          <p:nvPr/>
        </p:nvGraphicFramePr>
        <p:xfrm>
          <a:off x="1738450" y="259236"/>
          <a:ext cx="8715098" cy="6598128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새 펌프 작동 시간 적용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Raspberry Pi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새 펌프 작동 시간을 사용한다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8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Raspberry 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연결된 상태이다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식물을 이미 등록된 상태이다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에게서 새 펌프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작동 시간을 요청 받는다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펌프 작동 시간을 나타내는 데이터를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새로 받는다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이를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new_pump_time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이라 저장한다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기존에 최적 수분 구간을 나타내던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pump_time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값을 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new_pump_time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것으로 바꾼다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시간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 Raspberry Pi clock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은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동기화되야 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807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702A606-CDDC-47A8-BACB-664D6408EF6A}"/>
              </a:ext>
            </a:extLst>
          </p:cNvPr>
          <p:cNvGraphicFramePr/>
          <p:nvPr/>
        </p:nvGraphicFramePr>
        <p:xfrm>
          <a:off x="1738450" y="259236"/>
          <a:ext cx="8715098" cy="6268944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워터 펌프 작동 테스트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Raspberry Pi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워터 펌프를 시험 작동시킨다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8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Raspberry 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연결된 상태이다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에게서 펌프 테스트 요청을 받는다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pump_act_test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라는 펌프 작동 함수를 호출한다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1-1. 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pump_act_test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내부적으로 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digitalWrite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함수를 이용해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n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초간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GPIO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출력을 내보낸다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이는 펌프 드라이버와 연결되어 있다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유량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 n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초 간 펌프가 작동하여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50ml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분량의 물을 공급한다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097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1A4F60-8BA2-487C-9B36-ECDD4C6839D1}"/>
              </a:ext>
            </a:extLst>
          </p:cNvPr>
          <p:cNvGraphicFramePr/>
          <p:nvPr/>
        </p:nvGraphicFramePr>
        <p:xfrm>
          <a:off x="240030" y="131298"/>
          <a:ext cx="11532870" cy="6595403"/>
        </p:xfrm>
        <a:graphic>
          <a:graphicData uri="http://schemas.openxmlformats.org/drawingml/2006/table">
            <a:tbl>
              <a:tblPr firstRow="1" bandRow="1"/>
              <a:tblGrid>
                <a:gridCol w="195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8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워터 펌프 작동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Raspberry Pi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워터 펌프를 작동시킨다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8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check_humid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함수가 펌프 작동이 필요하다는 값을 반환하다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 lang="ko-KR" altLang="en-US"/>
                      </a:pPr>
                      <a:endParaRPr lang="en-US" altLang="ko-KR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pump_act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라는 펌프 작동 함수를 호출한다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1-1. 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pump_act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내부적으로 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digitalWrite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함수를 이용해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GPIO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출력을 내보낸다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이는 펌프 드라이버와 연결되어 있다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1-2. 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check_humid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함수를 다시 호출한다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1-3.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펌프 작동이 필요 없다는 결과를 받는다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1-4. 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digitalWrite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(LOW),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출력 끄기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1-5. 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pump_act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함수 종료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1-3.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펌프 작동이 필요하다는 결과를 받는다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1-1.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부터 다시 반복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작동 시간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 10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초 간 재귀 호출했음에도 수분 값이 이상이 하면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물이 떨어졌다고 보고 함수를 탈출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830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34861A2-7743-44BC-AA17-6B4E3127CD88}"/>
              </a:ext>
            </a:extLst>
          </p:cNvPr>
          <p:cNvGraphicFramePr/>
          <p:nvPr/>
        </p:nvGraphicFramePr>
        <p:xfrm>
          <a:off x="1428750" y="259236"/>
          <a:ext cx="9189720" cy="6130132"/>
        </p:xfrm>
        <a:graphic>
          <a:graphicData uri="http://schemas.openxmlformats.org/drawingml/2006/table">
            <a:tbl>
              <a:tblPr firstRow="1" bandRow="1"/>
              <a:tblGrid>
                <a:gridCol w="1557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2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91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내에서 점등 광량 변경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91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App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시스템의 점등 기준을 변경한다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8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91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045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연결된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식물을 이미 등록된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전구가 연결된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78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2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선택하여 이동한다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2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점등 광량 슬라이더를 움직여서 원하는 최소 광량을 정한다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1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설정 저장 버튼을 누른다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새 설정을 적용하겠냐는 팝업 창이 뜨면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확인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누른다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91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763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9586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886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1E09738-A8B0-4F3E-A669-A6E26792C275}"/>
              </a:ext>
            </a:extLst>
          </p:cNvPr>
          <p:cNvGraphicFramePr/>
          <p:nvPr/>
        </p:nvGraphicFramePr>
        <p:xfrm>
          <a:off x="1463040" y="259236"/>
          <a:ext cx="8990508" cy="6072985"/>
        </p:xfrm>
        <a:graphic>
          <a:graphicData uri="http://schemas.openxmlformats.org/drawingml/2006/table">
            <a:tbl>
              <a:tblPr firstRow="1" bandRow="1"/>
              <a:tblGrid>
                <a:gridCol w="1523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6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90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내에서 조명 시간 설정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0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App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시스템의 조명 시간을 정한다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8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90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09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연결된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식물을 이미 등록된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전구가 연결된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6542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2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선택하여 이동한다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3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점등 시간 버튼을 누른다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Time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Picker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팝업창이 뜨면 원하는 시간을 선택한다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4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소등 시간 버튼을 누른다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5. Time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Picker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팝업창이 뜨면 원하는 시간을 선택한다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6.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1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설정 저장 버튼을 누른다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7.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새 설정을 적용하겠냐는 팝업 창이 뜨면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확인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누른다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90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9737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996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088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CA7B15A-19CE-4D76-8D09-5DC9FDAE599A}"/>
              </a:ext>
            </a:extLst>
          </p:cNvPr>
          <p:cNvGraphicFramePr/>
          <p:nvPr/>
        </p:nvGraphicFramePr>
        <p:xfrm>
          <a:off x="1463040" y="247806"/>
          <a:ext cx="8990508" cy="6072985"/>
        </p:xfrm>
        <a:graphic>
          <a:graphicData uri="http://schemas.openxmlformats.org/drawingml/2006/table">
            <a:tbl>
              <a:tblPr firstRow="1" bandRow="1"/>
              <a:tblGrid>
                <a:gridCol w="1523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6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90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내에서 조명 미사용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0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App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조명을 안쓰기로 정한다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8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90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09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연결된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식물을 이미 등록된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전구가 연결된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6542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2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선택하여 이동한다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5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미사용 버튼을 누른다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UI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내의 모든 조명 설정이 표시되지 않는다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6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설정 저장 버튼을 누른다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90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9737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996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028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9CA2433-2314-4E79-AF85-B88EC6F279D3}"/>
              </a:ext>
            </a:extLst>
          </p:cNvPr>
          <p:cNvGraphicFramePr/>
          <p:nvPr/>
        </p:nvGraphicFramePr>
        <p:xfrm>
          <a:off x="1463040" y="259236"/>
          <a:ext cx="8990508" cy="6072985"/>
        </p:xfrm>
        <a:graphic>
          <a:graphicData uri="http://schemas.openxmlformats.org/drawingml/2006/table">
            <a:tbl>
              <a:tblPr firstRow="1" bandRow="1"/>
              <a:tblGrid>
                <a:gridCol w="1523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6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90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내에서 조명 시간 조회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0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App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시스템의 조명 시간을 살핀다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8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90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09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연결된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식물을 이미 등록된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전구가 연결된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6542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2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선택하여 이동한다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4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설정된 조명시간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7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뒤로가기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버튼을 눌러서 바탕화면으로 되돌아간다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endParaRPr lang="en-US" altLang="ko-KR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90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9737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996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027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51F9E1D-418F-4004-8C17-D2633C8F8A43}"/>
              </a:ext>
            </a:extLst>
          </p:cNvPr>
          <p:cNvGraphicFramePr/>
          <p:nvPr/>
        </p:nvGraphicFramePr>
        <p:xfrm>
          <a:off x="1463040" y="259236"/>
          <a:ext cx="8990508" cy="6072985"/>
        </p:xfrm>
        <a:graphic>
          <a:graphicData uri="http://schemas.openxmlformats.org/drawingml/2006/table">
            <a:tbl>
              <a:tblPr firstRow="1" bandRow="1"/>
              <a:tblGrid>
                <a:gridCol w="1523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6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90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내에서 엽록소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비율 설정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0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App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엽록소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 대한 비율을 바꾼다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8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90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09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2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연결된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식물을 이미 등록된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전구가 연결된 상태이다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6542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 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2</a:t>
                      </a:r>
                      <a:r>
                        <a:rPr lang="ko-KR" altLang="en-US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선택하여 이동한다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5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엽록소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함량에서 원하는 양을 고른다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6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설정 저장 버튼을 누른다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새 설정을 적용하겠냐는 팝업 창이 뜨면 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확인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누른다</a:t>
                      </a:r>
                      <a:r>
                        <a:rPr lang="en-US" altLang="ko-KR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90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9737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996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2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2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30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F6C4913-28EC-48E4-A0E6-46F03060D0B3}"/>
              </a:ext>
            </a:extLst>
          </p:cNvPr>
          <p:cNvGraphicFramePr/>
          <p:nvPr/>
        </p:nvGraphicFramePr>
        <p:xfrm>
          <a:off x="1237129" y="252238"/>
          <a:ext cx="9216420" cy="5409494"/>
        </p:xfrm>
        <a:graphic>
          <a:graphicData uri="http://schemas.openxmlformats.org/drawingml/2006/table">
            <a:tbl>
              <a:tblPr firstRow="1" bandRow="1"/>
              <a:tblGrid>
                <a:gridCol w="1562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4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9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간 식물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등록 통신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9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사용자가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내에서 식물 등록 시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정보는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바로 전송된다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9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endParaRPr lang="ko-KR" altLang="en-US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4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ko-KR" altLang="en-US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Pi는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WiFi로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연결된 상태이다.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644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흐름:</a:t>
                      </a:r>
                    </a:p>
                    <a:p>
                      <a:pPr marL="228600" lvl="0" indent="-228600" algn="just" defTabSz="914400" eaLnBrk="1" latinLnBrk="1" hangingPunct="1">
                        <a:lnSpc>
                          <a:spcPct val="9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보낸 식물 등록 요청을 수신한다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228600" lvl="0" indent="-228600" algn="just" defTabSz="914400" eaLnBrk="1" latinLnBrk="1" hangingPunct="1">
                        <a:lnSpc>
                          <a:spcPct val="9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보낸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이름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읽어서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측의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plant_name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이라는 변수에 저장한다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228600" lvl="0" indent="-228600" algn="just" defTabSz="914400" eaLnBrk="1" latinLnBrk="1" hangingPunct="1">
                        <a:lnSpc>
                          <a:spcPct val="9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보낸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수분 별 식물 종류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 해당하는 데이터를 읽어서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water_environ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변수에 저장한다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228600" lvl="0" indent="-228600" algn="just" defTabSz="914400" eaLnBrk="1" latinLnBrk="1" hangingPunct="1">
                        <a:lnSpc>
                          <a:spcPct val="9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보낸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별 식물 종류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 해당하는 데이터를 읽어서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en-US" altLang="ko-KR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light_type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변수에 </a:t>
                      </a:r>
                      <a:r>
                        <a:rPr lang="ko-KR" altLang="en-US" sz="18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저정한다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228600" lvl="0" indent="-228600" algn="just" defTabSz="914400" eaLnBrk="1" latinLnBrk="1" hangingPunct="1">
                        <a:lnSpc>
                          <a:spcPct val="9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‘registration’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변수를 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TRUE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설정한다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이는 이제 식물이 등록됐다는 뜻이다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9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6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저장된 식물 종류를 기준으로 관리 데이터를 계산한다</a:t>
                      </a: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수분 값 초기화</a:t>
                      </a:r>
                      <a:endParaRPr lang="en-US" altLang="ko-KR" sz="18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2.Pi</a:t>
                      </a:r>
                      <a:r>
                        <a:rPr lang="ko-KR" altLang="en-US" sz="18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조명 값 초기화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734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8C6FC85-D5E6-4B9F-810B-9E5E517C8FD9}"/>
              </a:ext>
            </a:extLst>
          </p:cNvPr>
          <p:cNvGraphicFramePr/>
          <p:nvPr/>
        </p:nvGraphicFramePr>
        <p:xfrm>
          <a:off x="1738450" y="122076"/>
          <a:ext cx="8715098" cy="5738592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새 광량 설정 적용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Raspberry Pi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새 광량 설정을 사용한다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연결된 상태이다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식물을 이미 등록된 상태이다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에게서 새 광량 설정을 요청 받는다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최소 광량을 나타내는 데이터를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새로 받는다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이를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new_lux_min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라고 하여 저장한다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기존에 최소 광량을 나타내던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lux_min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의 값을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new_lux_min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것으로 바꾼다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573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7A5B83A-DDA8-4B6A-968D-1B1A4CBA89E8}"/>
              </a:ext>
            </a:extLst>
          </p:cNvPr>
          <p:cNvGraphicFramePr/>
          <p:nvPr/>
        </p:nvGraphicFramePr>
        <p:xfrm>
          <a:off x="1738450" y="259236"/>
          <a:ext cx="8715098" cy="5738592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새 조명 시간 적용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Raspberry Pi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새 조명 시간을 사용한다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연결된 상태이다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식물을 이미 등록된 상태이다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에게서 새 조명 시간을 요청 받는다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시간을 나타내는 데이터를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새로 받는다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new_lighting_time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이라 저장한다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기존에 조명 시간을 나타내던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lighting_time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객체의 값을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new_lighting_time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것으로 바꾼다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시간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 Raspberry Pi clock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동기화되야 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393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3519D74-2CF0-4CFC-8011-2423C27DCA6F}"/>
              </a:ext>
            </a:extLst>
          </p:cNvPr>
          <p:cNvGraphicFramePr/>
          <p:nvPr/>
        </p:nvGraphicFramePr>
        <p:xfrm>
          <a:off x="1738450" y="259236"/>
          <a:ext cx="8715098" cy="5738592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새 엽록소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함량 적용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Raspberry Pi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새 엽록소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함량 값을 사용한다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연결된 상태이다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식물을 이미 등록된 상태이다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에게서 새 조명 시간을 요청 받는다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엽록소 함량을 나타내는 데이터를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새로 받는다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new_chlorophyll_b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이라 저장한다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기존에 조명 시간을 나타내던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chlorophyll_b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객체의 값을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new_chlorophyll_b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것으로 바꾼다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994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775B16C-5EA2-4AC3-AD84-F9B1C5BDB172}"/>
              </a:ext>
            </a:extLst>
          </p:cNvPr>
          <p:cNvGraphicFramePr/>
          <p:nvPr/>
        </p:nvGraphicFramePr>
        <p:xfrm>
          <a:off x="1418410" y="139839"/>
          <a:ext cx="8715098" cy="6546318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조명 작동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Raspberry Pi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조명을 켠다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check_light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함수가 조명을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켜야한다는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값을 반환하다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285750" lvl="0" indent="-2857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전구가 켜진 걸 뜻하는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on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값이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FALSE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light_act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라는 조명 작동 함수를 호출한다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1-1.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light_act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내부적으로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find_hue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함수를 호출한다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이는 등록된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chlorophyll_b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엽록소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B)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값을 토대로 적정 색조인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값을 반환한다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1-2.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밝기를 뜻하는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brightness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설정한다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Brightness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1~254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까지의 값을 가지며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가장 약하게 불을 켠 거다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1-3.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 작동을 뜻하는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on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값을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TRUE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설정한다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1-5. hue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값과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brightness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값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on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값을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전구에 보낸다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1-6.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check_light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함수를 호출해 아직도 어두운지 확인한다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1-7.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적정하다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 종료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1-6.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아직 어둡다는 결과를 받는다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1-6-1.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전구를 더 밝게 켜는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light_brighter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함수를 호출한다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210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0DF11D6-43CF-4C2D-A19E-E166BC227F49}"/>
              </a:ext>
            </a:extLst>
          </p:cNvPr>
          <p:cNvGraphicFramePr/>
          <p:nvPr/>
        </p:nvGraphicFramePr>
        <p:xfrm>
          <a:off x="1418410" y="139839"/>
          <a:ext cx="8715098" cy="6046508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조명 밝기 증가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Raspberry Pi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조명을 더 밝게 켠다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check_light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함수가 조명을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켜야한다는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값을 반환하다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전구가 켜진 걸 뜻하는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on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값이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TRUE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light_brighter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라는 조명 작동 함수를 호출한다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1-1.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밝기를 뜻하는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brightness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기존에서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+1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Brightness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1~254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까지의 값을 가지며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가장 약하게 불을 켠 거다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1-2. brightness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값을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전구에 보낸다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1-3.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check_light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함수를 호출해 아직도 어두운지 확인한다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1-4.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적정하다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 종료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1-3.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아직 어둡다는 결과를 받는다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1-1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부터 반복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1-1. brightness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이미 최댓값인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254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 종료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338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6A7233F-0490-47DE-A174-E3FDB07B7534}"/>
              </a:ext>
            </a:extLst>
          </p:cNvPr>
          <p:cNvGraphicFramePr/>
          <p:nvPr/>
        </p:nvGraphicFramePr>
        <p:xfrm>
          <a:off x="411480" y="240030"/>
          <a:ext cx="11338560" cy="6003456"/>
        </p:xfrm>
        <a:graphic>
          <a:graphicData uri="http://schemas.openxmlformats.org/drawingml/2006/table">
            <a:tbl>
              <a:tblPr firstRow="1" bandRow="1"/>
              <a:tblGrid>
                <a:gridCol w="1921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6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033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조명 밝기 줄임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162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Raspberry Pi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조명 밝기를 올린다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033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48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check_light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함수가 조명이 필요 없다는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FALSE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반환하다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285750" lvl="0" indent="-2857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전구가 켜진 걸 뜻하는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on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값이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TRUE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밝기를 뜻하는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brightness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기존에서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-1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Brightness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1~254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까지의 값을 가지며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가장 약하게 불을 켠 거다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1-2. brightness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값을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전구에 보낸다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1-3.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check_light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함수를 호출해 아직도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밝은지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확인한다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1-4.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적정하다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 종료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033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7353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1-4.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아직 밝다는 결과를 받는다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1-1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부터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반복 시작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1-1. brightness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이미 최솟값인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함수를 종료한다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그리고 조명을 끄는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light_deact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 호출한다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48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6846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243E423-FBAB-4797-998E-35A304DA2CCD}"/>
              </a:ext>
            </a:extLst>
          </p:cNvPr>
          <p:cNvGraphicFramePr/>
          <p:nvPr/>
        </p:nvGraphicFramePr>
        <p:xfrm>
          <a:off x="1738450" y="167796"/>
          <a:ext cx="8715098" cy="5738592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조명 끄기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Raspberry Pi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조명을 끈다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2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8900" marR="88900" marT="50800" marB="50800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check_light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함수가 조명이 불필요하다는 값을 반환하다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285750" lvl="0" indent="-28575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Char char="-"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brightness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값이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light_deact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라는 조명 작동 함수를 호출한다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1-1.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light_deact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내부적으로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 작동을 뜻하는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on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값을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FALSE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설정한다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1-3. on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값을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전구에 보낸다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1-4.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 종료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6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70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3324ED-D35A-4169-86F5-54BB6E390EF9}"/>
              </a:ext>
            </a:extLst>
          </p:cNvPr>
          <p:cNvGraphicFramePr/>
          <p:nvPr/>
        </p:nvGraphicFramePr>
        <p:xfrm>
          <a:off x="1496403" y="252238"/>
          <a:ext cx="8715098" cy="6309632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68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수분 값 초기화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367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 식물이 등록되면 그 설정대로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적정 수분 구간을 계산한다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8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액터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75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‘registration’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변수가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TRUE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‘running’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변수가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FALSE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523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흐름: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water_environ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변수에 입력된 값에 따라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수분 관리치를 초기화한다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값은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flower_plant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foliage_plant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succulent_plant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3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가지 중에 하나일 것이다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1-1.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flower_plant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과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foliage_plant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일 때는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opt_humid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라는 최적 수분 구간을 나타내는 데이터를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15.00~60.00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으로 설정한다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1-2.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succulent_plant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일 때는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opt_humid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라는 최적 수분 구간을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7.00~50.00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으로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설정한다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water_environ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변수 값에 따라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급수 주기를 초기화한다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2-1.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flower_plant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일 때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water_supply_cycle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일로 설정한다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2-2.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foliage_plant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일 때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water_supply_cycle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일로 설정한다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2-3.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succulent_plant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일 때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water_supply_cycle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6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일로 설정한다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펌프 작동 시간을 나타내는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pump_time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이라는 데이터를 정오로 설정한다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water_set_on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이라는 변수를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TRUE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설정한다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수분 관리치가 입력되어 있다는 걸 나타낸다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11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조명 값 초기화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40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FE0D390-C049-47A4-9BED-1B1F89721E3C}"/>
              </a:ext>
            </a:extLst>
          </p:cNvPr>
          <p:cNvGraphicFramePr/>
          <p:nvPr/>
        </p:nvGraphicFramePr>
        <p:xfrm>
          <a:off x="535305" y="140771"/>
          <a:ext cx="11121389" cy="6576458"/>
        </p:xfrm>
        <a:graphic>
          <a:graphicData uri="http://schemas.openxmlformats.org/drawingml/2006/table">
            <a:tbl>
              <a:tblPr firstRow="1" bandRow="1"/>
              <a:tblGrid>
                <a:gridCol w="1884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6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612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조명 값 초기화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803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 식물이 등록되면 그 설정대로 적정 조명 값을 계산한다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612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액터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864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‘registration’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변수가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TRUE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‘running’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변수가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FALSE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377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light_type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변수에 입력된 값에 따라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lux_min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이라는 최소한의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lux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기준을 나타내는 데이터를 초기화한다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이는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sun_plant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semi_sun_plant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shade_plant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중에 하나일 것이다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1-1.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sun_plant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일 때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lux_min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4,000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1-2.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semi_sun_plant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일 때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lux_min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2,000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1-3.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shaed_plant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일 때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lux_min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1,000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light_type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변수에 입력된 값에 따라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chlorophyll_b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”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라는 엽록소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B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함량을 나타내는 데이터를 초기화한다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2-1.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sun_plant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일 때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chlorophyll_b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HIGH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설정된다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2-2.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semi_sun_plant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일 때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chlorphyll_b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MIDIUM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으로 설정된다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2-3.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shade_plant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일 때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cholorphyll_b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LOW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설정된다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light_type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 입력된 값에 따라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lighting_time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이라는 일광 시간을 나타내는 객체를 초기화한다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3-1.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sun_plant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일 때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lighting_time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10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시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~17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시로 설정된다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3-2.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semi_sun_plant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일 때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lighting_time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10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시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~15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시로 설정된다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3-3.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shade_plant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일 때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lighting_time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11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시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~14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시로 설정된다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On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값을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FALSE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초기화한다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On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은 전구가 켜져 있는지 나타내는 값이다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5. 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light_set_on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이라는 변수를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TRUE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설정한다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관리치가 입력된 걸 뜻한다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343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자동 관리 시작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60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940E83F-9724-45E7-8F98-88AF35855507}"/>
              </a:ext>
            </a:extLst>
          </p:cNvPr>
          <p:cNvGraphicFramePr/>
          <p:nvPr/>
        </p:nvGraphicFramePr>
        <p:xfrm>
          <a:off x="1234440" y="56294"/>
          <a:ext cx="9803673" cy="6629693"/>
        </p:xfrm>
        <a:graphic>
          <a:graphicData uri="http://schemas.openxmlformats.org/drawingml/2006/table">
            <a:tbl>
              <a:tblPr firstRow="1" bandRow="1"/>
              <a:tblGrid>
                <a:gridCol w="1661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2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704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자동 관리 시작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507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설정 값이 모두 입력되면 자동 관리를 시작한다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704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305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‘registration’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변수가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TRUE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‘running’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변수가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FALSE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water_set_on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TRUE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light_set_on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TRUE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Hue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전구와 연결된 상태다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129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흐름:</a:t>
                      </a: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check_sense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함수를 실행시킨다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이는 센서를 활성화 시키는 기능이며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이에 대한 데이터를 담은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sensed_data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클래스 객체를 반환한다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running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변수를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TRUE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바꾼다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이제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식물 자동 관리를 수행한다는 뜻이다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99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2422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check_sense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실행했으나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입력된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sensed_data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객체 값이 무효하다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1-1. 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에게 센서에 문제가 있다고 알린다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861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DDC670B-55BE-43D8-992D-8EDB89BA9BD7}"/>
              </a:ext>
            </a:extLst>
          </p:cNvPr>
          <p:cNvGraphicFramePr/>
          <p:nvPr/>
        </p:nvGraphicFramePr>
        <p:xfrm>
          <a:off x="605790" y="180302"/>
          <a:ext cx="11029949" cy="6550559"/>
        </p:xfrm>
        <a:graphic>
          <a:graphicData uri="http://schemas.openxmlformats.org/drawingml/2006/table">
            <a:tbl>
              <a:tblPr firstRow="1" bandRow="1"/>
              <a:tblGrid>
                <a:gridCol w="1869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74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급수 필요 여부 확인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272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펌프를 켤 필요가 있는지 상시 확인한다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52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657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‘running’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변수가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TRUE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이다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627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흐름:</a:t>
                      </a: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342900" lvl="0" indent="-34290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check_pump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함수를 실행시킨다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이는 펌프 작동이 필요한지 확인하는 기능이다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sensed_data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water_supply_cycle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pump_time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paramete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들어간다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342900" lvl="0" indent="-34290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설정 값과 센싱 값을 비교한다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적정 수분 구간이면 다음 조건도 확인한다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water_supply_cycle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보고 물을 주는 날인지 확인한다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pump_time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보고 물 줄 시간인지 확인한다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물 줄 시간이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맞다면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펌프 작동이 필요하다고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TRUE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값을 반환한다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94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Check_pump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함수는 실시간 체크를 위해서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일회성이 아니라 반복적으로 재귀 호출된다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829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2-1.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물이 부족하다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2-2.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펌프 작동이 필요하다고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TRUE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값을 반환한다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2-1.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물이 과하다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3-1.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water_supply_cylcle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보고 오늘이 물 주는 날이면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다음으로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물 주기를 미룬다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FALSE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반환한다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5-1.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적정 수분 구간이며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물 줄 때도 아니다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펌프 작동이 필요 없다고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FALSE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반환한다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12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1553B48-BB33-4B39-BBC6-80E00AE6DEC5}"/>
              </a:ext>
            </a:extLst>
          </p:cNvPr>
          <p:cNvGraphicFramePr/>
          <p:nvPr/>
        </p:nvGraphicFramePr>
        <p:xfrm>
          <a:off x="203835" y="284894"/>
          <a:ext cx="11784329" cy="5551803"/>
        </p:xfrm>
        <a:graphic>
          <a:graphicData uri="http://schemas.openxmlformats.org/drawingml/2006/table">
            <a:tbl>
              <a:tblPr firstRow="1" bandRow="1"/>
              <a:tblGrid>
                <a:gridCol w="1997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7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704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필요 여부 확인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507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는 조명을 켤 필요가 있는지 상시 확인한다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7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 Pi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‘running’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변수가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TRUE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7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흐름:</a:t>
                      </a: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342900" lvl="0" indent="-34290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check_light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함수를 실행시킨다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이는 전구를 작동이 필요한지 확인하는 기능이다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sensed_data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on,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lighting_time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parameter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로 들어간다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설정 값과 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sensed_data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비교한다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최소 광량에 미달하면 다음 조건도 확인한다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342900" lvl="0" indent="-34290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AutoNum type="arabicPeriod"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lighting_time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확인한다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시간이면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전구를 켜야 한다고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check_lighting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()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TRUE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반환한다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99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check_light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함수는 실시간 체크를 위해서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일회성이 아니라 반복적으로 재귀 호출된다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2422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2-1.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최소 광량에 충족하면 다음 조건을 확인한다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2-2. on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값을 확인한다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조명이 켜져 있다면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없이도 빛이 충분한지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</a:t>
                      </a:r>
                      <a:r>
                        <a:rPr lang="en-US" altLang="ko-KR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sensed_data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다시 본다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2-3.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빛이 충분하면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FALSE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반환한다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3-1.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조명 시간이 아니면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FALSE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반환한다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199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4241081-08A5-4256-AAF4-16B885976577}"/>
              </a:ext>
            </a:extLst>
          </p:cNvPr>
          <p:cNvGraphicFramePr/>
          <p:nvPr/>
        </p:nvGraphicFramePr>
        <p:xfrm>
          <a:off x="1738450" y="293736"/>
          <a:ext cx="8715098" cy="5532837"/>
        </p:xfrm>
        <a:graphic>
          <a:graphicData uri="http://schemas.openxmlformats.org/drawingml/2006/table">
            <a:tbl>
              <a:tblPr firstRow="1" bandRow="1"/>
              <a:tblGrid>
                <a:gridCol w="147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유스케이스명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내에서 식물 삭제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개요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사용자는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Android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App을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이용하며,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내에서 기르던 하는 식물을 삭제한다.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관련 액터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Android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, 사용자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선행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사용자의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smartphone과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Pi는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WiFi로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연결된 상태이다.</a:t>
                      </a: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현재 식물이 등록 되어있는 상태이다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72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이벤트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defTabSz="914400" eaLnBrk="1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기본 흐름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: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1.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식물 정보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(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바탕화면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 5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)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선택하여 이동한다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2.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정보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1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번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UI,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삭제 버튼을 누른다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3.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이름을 가리키며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“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‘~~’ </a:t>
                      </a:r>
                      <a:r>
                        <a:rPr lang="ko-KR" altLang="en-US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삭제하시겠습니까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? ”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라는 팝업창이 뜬다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endParaRPr lang="en-US" altLang="ko-KR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  <a:p>
                      <a:pPr marL="0" lvl="0" indent="0" algn="just" defTabSz="914400" eaLnBrk="1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‘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확인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을 누른다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5. </a:t>
                      </a:r>
                      <a:r>
                        <a:rPr lang="en-US" altLang="ko-KR" sz="1400" b="1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에서 해당 정보가 삭제된다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 </a:t>
                      </a:r>
                    </a:p>
                    <a:p>
                      <a:pPr marL="0" lvl="0" indent="0" algn="just" defTabSz="914400" eaLnBrk="1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6. App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이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Raspberry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와 관련 통신을 수행하는 동안 사용자는 대기한다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4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후행 조건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11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대안 흐름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사용자가 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‘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취소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’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를 누른다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4-1.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기존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 </a:t>
                      </a: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식물 정보가 유지된다</a:t>
                      </a:r>
                      <a:r>
                        <a:rPr lang="en-US" altLang="ko-KR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.</a:t>
                      </a: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48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비기능적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400" b="0" i="0" kern="1200" spc="5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sym typeface="Wingdings"/>
                        </a:rPr>
                        <a:t>요구사항</a:t>
                      </a:r>
                    </a:p>
                  </a:txBody>
                  <a:tcPr marL="90006" marR="90006" marT="46789" marB="46789">
                    <a:lnL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1400" b="0" i="0" kern="1200" spc="5" baseline="0" dirty="0">
                        <a:solidFill>
                          <a:srgbClr val="000000"/>
                        </a:solidFill>
                        <a:latin typeface="굴림"/>
                        <a:ea typeface="굴림"/>
                        <a:sym typeface="Wingdings"/>
                      </a:endParaRPr>
                    </a:p>
                  </a:txBody>
                  <a:tcPr marL="90006" marR="90006" marT="46789" marB="46789">
                    <a:lnL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2853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09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5218</Words>
  <Application>Microsoft Office PowerPoint</Application>
  <PresentationFormat>와이드스크린</PresentationFormat>
  <Paragraphs>782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민수</dc:creator>
  <cp:lastModifiedBy>권 민수</cp:lastModifiedBy>
  <cp:revision>1</cp:revision>
  <dcterms:created xsi:type="dcterms:W3CDTF">2020-11-25T22:17:22Z</dcterms:created>
  <dcterms:modified xsi:type="dcterms:W3CDTF">2020-11-25T22:18:05Z</dcterms:modified>
</cp:coreProperties>
</file>