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76" r:id="rId9"/>
    <p:sldId id="277" r:id="rId10"/>
    <p:sldId id="263" r:id="rId11"/>
    <p:sldId id="279" r:id="rId12"/>
    <p:sldId id="280" r:id="rId13"/>
    <p:sldId id="278" r:id="rId14"/>
    <p:sldId id="281" r:id="rId15"/>
    <p:sldId id="282" r:id="rId16"/>
    <p:sldId id="265" r:id="rId17"/>
    <p:sldId id="283" r:id="rId18"/>
    <p:sldId id="285" r:id="rId19"/>
    <p:sldId id="266" r:id="rId20"/>
    <p:sldId id="28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8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4B64F-9B71-4C9A-A35A-AD61B0D1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41A88-EE80-4D8D-9EC1-CA1ED31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99F00-5B7B-4837-8689-5142C385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4C716-4E7C-4712-AE48-91F91E8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5F4BE-BE4F-4EB9-8261-ED725CBB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0ED6-1BAF-4888-96CA-B35EA016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CEAB7-6BFE-43D8-BB78-6B16B0AC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4178-05D2-43EB-8DF8-63EEFD88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8FE49-5F84-48E6-B2A0-0B69CD16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0FBDD-5C9C-4774-BEF8-42BD13AE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01CD1-66BA-47E7-AB16-7EA347221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15FD5D-D682-462D-94E4-E1E799D7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606B-0948-4544-A962-5817B2DB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8592A-CCF7-48E6-9BDB-BB0A48C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3D658-CDC8-44C3-8F05-EAE417D3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9FC32-1610-49B6-A5C6-F15CF0F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5A72-3E76-43B8-A9FF-30F94D73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56DBF-7C1C-4A68-A57D-436C481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05AD2-5231-45A8-99EB-74BCBE6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6A4-8C4C-43A3-A456-E62382B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CB60-249A-444D-A9BD-3BC22F7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910DF-F695-49C2-AD08-5645B83E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21E28-4F86-4572-AAE9-53285E1B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EC3F-77E9-4F1B-A50B-83DA0A9B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A225D-C475-473E-93AC-F4BD423F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FFDE-D8A8-4EBE-9B47-C800C0DF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F0BA-9BEE-4E27-AD2B-B4524437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D2C92-2294-4C30-9E2D-AF1A1767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D52D7-74DB-473B-964B-0B9F4086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4FEBA-D363-4899-8AC5-B5BE0685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1EF52-D2E4-4E8B-A1E4-6559D55F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84B3-2AD7-4F1D-A15E-8D0BA383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8D0B6-35A5-4082-9F9D-1DF68D40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0CC82-9758-4475-ACD6-4957BB7E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1D465-1802-476F-8C85-CE54FD71A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AE45C-A737-4E0B-9F4B-2A17DBDD0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70E92B-045D-4AC4-9A85-702D5AB9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02E1B-CDC0-4ECA-A006-D4B5419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3BE1B-5B60-4F97-BF38-9124643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54E23-713A-4CBF-B115-FE957E58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E4286-FAFE-4A73-8237-11F4B1F6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DF6E84-D1EB-4BD0-AB25-398ED539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AA999-A1B6-4FBE-B6D9-E4A9510F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B43DA-DB7B-4CDA-9B5D-44A7E50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B2EFF-DA65-49C4-B603-85A1653D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7A3E5-7290-412C-97D0-3A86C9A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0828-8951-4199-9175-F954D7C7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87514-3F04-4450-BDE3-D102F5D2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8F5C-C612-44A8-9898-87DFF8A0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6411C-CF8A-41B1-9A14-47EEB07B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B4366-FF03-4275-BF76-360D3EFD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E3C2C-7B65-4859-BF34-0366A5AE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4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F8764-DCD4-4ECD-AE7A-C06753D4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4AB7C4-A727-40B8-985E-9DA7166B2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6EB9C-BADD-4823-B6FB-527CA54D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DACB7-63AE-42FC-82B0-2D483890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45BDF-1AA1-4F08-A016-33E899A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BCE64-8E3A-498A-A36C-E83CA1A6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A8B5D7-16FD-4DE7-8CDB-8F8F8EA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B3510-25D5-4666-B896-8E38C57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473CB-0CEF-4E45-8FE5-4633E29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17BA-838C-430E-B6C9-55589BFDAB3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B9511-377A-4672-B913-B59A623B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A94AC-C7F4-47EE-9288-F5C3ECB1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ACB2-348F-47EB-BDE8-A902A295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anq.com/P011444782" TargetMode="External"/><Relationship Id="rId7" Type="http://schemas.openxmlformats.org/officeDocument/2006/relationships/hyperlink" Target="https://www.icbanq.com/P007456353" TargetMode="External"/><Relationship Id="rId2" Type="http://schemas.openxmlformats.org/officeDocument/2006/relationships/hyperlink" Target="https://www.icbanq.com/P0085600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ping.interpark.com/product/productInfo.do?prdNo=6575550683&amp;gclid=Cj0KCQiAhs79BRD0ARIsAC6XpaUiCofo0-sxyq7g4Uh9oxz60u9KldUlAQOCn_v3COIpYxbAVWerLbcaAqv1EALw_wcB" TargetMode="External"/><Relationship Id="rId5" Type="http://schemas.openxmlformats.org/officeDocument/2006/relationships/hyperlink" Target="http://mechasolution.com/shop/goods/goods_view.php?goodsno=584152&amp;category=" TargetMode="External"/><Relationship Id="rId4" Type="http://schemas.openxmlformats.org/officeDocument/2006/relationships/hyperlink" Target="https://smartstore.naver.com/domekit/products/4560192759?NaPm=ct%3Dkhnac4uo%7Cci%3D9b1be201241d5704d5b197d1933ca3739a90002e%7Ctr%3Dslsl%7Csn%3D278114%7Chk%3D72c23ac68f88c3d38dbdc014b56ceec19cac479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7shop.kr/product/detail.html?product_no=81&amp;cate_no=44&amp;display_group=1&amp;cafe_mkt=naver_ks&amp;mkt_in=Y&amp;ghost_mall_id=naver&amp;ref=naver_open" TargetMode="External"/><Relationship Id="rId2" Type="http://schemas.openxmlformats.org/officeDocument/2006/relationships/hyperlink" Target="https://smartstore.naver.com/altron/products/4785174094?NaPm=ct%3Dkhn694ew%7Cci%3D0z40003dSpftTpFWTeZt%7Ctr%3Dpla%7Chk%3D5592ada35a13df6be9b572cee3b1d81dfa639c3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sketchup.com/app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9D0C-6C39-4CFB-B0B7-40FAB121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887"/>
            <a:ext cx="9144000" cy="1179139"/>
          </a:xfrm>
        </p:spPr>
        <p:txBody>
          <a:bodyPr/>
          <a:lstStyle/>
          <a:p>
            <a:r>
              <a:rPr lang="en-US" altLang="ko-KR" dirty="0"/>
              <a:t>HW </a:t>
            </a:r>
            <a:r>
              <a:rPr lang="ko-KR" altLang="en-US" dirty="0"/>
              <a:t>목록 및 예산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3DF592-325C-466F-84AD-3455BDC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23897"/>
              </p:ext>
            </p:extLst>
          </p:nvPr>
        </p:nvGraphicFramePr>
        <p:xfrm>
          <a:off x="1148976" y="1364389"/>
          <a:ext cx="10307916" cy="499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972">
                  <a:extLst>
                    <a:ext uri="{9D8B030D-6E8A-4147-A177-3AD203B41FA5}">
                      <a16:colId xmlns:a16="http://schemas.microsoft.com/office/drawing/2014/main" val="281044213"/>
                    </a:ext>
                  </a:extLst>
                </a:gridCol>
                <a:gridCol w="1717986">
                  <a:extLst>
                    <a:ext uri="{9D8B030D-6E8A-4147-A177-3AD203B41FA5}">
                      <a16:colId xmlns:a16="http://schemas.microsoft.com/office/drawing/2014/main" val="2723878792"/>
                    </a:ext>
                  </a:extLst>
                </a:gridCol>
                <a:gridCol w="1717986">
                  <a:extLst>
                    <a:ext uri="{9D8B030D-6E8A-4147-A177-3AD203B41FA5}">
                      <a16:colId xmlns:a16="http://schemas.microsoft.com/office/drawing/2014/main" val="1880891072"/>
                    </a:ext>
                  </a:extLst>
                </a:gridCol>
                <a:gridCol w="3435972">
                  <a:extLst>
                    <a:ext uri="{9D8B030D-6E8A-4147-A177-3AD203B41FA5}">
                      <a16:colId xmlns:a16="http://schemas.microsoft.com/office/drawing/2014/main" val="632439041"/>
                    </a:ext>
                  </a:extLst>
                </a:gridCol>
              </a:tblGrid>
              <a:tr h="700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택배비</a:t>
                      </a:r>
                      <a:r>
                        <a:rPr lang="ko-KR" altLang="en-US" dirty="0"/>
                        <a:t>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41091"/>
                  </a:ext>
                </a:extLst>
              </a:tr>
              <a:tr h="1117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토양 수분 측정 센서 </a:t>
                      </a:r>
                      <a:r>
                        <a:rPr lang="en-US" altLang="ko-KR" sz="1400" dirty="0"/>
                        <a:t>C27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Icbanq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3,400\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7149"/>
                  </a:ext>
                </a:extLst>
              </a:tr>
              <a:tr h="116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BH1750FVI I2C</a:t>
                      </a:r>
                      <a:r>
                        <a:rPr lang="ko-KR" altLang="en-US" sz="1400" dirty="0"/>
                        <a:t>지원 </a:t>
                      </a:r>
                      <a:r>
                        <a:rPr lang="ko-KR" altLang="en-US" sz="1400" dirty="0" err="1"/>
                        <a:t>조도센서모듈</a:t>
                      </a:r>
                      <a:r>
                        <a:rPr lang="en-US" altLang="ko-KR" sz="1400" dirty="0"/>
                        <a:t>(P5144-2)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Icbanq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37,700\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31095"/>
                  </a:ext>
                </a:extLst>
              </a:tr>
              <a:tr h="1562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DM989 </a:t>
                      </a:r>
                      <a:r>
                        <a:rPr lang="ko-KR" altLang="en-US" sz="1400" dirty="0"/>
                        <a:t>미니 </a:t>
                      </a:r>
                      <a:r>
                        <a:rPr lang="ko-KR" altLang="en-US" sz="1400" dirty="0" err="1"/>
                        <a:t>샤플로</a:t>
                      </a:r>
                      <a:r>
                        <a:rPr lang="ko-KR" altLang="en-US" sz="1400" dirty="0"/>
                        <a:t> 펌프 </a:t>
                      </a:r>
                      <a:r>
                        <a:rPr lang="en-US" altLang="ko-KR" sz="1400" dirty="0"/>
                        <a:t>3~5V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실리콘튜브 </a:t>
                      </a:r>
                      <a:r>
                        <a:rPr lang="en-US" altLang="ko-KR" sz="1400" dirty="0"/>
                        <a:t>1m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도매키드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10,600\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63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598840-DBCD-45BC-A2BD-140A6E390E96}"/>
              </a:ext>
            </a:extLst>
          </p:cNvPr>
          <p:cNvGrpSpPr/>
          <p:nvPr/>
        </p:nvGrpSpPr>
        <p:grpSpPr>
          <a:xfrm>
            <a:off x="4780934" y="2156026"/>
            <a:ext cx="1368854" cy="4181124"/>
            <a:chOff x="4094358" y="2082159"/>
            <a:chExt cx="1368854" cy="4181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82E634-70D0-40C2-A10E-9CB5A378DD2E}"/>
                </a:ext>
              </a:extLst>
            </p:cNvPr>
            <p:cNvGrpSpPr/>
            <p:nvPr/>
          </p:nvGrpSpPr>
          <p:grpSpPr>
            <a:xfrm>
              <a:off x="4152510" y="2082159"/>
              <a:ext cx="1153366" cy="2117918"/>
              <a:chOff x="4152510" y="2082159"/>
              <a:chExt cx="1153366" cy="2117918"/>
            </a:xfrm>
          </p:grpSpPr>
          <p:pic>
            <p:nvPicPr>
              <p:cNvPr id="10" name="그림 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4F4F8AC-2FD2-4901-BA65-122C87E67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823" y="2082159"/>
                <a:ext cx="922741" cy="922741"/>
              </a:xfrm>
              <a:prstGeom prst="rect">
                <a:avLst/>
              </a:prstGeom>
            </p:spPr>
          </p:pic>
          <p:pic>
            <p:nvPicPr>
              <p:cNvPr id="12" name="그림 11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6A7A36C7-17F8-451C-81FA-492058AB0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510" y="3245259"/>
                <a:ext cx="1153366" cy="954818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C37EE89-D2C1-43F2-A73E-1673AB95C246}"/>
                </a:ext>
              </a:extLst>
            </p:cNvPr>
            <p:cNvGrpSpPr/>
            <p:nvPr/>
          </p:nvGrpSpPr>
          <p:grpSpPr>
            <a:xfrm>
              <a:off x="4094358" y="4440436"/>
              <a:ext cx="1368854" cy="1822847"/>
              <a:chOff x="4094358" y="4440436"/>
              <a:chExt cx="1368854" cy="1822847"/>
            </a:xfrm>
          </p:grpSpPr>
          <p:pic>
            <p:nvPicPr>
              <p:cNvPr id="19" name="그림 18" descr="앉아있는, 쌍, 테이블, 남자이(가) 표시된 사진&#10;&#10;자동 생성된 설명">
                <a:extLst>
                  <a:ext uri="{FF2B5EF4-FFF2-40B4-BE49-F238E27FC236}">
                    <a16:creationId xmlns:a16="http://schemas.microsoft.com/office/drawing/2014/main" id="{1062A25F-B41E-432D-89EB-86F9A7CF7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883" y="4440436"/>
                <a:ext cx="678619" cy="689442"/>
              </a:xfrm>
              <a:prstGeom prst="rect">
                <a:avLst/>
              </a:prstGeom>
            </p:spPr>
          </p:pic>
          <p:pic>
            <p:nvPicPr>
              <p:cNvPr id="21" name="그림 20" descr="실내, 앉아있는, 작은, 테이블이(가) 표시된 사진&#10;&#10;자동 생성된 설명">
                <a:extLst>
                  <a:ext uri="{FF2B5EF4-FFF2-40B4-BE49-F238E27FC236}">
                    <a16:creationId xmlns:a16="http://schemas.microsoft.com/office/drawing/2014/main" id="{042E8FF8-3491-4955-B67C-6990051C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4358" y="5308465"/>
                <a:ext cx="1368854" cy="9548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5640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798076545"/>
              </p:ext>
            </p:extLst>
          </p:nvPr>
        </p:nvGraphicFramePr>
        <p:xfrm>
          <a:off x="1738450" y="293736"/>
          <a:ext cx="8715098" cy="5703373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 기르고자 하는 식물을 등록한다.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App을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smartphone과 Raspberry Pi는 WiFi Direct로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실행시킨다. 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페이지를 선택하여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페이지 우측 상단의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‘+’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등록 페이지로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관련 정보를 선택하고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‘확인’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식물을 등록을 완료한다.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관련 통신을 수행하는 동안 사용자가 대기한다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–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Usecase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참조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등록이 잘 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과정에서 문제 발생 시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등록에 실패했다고 안내한다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사용자에게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사용자는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해제하였다가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재연결한다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1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 변경이 완료되었다는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6C4913-28EC-48E4-A0E6-46F03060D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583432"/>
              </p:ext>
            </p:extLst>
          </p:nvPr>
        </p:nvGraphicFramePr>
        <p:xfrm>
          <a:off x="1237129" y="252238"/>
          <a:ext cx="9216420" cy="6431429"/>
        </p:xfrm>
        <a:graphic>
          <a:graphicData uri="http://schemas.openxmlformats.org/drawingml/2006/table">
            <a:tbl>
              <a:tblPr firstRow="1" bandRow="1"/>
              <a:tblGrid>
                <a:gridCol w="15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 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64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사용자로부터 받은 신규 식물 정보를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발신한다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신호를 대기한다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메시지를 수신한다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메시지 타입을 보고 식물 등록 요청임을 인지한다.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 데이터에 신규 식물 정보를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정보 저장이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완료됬다는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메시지를 보낸다.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수신한다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신규 등록된 식물의 설정대로 식물 관리를 시작한다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9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-1.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정보를 수신하지 못할 경우,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신호 대기를 지속한다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대기 후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정보 저장이 실패했다고 인지한다.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해당 정보를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재발신한다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다시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못받으면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비정상 통신 상태로 판단한다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–App-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 식물 등록 대안 흐름 참조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1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성능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과도한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대기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피하기 위해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가량만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기다린다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등록 요청을 수신했다면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빠르게 이를 처리하고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보내야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내에 관련 작업을 수행한다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6E64-AF2F-4349-B42D-C727315B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내에서 식물 등록</a:t>
            </a:r>
            <a:b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C9865C-1BF3-4332-9763-0B3FE2D8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4" y="1966934"/>
            <a:ext cx="2432682" cy="405447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72AA14-D937-4E58-A956-0957E8CA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885772"/>
            <a:ext cx="2534322" cy="4223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25C308-2CAB-4C02-B6B3-A1A1AE78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91" y="1885772"/>
            <a:ext cx="2481380" cy="413563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193F7-C2FD-4F1F-9576-45290A08C135}"/>
              </a:ext>
            </a:extLst>
          </p:cNvPr>
          <p:cNvCxnSpPr>
            <a:cxnSpLocks/>
          </p:cNvCxnSpPr>
          <p:nvPr/>
        </p:nvCxnSpPr>
        <p:spPr>
          <a:xfrm>
            <a:off x="3227294" y="3994169"/>
            <a:ext cx="380997" cy="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EB967B-3A1B-41DC-90BB-8A5F53A942A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19093" y="3997707"/>
            <a:ext cx="562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A80696-21B7-4EAE-9292-CF8236D52536}"/>
              </a:ext>
            </a:extLst>
          </p:cNvPr>
          <p:cNvCxnSpPr>
            <a:endCxn id="9" idx="3"/>
          </p:cNvCxnSpPr>
          <p:nvPr/>
        </p:nvCxnSpPr>
        <p:spPr>
          <a:xfrm>
            <a:off x="8731624" y="3994169"/>
            <a:ext cx="584496" cy="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EDF4057-826C-477A-A0B0-5F01C06F2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57" y="1885772"/>
            <a:ext cx="2534322" cy="42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241081-08A5-4256-AAF4-16B88597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51377"/>
              </p:ext>
            </p:extLst>
          </p:nvPr>
        </p:nvGraphicFramePr>
        <p:xfrm>
          <a:off x="1738450" y="293736"/>
          <a:ext cx="8715098" cy="578245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기르던 하는 식물을 삭제한다.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사용자의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목록 페이지를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식물 목록이 보인다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활성화된 식물은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V’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표시가 붙어있다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식물을 꾹 누르면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삭제하겠냐는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window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 정보가 삭제된다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관련 통신을 수행하는 동안 사용자는 대기한다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사용자에게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삭제가 완료되었다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＂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팝업창을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과정에서 문제 발생 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등록에 실패했다고 안내한다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사용자에게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해제하였다가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재연결한다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1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 변경이 완료되었다는 팝업 창을 띄워준다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3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C74817-2BED-41BF-AED1-A6FD4E746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635506"/>
              </p:ext>
            </p:extLst>
          </p:nvPr>
        </p:nvGraphicFramePr>
        <p:xfrm>
          <a:off x="1738450" y="293736"/>
          <a:ext cx="8715098" cy="632499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 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사용자의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특정 식물 정보를 삭제하라는 메시지를 보낸다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메시지를 보내길 대기한다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메시지를 수신한다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메시지 타입을 보고 식물 삭제 요청임을 인지한다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해당되는 식물 정보를 삭제한다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삭제 요청이 수행되었다고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메시지를 보낸다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수신한다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삭제 요청 받은 정보가 현재 관리 중인 식물에 대한 것일 때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소등하고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점등 시간을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급수를 중단하고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주기를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대기 모드로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진입한다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Sensing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한 데이터를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송신하지 않는다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성능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과도한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대기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피하기 위해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가량만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기다린다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삭제 요청을 수신했다면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빠르게 이를 처리하고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보내야 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1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내에 관련 작업을 수행한다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CFFF-61B4-4D75-980E-1A0E8A5C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내에서 식물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1C2E5D-2A59-405C-A518-FE663AEC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0" y="1752543"/>
            <a:ext cx="2326374" cy="387729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8FD98-EDE8-4A51-9FDB-A57DC7F3D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56" y="1721615"/>
            <a:ext cx="2363488" cy="393914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2C644E-9381-43D3-80B8-4A0F4A9D21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07724" y="3691189"/>
            <a:ext cx="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D6E9BC-9687-4699-AA9C-71DC96F1D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41" y="1681723"/>
            <a:ext cx="2580597" cy="43009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C82BE4-3C8D-4969-9783-EB6ED5656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76" y="1703684"/>
            <a:ext cx="2580596" cy="430099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1CB543-FC66-458A-88E1-F669990558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50844" y="3691189"/>
            <a:ext cx="89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732854-18DE-4313-89CE-465883F1995C}"/>
              </a:ext>
            </a:extLst>
          </p:cNvPr>
          <p:cNvCxnSpPr>
            <a:stCxn id="13" idx="3"/>
          </p:cNvCxnSpPr>
          <p:nvPr/>
        </p:nvCxnSpPr>
        <p:spPr>
          <a:xfrm>
            <a:off x="8920038" y="3832221"/>
            <a:ext cx="564621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5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765E71-EC6F-4BC3-BD6D-BF0153A36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242606"/>
              </p:ext>
            </p:extLst>
          </p:nvPr>
        </p:nvGraphicFramePr>
        <p:xfrm>
          <a:off x="1738450" y="293736"/>
          <a:ext cx="8715098" cy="625184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다수의 식물 목록을 유지할 수 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그리고 사용자는 중에 하나를 골라서 활성화한다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목록 페이지를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활성화된 식물은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V’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표시가 붙어있다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기존에 등록한 식물 목록 중에 하나를 터치한다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식물을 활성화할 것이냐는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window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식물 정보에 맞추어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설정이 바뀐다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관련 내용을 통신하는 동안 사용자는 대기한다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사용자에게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변경이 완료되었다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＂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팝업창을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과정에서 문제 발생 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변경에 실패했다고 안내한다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사용자에게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해제하였다가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재연결한다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1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 변경이 완료되었다는 팝업 창을 띄워준다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아이콘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다수의 식물이 등록되어 있을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인지하기 쉽도록 각 식물군 별로 다른 아이콘을 이름 옆에 지원한다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7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270267-09A9-4E2C-ACE4-9C80A112D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903958"/>
              </p:ext>
            </p:extLst>
          </p:nvPr>
        </p:nvGraphicFramePr>
        <p:xfrm>
          <a:off x="1810168" y="293735"/>
          <a:ext cx="8715098" cy="6317320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변경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변경 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사용자의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Direct로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목록 페이지를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목록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활성화된 식물은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V’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표시가 붙어있다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기존에 등록한 식물 목록 중에 하나를 터치한다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식물을 활성화할 것이냐는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window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선택한 식물 설정이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활성화된다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등록된 식물 정보를 교체하라는 메시지를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발신한다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메세지를 수신하면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관리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동작을 멈춘다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정보를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10.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식물 변경이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완료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되었다고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10-1.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정보를 수신하지 못할 경우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신호를 보내지 않는다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식물 정보를 발신 후에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못 받으면 연결이 비정상인 것으로 인지한다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해당 정보를 재 발신한다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못 받으면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비정상 통신 상태로 간주하고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해제한다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사용자에게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연결을 다시하라고 안내한다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 연결 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식물 정보가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재전송된다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아이콘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다수의 식물이 등록되어 있을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인지하기 쉽도록 각 식물군 별로 다른 아이콘을 이름 옆에 지원한다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4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CFFF-61B4-4D75-980E-1A0E8A5C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내에서 식물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1C2E5D-2A59-405C-A518-FE663AEC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0" y="1752543"/>
            <a:ext cx="2326374" cy="387729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8FD98-EDE8-4A51-9FDB-A57DC7F3D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56" y="1721615"/>
            <a:ext cx="2363488" cy="393914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2C644E-9381-43D3-80B8-4A0F4A9D21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07724" y="3691189"/>
            <a:ext cx="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1CB543-FC66-458A-88E1-F669990558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50844" y="3691189"/>
            <a:ext cx="89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732854-18DE-4313-89CE-465883F1995C}"/>
              </a:ext>
            </a:extLst>
          </p:cNvPr>
          <p:cNvCxnSpPr>
            <a:cxnSpLocks/>
          </p:cNvCxnSpPr>
          <p:nvPr/>
        </p:nvCxnSpPr>
        <p:spPr>
          <a:xfrm>
            <a:off x="9036579" y="3733609"/>
            <a:ext cx="564621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3BB304-F317-4CE8-B264-4780474F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76" y="1587009"/>
            <a:ext cx="2525015" cy="4208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4CA9C7-73E5-43D3-BFEA-4C278814A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10" y="1464865"/>
            <a:ext cx="2517538" cy="41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0D8E8-778B-4DCD-878A-4BDBCD1A6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89754"/>
              </p:ext>
            </p:extLst>
          </p:nvPr>
        </p:nvGraphicFramePr>
        <p:xfrm>
          <a:off x="1738450" y="293735"/>
          <a:ext cx="8715098" cy="568011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Direct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핫스팟 기능을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켜둔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상태이다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설정 페이지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휴대폰의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네트워크 탐색창으로 연결된다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다른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망에 접속할 때와 동일하게 ‘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채널을 찾아 접속하면 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비밀번호는 없다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바뀌어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안내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만 연결해서는 시스템을 온전히 쓰기 힘들다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둘을 연결한 이후에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Rasberry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전구도 연결하도록 안내한다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4ADB1E8-7100-45CF-9667-206FDBCB8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409461"/>
              </p:ext>
            </p:extLst>
          </p:nvPr>
        </p:nvGraphicFramePr>
        <p:xfrm>
          <a:off x="1062316" y="355413"/>
          <a:ext cx="10367682" cy="62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894">
                  <a:extLst>
                    <a:ext uri="{9D8B030D-6E8A-4147-A177-3AD203B41FA5}">
                      <a16:colId xmlns:a16="http://schemas.microsoft.com/office/drawing/2014/main" val="3231857124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3980381320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4135649033"/>
                    </a:ext>
                  </a:extLst>
                </a:gridCol>
                <a:gridCol w="3455894">
                  <a:extLst>
                    <a:ext uri="{9D8B030D-6E8A-4147-A177-3AD203B41FA5}">
                      <a16:colId xmlns:a16="http://schemas.microsoft.com/office/drawing/2014/main" val="156676557"/>
                    </a:ext>
                  </a:extLst>
                </a:gridCol>
              </a:tblGrid>
              <a:tr h="548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택배비</a:t>
                      </a:r>
                      <a:r>
                        <a:rPr lang="ko-KR" altLang="en-US" dirty="0"/>
                        <a:t>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64898"/>
                  </a:ext>
                </a:extLst>
              </a:tr>
              <a:tr h="2057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MDD3A </a:t>
                      </a:r>
                      <a:r>
                        <a:rPr lang="ko-KR" altLang="en-US" sz="1400" dirty="0"/>
                        <a:t>모터드라이버 모듈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mechsolution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10,500\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38464"/>
                  </a:ext>
                </a:extLst>
              </a:tr>
              <a:tr h="102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라즈베리파이</a:t>
                      </a:r>
                      <a:r>
                        <a:rPr lang="ko-KR" altLang="en-US" sz="1400" dirty="0"/>
                        <a:t> 점퍼케이블 </a:t>
                      </a:r>
                      <a:r>
                        <a:rPr lang="en-US" altLang="ko-KR" sz="1400" dirty="0"/>
                        <a:t>40</a:t>
                      </a:r>
                      <a:r>
                        <a:rPr lang="ko-KR" altLang="en-US" sz="1400" dirty="0"/>
                        <a:t>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Male to Male 1set, Male to Female 1set.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인터파크</a:t>
                      </a:r>
                      <a:r>
                        <a:rPr lang="en-US" altLang="ko-KR" dirty="0"/>
                        <a:t>-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nknk222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4,100\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7258"/>
                  </a:ext>
                </a:extLst>
              </a:tr>
              <a:tr h="1028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라즈베리파이용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Pi T- Cobbler </a:t>
                      </a:r>
                      <a:r>
                        <a:rPr lang="ko-KR" altLang="en-US" sz="1400" dirty="0"/>
                        <a:t>브레이크 아웃 조립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icbanq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12,092\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12173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4236B3-BC77-47EA-BE5A-7B2723CC6FC3}"/>
              </a:ext>
            </a:extLst>
          </p:cNvPr>
          <p:cNvGrpSpPr/>
          <p:nvPr/>
        </p:nvGrpSpPr>
        <p:grpSpPr>
          <a:xfrm>
            <a:off x="4577944" y="1148603"/>
            <a:ext cx="1518056" cy="4845172"/>
            <a:chOff x="4577944" y="1148603"/>
            <a:chExt cx="1518056" cy="484517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DF59FD8-0547-4525-8B38-C6641465B165}"/>
                </a:ext>
              </a:extLst>
            </p:cNvPr>
            <p:cNvGrpSpPr/>
            <p:nvPr/>
          </p:nvGrpSpPr>
          <p:grpSpPr>
            <a:xfrm>
              <a:off x="4577944" y="1148603"/>
              <a:ext cx="1419444" cy="3334870"/>
              <a:chOff x="4577944" y="1148603"/>
              <a:chExt cx="1419444" cy="3334870"/>
            </a:xfrm>
          </p:grpSpPr>
          <p:pic>
            <p:nvPicPr>
              <p:cNvPr id="10" name="그림 9" descr="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231BE98E-F8AC-45D8-B7E2-10C430FA7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5179" y="1148603"/>
                <a:ext cx="1312209" cy="131220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B9B0317-6B68-4733-807E-0AE785E28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7944" y="3171263"/>
                <a:ext cx="1419444" cy="1312210"/>
              </a:xfrm>
              <a:prstGeom prst="rect">
                <a:avLst/>
              </a:prstGeom>
            </p:spPr>
          </p:pic>
        </p:grpSp>
        <p:pic>
          <p:nvPicPr>
            <p:cNvPr id="15" name="그림 14" descr="회로, 테이블, 앉아있는이(가) 표시된 사진&#10;&#10;자동 생성된 설명">
              <a:extLst>
                <a:ext uri="{FF2B5EF4-FFF2-40B4-BE49-F238E27FC236}">
                  <a16:creationId xmlns:a16="http://schemas.microsoft.com/office/drawing/2014/main" id="{B374D9B7-852E-4E97-8C5B-4FFC039E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965" y="5047999"/>
              <a:ext cx="1261035" cy="94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57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A727-7D8A-4497-AD51-1475077D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1329" y="149972"/>
            <a:ext cx="10515600" cy="1325563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수정중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F2B6CA-818F-4770-8340-42EEA76B8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211335"/>
              </p:ext>
            </p:extLst>
          </p:nvPr>
        </p:nvGraphicFramePr>
        <p:xfrm>
          <a:off x="1738450" y="293735"/>
          <a:ext cx="8715098" cy="664328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Direct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Direct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기능을 활성화한 상태이다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주변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다이렉트 단말기에 대한 검색을 수행하여 연결하고자 하는 단말기를 발견한다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설정 페이지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휴대폰의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네트워크 탐색창으로 연결된다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다른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망에 접속할 때와 동일하게 ‘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채널을 찾아 접속하면 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비밀번호는 없다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바뀌어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안내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만 연결해서는 시스템을 온전히 쓰기 힘들다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둘을 연결한 이후에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Rasberry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전구도 연결하도록 안내한다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3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035658-83D8-47F3-BB99-667FDF598D59}"/>
              </a:ext>
            </a:extLst>
          </p:cNvPr>
          <p:cNvGraphicFramePr/>
          <p:nvPr/>
        </p:nvGraphicFramePr>
        <p:xfrm>
          <a:off x="1738450" y="293735"/>
          <a:ext cx="8715098" cy="643055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Hue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조명을 제어하기 위해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Bluetooth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둘을 연결한다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Leave Me Alone Raspberry Pi, 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이미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Direct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설정 페이지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들어가보면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버튼과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 시도’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버튼이 존재한다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 시도’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검색되는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목록에서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연결한다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 버튼이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</a:t>
                      </a:r>
                      <a:r>
                        <a:rPr lang="ko-KR" altLang="en-US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연결됨’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바뀐다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끊겨도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전구간의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연결은 지속된다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통하여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상에서 접속 가능한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기기를 살펴보다가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다시 연결해 달라고 오류 문구를 표시한다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오류 창에서 ‘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탐색된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 목록 창도 자동으로 닫힌다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5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BB1BD-394C-45CA-A4DF-9E07432C00C3}"/>
              </a:ext>
            </a:extLst>
          </p:cNvPr>
          <p:cNvGraphicFramePr/>
          <p:nvPr/>
        </p:nvGraphicFramePr>
        <p:xfrm>
          <a:off x="1738450" y="259236"/>
          <a:ext cx="8715098" cy="613074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 확인 및 습도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앱을 통해서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Leave Me Alone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화분 습도를 확인하고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Leave Me Alone Raspberry Pi, Water Pump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이미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Direct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특정 식물을 이미 등록해둔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페이지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들어가보면 현재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‘토양 습도 칸’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 버튼’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시각 설정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버튼’이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토양 습도’ 칸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습도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유지하고 있으면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(%)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파랑색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숫자로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습도를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벗어나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있으면 습도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(%)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빨간색 숫자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보여준다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토양 습도’ 칸을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터치하면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적정 습도 구간을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재설정할 수 있는 슬라이더 창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슬라이더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움직여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구간을 조정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하고 ‘확인’ 버튼을 눌러 설정을 저장한다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바뀐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설정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발신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메세지를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수신하면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동작을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멈춘다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새로 바꾸고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재동작한다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수분 설정이 변경되었다고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ACK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메시지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보낸다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수분 구간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맞추어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‘토양 습도’ 칸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색깔이 바뀐다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새로운 수분 설정에 따라 때에 맞춰 워터펌프가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50%~51%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처럼 굉장히 작은 구간을 적정 습도 구간으로 설정할 시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‘확인’ 버튼을 눌러도 설정이 저장되지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습도와 최대 습도를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10%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이상의 차이를 두고 설정해달라고 권고 메시지를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45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06C010-1E82-42A0-8030-474A438753F8}"/>
              </a:ext>
            </a:extLst>
          </p:cNvPr>
          <p:cNvGraphicFramePr/>
          <p:nvPr/>
        </p:nvGraphicFramePr>
        <p:xfrm>
          <a:off x="1738450" y="250667"/>
          <a:ext cx="8715098" cy="5473643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 펌프 테스트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시스템의 워터펌프가 정상 작동이 가능한지 테스트한다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Water Pump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 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en-US" altLang="ko-KR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수분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‘토양 습도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 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워터펌프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초간 작동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하여 급수가 정상적으로 가능하다고 보여준다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으로 펌프 작동 테스트를 행하였다고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App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내에서 ‘펌프 작동 테스트가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완료되었습니다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’라는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b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워터펌프 테스트는 일시적인 실행이며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설정에는 영향을 주지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완료되었습니다’라는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보았으나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실제로 펌프가 작동을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안할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때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창에는 다음과 참조 문구가 같이 적혀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메시지를 보셨다면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명령이 실행된 것입니다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안됀다면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워터펌프가 고장이거나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물통이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비어있는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것입니다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확인하고 펌프를 교체하거나 물을 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성능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제 때 뜨도록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테스트 완료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창은 테스트 이후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내에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표시된다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3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292EE44-9BCF-4C5C-A445-980650B4E6FA}"/>
              </a:ext>
            </a:extLst>
          </p:cNvPr>
          <p:cNvGraphicFramePr/>
          <p:nvPr/>
        </p:nvGraphicFramePr>
        <p:xfrm>
          <a:off x="1738450" y="555896"/>
          <a:ext cx="8715098" cy="529177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시스템의 워터펌프가 작동되는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식물이 등록되어 있다</a:t>
                      </a:r>
                      <a:r>
                        <a:rPr lang="en-US" altLang="ko-KR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  <a:endParaRPr lang="ko-KR" altLang="en-US" sz="1000" b="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수분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‘토양 습도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펌프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워터 펌프 작동 시간을 설정할 수 있는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창이 뜬다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밀어서 상하로 움직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급수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메세지를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급수 시간을 수정한다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 수정이 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변경된 급수 시간에 맞추어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워터펌프가 적정 습도 구간대에서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 버튼을 누르지 않고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취소’을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눌러서 설정을 저장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닫힌다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기존의 급수 시간이 유지된다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의도한 시각대로 워터펌프가 작동하도록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시간은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실행하는 휴대폰의 시간과 동기화되어야 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2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3E9473-2DA9-408E-ACAA-6DB41F7BF518}"/>
              </a:ext>
            </a:extLst>
          </p:cNvPr>
          <p:cNvGraphicFramePr/>
          <p:nvPr/>
        </p:nvGraphicFramePr>
        <p:xfrm>
          <a:off x="1738450" y="150719"/>
          <a:ext cx="8715098" cy="6723660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확인 및 적정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광량대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시스템에서 측정한 화분 광량을 조회한다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그리고 적정 광량대를 수정한다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식물이 등록되어 있다</a:t>
                      </a:r>
                      <a:r>
                        <a:rPr lang="en-US" altLang="ko-KR" sz="1000" b="0" i="0" kern="1200" spc="5" baseline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표시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칸’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현재 광량이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(lux)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표시된다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이를 보고 현재 광량을 확인한다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광량 상태면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숫자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(lux)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부족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회색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으로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과도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주황색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숫자로 광량이 표시된다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광도 표시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칸’을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터치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광량대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해당 창에서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슬라이드를 조정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하여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적정 광량 구간을 조정하고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바뀐 광량 설정이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발신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해당 설정으로 광량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설정을 수정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설정대로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재동작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10.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 광량 설정이 변경되었다고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 광량 구간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 맞추어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내의 ‘광도 표시’ 칸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색깔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바뀐다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변경된 광량 설정에 맞추어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연결된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점등 시간대에서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부족하면 전구가 켜지고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충분하면 전구가 꺼진다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 버튼을 누르지 않고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취소’을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눌러서 설정을 저장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광량대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설정’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창이 닫힌다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기존의 광량 설정이 유지된다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9-1.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연결되어 있지 않다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설정이 저장되었으나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켜지지 않을 거라고 알린다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사용자에게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연결을 시도해라는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경고를 보여준다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5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D5BD03-D448-4C91-9AB6-C595F1D63096}"/>
              </a:ext>
            </a:extLst>
          </p:cNvPr>
          <p:cNvGraphicFramePr/>
          <p:nvPr/>
        </p:nvGraphicFramePr>
        <p:xfrm>
          <a:off x="1738450" y="150719"/>
          <a:ext cx="8715098" cy="602115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정상 작동이 가능한지 확인한다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 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전구 점등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테스트 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초 간 깜빡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이는 명령을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전구에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깜빡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에게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전구 작동 테스트가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완료되었다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“전구 작동 테스트가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실행되었습니다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테스트 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기존의 조명 설정대로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깜빡이지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“전구 작동 테스트가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실행되었습니다”라는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사용자가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깜빡이지 않는다면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전원을 차단하시고 전구 결속 및 교체를 시도해보세요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추가적인 안내 문구를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전원을 차단하고 전구 결속 및 교체를 시도한다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점멸을 사용자가 충분히 인지하도록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테스트 시에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1000 lux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이상의 밝은 밝기로 깜빡인다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1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AC8C55-5663-4BDE-87BE-D189D310FB13}"/>
              </a:ext>
            </a:extLst>
          </p:cNvPr>
          <p:cNvGraphicFramePr/>
          <p:nvPr/>
        </p:nvGraphicFramePr>
        <p:xfrm>
          <a:off x="1738450" y="150719"/>
          <a:ext cx="8715098" cy="61096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시간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사용될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드래그하여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상하로 움직일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6.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점등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메세지를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시간이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“새 점등 시간이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시간대 표시 그래픽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점으로 이루어진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횡스크롤과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선분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점등 시간과 적정 광량 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설정하는 점등 시간이 기존의 소등 시간과 동일하거나 너무 가깝다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시간은 소등 시간과 동일하거나 비슷할 수 없습니다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시간의 격차를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두어주세요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적절한 점등 시간을 다시 골라 사용한다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5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DCF464-27E3-4BA7-B760-2286D9FA6F6C}"/>
              </a:ext>
            </a:extLst>
          </p:cNvPr>
          <p:cNvGraphicFramePr/>
          <p:nvPr/>
        </p:nvGraphicFramePr>
        <p:xfrm>
          <a:off x="1738450" y="150719"/>
          <a:ext cx="8715098" cy="61096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시스템에 연결된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꺼질 시간을 설정한다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시각은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설정 칸은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드래그하여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상하로 움직일 수 있으며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회전식 슬롯 구조이다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값을 정했으면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버튼을 눌러서 설정을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rtl="0">
                        <a:buAutoNum type="arabicPeriod" startAt="6"/>
                      </a:pP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소등 시간을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메시지를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시간이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“새 소등 시간이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시간대 표시 그래픽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점으로 이루어진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횡스크롤과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선분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소등 시간과 적정 광량 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설정하는 소등 시간이 기존의 점등 시간과 동일하거나 너무 가깝다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소등 시간은 점등 시간과 동일하거나 비슷할 수 없습니다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시간의 격차를 두어 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창을 띄운다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적절한 점등 시간을 다시 골라 사용한다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5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719A03-0845-46A6-9CC6-B91F8EE2C264}"/>
              </a:ext>
            </a:extLst>
          </p:cNvPr>
          <p:cNvGraphicFramePr/>
          <p:nvPr/>
        </p:nvGraphicFramePr>
        <p:xfrm>
          <a:off x="1738450" y="127762"/>
          <a:ext cx="8715098" cy="581139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</a:t>
                      </a:r>
                      <a:endParaRPr lang="ko-KR" altLang="en-US" sz="11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앱을 통해서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화분에서 기를 식물의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비율이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어느정도인지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설정할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Leave Me Alone Raspberry Pi, 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</a:t>
                      </a:r>
                      <a:endParaRPr lang="ko-KR" altLang="en-US" sz="1000" b="0" i="0" kern="1200" spc="5" baseline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Leave Me Alone 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이미 </a:t>
                      </a:r>
                      <a:r>
                        <a:rPr lang="en-US" altLang="ko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Direct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Hue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Bluetooth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 연결된 상태이다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기본 흐름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바탕화면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선택하여 이동한다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들어가보면 현재 ‘광도 표시 칸’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전구 작동 테스트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점등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소등 시각 설정 버튼’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터치한다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설정창’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비율을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조금 많음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많음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가지 중에 하나로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정할 수 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각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비율을 높게 설정할 수록 녹색광과 그 주변 파장대의 빛이 더 많이 식물에 공급된다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원하는 걸 고르고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rtl="0">
                        <a:buAutoNum type="arabicPeriod" startAt="6"/>
                      </a:pP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새로운 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설정 값을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Raspberry Pi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가 메시지를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데이터가 갱신되었다고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ACK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를 보낸다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8.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 “엽록소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값이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적용되었습니다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”라는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pop up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창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을 띄워준다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조명 관리 페이지에 표시되는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엽록소 </a:t>
                      </a:r>
                      <a:r>
                        <a:rPr lang="en-US" altLang="ko-KR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B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비율 설정 값이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갱신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이후에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Raspberry Pi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시스템과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전구는 새 엽록소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설정에 맞춰 작동한다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새 설정을 적용하지 않으려 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Pop up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창에서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대신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2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7E82D5-BBE7-46A4-BC82-473F93E9B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766194"/>
              </p:ext>
            </p:extLst>
          </p:nvPr>
        </p:nvGraphicFramePr>
        <p:xfrm>
          <a:off x="954741" y="451503"/>
          <a:ext cx="10515600" cy="595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208534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35107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4252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4469906"/>
                    </a:ext>
                  </a:extLst>
                </a:gridCol>
              </a:tblGrid>
              <a:tr h="89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택배비</a:t>
                      </a:r>
                      <a:r>
                        <a:rPr lang="ko-KR" altLang="en-US" dirty="0"/>
                        <a:t>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61382"/>
                  </a:ext>
                </a:extLst>
              </a:tr>
              <a:tr h="89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5V 3A </a:t>
                      </a:r>
                      <a:r>
                        <a:rPr lang="ko-KR" altLang="en-US" sz="1400" dirty="0" err="1"/>
                        <a:t>라즈베리파이</a:t>
                      </a:r>
                      <a:r>
                        <a:rPr lang="en-US" altLang="ko-KR" sz="1400" dirty="0"/>
                        <a:t>5 C</a:t>
                      </a:r>
                      <a:r>
                        <a:rPr lang="ko-KR" altLang="en-US" sz="1400" dirty="0"/>
                        <a:t>타입 </a:t>
                      </a:r>
                      <a:r>
                        <a:rPr lang="ko-KR" altLang="en-US" sz="1400" dirty="0" err="1"/>
                        <a:t>아답터</a:t>
                      </a:r>
                      <a:r>
                        <a:rPr lang="en-US" altLang="ko-KR" sz="1400" dirty="0"/>
                        <a:t>(SZH-PSU04)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devicemart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8,880\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8214"/>
                  </a:ext>
                </a:extLst>
              </a:tr>
              <a:tr h="89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브레드</a:t>
                      </a:r>
                      <a:r>
                        <a:rPr lang="ko-KR" altLang="en-US" sz="1400" dirty="0"/>
                        <a:t> 보드 </a:t>
                      </a:r>
                      <a:r>
                        <a:rPr lang="en-US" altLang="ko-KR" sz="1400" dirty="0"/>
                        <a:t>400pin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알트론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5,900\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40724"/>
                  </a:ext>
                </a:extLst>
              </a:tr>
              <a:tr h="89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Raspberry pi 4 Model B 4GB + </a:t>
                      </a:r>
                      <a:r>
                        <a:rPr lang="ko-KR" altLang="en-US" sz="1400" dirty="0" err="1"/>
                        <a:t>방열판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Icbanq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80,300\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40657"/>
                  </a:ext>
                </a:extLst>
              </a:tr>
              <a:tr h="89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필립스 휴 컬러 </a:t>
                      </a:r>
                      <a:r>
                        <a:rPr lang="ko-KR" altLang="en-US" sz="1400" dirty="0" err="1"/>
                        <a:t>앰비언스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4.0 </a:t>
                      </a:r>
                      <a:r>
                        <a:rPr lang="ko-KR" altLang="en-US" sz="1400" dirty="0"/>
                        <a:t>전구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브릿지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7shop </a:t>
                      </a:r>
                      <a:r>
                        <a:rPr lang="en-US" altLang="ko-KR" dirty="0" err="1"/>
                        <a:t>mediaworker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107,000\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009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AD2550-0B7E-4E8D-868A-62DA59BECC14}"/>
              </a:ext>
            </a:extLst>
          </p:cNvPr>
          <p:cNvGrpSpPr/>
          <p:nvPr/>
        </p:nvGrpSpPr>
        <p:grpSpPr>
          <a:xfrm>
            <a:off x="3695432" y="1407459"/>
            <a:ext cx="2486977" cy="4892735"/>
            <a:chOff x="3695432" y="1407459"/>
            <a:chExt cx="2486977" cy="489273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D40A2E-5344-4FFF-A1E2-5ABA636BC8B5}"/>
                </a:ext>
              </a:extLst>
            </p:cNvPr>
            <p:cNvGrpSpPr/>
            <p:nvPr/>
          </p:nvGrpSpPr>
          <p:grpSpPr>
            <a:xfrm>
              <a:off x="4169189" y="1407459"/>
              <a:ext cx="1392274" cy="3544542"/>
              <a:chOff x="4169189" y="1407459"/>
              <a:chExt cx="1392274" cy="3544542"/>
            </a:xfrm>
          </p:grpSpPr>
          <p:pic>
            <p:nvPicPr>
              <p:cNvPr id="6" name="그림 5" descr="전자기기, 이어폰, 테이블, 남자이(가) 표시된 사진&#10;&#10;자동 생성된 설명">
                <a:extLst>
                  <a:ext uri="{FF2B5EF4-FFF2-40B4-BE49-F238E27FC236}">
                    <a16:creationId xmlns:a16="http://schemas.microsoft.com/office/drawing/2014/main" id="{4252B5DC-E941-4601-B2EF-903A91DE5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1486" y="1407459"/>
                <a:ext cx="927680" cy="93430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C44BD92-3917-4970-83B5-F9BA46D07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9189" y="2616529"/>
                <a:ext cx="1392274" cy="921576"/>
              </a:xfrm>
              <a:prstGeom prst="rect">
                <a:avLst/>
              </a:prstGeom>
            </p:spPr>
          </p:pic>
          <p:pic>
            <p:nvPicPr>
              <p:cNvPr id="10" name="그림 9" descr="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C11B0542-E727-4A85-80E2-0C2BA23D9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9189" y="3812868"/>
                <a:ext cx="1392274" cy="1139133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CD6D3A-E393-4681-B51E-047995BDB23A}"/>
                </a:ext>
              </a:extLst>
            </p:cNvPr>
            <p:cNvGrpSpPr/>
            <p:nvPr/>
          </p:nvGrpSpPr>
          <p:grpSpPr>
            <a:xfrm>
              <a:off x="3695432" y="5058302"/>
              <a:ext cx="2486977" cy="1241892"/>
              <a:chOff x="3695432" y="5058302"/>
              <a:chExt cx="2486977" cy="12418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9FBF8ED-3D09-400C-8EDA-188984B3F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5432" y="5094301"/>
                <a:ext cx="1169894" cy="1169894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B243C28-BAB7-49F0-A970-A948ADF19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0517" y="5058302"/>
                <a:ext cx="1241892" cy="12418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91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DB5DA46C-FFE1-4DE6-B85B-18998FE32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165619"/>
              </p:ext>
            </p:extLst>
          </p:nvPr>
        </p:nvGraphicFramePr>
        <p:xfrm>
          <a:off x="1062316" y="355413"/>
          <a:ext cx="10367682" cy="556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894">
                  <a:extLst>
                    <a:ext uri="{9D8B030D-6E8A-4147-A177-3AD203B41FA5}">
                      <a16:colId xmlns:a16="http://schemas.microsoft.com/office/drawing/2014/main" val="3231857124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3980381320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4135649033"/>
                    </a:ext>
                  </a:extLst>
                </a:gridCol>
                <a:gridCol w="3455894">
                  <a:extLst>
                    <a:ext uri="{9D8B030D-6E8A-4147-A177-3AD203B41FA5}">
                      <a16:colId xmlns:a16="http://schemas.microsoft.com/office/drawing/2014/main" val="156676557"/>
                    </a:ext>
                  </a:extLst>
                </a:gridCol>
              </a:tblGrid>
              <a:tr h="548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택배비</a:t>
                      </a:r>
                      <a:r>
                        <a:rPr lang="ko-KR" altLang="en-US" dirty="0"/>
                        <a:t>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64898"/>
                  </a:ext>
                </a:extLst>
              </a:tr>
              <a:tr h="205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라즈베리파이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Arcylic</a:t>
                      </a:r>
                      <a:r>
                        <a:rPr lang="en-US" altLang="ko-KR" sz="1400" dirty="0"/>
                        <a:t> plate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쿠팡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제이디넷</a:t>
                      </a:r>
                      <a:r>
                        <a:rPr lang="ko-KR" altLang="en-US" dirty="0"/>
                        <a:t> 판매자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해외배송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26,200\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38464"/>
                  </a:ext>
                </a:extLst>
              </a:tr>
              <a:tr h="102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자바라 </a:t>
                      </a:r>
                      <a:r>
                        <a:rPr lang="ko-KR" altLang="en-US" sz="1400" dirty="0" err="1"/>
                        <a:t>집게등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만물통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7,400\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7258"/>
                  </a:ext>
                </a:extLst>
              </a:tr>
              <a:tr h="1028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아크릴판 재단 판매</a:t>
                      </a:r>
                      <a:r>
                        <a:rPr lang="en-US" altLang="ko-KR" sz="1400" dirty="0"/>
                        <a:t>; 30*30 5</a:t>
                      </a:r>
                      <a:r>
                        <a:rPr lang="ko-KR" altLang="en-US" sz="1400" dirty="0"/>
                        <a:t>장</a:t>
                      </a:r>
                      <a:r>
                        <a:rPr lang="en-US" altLang="ko-KR" sz="1400" dirty="0"/>
                        <a:t>, 20*30 1</a:t>
                      </a:r>
                      <a:r>
                        <a:rPr lang="ko-KR" altLang="en-US" sz="1400" dirty="0"/>
                        <a:t>장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아크릴몰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74,400\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1217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C957E3-1694-483E-9671-E4FC91E6E08E}"/>
              </a:ext>
            </a:extLst>
          </p:cNvPr>
          <p:cNvGrpSpPr/>
          <p:nvPr/>
        </p:nvGrpSpPr>
        <p:grpSpPr>
          <a:xfrm>
            <a:off x="4572001" y="1048871"/>
            <a:ext cx="1523999" cy="4595209"/>
            <a:chOff x="4572001" y="1048871"/>
            <a:chExt cx="1523999" cy="45952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14A6DC8-B09F-4F4D-9B8A-78A2070B85F2}"/>
                </a:ext>
              </a:extLst>
            </p:cNvPr>
            <p:cNvGrpSpPr/>
            <p:nvPr/>
          </p:nvGrpSpPr>
          <p:grpSpPr>
            <a:xfrm>
              <a:off x="4572001" y="1048871"/>
              <a:ext cx="1523999" cy="3089994"/>
              <a:chOff x="4572001" y="1048871"/>
              <a:chExt cx="1523999" cy="308999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E5476DC-7DE5-4B40-8A92-64AB00D44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1" y="1048871"/>
                <a:ext cx="1523999" cy="1523999"/>
              </a:xfrm>
              <a:prstGeom prst="rect">
                <a:avLst/>
              </a:prstGeom>
            </p:spPr>
          </p:pic>
          <p:pic>
            <p:nvPicPr>
              <p:cNvPr id="8" name="그림 7" descr="비행, 공기, 스키타기, 남자이(가) 표시된 사진&#10;&#10;자동 생성된 설명">
                <a:extLst>
                  <a:ext uri="{FF2B5EF4-FFF2-40B4-BE49-F238E27FC236}">
                    <a16:creationId xmlns:a16="http://schemas.microsoft.com/office/drawing/2014/main" id="{9E110194-2503-499A-AB0D-6A13C5BC0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960" y="3016662"/>
                <a:ext cx="1103500" cy="1122203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4BBF583-44A8-4DB5-AC38-6EB494E95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318" y="4285131"/>
              <a:ext cx="1374682" cy="135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7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B2C2-39B3-417D-AE5E-87B8C64A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2400"/>
              <a:t>HW</a:t>
            </a:r>
            <a:r>
              <a:rPr lang="ko-KR" altLang="en-US" sz="2400"/>
              <a:t> 정리 및</a:t>
            </a:r>
            <a:r>
              <a:rPr lang="en-US" altLang="ko-KR" sz="2400"/>
              <a:t> </a:t>
            </a:r>
            <a:r>
              <a:rPr lang="ko-KR" altLang="en-US" sz="2400"/>
              <a:t>구매처 상세 정보</a:t>
            </a:r>
            <a:br>
              <a:rPr lang="en-US" altLang="ko-KR" sz="2400"/>
            </a:br>
            <a:r>
              <a:rPr lang="ko-KR" altLang="en-US" sz="2400"/>
              <a:t>총액 </a:t>
            </a:r>
            <a:r>
              <a:rPr lang="en-US" altLang="ko-KR" sz="2400"/>
              <a:t>: 388,472\</a:t>
            </a:r>
            <a:br>
              <a:rPr lang="en-US" altLang="ko-KR" sz="2400"/>
            </a:br>
            <a:endParaRPr lang="ko-KR" altLang="en-US" sz="24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8A308-91B3-4CD7-B838-C2FC4F18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675" y="1785769"/>
            <a:ext cx="10553252" cy="491624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r>
              <a:rPr lang="ko-KR" altLang="en-US" sz="900" dirty="0"/>
              <a:t> 센서 토양 수분 측정 센서 </a:t>
            </a:r>
            <a:r>
              <a:rPr lang="en-US" altLang="ko-KR" sz="900" dirty="0"/>
              <a:t>C27</a:t>
            </a:r>
          </a:p>
          <a:p>
            <a:r>
              <a:rPr lang="en-US" altLang="ko-KR" sz="900" dirty="0">
                <a:hlinkClick r:id="rId2"/>
              </a:rPr>
              <a:t>https://www.icbanq.com/P008560037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BH1750FVI I2C</a:t>
            </a:r>
            <a:r>
              <a:rPr lang="ko-KR" altLang="en-US" sz="900" dirty="0"/>
              <a:t>지원 </a:t>
            </a:r>
            <a:r>
              <a:rPr lang="ko-KR" altLang="en-US" sz="900" dirty="0" err="1"/>
              <a:t>조도센서모듈</a:t>
            </a:r>
            <a:r>
              <a:rPr lang="en-US" altLang="ko-KR" sz="900" dirty="0"/>
              <a:t>(P5144-2)</a:t>
            </a:r>
          </a:p>
          <a:p>
            <a:r>
              <a:rPr lang="en-US" altLang="ko-KR" sz="900" dirty="0">
                <a:hlinkClick r:id="rId3"/>
              </a:rPr>
              <a:t>https://www.icbanq.com/P011444782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DM2470 </a:t>
            </a:r>
            <a:r>
              <a:rPr lang="ko-KR" altLang="en-US" sz="900" dirty="0"/>
              <a:t>미니 </a:t>
            </a:r>
            <a:r>
              <a:rPr lang="ko-KR" altLang="en-US" sz="900" dirty="0" err="1"/>
              <a:t>샤플로</a:t>
            </a:r>
            <a:r>
              <a:rPr lang="ko-KR" altLang="en-US" sz="900" dirty="0"/>
              <a:t> 펌프 </a:t>
            </a:r>
            <a:r>
              <a:rPr lang="en-US" altLang="ko-KR" sz="900" dirty="0"/>
              <a:t>3~5V </a:t>
            </a:r>
            <a:r>
              <a:rPr lang="ko-KR" altLang="en-US" sz="900" dirty="0" err="1"/>
              <a:t>헤더핀</a:t>
            </a:r>
            <a:r>
              <a:rPr lang="ko-KR" altLang="en-US" sz="900" dirty="0"/>
              <a:t> 납땜</a:t>
            </a:r>
            <a:endParaRPr lang="en-US" altLang="ko-KR" sz="900" dirty="0"/>
          </a:p>
          <a:p>
            <a:r>
              <a:rPr lang="en-US" altLang="ko-KR" sz="900" dirty="0">
                <a:hlinkClick r:id="rId4"/>
              </a:rPr>
              <a:t>https://smartstore.naver.com/domekit/products/4560192759?NaPm=ct%3Dkhnac4uo%7Cci%3D9b1be201241d5704d5b197d1933ca3739a90002e%7Ctr%3Dslsl%7Csn%3D278114%7Chk%3D72c23ac68f88c3d38dbdc014b56ceec19cac479e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MDD3A </a:t>
            </a:r>
            <a:r>
              <a:rPr lang="ko-KR" altLang="en-US" sz="900" dirty="0"/>
              <a:t>모터드라이버 모듈</a:t>
            </a:r>
          </a:p>
          <a:p>
            <a:r>
              <a:rPr lang="en-US" altLang="ko-KR" sz="900" dirty="0">
                <a:hlinkClick r:id="rId5"/>
              </a:rPr>
              <a:t>http://mechasolution.com/shop/goods/goods_view.php?goodsno=584152&amp;category=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r>
              <a:rPr lang="ko-KR" altLang="en-US" sz="900" dirty="0"/>
              <a:t> </a:t>
            </a:r>
            <a:r>
              <a:rPr lang="ko-KR" altLang="en-US" sz="900" dirty="0" err="1"/>
              <a:t>라즈베리파이</a:t>
            </a:r>
            <a:r>
              <a:rPr lang="ko-KR" altLang="en-US" sz="900" dirty="0"/>
              <a:t> 점퍼케이블 </a:t>
            </a:r>
            <a:r>
              <a:rPr lang="ko-KR" altLang="en-US" sz="900" dirty="0" err="1"/>
              <a:t>점퍼선</a:t>
            </a:r>
            <a:r>
              <a:rPr lang="ko-KR" altLang="en-US" sz="900" dirty="0"/>
              <a:t> 암수 </a:t>
            </a:r>
            <a:r>
              <a:rPr lang="en-US" altLang="ko-KR" sz="900" dirty="0"/>
              <a:t>40</a:t>
            </a:r>
            <a:r>
              <a:rPr lang="ko-KR" altLang="en-US" sz="900" dirty="0"/>
              <a:t>핀</a:t>
            </a:r>
          </a:p>
          <a:p>
            <a:r>
              <a:rPr lang="en-US" altLang="ko-KR" sz="900" dirty="0">
                <a:hlinkClick r:id="rId6"/>
              </a:rPr>
              <a:t>http://shopping.interpark.com/product/productInfo.do?prdNo=6575550683&amp;gclid=Cj0KCQiAhs79BRD0ARIsAC6XpaUiCofo0-sxyq7g4Uh9oxz60u9KldUlAQOCn_v3COIpYxbAVWerLbcaAqv1EALw_wcB</a:t>
            </a:r>
            <a:endParaRPr lang="en-US" altLang="ko-KR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라즈베리파이용</a:t>
            </a:r>
            <a:r>
              <a:rPr lang="ko-KR" altLang="en-US" sz="900" dirty="0"/>
              <a:t> </a:t>
            </a:r>
            <a:r>
              <a:rPr lang="en-US" altLang="ko-KR" sz="900" dirty="0"/>
              <a:t>Pi T- Cobbler </a:t>
            </a:r>
            <a:r>
              <a:rPr lang="ko-KR" altLang="en-US" sz="900" dirty="0"/>
              <a:t>브레이크 아웃 조립</a:t>
            </a:r>
          </a:p>
          <a:p>
            <a:r>
              <a:rPr lang="en-US" altLang="ko-KR" sz="900" dirty="0">
                <a:hlinkClick r:id="rId7"/>
              </a:rPr>
              <a:t>https://www.icbanq.com/P007456353</a:t>
            </a:r>
            <a:endParaRPr lang="en-US" altLang="ko-KR" sz="900" dirty="0"/>
          </a:p>
          <a:p>
            <a:pPr marL="0" indent="0">
              <a:buNone/>
            </a:pPr>
            <a:endParaRPr lang="ko-KR" altLang="en-US" sz="900" dirty="0"/>
          </a:p>
          <a:p>
            <a:r>
              <a:rPr lang="en-US" altLang="ko-KR" sz="900" dirty="0"/>
              <a:t>5V 3A </a:t>
            </a:r>
            <a:r>
              <a:rPr lang="ko-KR" altLang="en-US" sz="900" dirty="0" err="1"/>
              <a:t>라즈베리파이</a:t>
            </a:r>
            <a:r>
              <a:rPr lang="en-US" altLang="ko-KR" sz="900" dirty="0"/>
              <a:t>5 C</a:t>
            </a:r>
            <a:r>
              <a:rPr lang="ko-KR" altLang="en-US" sz="900" dirty="0"/>
              <a:t>타입 </a:t>
            </a:r>
            <a:r>
              <a:rPr lang="ko-KR" altLang="en-US" sz="900" dirty="0" err="1"/>
              <a:t>아답터</a:t>
            </a:r>
            <a:r>
              <a:rPr lang="en-US" altLang="ko-KR" sz="900" dirty="0"/>
              <a:t>(SZH-PSU04)</a:t>
            </a:r>
          </a:p>
          <a:p>
            <a:r>
              <a:rPr lang="en-US" altLang="ko-KR" sz="900" dirty="0">
                <a:hlinkClick r:id="rId7"/>
              </a:rPr>
              <a:t>https://www.icbanq.com/P007456353</a:t>
            </a:r>
            <a:endParaRPr lang="en-US" altLang="ko-KR" sz="900" dirty="0"/>
          </a:p>
          <a:p>
            <a:endParaRPr lang="en-US" altLang="ko-KR" sz="600" dirty="0"/>
          </a:p>
          <a:p>
            <a:pPr marL="0" indent="0">
              <a:buNone/>
            </a:pPr>
            <a:endParaRPr lang="en-US" altLang="ko-KR" sz="600" dirty="0"/>
          </a:p>
          <a:p>
            <a:endParaRPr lang="en-US" altLang="ko-KR" sz="600" dirty="0"/>
          </a:p>
          <a:p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2717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36E42-D0A9-41EE-96F3-B790C69D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099" y="441064"/>
            <a:ext cx="9256467" cy="5776856"/>
          </a:xfrm>
        </p:spPr>
        <p:txBody>
          <a:bodyPr anchor="t">
            <a:normAutofit lnSpcReduction="10000"/>
          </a:bodyPr>
          <a:lstStyle/>
          <a:p>
            <a:r>
              <a:rPr lang="ko-KR" altLang="en-US" sz="1000" dirty="0" err="1"/>
              <a:t>브레드</a:t>
            </a:r>
            <a:r>
              <a:rPr lang="ko-KR" altLang="en-US" sz="1000" dirty="0"/>
              <a:t> 보드 </a:t>
            </a:r>
            <a:r>
              <a:rPr lang="en-US" altLang="ko-KR" sz="1000" dirty="0"/>
              <a:t>400pin</a:t>
            </a:r>
          </a:p>
          <a:p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https://smartstore.naver.com/altron/products/4785174094?NaPm=ct%3Dkhn694ew%7Cci%3D0z40003dSpftTpFWTeZt%7Ctr%3Dpla%7Chk%3D5592ada35a13df6be9b572cee3b1d81dfa639c35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Raspberry pi 4 Model B 4GB + </a:t>
            </a:r>
            <a:r>
              <a:rPr lang="ko-KR" altLang="en-US" sz="1000" dirty="0" err="1"/>
              <a:t>방열판</a:t>
            </a:r>
            <a:endParaRPr lang="ko-KR" altLang="en-US" sz="1000" dirty="0"/>
          </a:p>
          <a:p>
            <a:r>
              <a:rPr lang="en-US" altLang="ko-KR" sz="1000" dirty="0"/>
              <a:t>https://www.icbanq.com/P009430569?n_media=11068&amp;n_query=</a:t>
            </a:r>
            <a:r>
              <a:rPr lang="ko-KR" altLang="en-US" sz="1000" dirty="0" err="1"/>
              <a:t>라즈베리파이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n_rank</a:t>
            </a:r>
            <a:r>
              <a:rPr lang="en-US" altLang="ko-KR" sz="1000" dirty="0"/>
              <a:t>=2&amp;n_ad_group=grp-a001-02-000000006434219&amp;n_ad=nad-a001-02-000000086052215&amp;n_campaign_type=2&amp;n_mall_pid=P009430569&amp;n_ad_group_type=2&amp;NaPm=ct%3Dkh3z6s1k%7Cci%3D0zi0002V-UbtuK2w7f0l%7Ctr%3Dpla%7Chk%3D3a1ee56d1e2b806fd273f10e0244bc26c1c7b455</a:t>
            </a:r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1000" dirty="0"/>
              <a:t>필립스 휴 컬러 </a:t>
            </a:r>
            <a:r>
              <a:rPr lang="ko-KR" altLang="en-US" sz="1000" dirty="0" err="1"/>
              <a:t>앰비언스</a:t>
            </a:r>
            <a:r>
              <a:rPr lang="ko-KR" altLang="en-US" sz="1000" dirty="0"/>
              <a:t> </a:t>
            </a:r>
            <a:r>
              <a:rPr lang="en-US" altLang="ko-KR" sz="1000" dirty="0"/>
              <a:t>4.0 </a:t>
            </a:r>
            <a:r>
              <a:rPr lang="ko-KR" altLang="en-US" sz="1000" dirty="0"/>
              <a:t>전구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브릿지</a:t>
            </a:r>
            <a:endParaRPr lang="ko-KR" altLang="en-US" sz="1000" dirty="0"/>
          </a:p>
          <a:p>
            <a:r>
              <a:rPr lang="en-US" altLang="ko-KR" sz="1000" dirty="0">
                <a:hlinkClick r:id="rId3"/>
              </a:rPr>
              <a:t>http://7shop.kr/product/detail.html?product_no=81&amp;cate_no=44&amp;display_group=1&amp;cafe_mkt=naver_ks&amp;mkt_in=Y&amp;ghost_mall_id=naver&amp;ref=naver_open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라즈베리파이</a:t>
            </a:r>
            <a:r>
              <a:rPr lang="ko-KR" altLang="en-US" sz="1000" dirty="0"/>
              <a:t> 아크릴 플레이트 </a:t>
            </a:r>
            <a:r>
              <a:rPr lang="en-US" altLang="ko-KR" sz="1000" dirty="0"/>
              <a:t>(</a:t>
            </a:r>
            <a:r>
              <a:rPr lang="ko-KR" altLang="en-US" sz="1000" dirty="0"/>
              <a:t>해외배송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https://www.coupang.com/vp/products/4323473761?itemId=5036043542&amp;vendorItemId=72345822587&amp;src=1032001&amp;spec=10305201&amp;addtag=400&amp;ctag=4323473761&amp;lptag=P4323473761&amp;itime=20201118224026&amp;pageType=PRODUCT&amp;pageValue=4323473761&amp;wPcid=15954611844494487113091&amp;wRef=cr.shopping.naver.com&amp;wTime=20201118224026&amp;redirect=landing&amp;isAddedCart=</a:t>
            </a:r>
          </a:p>
          <a:p>
            <a:endParaRPr lang="ko-KR" altLang="en-US" sz="1000" dirty="0"/>
          </a:p>
          <a:p>
            <a:r>
              <a:rPr lang="ko-KR" altLang="en-US" sz="1000" dirty="0"/>
              <a:t>자바라 </a:t>
            </a:r>
            <a:r>
              <a:rPr lang="ko-KR" altLang="en-US" sz="1000" dirty="0" err="1"/>
              <a:t>집게등</a:t>
            </a:r>
            <a:endParaRPr lang="ko-KR" altLang="en-US" sz="1000" dirty="0"/>
          </a:p>
          <a:p>
            <a:r>
              <a:rPr lang="en-US" altLang="ko-KR" sz="1000" dirty="0"/>
              <a:t>https://smartstore.naver.com/mmtong/products/439631339?NaPm=ct%3Dkhnk92e0%7Cci%3Dedfdcf5b26a0a031640b795acc6380047eaf5a0c%7Ctr%3Dslsl%7Csn%3D377089%7Chk%3Ddb3255756533870eb5e357e7306d5d9a3cd7be08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아크릴 재단 판매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https://smartstore.naver.com/acrylmall/products/368622408?NaPm=ct%3Dkhnbhfqg%7Cci%3De4416d5ed78854ff39b42918f47da42a2a08d14b%7Ctr%3Dslsl%7Csn%3D157201%7Chk%3D1862e7a7fb2f5794a3b9be00ebd42de8c77a78a0</a:t>
            </a:r>
          </a:p>
          <a:p>
            <a:endParaRPr lang="en-US" altLang="ko-KR" sz="600" dirty="0"/>
          </a:p>
          <a:p>
            <a:endParaRPr lang="en-US" altLang="ko-KR" sz="600" dirty="0"/>
          </a:p>
          <a:p>
            <a:endParaRPr lang="en-US" altLang="ko-KR" sz="600" dirty="0"/>
          </a:p>
          <a:p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1109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75370-D88E-4D3E-9323-39F65C68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02"/>
            <a:ext cx="10515600" cy="1325563"/>
          </a:xfrm>
        </p:spPr>
        <p:txBody>
          <a:bodyPr/>
          <a:lstStyle/>
          <a:p>
            <a:r>
              <a:rPr lang="ko-KR" altLang="en-US" dirty="0"/>
              <a:t>외형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6C40A-D3E5-42C7-913F-CC8335E2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https://app.sketchup.com/app?hl=ko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39C93-FFD7-4B32-A591-EE0BE8D14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09" y="1947322"/>
            <a:ext cx="4026406" cy="4545553"/>
          </a:xfrm>
          <a:prstGeom prst="rect">
            <a:avLst/>
          </a:prstGeom>
        </p:spPr>
      </p:pic>
      <p:pic>
        <p:nvPicPr>
          <p:cNvPr id="7" name="그림 6" descr="시계, 스크린샷이(가) 표시된 사진&#10;&#10;자동 생성된 설명">
            <a:extLst>
              <a:ext uri="{FF2B5EF4-FFF2-40B4-BE49-F238E27FC236}">
                <a16:creationId xmlns:a16="http://schemas.microsoft.com/office/drawing/2014/main" id="{07F7A775-7D13-4C7C-9285-824D585BD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87" y="1858693"/>
            <a:ext cx="4540624" cy="47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F12D07-F459-45B7-BAEB-51A508CF7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075338"/>
              </p:ext>
            </p:extLst>
          </p:nvPr>
        </p:nvGraphicFramePr>
        <p:xfrm>
          <a:off x="1496403" y="252239"/>
          <a:ext cx="8715098" cy="527801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식물 설명 열람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 페이지를 통해 자신이 기를 식물을 이해한다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실행시킨다.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보여준다.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바탕화면에서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아이콘을 터치한다. 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 startAt="4"/>
                        <a:defRPr lang="ko-KR" altLang="en-US"/>
                      </a:pP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페이지로 화면을 전환한다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페이지는 사진과 함께 식물 종류에 대한 긴 설명이 적혀 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스크롤을 내려 설명을 읽는다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이해가 완료되면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 가기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설명 페이지에서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되돌아온다.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6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F98E-0E8D-405A-8D03-BB37F2A6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 내에서 식물 설명 열람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632663-A62E-4942-90EC-5FB401D29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7" y="1690688"/>
            <a:ext cx="2610802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27857-7F56-4C71-BA75-1E77DDD81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81" y="1690688"/>
            <a:ext cx="2663747" cy="4351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368831-5BD4-475F-A63F-D0EC53702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9" y="1484631"/>
            <a:ext cx="2914646" cy="476028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1D2D8F-9EFD-499E-9149-D88B0D9BD5C9}"/>
              </a:ext>
            </a:extLst>
          </p:cNvPr>
          <p:cNvCxnSpPr/>
          <p:nvPr/>
        </p:nvCxnSpPr>
        <p:spPr>
          <a:xfrm>
            <a:off x="3560781" y="3539266"/>
            <a:ext cx="66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31960A-8436-4BD7-81F9-1F09A38F7C10}"/>
              </a:ext>
            </a:extLst>
          </p:cNvPr>
          <p:cNvCxnSpPr/>
          <p:nvPr/>
        </p:nvCxnSpPr>
        <p:spPr>
          <a:xfrm>
            <a:off x="7279341" y="3539266"/>
            <a:ext cx="96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5202</Words>
  <Application>Microsoft Office PowerPoint</Application>
  <PresentationFormat>와이드스크린</PresentationFormat>
  <Paragraphs>625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HW 목록 및 예산</vt:lpstr>
      <vt:lpstr>PowerPoint 프레젠테이션</vt:lpstr>
      <vt:lpstr>PowerPoint 프레젠테이션</vt:lpstr>
      <vt:lpstr>PowerPoint 프레젠테이션</vt:lpstr>
      <vt:lpstr>HW 정리 및 구매처 상세 정보 총액 : 388,472\ </vt:lpstr>
      <vt:lpstr>PowerPoint 프레젠테이션</vt:lpstr>
      <vt:lpstr>외형 디자인</vt:lpstr>
      <vt:lpstr>PowerPoint 프레젠테이션</vt:lpstr>
      <vt:lpstr>App 내에서 식물 설명 열람.</vt:lpstr>
      <vt:lpstr>PowerPoint 프레젠테이션</vt:lpstr>
      <vt:lpstr>PowerPoint 프레젠테이션</vt:lpstr>
      <vt:lpstr>App 내에서 식물 등록 </vt:lpstr>
      <vt:lpstr>PowerPoint 프레젠테이션</vt:lpstr>
      <vt:lpstr>PowerPoint 프레젠테이션</vt:lpstr>
      <vt:lpstr>App 내에서 식물 삭제</vt:lpstr>
      <vt:lpstr>PowerPoint 프레젠테이션</vt:lpstr>
      <vt:lpstr>PowerPoint 프레젠테이션</vt:lpstr>
      <vt:lpstr>App 내에서 식물 변경</vt:lpstr>
      <vt:lpstr>PowerPoint 프레젠테이션</vt:lpstr>
      <vt:lpstr>(수정중)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목록 및 예산</dc:title>
  <dc:creator>권 민수</dc:creator>
  <cp:lastModifiedBy>권 민수</cp:lastModifiedBy>
  <cp:revision>28</cp:revision>
  <dcterms:created xsi:type="dcterms:W3CDTF">2020-11-18T18:50:00Z</dcterms:created>
  <dcterms:modified xsi:type="dcterms:W3CDTF">2020-11-19T02:11:32Z</dcterms:modified>
</cp:coreProperties>
</file>