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87" r:id="rId4"/>
    <p:sldId id="288" r:id="rId5"/>
    <p:sldId id="289" r:id="rId6"/>
    <p:sldId id="290" r:id="rId7"/>
    <p:sldId id="315" r:id="rId8"/>
    <p:sldId id="316" r:id="rId9"/>
    <p:sldId id="317" r:id="rId10"/>
    <p:sldId id="355" r:id="rId11"/>
    <p:sldId id="356" r:id="rId12"/>
    <p:sldId id="311" r:id="rId13"/>
    <p:sldId id="292" r:id="rId14"/>
    <p:sldId id="318" r:id="rId15"/>
    <p:sldId id="293" r:id="rId16"/>
    <p:sldId id="319" r:id="rId17"/>
    <p:sldId id="320" r:id="rId18"/>
    <p:sldId id="294" r:id="rId19"/>
    <p:sldId id="298" r:id="rId20"/>
    <p:sldId id="300" r:id="rId21"/>
    <p:sldId id="325" r:id="rId22"/>
    <p:sldId id="326" r:id="rId23"/>
    <p:sldId id="323" r:id="rId24"/>
    <p:sldId id="324" r:id="rId25"/>
    <p:sldId id="301" r:id="rId26"/>
    <p:sldId id="328" r:id="rId27"/>
    <p:sldId id="329" r:id="rId28"/>
    <p:sldId id="331" r:id="rId29"/>
    <p:sldId id="332" r:id="rId30"/>
    <p:sldId id="333" r:id="rId31"/>
    <p:sldId id="334" r:id="rId32"/>
    <p:sldId id="330" r:id="rId33"/>
    <p:sldId id="340" r:id="rId34"/>
    <p:sldId id="345" r:id="rId35"/>
    <p:sldId id="354" r:id="rId36"/>
    <p:sldId id="347" r:id="rId37"/>
    <p:sldId id="346" r:id="rId38"/>
    <p:sldId id="348" r:id="rId39"/>
    <p:sldId id="349" r:id="rId40"/>
    <p:sldId id="350" r:id="rId41"/>
    <p:sldId id="351" r:id="rId42"/>
    <p:sldId id="358" r:id="rId43"/>
    <p:sldId id="357" r:id="rId44"/>
    <p:sldId id="352" r:id="rId45"/>
    <p:sldId id="359" r:id="rId46"/>
    <p:sldId id="342" r:id="rId47"/>
    <p:sldId id="360" r:id="rId48"/>
    <p:sldId id="309" r:id="rId49"/>
    <p:sldId id="310" r:id="rId50"/>
    <p:sldId id="312" r:id="rId51"/>
    <p:sldId id="343" r:id="rId52"/>
    <p:sldId id="314" r:id="rId53"/>
    <p:sldId id="344" r:id="rId54"/>
    <p:sldId id="321" r:id="rId55"/>
    <p:sldId id="322" r:id="rId56"/>
    <p:sldId id="338" r:id="rId57"/>
    <p:sldId id="339" r:id="rId58"/>
    <p:sldId id="327" r:id="rId59"/>
    <p:sldId id="335" r:id="rId60"/>
    <p:sldId id="336" r:id="rId61"/>
    <p:sldId id="337" r:id="rId62"/>
    <p:sldId id="353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민수" initials="권민" lastIdx="2" clrIdx="0">
    <p:extLst>
      <p:ext uri="{19B8F6BF-5375-455C-9EA6-DF929625EA0E}">
        <p15:presenceInfo xmlns:p15="http://schemas.microsoft.com/office/powerpoint/2012/main" userId="43eaf7c7a01e9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D54C-18FE-48BD-8121-E05CB058B1F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43B2C-3201-4EF4-8F0A-FC1C81E3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0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43B2C-3201-4EF4-8F0A-FC1C81E3C78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3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1DC9-325C-4F8C-81C1-B679FFF96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A232C0-1B59-418C-9BC8-AC97085C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5AB8B-68CB-4B6C-B46D-B425B2B8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93B55-5DED-4376-B476-DAD655C2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2F249-90ED-4FB8-B946-FD190D09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D087E-49B3-48B0-9807-B07DB92F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16EC4B-9ACC-47AA-BD41-57B197BB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96AE6-6574-45A1-B4A9-AE7260AC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F4A9C-A004-47E0-BCB1-7019DFDB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675A4-BD6B-4BF9-A43A-9EBF881B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8BB570-582C-40F3-A2A5-90D89BDEF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1AF9D-DD6E-4C00-88AE-89E05C8D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60F88-0371-461F-BD08-1D46A33C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D8D15-FE64-41C0-8282-050A2E4D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D7059-3F02-4411-8AF7-93051CDB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0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17EB4-E27E-417B-8AB0-18C1D9B7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531E1-FD7B-40B5-8BB9-32B18DD4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BA8D0-4FDF-4654-B952-4D468B37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7FCDB-C24B-431F-B1D0-EAE8A30E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763CC-D855-4B9C-8295-26B34987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0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36001-98D8-41F9-ABFB-25AF69BA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F2B5C-849F-4068-B077-230C05CC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350C6-329E-4129-8A9F-487DDDA4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B46AD-8B91-40C2-A45A-F26F323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97C55-51F2-4026-BF0A-4D4889FC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0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D4D0-B438-46FD-A942-83270300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F54DC-182E-4DAE-9DF6-FCAB154A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2F5E3-99A1-4CD6-9A13-70E05CD61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16C87-E4BE-48A1-90C7-1908D87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9C87D-24E0-4C69-B9AF-DFFC87E9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66691-B74F-4B07-B5D8-E2B64309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8D58-249B-4DF1-A523-C50547BB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AC2E2-72B0-457A-BA59-D4634B85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802369-E200-4FF9-B36C-9694CC316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2DC7F-9636-4A97-941E-E08F5771D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33D97A-97AC-45C0-A1C2-813E4179D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89D818-DBBB-420A-A770-B1A8E5CB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9DD73C-DF2A-4F96-A0F7-52A50893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7DC249-4BD1-4F61-85D1-7AC459DA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7AD18-E8DB-48F0-9607-85AAB462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1CB04-10F5-41DB-889E-982C5514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3A705-860C-40A2-9766-669DE12F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CD6BE6-CD39-4A2B-8E4B-91B76D3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6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F6B1C-F1BB-4614-A736-E472B597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CAAAA6-DAFD-40E3-99EF-819623E2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473F6-BAFB-48F6-9ACC-3972221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0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6F21C-92DF-4B7C-8F41-760CDC55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303A8-FB9D-4E4E-9898-4FA85631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74559-FE67-4CA1-8482-A3787B35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33C39-300A-4EB4-8265-FE501632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90F93-107C-4F8B-866F-F48E52E3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50518-5431-4C63-B0FC-6D23DB0B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6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915AB-0932-4E8B-A9A6-6CCB1EF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1C62E8-70C4-485E-824B-F97B68EA2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B4D35-11B8-4352-B24A-64403B4E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E1E4E-4479-4571-8950-2EC4C22F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1EF6B-FECA-4146-875F-5915C5F4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4A465-BA5F-42AB-A317-0D77AC70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7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2BA7FE-F7A3-46C1-8E9E-50090F7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46E3-2CEA-4B7D-926E-D52A12A2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F8F64-D8AB-419E-B5B4-5503FE0EE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19D1-1252-4941-9433-A4E82C5D1A40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FFE46-0B90-47B5-94A6-2711BA002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57D19-F8DE-4763-BE02-7880AE39D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C911-59EA-4B30-8183-FDAEC213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products/raspberry-pi-4-model-b/specifications/?resellerType=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61B29-0BD3-4C75-B0AF-23E130B7B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656" y="8966"/>
            <a:ext cx="8740588" cy="90123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Raspberry Pi 4B AP </a:t>
            </a:r>
            <a:r>
              <a:rPr lang="ko-KR" altLang="en-US" sz="4000" dirty="0"/>
              <a:t>가능 여부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978A2B-877D-4848-B625-423400AC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1116383"/>
            <a:ext cx="10381129" cy="55264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Broadcom BCM2711, Quad core Cortex-A72 (ARM v8) 64-bit SoC @ 1.5GHz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2GB, 4GB or 8GB LPDDR4-3200 SDRAM (depending on model)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2.4 GHz and 5.0 GHz IEEE 802.11ac wireless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, Bluetooth 5.0, 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Gigabit Ethernet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2 USB 3.0 ports; 2 USB 2.0 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Raspberry Pi standard 40 pin GPIO header (fully backwards compatible with previous boards)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2 × micro-HDMI ports (up to 4kp60 supported)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2-lane MIPI DSI display 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2-lane MIPI CSI camera 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4-pole stereo audio and composite video 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H.265 (4kp60 decode), H264 (1080p60 decode, 1080p30 encode)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OpenGL ES 3.0 graphics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Micro-SD card slot for loading operating system and 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5V DC via USB-C connector (minimum 3A*)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5V DC via GPIO header (minimum 3A*)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Power over Ethernet (PoE) enabled (requires separate PoE HAT)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Operating temperature: 0 – 50 degrees C ambient</a:t>
            </a:r>
          </a:p>
          <a:p>
            <a:endParaRPr lang="en-US" altLang="ko-KR" sz="1200" dirty="0">
              <a:hlinkClick r:id="rId2"/>
            </a:endParaRPr>
          </a:p>
          <a:p>
            <a:r>
              <a:rPr lang="en-US" altLang="ko-KR" sz="1200" dirty="0">
                <a:hlinkClick r:id="rId2"/>
              </a:rPr>
              <a:t>Raspberry Pi 4 Model B specifications – Raspberry Pi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970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DC670B-55BE-43D8-992D-8EDB89BA9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766817"/>
              </p:ext>
            </p:extLst>
          </p:nvPr>
        </p:nvGraphicFramePr>
        <p:xfrm>
          <a:off x="605790" y="180302"/>
          <a:ext cx="11029949" cy="6550559"/>
        </p:xfrm>
        <a:graphic>
          <a:graphicData uri="http://schemas.openxmlformats.org/drawingml/2006/table">
            <a:tbl>
              <a:tblPr firstRow="1" bandRow="1"/>
              <a:tblGrid>
                <a:gridCol w="186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74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필요 여부 확인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7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펌프를 켤 필요가 있는지 상시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5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62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check_pump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펌프 작동이 필요한지 확인하는 기능이다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paramete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들어간다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값과 센싱 값을 비교한다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수분 구간이면 다음 조건도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보고 물을 주는 날인지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보고 물 줄 시간인지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 줄 시간이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맞다면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펌프 작동이 필요하다고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4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Check_pump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함수는 실시간 체크를 위해서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일회성이 아니라 반복적으로 재귀 호출된다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2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물이 부족하다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작동이 필요하다고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물이 과하다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water_supply_cylcle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보고 오늘이 물 주는 날이면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다음으로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 주기를 미룬다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수분 구간이며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 줄 때도 아니다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작동이 필요 없다고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2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553B48-BB33-4B39-BBC6-80E00AE6D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20614"/>
              </p:ext>
            </p:extLst>
          </p:nvPr>
        </p:nvGraphicFramePr>
        <p:xfrm>
          <a:off x="203835" y="284894"/>
          <a:ext cx="11784329" cy="5551803"/>
        </p:xfrm>
        <a:graphic>
          <a:graphicData uri="http://schemas.openxmlformats.org/drawingml/2006/table">
            <a:tbl>
              <a:tblPr firstRow="1" bandRow="1"/>
              <a:tblGrid>
                <a:gridCol w="199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필요 여부 확인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0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조명을 켤 필요가 있는지 상시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7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7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전구를 작동이 필요한지 확인하는 기능이다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on,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parameter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들어간다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값과 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비교한다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광량에 미달하면 다음 조건도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시간이면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전구를 켜야 한다고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check_lighting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함수는 실시간 체크를 위해서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일회성이 아니라 반복적으로 재귀 호출된다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42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광량에 충족하면 다음 조건을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조명이 켜져 있다면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없이도 빛이 충분한지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다시 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빛이 충분하면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시간이 아니면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9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77733-FDF8-42B8-ACA5-9D594364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App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내에서 식물 등록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946A2C-857D-4A6A-9C17-8670B903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6" y="1690686"/>
            <a:ext cx="2329927" cy="3883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20E123-50E5-4F64-B27E-2E2395F8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1690686"/>
            <a:ext cx="2329928" cy="38832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AF830C-201A-496F-B35A-AFC68C5A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18" y="1690686"/>
            <a:ext cx="2329927" cy="388321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97766-F9B0-4FE5-93BA-05328987734D}"/>
              </a:ext>
            </a:extLst>
          </p:cNvPr>
          <p:cNvCxnSpPr/>
          <p:nvPr/>
        </p:nvCxnSpPr>
        <p:spPr>
          <a:xfrm>
            <a:off x="2928322" y="3281082"/>
            <a:ext cx="5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C9C42B-59D4-4B0B-AA6E-1D3B25EA78A5}"/>
              </a:ext>
            </a:extLst>
          </p:cNvPr>
          <p:cNvCxnSpPr/>
          <p:nvPr/>
        </p:nvCxnSpPr>
        <p:spPr>
          <a:xfrm>
            <a:off x="6096000" y="3429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48EB2A-8538-42A9-81C8-B98664017D05}"/>
              </a:ext>
            </a:extLst>
          </p:cNvPr>
          <p:cNvCxnSpPr/>
          <p:nvPr/>
        </p:nvCxnSpPr>
        <p:spPr>
          <a:xfrm>
            <a:off x="8992945" y="3429000"/>
            <a:ext cx="455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69CB465-09BF-4958-9145-66224D123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67" y="1690686"/>
            <a:ext cx="2329924" cy="38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1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241081-08A5-4256-AAF4-16B88597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956961"/>
              </p:ext>
            </p:extLst>
          </p:nvPr>
        </p:nvGraphicFramePr>
        <p:xfrm>
          <a:off x="1738450" y="293736"/>
          <a:ext cx="8715098" cy="5532837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삭제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이용하며,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내에서 기르던 하는 식물을 삭제한다.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사용자의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smartphone과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식물이 등록 되어있는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식물 정보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삭제 버튼을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이름을 가리키며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‘~~’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삭제하시겠습니까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? ”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팝업창이 뜬다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해당 정보가 삭제된다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관련 통신을 수행하는 동안 사용자는 대기한다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정보가 유지된다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9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09D789-9E5D-4FC2-A09B-2945E2858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389857"/>
              </p:ext>
            </p:extLst>
          </p:nvPr>
        </p:nvGraphicFramePr>
        <p:xfrm>
          <a:off x="1237129" y="252238"/>
          <a:ext cx="9216420" cy="5409494"/>
        </p:xfrm>
        <a:graphic>
          <a:graphicData uri="http://schemas.openxmlformats.org/drawingml/2006/table">
            <a:tbl>
              <a:tblPr firstRow="1" bandRow="1"/>
              <a:tblGrid>
                <a:gridCol w="156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 식물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삭제 통신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삭제 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바로 전송된다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4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WiFi로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64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보낸 식물 삭제 요청을 수신한다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측의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plant_name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no_name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water_environ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“nowhere”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초기화한다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no_light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초기화한다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이제 식물이 삭제됐다는 뜻이다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관리 데이터를 삭제한다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수분 값 제거</a:t>
                      </a: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제거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53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237EBEB-E523-4E6B-B454-89ABF5938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953435"/>
              </p:ext>
            </p:extLst>
          </p:nvPr>
        </p:nvGraphicFramePr>
        <p:xfrm>
          <a:off x="1496403" y="252238"/>
          <a:ext cx="8715098" cy="5930849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수분 값 제거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6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식물이 삭제되면 적정 수분 구간이 없다고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5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23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opt_humid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최적 수분 구간을 나타내는 데이터를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-1~-1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주기를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워터 펌프 작동 시간을 없앤다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만들거나 무효화한다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관리치가 없다고 나타낸다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11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6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862B45-BFB2-4B5A-9AA4-E2BEBAD7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144255"/>
              </p:ext>
            </p:extLst>
          </p:nvPr>
        </p:nvGraphicFramePr>
        <p:xfrm>
          <a:off x="1496403" y="252238"/>
          <a:ext cx="8715098" cy="5930849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제거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6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식물이 삭제되면 적정 광량 구간이 없다고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5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23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최소한의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기준을 나타내는 데이터를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광량 설정이 없음을 뜻한다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엽록소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함량을 나타내는 데이터를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조명 시간을 나타내는 객체 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바꾸거나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무효화한다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설정이 없다는 뜻이다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11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1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144C1-7EDC-4212-9F01-27803F35D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45539"/>
              </p:ext>
            </p:extLst>
          </p:nvPr>
        </p:nvGraphicFramePr>
        <p:xfrm>
          <a:off x="1234440" y="56295"/>
          <a:ext cx="9803673" cy="6422681"/>
        </p:xfrm>
        <a:graphic>
          <a:graphicData uri="http://schemas.openxmlformats.org/drawingml/2006/table">
            <a:tbl>
              <a:tblPr firstRow="1" bandRow="1"/>
              <a:tblGrid>
                <a:gridCol w="166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2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1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자동 관리 중지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7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관리를 중지한다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255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전구와 연결된 상태다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56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dont_check_sense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센서 측정을 멈춘다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또한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비어있는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클래스 객체를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 받아 저장한다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센싱된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데이터는 이제 없다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pump_deact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펌프를 작동을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취소하는 기능이다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light_deact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전구를 끄는 기능이다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running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식물 자동 관리를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안한다는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뜻이다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995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8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4CFFF-61B4-4D75-980E-1A0E8A5C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내에서 식물 삭제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2C644E-9381-43D3-80B8-4A0F4A9D216F}"/>
              </a:ext>
            </a:extLst>
          </p:cNvPr>
          <p:cNvCxnSpPr>
            <a:cxnSpLocks/>
          </p:cNvCxnSpPr>
          <p:nvPr/>
        </p:nvCxnSpPr>
        <p:spPr>
          <a:xfrm>
            <a:off x="2607724" y="3691189"/>
            <a:ext cx="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1CB543-FC66-458A-88E1-F66999055841}"/>
              </a:ext>
            </a:extLst>
          </p:cNvPr>
          <p:cNvCxnSpPr>
            <a:cxnSpLocks/>
          </p:cNvCxnSpPr>
          <p:nvPr/>
        </p:nvCxnSpPr>
        <p:spPr>
          <a:xfrm>
            <a:off x="5765144" y="3691189"/>
            <a:ext cx="89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732854-18DE-4313-89CE-465883F1995C}"/>
              </a:ext>
            </a:extLst>
          </p:cNvPr>
          <p:cNvCxnSpPr>
            <a:cxnSpLocks/>
          </p:cNvCxnSpPr>
          <p:nvPr/>
        </p:nvCxnSpPr>
        <p:spPr>
          <a:xfrm>
            <a:off x="8920038" y="3832221"/>
            <a:ext cx="564621" cy="1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01803F4-E284-4719-8C80-C3C4B0929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4" y="1825625"/>
            <a:ext cx="2441480" cy="4069135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157EBA-5618-4A85-99B7-8795C6BF2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59" y="1854012"/>
            <a:ext cx="2328214" cy="38803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599ABD2-1CAE-47D0-BF51-BC5807AB5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44" y="1797654"/>
            <a:ext cx="2441480" cy="406913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9FCD04-FDE2-4F25-AC26-10E1914A8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1" y="1854012"/>
            <a:ext cx="2440260" cy="40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0D8E8-778B-4DCD-878A-4BDBCD1A6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74712"/>
              </p:ext>
            </p:extLst>
          </p:nvPr>
        </p:nvGraphicFramePr>
        <p:xfrm>
          <a:off x="1738450" y="293735"/>
          <a:ext cx="8715098" cy="585233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WiFi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휴대폰과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연결한다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기능 중이다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통신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‘App-Raspberry Pi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연결’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누르면 휴대폰의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네트워크 탐색창으로 연결된다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‘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채널을 찾아 접속하면 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비밀번호는 없다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후 연결 설정 페이지로 돌아오면 버튼이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푸른색으로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바뀌어 있다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또한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연결 상태를 표현하는 모양도 이어져 있다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연결 됨을 뜻한다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98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81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90C4ED-5E67-4827-AED1-DEC2B100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16B1774-E483-4832-A4C7-1277F9928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E4BA6BE-9BF5-4DFA-8E3F-C49023E53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245A979-812D-4A21-AB62-E0EADFBC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71367" y="1793158"/>
            <a:ext cx="5961888" cy="3097947"/>
          </a:xfrm>
        </p:spPr>
        <p:txBody>
          <a:bodyPr vert="eaVert" anchor="ctr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Raspberry Pi 4B AP </a:t>
            </a:r>
            <a:r>
              <a:rPr lang="ko-KR" altLang="en-US" sz="4800" dirty="0">
                <a:solidFill>
                  <a:schemeClr val="bg1"/>
                </a:solidFill>
              </a:rPr>
              <a:t>가능 여부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657D0-7B50-4EC4-9920-492F3A75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007" y="546341"/>
            <a:ext cx="7262371" cy="2435076"/>
          </a:xfrm>
        </p:spPr>
        <p:txBody>
          <a:bodyPr anchor="ctr">
            <a:normAutofit/>
          </a:bodyPr>
          <a:lstStyle/>
          <a:p>
            <a:r>
              <a:rPr lang="en-US" altLang="ko-KR" sz="1400" b="1" i="0" dirty="0">
                <a:solidFill>
                  <a:schemeClr val="tx2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IEEE 802.11ac wireless</a:t>
            </a:r>
          </a:p>
          <a:p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이전</a:t>
            </a:r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802.11n (Raspberry Pi 3)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보다 더 많은 </a:t>
            </a:r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MIMO spatial stream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이 지원되는 규격</a:t>
            </a:r>
            <a:endParaRPr lang="en-US" altLang="ko-KR" sz="1400" b="1" dirty="0">
              <a:solidFill>
                <a:schemeClr val="tx2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2.4Ghz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와 </a:t>
            </a:r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5.0Ghz 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듀얼 밴드 사용</a:t>
            </a:r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.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Downlink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는 최대 </a:t>
            </a:r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4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개의 </a:t>
            </a:r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client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에게 </a:t>
            </a:r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Multi-user MIMO 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지원</a:t>
            </a:r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.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Uplink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는 순차 수신하여</a:t>
            </a:r>
            <a:r>
              <a:rPr lang="en-US" altLang="ko-KR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, Multi Access </a:t>
            </a:r>
            <a:r>
              <a:rPr lang="ko-KR" altLang="en-US" sz="1400" b="1" dirty="0">
                <a:solidFill>
                  <a:schemeClr val="tx2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가능</a:t>
            </a:r>
            <a:endParaRPr lang="en-US" altLang="ko-KR" sz="1400" b="1" dirty="0">
              <a:solidFill>
                <a:schemeClr val="tx2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r>
              <a:rPr lang="ko-KR" altLang="en-US" sz="1400" dirty="0">
                <a:solidFill>
                  <a:schemeClr val="tx2"/>
                </a:solidFill>
              </a:rPr>
              <a:t>우리는 </a:t>
            </a:r>
            <a:r>
              <a:rPr lang="en-US" altLang="ko-KR" sz="1400" dirty="0">
                <a:solidFill>
                  <a:schemeClr val="tx2"/>
                </a:solidFill>
              </a:rPr>
              <a:t>1:1 </a:t>
            </a:r>
            <a:r>
              <a:rPr lang="ko-KR" altLang="en-US" sz="1400" dirty="0">
                <a:solidFill>
                  <a:schemeClr val="tx2"/>
                </a:solidFill>
              </a:rPr>
              <a:t>통신이므로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어떤 </a:t>
            </a:r>
            <a:r>
              <a:rPr lang="ko-KR" altLang="en-US" sz="1400" dirty="0" err="1">
                <a:solidFill>
                  <a:schemeClr val="tx2"/>
                </a:solidFill>
              </a:rPr>
              <a:t>경우든</a:t>
            </a:r>
            <a:r>
              <a:rPr lang="ko-KR" altLang="en-US" sz="1400" dirty="0">
                <a:solidFill>
                  <a:schemeClr val="tx2"/>
                </a:solidFill>
              </a:rPr>
              <a:t> 문제는 없을 것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Raspberry Pi</a:t>
            </a:r>
            <a:r>
              <a:rPr lang="ko-KR" altLang="en-US" sz="1400" dirty="0" err="1">
                <a:solidFill>
                  <a:schemeClr val="tx2"/>
                </a:solidFill>
              </a:rPr>
              <a:t>를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AP</a:t>
            </a:r>
            <a:r>
              <a:rPr lang="ko-KR" altLang="en-US" sz="1400" dirty="0">
                <a:solidFill>
                  <a:schemeClr val="tx2"/>
                </a:solidFill>
              </a:rPr>
              <a:t>로 사용하여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폰과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WiFi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연결 </a:t>
            </a:r>
            <a:r>
              <a:rPr lang="en-US" altLang="ko-KR" sz="1400" dirty="0">
                <a:solidFill>
                  <a:schemeClr val="tx2"/>
                </a:solidFill>
              </a:rPr>
              <a:t>-&gt; App</a:t>
            </a:r>
            <a:r>
              <a:rPr lang="ko-KR" altLang="en-US" sz="1400" dirty="0">
                <a:solidFill>
                  <a:schemeClr val="tx2"/>
                </a:solidFill>
              </a:rPr>
              <a:t>과 </a:t>
            </a:r>
            <a:r>
              <a:rPr lang="en-US" altLang="ko-KR" sz="1400" dirty="0">
                <a:solidFill>
                  <a:schemeClr val="tx2"/>
                </a:solidFill>
              </a:rPr>
              <a:t>Raspberry Pi </a:t>
            </a:r>
            <a:r>
              <a:rPr lang="ko-KR" altLang="en-US" sz="1400" dirty="0">
                <a:solidFill>
                  <a:schemeClr val="tx2"/>
                </a:solidFill>
              </a:rPr>
              <a:t>프로그램 간 사설 </a:t>
            </a:r>
            <a:r>
              <a:rPr lang="en-US" altLang="ko-KR" sz="1400" dirty="0">
                <a:solidFill>
                  <a:schemeClr val="tx2"/>
                </a:solidFill>
              </a:rPr>
              <a:t>IP</a:t>
            </a:r>
            <a:r>
              <a:rPr lang="ko-KR" altLang="en-US" sz="1400" dirty="0">
                <a:solidFill>
                  <a:schemeClr val="tx2"/>
                </a:solidFill>
              </a:rPr>
              <a:t>를 통한 소켓 통신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6E80D-ABF8-4AA6-9DF9-73C8CD2CE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r="2" b="2"/>
          <a:stretch/>
        </p:blipFill>
        <p:spPr>
          <a:xfrm>
            <a:off x="4280011" y="3128501"/>
            <a:ext cx="7262372" cy="34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0035658-83D8-47F3-BB99-667FDF598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161243"/>
              </p:ext>
            </p:extLst>
          </p:nvPr>
        </p:nvGraphicFramePr>
        <p:xfrm>
          <a:off x="1738450" y="293735"/>
          <a:ext cx="8715098" cy="6430556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이용해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이용해서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Hue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 간 연결을 명령한다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Leave Me Alone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이미 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통신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‘Raspberry Pi – Hue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Bulb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누르면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검색되는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전구를 보여준다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원하는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완료되면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“Raspberry Pi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XX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전구와 연결되었습니다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팝업창이 뜨며 연결이 완료된다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– Hue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Bulb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(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색깔이 푸른색으로 바뀐다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연결 중임을 의미한다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통하여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상에서 접속 가능한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기기를 살펴보다가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다시 연결해 달라고 오류 문구를 표시한다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오류 창에서 ‘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누르면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탐색된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 목록 창도 자동으로 닫힌다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흐름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4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5706AB-C23A-4595-9CAA-F29C9A81CD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614720"/>
              </p:ext>
            </p:extLst>
          </p:nvPr>
        </p:nvGraphicFramePr>
        <p:xfrm>
          <a:off x="1738450" y="293735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탐색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보이는 전구 목록을 조회한다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탐색을 요청 받은 상태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통신 가능 상태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블루투스 기능을 켠다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Search_bulb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함수를 수행해서 주변의 전구 목록을 알아낸다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탐색한 목록을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어느 전구를 연결 시도하라고 알려줄 때까지 기다린다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3.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반복한다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흐름 종료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06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969CA4-D0D4-4908-B9CA-E853D6F99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101729"/>
              </p:ext>
            </p:extLst>
          </p:nvPr>
        </p:nvGraphicFramePr>
        <p:xfrm>
          <a:off x="1738450" y="293735"/>
          <a:ext cx="9056220" cy="6118941"/>
        </p:xfrm>
        <a:graphic>
          <a:graphicData uri="http://schemas.openxmlformats.org/drawingml/2006/table">
            <a:tbl>
              <a:tblPr firstRow="1" bandRow="1"/>
              <a:tblGrid>
                <a:gridCol w="153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28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특정 전구와 연결한다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8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28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특정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연결을 요청 받은 상태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통신 가능 상태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73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특정 전구를 지목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connect_bulb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함수를 수행하여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전구와 연결한다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connection_done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수행하여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전구와 연결이 완료되었다고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회신한다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28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796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흐름 종료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28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4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C72A-9EB6-45AE-87B3-A9E0D8FA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Raspberry Pi </a:t>
            </a:r>
            <a:r>
              <a:rPr lang="ko-KR" altLang="en-US" dirty="0"/>
              <a:t>연결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AEA7CC-3A10-4947-B939-7585B9C9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" y="1679575"/>
            <a:ext cx="2887980" cy="48133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D20E3F9-FE04-40C7-B60C-DDA493606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87" y="1690688"/>
            <a:ext cx="2025365" cy="4275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369328-BE13-468A-9A62-E30701DD9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70" y="1690688"/>
            <a:ext cx="2785110" cy="46418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CD0B45-4BB7-4AC5-B754-6805AAA78D25}"/>
              </a:ext>
            </a:extLst>
          </p:cNvPr>
          <p:cNvCxnSpPr/>
          <p:nvPr/>
        </p:nvCxnSpPr>
        <p:spPr>
          <a:xfrm>
            <a:off x="3463290" y="3429000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A26605-E7AC-4EB1-8DB2-6562AB3D9D06}"/>
              </a:ext>
            </a:extLst>
          </p:cNvPr>
          <p:cNvCxnSpPr/>
          <p:nvPr/>
        </p:nvCxnSpPr>
        <p:spPr>
          <a:xfrm>
            <a:off x="6732270" y="3429000"/>
            <a:ext cx="708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24">
            <a:extLst>
              <a:ext uri="{FF2B5EF4-FFF2-40B4-BE49-F238E27FC236}">
                <a16:creationId xmlns:a16="http://schemas.microsoft.com/office/drawing/2014/main" id="{517CC702-859F-4D53-996B-227FB7483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82" y="1690688"/>
            <a:ext cx="2610803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3E7AD1-0F54-4776-838C-8269D1CC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Raspberry Pi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와 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Hue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전구 연결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F58B0C-3FE3-4870-9734-C69BAB63D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1690688"/>
            <a:ext cx="261080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E181F6-53C6-467A-93D3-5061EC1D7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75" y="1690688"/>
            <a:ext cx="2610803" cy="4351338"/>
          </a:xfrm>
          <a:prstGeom prst="rect">
            <a:avLst/>
          </a:prstGeom>
        </p:spPr>
      </p:pic>
      <p:sp>
        <p:nvSpPr>
          <p:cNvPr id="123" name="Background">
            <a:extLst>
              <a:ext uri="{FF2B5EF4-FFF2-40B4-BE49-F238E27FC236}">
                <a16:creationId xmlns:a16="http://schemas.microsoft.com/office/drawing/2014/main" id="{55DC6973-A810-4509-A904-504D8ECDD95A}"/>
              </a:ext>
            </a:extLst>
          </p:cNvPr>
          <p:cNvSpPr/>
          <p:nvPr/>
        </p:nvSpPr>
        <p:spPr>
          <a:xfrm>
            <a:off x="4601702" y="2739082"/>
            <a:ext cx="1863436" cy="2428229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List">
            <a:extLst>
              <a:ext uri="{FF2B5EF4-FFF2-40B4-BE49-F238E27FC236}">
                <a16:creationId xmlns:a16="http://schemas.microsoft.com/office/drawing/2014/main" id="{6A53E6DC-F38C-490A-A94D-B27EC9D58670}"/>
              </a:ext>
            </a:extLst>
          </p:cNvPr>
          <p:cNvSpPr/>
          <p:nvPr/>
        </p:nvSpPr>
        <p:spPr>
          <a:xfrm>
            <a:off x="4673059" y="2808515"/>
            <a:ext cx="1720721" cy="192975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너도</a:t>
            </a:r>
            <a:r>
              <a:rPr lang="en-US" altLang="ko-KR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야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두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0" name="Radio Button">
            <a:extLst>
              <a:ext uri="{FF2B5EF4-FFF2-40B4-BE49-F238E27FC236}">
                <a16:creationId xmlns:a16="http://schemas.microsoft.com/office/drawing/2014/main" id="{365B7C09-5E2C-418A-A18E-4F803003EC62}"/>
              </a:ext>
            </a:extLst>
          </p:cNvPr>
          <p:cNvGrpSpPr>
            <a:grpSpLocks noChangeAspect="1"/>
          </p:cNvGrpSpPr>
          <p:nvPr/>
        </p:nvGrpSpPr>
        <p:grpSpPr>
          <a:xfrm>
            <a:off x="6154420" y="2952751"/>
            <a:ext cx="127000" cy="127000"/>
            <a:chOff x="5964238" y="3297238"/>
            <a:chExt cx="261938" cy="261938"/>
          </a:xfrm>
          <a:solidFill>
            <a:srgbClr val="009688"/>
          </a:solidFill>
        </p:grpSpPr>
        <p:sp>
          <p:nvSpPr>
            <p:cNvPr id="191" name="Outer">
              <a:extLst>
                <a:ext uri="{FF2B5EF4-FFF2-40B4-BE49-F238E27FC236}">
                  <a16:creationId xmlns:a16="http://schemas.microsoft.com/office/drawing/2014/main" id="{5DC7E074-01CF-4EF5-A4A1-12168EE6B9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Inner">
              <a:extLst>
                <a:ext uri="{FF2B5EF4-FFF2-40B4-BE49-F238E27FC236}">
                  <a16:creationId xmlns:a16="http://schemas.microsoft.com/office/drawing/2014/main" id="{C5806D39-691E-4719-8474-F1C937B7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3" name="Radio Button">
            <a:extLst>
              <a:ext uri="{FF2B5EF4-FFF2-40B4-BE49-F238E27FC236}">
                <a16:creationId xmlns:a16="http://schemas.microsoft.com/office/drawing/2014/main" id="{E80A76AD-C176-4051-8E39-CF8D79AB77FB}"/>
              </a:ext>
            </a:extLst>
          </p:cNvPr>
          <p:cNvGrpSpPr>
            <a:grpSpLocks noChangeAspect="1"/>
          </p:cNvGrpSpPr>
          <p:nvPr/>
        </p:nvGrpSpPr>
        <p:grpSpPr>
          <a:xfrm>
            <a:off x="6163129" y="3445391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194" name="Outer">
              <a:extLst>
                <a:ext uri="{FF2B5EF4-FFF2-40B4-BE49-F238E27FC236}">
                  <a16:creationId xmlns:a16="http://schemas.microsoft.com/office/drawing/2014/main" id="{DAF1C6B5-4BD0-4AE8-AB93-BC804962D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Inner">
              <a:extLst>
                <a:ext uri="{FF2B5EF4-FFF2-40B4-BE49-F238E27FC236}">
                  <a16:creationId xmlns:a16="http://schemas.microsoft.com/office/drawing/2014/main" id="{A3A37385-CDE7-49EB-AFA4-DE7E570B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6" name="Radio Button">
            <a:extLst>
              <a:ext uri="{FF2B5EF4-FFF2-40B4-BE49-F238E27FC236}">
                <a16:creationId xmlns:a16="http://schemas.microsoft.com/office/drawing/2014/main" id="{9BB46DB4-E6DA-40BD-8904-DD9FC88B5985}"/>
              </a:ext>
            </a:extLst>
          </p:cNvPr>
          <p:cNvGrpSpPr>
            <a:grpSpLocks noChangeAspect="1"/>
          </p:cNvGrpSpPr>
          <p:nvPr/>
        </p:nvGrpSpPr>
        <p:grpSpPr>
          <a:xfrm>
            <a:off x="6163128" y="3906088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197" name="Outer">
              <a:extLst>
                <a:ext uri="{FF2B5EF4-FFF2-40B4-BE49-F238E27FC236}">
                  <a16:creationId xmlns:a16="http://schemas.microsoft.com/office/drawing/2014/main" id="{E10F045F-86EA-41EE-B315-61415F0BD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Inner">
              <a:extLst>
                <a:ext uri="{FF2B5EF4-FFF2-40B4-BE49-F238E27FC236}">
                  <a16:creationId xmlns:a16="http://schemas.microsoft.com/office/drawing/2014/main" id="{7ABA7A7B-4671-4A85-B8D8-D698CB385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9" name="Radio Button">
            <a:extLst>
              <a:ext uri="{FF2B5EF4-FFF2-40B4-BE49-F238E27FC236}">
                <a16:creationId xmlns:a16="http://schemas.microsoft.com/office/drawing/2014/main" id="{510F9639-F2DE-49FD-BFE5-F2E92384916C}"/>
              </a:ext>
            </a:extLst>
          </p:cNvPr>
          <p:cNvGrpSpPr>
            <a:grpSpLocks noChangeAspect="1"/>
          </p:cNvGrpSpPr>
          <p:nvPr/>
        </p:nvGrpSpPr>
        <p:grpSpPr>
          <a:xfrm>
            <a:off x="6163129" y="4303285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200" name="Outer">
              <a:extLst>
                <a:ext uri="{FF2B5EF4-FFF2-40B4-BE49-F238E27FC236}">
                  <a16:creationId xmlns:a16="http://schemas.microsoft.com/office/drawing/2014/main" id="{39269C01-B433-4C91-9FD1-B54032F1B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Inner">
              <a:extLst>
                <a:ext uri="{FF2B5EF4-FFF2-40B4-BE49-F238E27FC236}">
                  <a16:creationId xmlns:a16="http://schemas.microsoft.com/office/drawing/2014/main" id="{B63C2AA5-2ED1-4404-9E22-1E4B9CA68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2" name="Button">
            <a:extLst>
              <a:ext uri="{FF2B5EF4-FFF2-40B4-BE49-F238E27FC236}">
                <a16:creationId xmlns:a16="http://schemas.microsoft.com/office/drawing/2014/main" id="{8DCEDC96-CF3F-43DB-9CD4-759D6D66E2F3}"/>
              </a:ext>
            </a:extLst>
          </p:cNvPr>
          <p:cNvSpPr>
            <a:spLocks/>
          </p:cNvSpPr>
          <p:nvPr/>
        </p:nvSpPr>
        <p:spPr bwMode="auto">
          <a:xfrm>
            <a:off x="5827859" y="482009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D64297C-0DDF-4485-A4FF-1CD1CC033B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668525" y="4831795"/>
            <a:ext cx="575772" cy="241995"/>
            <a:chOff x="1642629" y="2531766"/>
            <a:chExt cx="575772" cy="241995"/>
          </a:xfrm>
        </p:grpSpPr>
        <p:sp>
          <p:nvSpPr>
            <p:cNvPr id="204" name="Button">
              <a:extLst>
                <a:ext uri="{FF2B5EF4-FFF2-40B4-BE49-F238E27FC236}">
                  <a16:creationId xmlns:a16="http://schemas.microsoft.com/office/drawing/2014/main" id="{D8E1D60A-0E6F-4A3D-A5FF-396ED63F0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05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9386A1C-F390-4289-8C5F-BA47E8EAC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11302065-B500-42FD-9D2D-25F62EE43FA6}"/>
              </a:ext>
            </a:extLst>
          </p:cNvPr>
          <p:cNvCxnSpPr/>
          <p:nvPr/>
        </p:nvCxnSpPr>
        <p:spPr>
          <a:xfrm>
            <a:off x="3450771" y="3690257"/>
            <a:ext cx="631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1E822624-1ABF-4F53-AB1F-688CCFFF4BC3}"/>
              </a:ext>
            </a:extLst>
          </p:cNvPr>
          <p:cNvCxnSpPr/>
          <p:nvPr/>
        </p:nvCxnSpPr>
        <p:spPr>
          <a:xfrm>
            <a:off x="7021286" y="3773394"/>
            <a:ext cx="87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3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ABB1BD-394C-45CA-A4DF-9E07432C0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032774"/>
              </p:ext>
            </p:extLst>
          </p:nvPr>
        </p:nvGraphicFramePr>
        <p:xfrm>
          <a:off x="1738450" y="259236"/>
          <a:ext cx="8715098" cy="532834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습도 설정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습도 설정을 변경한다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토양 습도 슬라이더를 움직여서 원하는 습도 구간을 정한다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4A508F-1C8D-4411-B2A2-48FD4B0FC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958201"/>
              </p:ext>
            </p:extLst>
          </p:nvPr>
        </p:nvGraphicFramePr>
        <p:xfrm>
          <a:off x="1738450" y="259236"/>
          <a:ext cx="8715098" cy="532834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펌프 작동 시간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펌프 작동 시간을 변경한다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시간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 설정을 다루는 팝업창이 뜬다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시간을 정하고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눌러 팝업창을 닫는다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DA05D2-7D40-4CAC-AE34-F676B3B9E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658099"/>
              </p:ext>
            </p:extLst>
          </p:nvPr>
        </p:nvGraphicFramePr>
        <p:xfrm>
          <a:off x="1738450" y="259236"/>
          <a:ext cx="8715098" cy="532834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워터 펌프 작동 테스트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워터 펌프 작동을 테스트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테스트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테스트가 수행됐습니다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팝업창이 뜬다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7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6B9441-4238-4AF4-A690-FC7D69BB9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563761"/>
              </p:ext>
            </p:extLst>
          </p:nvPr>
        </p:nvGraphicFramePr>
        <p:xfrm>
          <a:off x="1738450" y="122076"/>
          <a:ext cx="8715098" cy="659812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습도 설정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습도 설정을 사용한다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습도 설정을 요청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최적 수분 구간을 나타내는 데이터를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new_opt_humid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라고 하여 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최적 수분 구간을 나타내던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opt_humid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값을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new_opt_humid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것으로 바꾼다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89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D7B1237-6B8E-4D54-96CF-6994477C6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526955"/>
              </p:ext>
            </p:extLst>
          </p:nvPr>
        </p:nvGraphicFramePr>
        <p:xfrm>
          <a:off x="1738450" y="259236"/>
          <a:ext cx="8715098" cy="659812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펌프 작동 시간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펌프 작동 시간을 사용한다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펌프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작동 시간을 요청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시간을 나타내는 데이터를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new_pump_time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 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최적 수분 구간을 나타내던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new_pump_time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것으로 바꾼다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Raspberry Pi clock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동기화되야 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80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F12D07-F459-45B7-BAEB-51A508CF79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493820"/>
              </p:ext>
            </p:extLst>
          </p:nvPr>
        </p:nvGraphicFramePr>
        <p:xfrm>
          <a:off x="1496403" y="252238"/>
          <a:ext cx="8715098" cy="598521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내에서 식물 설명 열람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1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이용한다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App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 페이지를 통해 자신이 기를 식물을 이해한다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설치한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67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실행시킨다.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보여준다.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바탕화면에서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-3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button)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터치한다. 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 startAt="4"/>
                        <a:defRPr lang="ko-KR" altLang="en-US"/>
                      </a:pP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페이지로 화면을 전환한다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페이지는 사진과 함께 식물 종류에 대한 긴 설명이 적혀 있다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스크롤을 내려 설명을 읽는다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이해가 완료되면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뒤로 가기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식물 설명 페이지에서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되돌아온다.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4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8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77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2A606-CDDC-47A8-BACB-664D6408EF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360629"/>
              </p:ext>
            </p:extLst>
          </p:nvPr>
        </p:nvGraphicFramePr>
        <p:xfrm>
          <a:off x="1738450" y="259236"/>
          <a:ext cx="8715098" cy="626894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워터 펌프 작동 테스트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워터 펌프를 시험 작동시킨다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펌프 테스트 요청을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pump_act_test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펌프 작동 함수를 호출한다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pump_act_test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내부적으로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digitalWrite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이용해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초간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GPIO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출력을 내보낸다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펌프 드라이버와 연결되어 있다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유량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n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간 펌프가 작동하여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50ml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분량의 물을 공급한다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9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1A4F60-8BA2-487C-9B36-ECDD4C683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79827"/>
              </p:ext>
            </p:extLst>
          </p:nvPr>
        </p:nvGraphicFramePr>
        <p:xfrm>
          <a:off x="240030" y="131298"/>
          <a:ext cx="11532870" cy="6595403"/>
        </p:xfrm>
        <a:graphic>
          <a:graphicData uri="http://schemas.openxmlformats.org/drawingml/2006/table">
            <a:tbl>
              <a:tblPr firstRow="1" bandRow="1"/>
              <a:tblGrid>
                <a:gridCol w="195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워터 펌프 작동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워터 펌프를 작동시킨다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펌프 작동이 필요하다는 값을 반환하다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펌프 작동 함수를 호출한다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내부적으로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digitalWrite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이용해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GPIO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출력을 내보낸다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펌프 드라이버와 연결되어 있다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다시 호출한다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작동이 필요 없다는 결과를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digitalWrite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(LOW),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출력 끄기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1-5.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함수 종료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작동이 필요하다는 결과를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부터 다시 반복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작동 시간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10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간 재귀 호출했음에도 수분 값이 이상이 하면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물이 떨어졌다고 보고 함수를 탈출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3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0EBB1-2965-4F53-AE78-DAFD6A8A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수분 관리 예시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9BBF840-D757-4A10-8099-78D3FB3A16F5}"/>
              </a:ext>
            </a:extLst>
          </p:cNvPr>
          <p:cNvGrpSpPr/>
          <p:nvPr/>
        </p:nvGrpSpPr>
        <p:grpSpPr>
          <a:xfrm>
            <a:off x="3437950" y="2141537"/>
            <a:ext cx="2591034" cy="4318390"/>
            <a:chOff x="3613069" y="2158011"/>
            <a:chExt cx="2591034" cy="431839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91EEBD0-0C9D-4285-A029-772994999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069" y="2158011"/>
              <a:ext cx="2591034" cy="4318390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2477DE9-B7B2-4786-8E93-E1527659FFD3}"/>
                </a:ext>
              </a:extLst>
            </p:cNvPr>
            <p:cNvGrpSpPr/>
            <p:nvPr/>
          </p:nvGrpSpPr>
          <p:grpSpPr>
            <a:xfrm>
              <a:off x="4023874" y="3567576"/>
              <a:ext cx="1769424" cy="1499260"/>
              <a:chOff x="5201392" y="3429000"/>
              <a:chExt cx="1769424" cy="1499260"/>
            </a:xfrm>
          </p:grpSpPr>
          <p:sp>
            <p:nvSpPr>
              <p:cNvPr id="25" name="Background">
                <a:extLst>
                  <a:ext uri="{FF2B5EF4-FFF2-40B4-BE49-F238E27FC236}">
                    <a16:creationId xmlns:a16="http://schemas.microsoft.com/office/drawing/2014/main" id="{BD46CE03-A0AF-4CE6-ACF2-1A831496B8C2}"/>
                  </a:ext>
                </a:extLst>
              </p:cNvPr>
              <p:cNvSpPr/>
              <p:nvPr/>
            </p:nvSpPr>
            <p:spPr>
              <a:xfrm>
                <a:off x="5201392" y="3429000"/>
                <a:ext cx="1769424" cy="149926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" name="Time Picker">
                <a:extLst>
                  <a:ext uri="{FF2B5EF4-FFF2-40B4-BE49-F238E27FC236}">
                    <a16:creationId xmlns:a16="http://schemas.microsoft.com/office/drawing/2014/main" id="{8774311A-B872-468D-A577-7B19FE1AFC7E}"/>
                  </a:ext>
                </a:extLst>
              </p:cNvPr>
              <p:cNvGrpSpPr/>
              <p:nvPr/>
            </p:nvGrpSpPr>
            <p:grpSpPr>
              <a:xfrm>
                <a:off x="5355205" y="3603111"/>
                <a:ext cx="1481590" cy="714095"/>
                <a:chOff x="595687" y="1261242"/>
                <a:chExt cx="1481590" cy="714095"/>
              </a:xfrm>
              <a:solidFill>
                <a:srgbClr val="FFFFFF"/>
              </a:solidFill>
            </p:grpSpPr>
            <p:sp>
              <p:nvSpPr>
                <p:cNvPr id="9" name="Box">
                  <a:extLst>
                    <a:ext uri="{FF2B5EF4-FFF2-40B4-BE49-F238E27FC236}">
                      <a16:creationId xmlns:a16="http://schemas.microsoft.com/office/drawing/2014/main" id="{6C33AF82-FF3C-403E-9F7E-329F93792713}"/>
                    </a:ext>
                  </a:extLst>
                </p:cNvPr>
                <p:cNvSpPr/>
                <p:nvPr/>
              </p:nvSpPr>
              <p:spPr>
                <a:xfrm>
                  <a:off x="595687" y="1261242"/>
                  <a:ext cx="1481590" cy="714095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Hour">
                  <a:extLst>
                    <a:ext uri="{FF2B5EF4-FFF2-40B4-BE49-F238E27FC236}">
                      <a16:creationId xmlns:a16="http://schemas.microsoft.com/office/drawing/2014/main" id="{EF67E42D-5BE6-4124-92D9-23C5E5E112F4}"/>
                    </a:ext>
                  </a:extLst>
                </p:cNvPr>
                <p:cNvSpPr/>
                <p:nvPr/>
              </p:nvSpPr>
              <p:spPr>
                <a:xfrm>
                  <a:off x="681221" y="1497744"/>
                  <a:ext cx="307263" cy="24109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7432" tIns="50800" rIns="274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</a:p>
              </p:txBody>
            </p:sp>
            <p:sp>
              <p:nvSpPr>
                <p:cNvPr id="11" name="Minute">
                  <a:extLst>
                    <a:ext uri="{FF2B5EF4-FFF2-40B4-BE49-F238E27FC236}">
                      <a16:creationId xmlns:a16="http://schemas.microsoft.com/office/drawing/2014/main" id="{AEF35C04-74F5-48F5-AE98-D2F17AB848DB}"/>
                    </a:ext>
                  </a:extLst>
                </p:cNvPr>
                <p:cNvSpPr/>
                <p:nvPr/>
              </p:nvSpPr>
              <p:spPr>
                <a:xfrm>
                  <a:off x="1182851" y="1497744"/>
                  <a:ext cx="307263" cy="24109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7432" tIns="50800" rIns="274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45</a:t>
                  </a:r>
                </a:p>
              </p:txBody>
            </p:sp>
            <p:sp>
              <p:nvSpPr>
                <p:cNvPr id="12" name="AM/PM">
                  <a:extLst>
                    <a:ext uri="{FF2B5EF4-FFF2-40B4-BE49-F238E27FC236}">
                      <a16:creationId xmlns:a16="http://schemas.microsoft.com/office/drawing/2014/main" id="{8C07FA5C-52AD-4E43-9B59-7D8E04B2F920}"/>
                    </a:ext>
                  </a:extLst>
                </p:cNvPr>
                <p:cNvSpPr/>
                <p:nvPr/>
              </p:nvSpPr>
              <p:spPr>
                <a:xfrm>
                  <a:off x="1684481" y="1497744"/>
                  <a:ext cx="307263" cy="24109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7432" tIns="50800" rIns="274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AM</a:t>
                  </a:r>
                </a:p>
              </p:txBody>
            </p:sp>
            <p:sp>
              <p:nvSpPr>
                <p:cNvPr id="13" name="Colon">
                  <a:extLst>
                    <a:ext uri="{FF2B5EF4-FFF2-40B4-BE49-F238E27FC236}">
                      <a16:creationId xmlns:a16="http://schemas.microsoft.com/office/drawing/2014/main" id="{31242F81-23DE-4606-B538-AAD1815DF68A}"/>
                    </a:ext>
                  </a:extLst>
                </p:cNvPr>
                <p:cNvSpPr txBox="1"/>
                <p:nvPr/>
              </p:nvSpPr>
              <p:spPr>
                <a:xfrm>
                  <a:off x="998977" y="1512107"/>
                  <a:ext cx="173381" cy="21236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14" name="Colon">
                  <a:extLst>
                    <a:ext uri="{FF2B5EF4-FFF2-40B4-BE49-F238E27FC236}">
                      <a16:creationId xmlns:a16="http://schemas.microsoft.com/office/drawing/2014/main" id="{5B715028-B0C3-4893-A187-2918297B77C5}"/>
                    </a:ext>
                  </a:extLst>
                </p:cNvPr>
                <p:cNvSpPr txBox="1"/>
                <p:nvPr/>
              </p:nvSpPr>
              <p:spPr>
                <a:xfrm>
                  <a:off x="1500607" y="1512107"/>
                  <a:ext cx="173381" cy="21236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15" name="Arrow Up">
                  <a:extLst>
                    <a:ext uri="{FF2B5EF4-FFF2-40B4-BE49-F238E27FC236}">
                      <a16:creationId xmlns:a16="http://schemas.microsoft.com/office/drawing/2014/main" id="{CB9462B0-B240-4405-B6AB-5E84A4751A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802848" y="1354542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Arrow Up">
                  <a:extLst>
                    <a:ext uri="{FF2B5EF4-FFF2-40B4-BE49-F238E27FC236}">
                      <a16:creationId xmlns:a16="http://schemas.microsoft.com/office/drawing/2014/main" id="{27E9F014-DC3F-4304-B369-A13D7A93F0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1304478" y="1354542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Arrow Up">
                  <a:extLst>
                    <a:ext uri="{FF2B5EF4-FFF2-40B4-BE49-F238E27FC236}">
                      <a16:creationId xmlns:a16="http://schemas.microsoft.com/office/drawing/2014/main" id="{AD707F59-BE0E-4961-898A-9F6A0A637F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1806108" y="1354541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Arrow Down">
                  <a:extLst>
                    <a:ext uri="{FF2B5EF4-FFF2-40B4-BE49-F238E27FC236}">
                      <a16:creationId xmlns:a16="http://schemas.microsoft.com/office/drawing/2014/main" id="{2E857818-29DA-4F84-AD43-CE3655C9C3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802848" y="184586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Arrow Down">
                  <a:extLst>
                    <a:ext uri="{FF2B5EF4-FFF2-40B4-BE49-F238E27FC236}">
                      <a16:creationId xmlns:a16="http://schemas.microsoft.com/office/drawing/2014/main" id="{5C8A61F3-60D8-48DF-9527-EE26C94D05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304478" y="184586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Arrow Down">
                  <a:extLst>
                    <a:ext uri="{FF2B5EF4-FFF2-40B4-BE49-F238E27FC236}">
                      <a16:creationId xmlns:a16="http://schemas.microsoft.com/office/drawing/2014/main" id="{6915B380-2C62-4C72-AECA-6878DE8144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806108" y="184586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6" name="Close Button" descr="&lt;SmartSettings&gt;&lt;SmartResize enabled=&quot;True&quot; minWidth=&quot;12&quot; minHeight=&quot;12&quot; /&gt;&lt;/SmartSettings&gt;">
                <a:extLst>
                  <a:ext uri="{FF2B5EF4-FFF2-40B4-BE49-F238E27FC236}">
                    <a16:creationId xmlns:a16="http://schemas.microsoft.com/office/drawing/2014/main" id="{42BBD2C3-F995-4969-9EB2-D6FC144E5927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5372686" y="4512099"/>
                <a:ext cx="575772" cy="241995"/>
                <a:chOff x="1642629" y="2531766"/>
                <a:chExt cx="575772" cy="241995"/>
              </a:xfrm>
            </p:grpSpPr>
            <p:sp>
              <p:nvSpPr>
                <p:cNvPr id="27" name="Button">
                  <a:extLst>
                    <a:ext uri="{FF2B5EF4-FFF2-40B4-BE49-F238E27FC236}">
                      <a16:creationId xmlns:a16="http://schemas.microsoft.com/office/drawing/2014/main" id="{7F3B6535-6571-43A5-9C00-CA66BD59F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2629" y="2531766"/>
                  <a:ext cx="575772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10312" rIns="64008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Close</a:t>
                  </a:r>
                </a:p>
              </p:txBody>
            </p:sp>
            <p:sp>
              <p:nvSpPr>
                <p:cNvPr id="28" name="Icon" descr="&lt;Tags&gt;&lt;SMARTRESIZEANCHORS&gt;None,None,Absolute,None&lt;/SMARTRESIZEANCHORS&gt;&lt;/Tags&gt;">
                  <a:extLst>
                    <a:ext uri="{FF2B5EF4-FFF2-40B4-BE49-F238E27FC236}">
                      <a16:creationId xmlns:a16="http://schemas.microsoft.com/office/drawing/2014/main" id="{87E40418-7E12-4B29-88BC-7FD5307D10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2665" y="2611320"/>
                  <a:ext cx="85648" cy="82886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9" name="Button">
                <a:extLst>
                  <a:ext uri="{FF2B5EF4-FFF2-40B4-BE49-F238E27FC236}">
                    <a16:creationId xmlns:a16="http://schemas.microsoft.com/office/drawing/2014/main" id="{6B4CFF14-7616-4575-9AAA-CFA808D29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456" y="4526707"/>
                <a:ext cx="427553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ACAAF2C2-EAE4-4A5A-AD17-62B366675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9" y="2174520"/>
            <a:ext cx="2591035" cy="431839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EE6FBA2-0E1D-4C91-A461-D8798844B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90" y="2114152"/>
            <a:ext cx="2643665" cy="4406108"/>
          </a:xfrm>
          <a:prstGeom prst="rect">
            <a:avLst/>
          </a:prstGeom>
        </p:spPr>
      </p:pic>
      <p:pic>
        <p:nvPicPr>
          <p:cNvPr id="55" name="내용 개체 틀 54">
            <a:extLst>
              <a:ext uri="{FF2B5EF4-FFF2-40B4-BE49-F238E27FC236}">
                <a16:creationId xmlns:a16="http://schemas.microsoft.com/office/drawing/2014/main" id="{6A96BFAB-240E-498D-A29A-2A5BC2158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09" y="2152250"/>
            <a:ext cx="2610802" cy="4351338"/>
          </a:xfrm>
        </p:spPr>
      </p:pic>
    </p:spTree>
    <p:extLst>
      <p:ext uri="{BB962C8B-B14F-4D97-AF65-F5344CB8AC3E}">
        <p14:creationId xmlns:p14="http://schemas.microsoft.com/office/powerpoint/2010/main" val="4245398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4861A2-7743-44BC-AA17-6B4E3127C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007366"/>
              </p:ext>
            </p:extLst>
          </p:nvPr>
        </p:nvGraphicFramePr>
        <p:xfrm>
          <a:off x="1428750" y="259236"/>
          <a:ext cx="9189720" cy="6130132"/>
        </p:xfrm>
        <a:graphic>
          <a:graphicData uri="http://schemas.openxmlformats.org/drawingml/2006/table">
            <a:tbl>
              <a:tblPr firstRow="1" bandRow="1"/>
              <a:tblGrid>
                <a:gridCol w="155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점등 광량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점등 기준을 변경한다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78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점등 광량 슬라이더를 움직여서 원하는 최소 광량을 정한다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63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58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886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E09738-A8B0-4F3E-A669-A6E26792C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987221"/>
              </p:ext>
            </p:extLst>
          </p:nvPr>
        </p:nvGraphicFramePr>
        <p:xfrm>
          <a:off x="1463040" y="259236"/>
          <a:ext cx="8990508" cy="6072985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조명 시간 설정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조명 시간을 정한다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점등 시간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Time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Picker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팝업창이 뜨면 원하는 시간을 선택한다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소등 시간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Time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Picker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팝업창이 뜨면 원하는 시간을 선택한다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088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A7B15A-19CE-4D76-8D09-5DC9FDAE5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697110"/>
              </p:ext>
            </p:extLst>
          </p:nvPr>
        </p:nvGraphicFramePr>
        <p:xfrm>
          <a:off x="1463040" y="247806"/>
          <a:ext cx="8990508" cy="6072985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조명 미사용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조명을 안쓰기로 정한다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미사용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UI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 모든 조명 설정이 표시되지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6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028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CA2433-2314-4E79-AF85-B88EC6F27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707103"/>
              </p:ext>
            </p:extLst>
          </p:nvPr>
        </p:nvGraphicFramePr>
        <p:xfrm>
          <a:off x="1463040" y="259236"/>
          <a:ext cx="8990508" cy="6072985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조명 시간 조회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조명 시간을 살핀다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설정된 조명시간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7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뒤로가기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바탕화면으로 되돌아간다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027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1F9E1D-418F-4004-8C17-D2633C8F8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204067"/>
              </p:ext>
            </p:extLst>
          </p:nvPr>
        </p:nvGraphicFramePr>
        <p:xfrm>
          <a:off x="1463040" y="259236"/>
          <a:ext cx="8990508" cy="6072985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엽록소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비율 설정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엽록소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대한 비율을 바꾼다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엽록소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함량에서 원하는 양을 고른다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6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02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C6FC85-D5E6-4B9F-810B-9E5E517C8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369654"/>
              </p:ext>
            </p:extLst>
          </p:nvPr>
        </p:nvGraphicFramePr>
        <p:xfrm>
          <a:off x="1738450" y="122076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광량 설정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광량 설정을 사용한다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광량 설정을 요청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광량을 나타내는 데이터를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라고 하여 저장한다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최소 광량을 나타내던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값을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것으로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573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A5B83A-DDA8-4B6A-968D-1B1A4CBA8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009825"/>
              </p:ext>
            </p:extLst>
          </p:nvPr>
        </p:nvGraphicFramePr>
        <p:xfrm>
          <a:off x="1738450" y="259236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조명 시간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조명 시간을 사용한다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조명 시간을 요청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시간을 나타내는 데이터를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 저장한다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조명 시간을 나타내던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객체의 값을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new_lighting_time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것으로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Raspberry Pi clock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동기화되야 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39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7F98E-0E8D-405A-8D03-BB37F2A6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53" y="181702"/>
            <a:ext cx="10515600" cy="1325563"/>
          </a:xfrm>
        </p:spPr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App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 내에서 식물 설명 열람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.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1D2D8F-9EFD-499E-9149-D88B0D9BD5C9}"/>
              </a:ext>
            </a:extLst>
          </p:cNvPr>
          <p:cNvCxnSpPr/>
          <p:nvPr/>
        </p:nvCxnSpPr>
        <p:spPr>
          <a:xfrm>
            <a:off x="3560781" y="3539266"/>
            <a:ext cx="66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31960A-8436-4BD7-81F9-1F09A38F7C10}"/>
              </a:ext>
            </a:extLst>
          </p:cNvPr>
          <p:cNvCxnSpPr/>
          <p:nvPr/>
        </p:nvCxnSpPr>
        <p:spPr>
          <a:xfrm>
            <a:off x="7279341" y="3539266"/>
            <a:ext cx="96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5437D6D-56FA-4175-8D89-7E919166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6" y="1507266"/>
            <a:ext cx="2926976" cy="48782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0B7237-5CCA-4451-8210-61651DE9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73" y="1507266"/>
            <a:ext cx="2926976" cy="48782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6A13643-9459-4CF1-85F3-C4744931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29" y="1507265"/>
            <a:ext cx="3070412" cy="49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82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519D74-2CF0-4CFC-8011-2423C27DC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901993"/>
              </p:ext>
            </p:extLst>
          </p:nvPr>
        </p:nvGraphicFramePr>
        <p:xfrm>
          <a:off x="1738450" y="259236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엽록소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함량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엽록소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함량 값을 사용한다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조명 시간을 요청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엽록소 함량을 나타내는 데이터를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 저장한다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조명 시간을 나타내던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객체의 값을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것으로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994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75B16C-5EA2-4AC3-AD84-F9B1C5BDB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43796"/>
              </p:ext>
            </p:extLst>
          </p:nvPr>
        </p:nvGraphicFramePr>
        <p:xfrm>
          <a:off x="1418410" y="139839"/>
          <a:ext cx="8715098" cy="654631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조명 작동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조명을 켠다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조명을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켜야한다는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값을 반환하다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켜진 걸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조명 작동 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light_act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내부적으로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find_hue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등록된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엽록소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토대로 적정 색조인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값을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밝기를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1~254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까지의 값을 가지며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가장 약하게 불을 켠 거다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작동을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1-5. 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전구에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1-6.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호출해 아직도 어두운지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1-7.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1-6.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아직 어둡다는 결과를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1-6-1.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전구를 더 밝게 켜는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light_brighter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10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DF11D6-43CF-4C2D-A19E-E166BC227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994436"/>
              </p:ext>
            </p:extLst>
          </p:nvPr>
        </p:nvGraphicFramePr>
        <p:xfrm>
          <a:off x="1418410" y="139839"/>
          <a:ext cx="8715098" cy="604650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조명 밝기 증가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조명을 더 밝게 켠다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조명을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켜야한다는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값을 반환하다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켜진 걸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light_brighter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조명 작동 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밝기를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기존에서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+1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1~254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까지의 값을 가지며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가장 약하게 불을 켠 거다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brightness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전구에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호출해 아직도 어두운지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아직 어둡다는 결과를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부터 반복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이미 최댓값인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254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38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A7233F-0490-47DE-A174-E3FDB07B7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136314"/>
              </p:ext>
            </p:extLst>
          </p:nvPr>
        </p:nvGraphicFramePr>
        <p:xfrm>
          <a:off x="411480" y="240030"/>
          <a:ext cx="11338560" cy="6003456"/>
        </p:xfrm>
        <a:graphic>
          <a:graphicData uri="http://schemas.openxmlformats.org/drawingml/2006/table">
            <a:tbl>
              <a:tblPr firstRow="1" bandRow="1"/>
              <a:tblGrid>
                <a:gridCol w="192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조명 밝기 줄임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6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 밝기를 올린다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48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조명이 필요 없다는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켜진 걸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밝기를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기존에서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1~254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까지의 값을 가지며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가장 약하게 불을 켠 거다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brightness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전구에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호출해 아직도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밝은지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35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아직 밝다는 결과를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부터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반복 시작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이미 최솟값인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종료한다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그리고 조명을 끄는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light_deact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48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684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243E423-FBAB-4797-998E-35A304DA2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128778"/>
              </p:ext>
            </p:extLst>
          </p:nvPr>
        </p:nvGraphicFramePr>
        <p:xfrm>
          <a:off x="1738450" y="167796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조명 끄기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조명을 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조명이 불필요하다는 값을 반환하다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light_deact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조명 작동 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light_deact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내부적으로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작동을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전구에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708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9817F4-A83D-478A-AFD5-969F38AD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81" y="1449390"/>
            <a:ext cx="2615184" cy="43586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E2A8C7-25A0-4752-AF9B-9F27825F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" y="146050"/>
            <a:ext cx="10515600" cy="1325563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F9FEE8C8-D86B-48C9-ABE9-025AA191A17E}"/>
              </a:ext>
            </a:extLst>
          </p:cNvPr>
          <p:cNvSpPr/>
          <p:nvPr/>
        </p:nvSpPr>
        <p:spPr>
          <a:xfrm>
            <a:off x="3195639" y="2317117"/>
            <a:ext cx="2263140" cy="395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30448CD-A1BF-4FB0-A5C3-38B4EB3A55FB}"/>
              </a:ext>
            </a:extLst>
          </p:cNvPr>
          <p:cNvSpPr/>
          <p:nvPr/>
        </p:nvSpPr>
        <p:spPr>
          <a:xfrm>
            <a:off x="3195639" y="3220087"/>
            <a:ext cx="736281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5CFD7E7C-9D71-4870-ADA7-1AD5A547FFCB}"/>
              </a:ext>
            </a:extLst>
          </p:cNvPr>
          <p:cNvSpPr/>
          <p:nvPr/>
        </p:nvSpPr>
        <p:spPr>
          <a:xfrm>
            <a:off x="3972879" y="3273110"/>
            <a:ext cx="736281" cy="4311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281215AB-8C56-4AE3-913F-C140B5B4129C}"/>
              </a:ext>
            </a:extLst>
          </p:cNvPr>
          <p:cNvSpPr/>
          <p:nvPr/>
        </p:nvSpPr>
        <p:spPr>
          <a:xfrm>
            <a:off x="3195639" y="3963037"/>
            <a:ext cx="2171700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644CE4B-4439-4FB0-ACFF-8596A4B66B44}"/>
              </a:ext>
            </a:extLst>
          </p:cNvPr>
          <p:cNvSpPr/>
          <p:nvPr/>
        </p:nvSpPr>
        <p:spPr>
          <a:xfrm>
            <a:off x="3115629" y="4892677"/>
            <a:ext cx="2610802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9DE8B757-2671-4387-938D-D865A22C9AB0}"/>
              </a:ext>
            </a:extLst>
          </p:cNvPr>
          <p:cNvSpPr/>
          <p:nvPr/>
        </p:nvSpPr>
        <p:spPr>
          <a:xfrm>
            <a:off x="3332799" y="5429887"/>
            <a:ext cx="834390" cy="3781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0A543-23B8-41A2-B654-64CA3B9D17E1}"/>
              </a:ext>
            </a:extLst>
          </p:cNvPr>
          <p:cNvSpPr txBox="1"/>
          <p:nvPr/>
        </p:nvSpPr>
        <p:spPr>
          <a:xfrm>
            <a:off x="5929694" y="341669"/>
            <a:ext cx="592512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바탕화면의 </a:t>
            </a:r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UI, </a:t>
            </a:r>
            <a:r>
              <a:rPr lang="ko-KR" altLang="en-US" sz="1600" dirty="0"/>
              <a:t>조명관리를 눌러 진입하는 페이지이다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번 버튼을 누르면 설정이 저장된다</a:t>
            </a:r>
            <a:r>
              <a:rPr lang="en-US" altLang="ko-KR" sz="1600" dirty="0"/>
              <a:t>. </a:t>
            </a:r>
            <a:r>
              <a:rPr lang="ko-KR" altLang="en-US" sz="1600" dirty="0"/>
              <a:t>누르면 정말 저장할 거냐는 팝업이 뜬다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UI</a:t>
            </a:r>
            <a:r>
              <a:rPr lang="ko-KR" altLang="en-US" sz="1600" dirty="0"/>
              <a:t>의 슬라이더를 움직여서 어느 광량</a:t>
            </a:r>
            <a:r>
              <a:rPr lang="en-US" altLang="ko-KR" sz="1600" dirty="0"/>
              <a:t> </a:t>
            </a:r>
            <a:r>
              <a:rPr lang="ko-KR" altLang="en-US" sz="1600" dirty="0"/>
              <a:t>밑으로 내려가면 전구가 켜질지 정한다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번 버튼을 누르면 어느 때부터 일출로 가정할지 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광량이 부족하더라도 이 시간 이후에만 전구가 켜진다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</a:t>
            </a:r>
            <a:r>
              <a:rPr lang="ko-KR" altLang="en-US" sz="1600" dirty="0"/>
              <a:t>번 버튼으로 어느 때부터 일몰로 가정할지 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해당 시각 이후로는 다음 일출 때까지 전구가 안 켜진다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5</a:t>
            </a:r>
            <a:r>
              <a:rPr lang="ko-KR" altLang="en-US" sz="1600" dirty="0"/>
              <a:t>번 버튼을 누르면 모든 조명 설정이 비활성화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현재는 조명을 사용 중이다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6</a:t>
            </a:r>
            <a:r>
              <a:rPr lang="ko-KR" altLang="en-US" sz="1600" dirty="0"/>
              <a:t>번 </a:t>
            </a:r>
            <a:r>
              <a:rPr lang="en-US" altLang="ko-KR" sz="1600" dirty="0"/>
              <a:t>UI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2,3</a:t>
            </a:r>
            <a:r>
              <a:rPr lang="ko-KR" altLang="en-US" sz="1600" dirty="0"/>
              <a:t>번에서 정한 조명 시간을 보여준다</a:t>
            </a:r>
            <a:r>
              <a:rPr lang="en-US" altLang="ko-KR" sz="1600" dirty="0"/>
              <a:t>. </a:t>
            </a:r>
            <a:r>
              <a:rPr lang="ko-KR" altLang="en-US" sz="1600" dirty="0"/>
              <a:t>노란 부분이 조명 시간이다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예시에서 사용자는 오후 </a:t>
            </a:r>
            <a:r>
              <a:rPr lang="en-US" altLang="ko-KR" sz="1600" dirty="0"/>
              <a:t>11</a:t>
            </a:r>
            <a:r>
              <a:rPr lang="ko-KR" altLang="en-US" sz="1600" dirty="0"/>
              <a:t>시부터 익일 오전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시까지를</a:t>
            </a:r>
            <a:r>
              <a:rPr lang="ko-KR" altLang="en-US" sz="1600" dirty="0"/>
              <a:t> 조명 시간으로 정했다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7</a:t>
            </a:r>
            <a:r>
              <a:rPr lang="ko-KR" altLang="en-US" sz="1600" dirty="0"/>
              <a:t>번에서 엽록소</a:t>
            </a:r>
            <a:r>
              <a:rPr lang="en-US" altLang="ko-KR" sz="1600" dirty="0"/>
              <a:t>B </a:t>
            </a:r>
            <a:r>
              <a:rPr lang="ko-KR" altLang="en-US" sz="1600" dirty="0"/>
              <a:t>함량을 정할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선택된 항목은 초록색으로 표시된다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8</a:t>
            </a:r>
            <a:r>
              <a:rPr lang="ko-KR" altLang="en-US" sz="1600" dirty="0"/>
              <a:t>번 버튼을 누르면 바탕화면으로 나간다</a:t>
            </a:r>
            <a:r>
              <a:rPr lang="en-US" altLang="ko-KR" sz="1600" dirty="0"/>
              <a:t>. </a:t>
            </a:r>
            <a:r>
              <a:rPr lang="ko-KR" altLang="en-US" sz="1600" dirty="0"/>
              <a:t>설정을 저장 </a:t>
            </a:r>
            <a:r>
              <a:rPr lang="ko-KR" altLang="en-US" sz="1600" dirty="0" err="1"/>
              <a:t>안했을</a:t>
            </a:r>
            <a:r>
              <a:rPr lang="ko-KR" altLang="en-US" sz="1600" dirty="0"/>
              <a:t> 때는</a:t>
            </a:r>
            <a:r>
              <a:rPr lang="en-US" altLang="ko-KR" sz="1600" dirty="0"/>
              <a:t>, </a:t>
            </a:r>
            <a:r>
              <a:rPr lang="ko-KR" altLang="en-US" sz="1600" dirty="0"/>
              <a:t>정말 저장 없이 되돌아가냐는 팝업이 뜬다</a:t>
            </a:r>
            <a:r>
              <a:rPr lang="en-US" altLang="ko-KR" sz="1600" dirty="0"/>
              <a:t>.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7B704F81-8893-49FE-BAE7-8E5F4F449FEA}"/>
              </a:ext>
            </a:extLst>
          </p:cNvPr>
          <p:cNvSpPr/>
          <p:nvPr/>
        </p:nvSpPr>
        <p:spPr>
          <a:xfrm>
            <a:off x="4709160" y="1783080"/>
            <a:ext cx="934785" cy="395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DA614D0E-4319-4E6F-8F4D-39952E62521D}"/>
              </a:ext>
            </a:extLst>
          </p:cNvPr>
          <p:cNvSpPr/>
          <p:nvPr/>
        </p:nvSpPr>
        <p:spPr>
          <a:xfrm>
            <a:off x="4834890" y="3220087"/>
            <a:ext cx="934785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076D5-BB46-4024-9603-CF794543C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2" y="1468440"/>
            <a:ext cx="2615184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6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CFAF-DA6E-4A9A-919C-AA8CB349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pic>
        <p:nvPicPr>
          <p:cNvPr id="49" name="내용 개체 틀 48">
            <a:extLst>
              <a:ext uri="{FF2B5EF4-FFF2-40B4-BE49-F238E27FC236}">
                <a16:creationId xmlns:a16="http://schemas.microsoft.com/office/drawing/2014/main" id="{CA135C41-60A0-486C-AF8F-69A7AB93B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35" y="1574482"/>
            <a:ext cx="2514600" cy="41910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F2E225-0DF4-4C6A-BD45-999EE0AF3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" y="1574482"/>
            <a:ext cx="2514600" cy="4191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AF2A91AC-8912-4E7E-AFE1-03AAE812EED4}"/>
              </a:ext>
            </a:extLst>
          </p:cNvPr>
          <p:cNvGrpSpPr/>
          <p:nvPr/>
        </p:nvGrpSpPr>
        <p:grpSpPr>
          <a:xfrm>
            <a:off x="618667" y="2952875"/>
            <a:ext cx="1769424" cy="1499260"/>
            <a:chOff x="3848755" y="3551102"/>
            <a:chExt cx="1769424" cy="1499260"/>
          </a:xfrm>
        </p:grpSpPr>
        <p:sp>
          <p:nvSpPr>
            <p:cNvPr id="30" name="Background">
              <a:extLst>
                <a:ext uri="{FF2B5EF4-FFF2-40B4-BE49-F238E27FC236}">
                  <a16:creationId xmlns:a16="http://schemas.microsoft.com/office/drawing/2014/main" id="{15219EEC-4945-4E23-8C00-2BCFB9521BB2}"/>
                </a:ext>
              </a:extLst>
            </p:cNvPr>
            <p:cNvSpPr/>
            <p:nvPr/>
          </p:nvSpPr>
          <p:spPr>
            <a:xfrm>
              <a:off x="3848755" y="3551102"/>
              <a:ext cx="1769424" cy="149926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">
              <a:extLst>
                <a:ext uri="{FF2B5EF4-FFF2-40B4-BE49-F238E27FC236}">
                  <a16:creationId xmlns:a16="http://schemas.microsoft.com/office/drawing/2014/main" id="{6FC156EB-E206-4518-BD79-77B0BFEED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049" y="4634201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B91392DB-A406-49F2-9741-957CF2EC6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819" y="4648809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" name="Time Picker">
              <a:extLst>
                <a:ext uri="{FF2B5EF4-FFF2-40B4-BE49-F238E27FC236}">
                  <a16:creationId xmlns:a16="http://schemas.microsoft.com/office/drawing/2014/main" id="{D7FAA06B-A24F-4CDF-8FD2-3BBAF61E547F}"/>
                </a:ext>
              </a:extLst>
            </p:cNvPr>
            <p:cNvGrpSpPr/>
            <p:nvPr/>
          </p:nvGrpSpPr>
          <p:grpSpPr>
            <a:xfrm>
              <a:off x="3984424" y="3735604"/>
              <a:ext cx="1481590" cy="714095"/>
              <a:chOff x="595687" y="1261242"/>
              <a:chExt cx="1481590" cy="714095"/>
            </a:xfrm>
            <a:solidFill>
              <a:srgbClr val="FFFFFF"/>
            </a:solidFill>
          </p:grpSpPr>
          <p:sp>
            <p:nvSpPr>
              <p:cNvPr id="35" name="Box">
                <a:extLst>
                  <a:ext uri="{FF2B5EF4-FFF2-40B4-BE49-F238E27FC236}">
                    <a16:creationId xmlns:a16="http://schemas.microsoft.com/office/drawing/2014/main" id="{E2DFABE4-4AB6-4F23-99EC-EC8E04B3E112}"/>
                  </a:ext>
                </a:extLst>
              </p:cNvPr>
              <p:cNvSpPr/>
              <p:nvPr/>
            </p:nvSpPr>
            <p:spPr>
              <a:xfrm>
                <a:off x="595687" y="1261242"/>
                <a:ext cx="1481590" cy="714095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Hour">
                <a:extLst>
                  <a:ext uri="{FF2B5EF4-FFF2-40B4-BE49-F238E27FC236}">
                    <a16:creationId xmlns:a16="http://schemas.microsoft.com/office/drawing/2014/main" id="{12272366-FD8B-4249-9F3E-2AFD330AA0A4}"/>
                  </a:ext>
                </a:extLst>
              </p:cNvPr>
              <p:cNvSpPr/>
              <p:nvPr/>
            </p:nvSpPr>
            <p:spPr>
              <a:xfrm>
                <a:off x="681221" y="1497744"/>
                <a:ext cx="307263" cy="24109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" tIns="50800" rIns="274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7" name="Minute">
                <a:extLst>
                  <a:ext uri="{FF2B5EF4-FFF2-40B4-BE49-F238E27FC236}">
                    <a16:creationId xmlns:a16="http://schemas.microsoft.com/office/drawing/2014/main" id="{360A4D74-0BC3-4934-9C4C-E92161F8E0DB}"/>
                  </a:ext>
                </a:extLst>
              </p:cNvPr>
              <p:cNvSpPr/>
              <p:nvPr/>
            </p:nvSpPr>
            <p:spPr>
              <a:xfrm>
                <a:off x="1182851" y="1497744"/>
                <a:ext cx="307263" cy="24109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" tIns="50800" rIns="274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</a:p>
            </p:txBody>
          </p:sp>
          <p:sp>
            <p:nvSpPr>
              <p:cNvPr id="38" name="AM/PM">
                <a:extLst>
                  <a:ext uri="{FF2B5EF4-FFF2-40B4-BE49-F238E27FC236}">
                    <a16:creationId xmlns:a16="http://schemas.microsoft.com/office/drawing/2014/main" id="{96D2731A-4B25-43B8-B895-D205D61D2D89}"/>
                  </a:ext>
                </a:extLst>
              </p:cNvPr>
              <p:cNvSpPr/>
              <p:nvPr/>
            </p:nvSpPr>
            <p:spPr>
              <a:xfrm>
                <a:off x="1684481" y="1497744"/>
                <a:ext cx="307263" cy="24109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" tIns="50800" rIns="274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</a:t>
                </a:r>
              </a:p>
            </p:txBody>
          </p:sp>
          <p:sp>
            <p:nvSpPr>
              <p:cNvPr id="39" name="Colon">
                <a:extLst>
                  <a:ext uri="{FF2B5EF4-FFF2-40B4-BE49-F238E27FC236}">
                    <a16:creationId xmlns:a16="http://schemas.microsoft.com/office/drawing/2014/main" id="{6B128C13-E804-47EA-984D-DFCFEFC6727A}"/>
                  </a:ext>
                </a:extLst>
              </p:cNvPr>
              <p:cNvSpPr txBox="1"/>
              <p:nvPr/>
            </p:nvSpPr>
            <p:spPr>
              <a:xfrm>
                <a:off x="998977" y="1512107"/>
                <a:ext cx="173381" cy="21236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40" name="Colon">
                <a:extLst>
                  <a:ext uri="{FF2B5EF4-FFF2-40B4-BE49-F238E27FC236}">
                    <a16:creationId xmlns:a16="http://schemas.microsoft.com/office/drawing/2014/main" id="{E55AC672-347F-4514-B22A-19366ED4C946}"/>
                  </a:ext>
                </a:extLst>
              </p:cNvPr>
              <p:cNvSpPr txBox="1"/>
              <p:nvPr/>
            </p:nvSpPr>
            <p:spPr>
              <a:xfrm>
                <a:off x="1500607" y="1512107"/>
                <a:ext cx="173381" cy="21236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41" name="Arrow Up">
                <a:extLst>
                  <a:ext uri="{FF2B5EF4-FFF2-40B4-BE49-F238E27FC236}">
                    <a16:creationId xmlns:a16="http://schemas.microsoft.com/office/drawing/2014/main" id="{576AA08C-AB5E-4D0C-9DD1-885C4516EF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802848" y="1354542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Arrow Up">
                <a:extLst>
                  <a:ext uri="{FF2B5EF4-FFF2-40B4-BE49-F238E27FC236}">
                    <a16:creationId xmlns:a16="http://schemas.microsoft.com/office/drawing/2014/main" id="{2038691C-1707-4560-BDB2-B0C42CCA4C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304478" y="1354542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Arrow Up">
                <a:extLst>
                  <a:ext uri="{FF2B5EF4-FFF2-40B4-BE49-F238E27FC236}">
                    <a16:creationId xmlns:a16="http://schemas.microsoft.com/office/drawing/2014/main" id="{755E1827-901D-48A4-8033-9237FC8002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06108" y="1354541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Arrow Down">
                <a:extLst>
                  <a:ext uri="{FF2B5EF4-FFF2-40B4-BE49-F238E27FC236}">
                    <a16:creationId xmlns:a16="http://schemas.microsoft.com/office/drawing/2014/main" id="{5D59C4D5-2B54-45FA-A3F7-3E617C4BFE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02848" y="184586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Arrow Down">
                <a:extLst>
                  <a:ext uri="{FF2B5EF4-FFF2-40B4-BE49-F238E27FC236}">
                    <a16:creationId xmlns:a16="http://schemas.microsoft.com/office/drawing/2014/main" id="{D1B13BB7-D70C-4E66-839C-BFD8692D1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304478" y="184586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Arrow Down">
                <a:extLst>
                  <a:ext uri="{FF2B5EF4-FFF2-40B4-BE49-F238E27FC236}">
                    <a16:creationId xmlns:a16="http://schemas.microsoft.com/office/drawing/2014/main" id="{83968CE8-2942-40CF-B404-2F56BE42BB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806108" y="184586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44ADC2C7-212E-436D-87BF-02B6544C7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5" y="1574482"/>
            <a:ext cx="2514600" cy="4191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5A8978B-43C3-4B22-B602-B17E86F309F2}"/>
              </a:ext>
            </a:extLst>
          </p:cNvPr>
          <p:cNvSpPr txBox="1"/>
          <p:nvPr/>
        </p:nvSpPr>
        <p:spPr>
          <a:xfrm>
            <a:off x="8686800" y="1028700"/>
            <a:ext cx="31046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 이미지는</a:t>
            </a:r>
            <a:r>
              <a:rPr lang="en-US" altLang="ko-KR" dirty="0"/>
              <a:t>, </a:t>
            </a:r>
            <a:r>
              <a:rPr lang="ko-KR" altLang="en-US" dirty="0"/>
              <a:t>점등 시각</a:t>
            </a:r>
            <a:r>
              <a:rPr lang="en-US" altLang="ko-KR" dirty="0"/>
              <a:t>(UI 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 혹은 소등 시각</a:t>
            </a:r>
            <a:r>
              <a:rPr lang="en-US" altLang="ko-KR" dirty="0"/>
              <a:t>(UI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눌렀을 때</a:t>
            </a:r>
            <a:r>
              <a:rPr lang="en-US" altLang="ko-KR" dirty="0"/>
              <a:t>, </a:t>
            </a:r>
            <a:r>
              <a:rPr lang="ko-KR" altLang="en-US" dirty="0"/>
              <a:t>뜨는 창이다</a:t>
            </a:r>
            <a:r>
              <a:rPr lang="en-US" altLang="ko-KR" dirty="0"/>
              <a:t>. </a:t>
            </a:r>
            <a:r>
              <a:rPr lang="ko-KR" altLang="en-US" dirty="0"/>
              <a:t>원하는 시각을 고르고 확인을 누르면 창이 닫힌다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중간 이미지는 설정 저장</a:t>
            </a:r>
            <a:r>
              <a:rPr lang="en-US" altLang="ko-KR" dirty="0"/>
              <a:t>(UI 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눌렀을 때 뜨는 창이다</a:t>
            </a:r>
            <a:r>
              <a:rPr lang="en-US" altLang="ko-KR" dirty="0"/>
              <a:t>. OK</a:t>
            </a:r>
            <a:r>
              <a:rPr lang="ko-KR" altLang="en-US" dirty="0"/>
              <a:t>를 누르면</a:t>
            </a:r>
            <a:r>
              <a:rPr lang="en-US" altLang="ko-KR" dirty="0"/>
              <a:t>, </a:t>
            </a:r>
            <a:r>
              <a:rPr lang="ko-KR" altLang="en-US" dirty="0"/>
              <a:t>고른 설정이 적용된다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오른쪽 이미지는 설정 저장</a:t>
            </a:r>
            <a:r>
              <a:rPr lang="en-US" altLang="ko-KR" dirty="0"/>
              <a:t>(UI 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누르지 않고</a:t>
            </a:r>
            <a:r>
              <a:rPr lang="en-US" altLang="ko-KR" dirty="0"/>
              <a:t>, </a:t>
            </a:r>
            <a:r>
              <a:rPr lang="ko-KR" altLang="en-US" dirty="0"/>
              <a:t>뒤로 가기</a:t>
            </a:r>
            <a:r>
              <a:rPr lang="en-US" altLang="ko-KR" dirty="0"/>
              <a:t>(UI 7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눌렀을 때 뜨는 창이다</a:t>
            </a:r>
            <a:r>
              <a:rPr lang="en-US" altLang="ko-KR" dirty="0"/>
              <a:t>. OK</a:t>
            </a:r>
            <a:r>
              <a:rPr lang="ko-KR" altLang="en-US" dirty="0"/>
              <a:t>를 누르면 고른 설정을 저장하지 않고 바탕화면으로 나간다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169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6A3-CC1F-47AD-9014-9B89A981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0FAB3-17DB-4C74-A83A-D8BA9CD4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537970"/>
            <a:ext cx="2705100" cy="4508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B8658-F87A-444F-9FE6-98AF75D56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537970"/>
            <a:ext cx="2705100" cy="450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8BDBC-1445-4C8B-8194-EFE85F1CDFF3}"/>
              </a:ext>
            </a:extLst>
          </p:cNvPr>
          <p:cNvSpPr txBox="1"/>
          <p:nvPr/>
        </p:nvSpPr>
        <p:spPr>
          <a:xfrm>
            <a:off x="7806690" y="1537970"/>
            <a:ext cx="3684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그림은 조명이 미사용 상태인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UI 5</a:t>
            </a:r>
            <a:r>
              <a:rPr lang="ko-KR" altLang="en-US" dirty="0"/>
              <a:t>번을 한 번 누르면 저렇게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다시 누르면 오른쪽 그림처럼 되돌아온다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 그림처럼 조명 미사용을 </a:t>
            </a:r>
            <a:r>
              <a:rPr lang="ko-KR" altLang="en-US" dirty="0" err="1"/>
              <a:t>켜둔</a:t>
            </a:r>
            <a:r>
              <a:rPr lang="ko-KR" altLang="en-US" dirty="0"/>
              <a:t> 상태에서 설정을 저장하면 조명이 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46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56D3E6A-5A77-4A4A-A8F6-404252F3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4" y="1390424"/>
            <a:ext cx="2902952" cy="4838254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4B1FCE5-0B6F-4302-9EEC-3C6E63777A22}"/>
              </a:ext>
            </a:extLst>
          </p:cNvPr>
          <p:cNvGrpSpPr/>
          <p:nvPr/>
        </p:nvGrpSpPr>
        <p:grpSpPr>
          <a:xfrm>
            <a:off x="3926536" y="3089109"/>
            <a:ext cx="2520256" cy="3281558"/>
            <a:chOff x="6911787" y="2590529"/>
            <a:chExt cx="4077150" cy="5308743"/>
          </a:xfrm>
        </p:grpSpPr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71F2594A-01C9-40C3-B2F7-42110A030A2C}"/>
                </a:ext>
              </a:extLst>
            </p:cNvPr>
            <p:cNvSpPr/>
            <p:nvPr/>
          </p:nvSpPr>
          <p:spPr>
            <a:xfrm>
              <a:off x="7113121" y="2649443"/>
              <a:ext cx="1362634" cy="179294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BD1576EF-C6EB-4DDF-9D9C-00AC9CDC34FC}"/>
                </a:ext>
              </a:extLst>
            </p:cNvPr>
            <p:cNvSpPr/>
            <p:nvPr/>
          </p:nvSpPr>
          <p:spPr>
            <a:xfrm>
              <a:off x="9448817" y="2590529"/>
              <a:ext cx="1362634" cy="179294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A91E4A49-22BA-4121-AC5E-6451622E3146}"/>
                </a:ext>
              </a:extLst>
            </p:cNvPr>
            <p:cNvSpPr/>
            <p:nvPr/>
          </p:nvSpPr>
          <p:spPr>
            <a:xfrm>
              <a:off x="7113121" y="5033426"/>
              <a:ext cx="1013012" cy="1308848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66BF90E8-2C35-4866-8A10-10460424ED4D}"/>
                </a:ext>
              </a:extLst>
            </p:cNvPr>
            <p:cNvSpPr/>
            <p:nvPr/>
          </p:nvSpPr>
          <p:spPr>
            <a:xfrm>
              <a:off x="8351150" y="4693954"/>
              <a:ext cx="1299882" cy="147021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</a:p>
          </p:txBody>
        </p:sp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C8BDDD2F-2E04-45C8-A545-6C57B20E9536}"/>
                </a:ext>
              </a:extLst>
            </p:cNvPr>
            <p:cNvSpPr/>
            <p:nvPr/>
          </p:nvSpPr>
          <p:spPr>
            <a:xfrm>
              <a:off x="9993854" y="4933894"/>
              <a:ext cx="995083" cy="138840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</a:p>
          </p:txBody>
        </p: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DB52DAEC-3D09-4CD5-819A-C8FBEE69ED6F}"/>
                </a:ext>
              </a:extLst>
            </p:cNvPr>
            <p:cNvSpPr/>
            <p:nvPr/>
          </p:nvSpPr>
          <p:spPr>
            <a:xfrm>
              <a:off x="6911787" y="6993836"/>
              <a:ext cx="1461247" cy="905436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r>
                <a:rPr lang="ko-KR" altLang="en-US" b="1" dirty="0">
                  <a:solidFill>
                    <a:schemeClr val="bg1"/>
                  </a:solidFill>
                </a:rPr>
                <a:t>번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C0464DF-A321-4FF2-A047-F270D8AA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바탕화면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610A6-E250-4FF1-838A-BE1482CADDFF}"/>
              </a:ext>
            </a:extLst>
          </p:cNvPr>
          <p:cNvSpPr txBox="1"/>
          <p:nvPr/>
        </p:nvSpPr>
        <p:spPr>
          <a:xfrm>
            <a:off x="7584141" y="1651885"/>
            <a:ext cx="379184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사용자가 </a:t>
            </a:r>
            <a:r>
              <a:rPr lang="en-US" altLang="ko-KR" dirty="0"/>
              <a:t>App</a:t>
            </a:r>
            <a:r>
              <a:rPr lang="ko-KR" altLang="en-US" dirty="0"/>
              <a:t>을 켜면 제일 먼저 보는 페이지이다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interactive </a:t>
            </a:r>
            <a:r>
              <a:rPr lang="ko-KR" altLang="en-US" dirty="0"/>
              <a:t>버튼이 있다</a:t>
            </a:r>
            <a:r>
              <a:rPr lang="en-US" altLang="ko-KR" dirty="0"/>
              <a:t>. </a:t>
            </a:r>
            <a:r>
              <a:rPr lang="ko-KR" altLang="en-US" dirty="0"/>
              <a:t>각 버튼을 누르면 표기된 페이지로 이동한다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6</a:t>
            </a:r>
            <a:r>
              <a:rPr lang="ko-KR" altLang="en-US" dirty="0"/>
              <a:t>번 버튼은 </a:t>
            </a:r>
            <a:r>
              <a:rPr lang="en-US" altLang="ko-KR" dirty="0"/>
              <a:t>App</a:t>
            </a:r>
            <a:r>
              <a:rPr lang="ko-KR" altLang="en-US" dirty="0"/>
              <a:t>을 종료하는 버튼이다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F14D40-721D-4E14-A298-63A412CE6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1" y="1390424"/>
            <a:ext cx="2902952" cy="48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2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F09E-D632-43A9-95D0-866CDD43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식물 설명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564CDD-E198-43DE-9546-F235A0DC6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4" y="1811280"/>
            <a:ext cx="2771578" cy="461929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6C1FF1-3D0C-4B76-8744-A1780401E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4" y="1811284"/>
            <a:ext cx="2771578" cy="4619296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4377D38D-F5F8-4F00-A99C-3D2790A37449}"/>
              </a:ext>
            </a:extLst>
          </p:cNvPr>
          <p:cNvSpPr/>
          <p:nvPr/>
        </p:nvSpPr>
        <p:spPr>
          <a:xfrm>
            <a:off x="4512125" y="2222547"/>
            <a:ext cx="2236764" cy="34227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5A522-FA68-4E2D-A7BE-ACE765F331AA}"/>
              </a:ext>
            </a:extLst>
          </p:cNvPr>
          <p:cNvSpPr txBox="1"/>
          <p:nvPr/>
        </p:nvSpPr>
        <p:spPr>
          <a:xfrm>
            <a:off x="7347473" y="1811281"/>
            <a:ext cx="4507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자신이 기를 식물이 어떤 종류인지 이해할 수 있게 하는 정보 설명 페이지이다</a:t>
            </a:r>
            <a:r>
              <a:rPr lang="en-US" altLang="ko-KR" dirty="0"/>
              <a:t>. </a:t>
            </a:r>
            <a:r>
              <a:rPr lang="ko-KR" altLang="en-US" dirty="0"/>
              <a:t>바탕화면에서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식물 설명</a:t>
            </a:r>
            <a:r>
              <a:rPr lang="en-US" altLang="ko-KR" dirty="0"/>
              <a:t>) </a:t>
            </a:r>
            <a:r>
              <a:rPr lang="ko-KR" altLang="en-US" dirty="0"/>
              <a:t>버튼을 눌러 진입한다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button</a:t>
            </a:r>
            <a:r>
              <a:rPr lang="ko-KR" altLang="en-US" dirty="0"/>
              <a:t>을 누르면 바탕화면으로 돌아간다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번은 본문 영역으로</a:t>
            </a:r>
            <a:r>
              <a:rPr lang="en-US" altLang="ko-KR" dirty="0"/>
              <a:t> </a:t>
            </a:r>
            <a:r>
              <a:rPr lang="ko-KR" altLang="en-US" dirty="0"/>
              <a:t>모두 정적인 텍스트 </a:t>
            </a:r>
            <a:r>
              <a:rPr lang="en-US" altLang="ko-KR" dirty="0"/>
              <a:t>&amp; </a:t>
            </a:r>
            <a:r>
              <a:rPr lang="ko-KR" altLang="en-US" dirty="0"/>
              <a:t>이미지이다</a:t>
            </a:r>
            <a:r>
              <a:rPr lang="en-US" altLang="ko-KR" dirty="0"/>
              <a:t>. </a:t>
            </a:r>
            <a:r>
              <a:rPr lang="ko-KR" altLang="en-US" dirty="0"/>
              <a:t>식물에 대한 설명이 </a:t>
            </a:r>
            <a:r>
              <a:rPr lang="ko-KR" altLang="en-US" dirty="0" err="1"/>
              <a:t>적혀있다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C80CCB7-1D92-41EF-B52E-CB067C4BD7D1}"/>
              </a:ext>
            </a:extLst>
          </p:cNvPr>
          <p:cNvSpPr/>
          <p:nvPr/>
        </p:nvSpPr>
        <p:spPr>
          <a:xfrm>
            <a:off x="4423186" y="5873674"/>
            <a:ext cx="914400" cy="7853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18303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/>
          <p:nvPr>
            <p:extLst>
              <p:ext uri="{D42A27DB-BD31-4B8C-83A1-F6EECF244321}">
                <p14:modId xmlns:p14="http://schemas.microsoft.com/office/powerpoint/2010/main" val="4134613998"/>
              </p:ext>
            </p:extLst>
          </p:nvPr>
        </p:nvGraphicFramePr>
        <p:xfrm>
          <a:off x="1738451" y="57347"/>
          <a:ext cx="8715098" cy="627016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등록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이용하며,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내에 기르고자 하는 식물을 등록한다.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설치한 상태이다.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사용자의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phone과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로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button)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페이지를 선택하여 이동한다.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페이지 우측 상단의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‘+’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button)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을 눌러서 식물 등록 페이지로 이동한다.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이름을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입력칸에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 적는다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별 식물 종류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(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해당하는 식물 종류를 선택한다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별 식물 종류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(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해당하는 식물 종류를 선택한다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(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눌러 설정을 저장한다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관련 통신을 수행하는 동안 사용자가 대기한다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–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 통신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Usecase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참조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8.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화면이 식물 정보 페이지로 이동되며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동시에 식물 등록이 잘 되었다는 팝업 창을 띄워준다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값은 사용자가 수정하지 않는 한 유지되어야 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760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6-1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사용자가 식물을 등록을 시도했으나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입력 과정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중에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 경우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등록에 실패했다고 안내한다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사용자에게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다시하라고 안내한다.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사용자는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재연결한다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200" b="1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식물 등록 페이지에서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버튼을 다시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화면이 식물 정보 페이지로 이동되며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동시에 식물 등록이 잘 되었다는 팝업 창을 띄워준다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6-1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3,4,5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usecase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중에 하나를 빠뜨린 경우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28600" lvl="0" indent="-22860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입력해 주세요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라고 팝업창을 띄우고 설정을 저장하지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화면 전환도 없다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종류를 선택해주세요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라고 팝업창을 띄우고 설정을 저장하지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50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28C92-17E2-42DD-B971-E4E3AE2C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0"/>
            <a:ext cx="10515600" cy="1325563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식물 정보 </a:t>
            </a:r>
            <a:r>
              <a:rPr lang="en-US" altLang="ko-KR" dirty="0"/>
              <a:t>(</a:t>
            </a:r>
            <a:r>
              <a:rPr lang="ko-KR" altLang="en-US" dirty="0"/>
              <a:t>미등록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97B9DF-562F-4EFE-8907-48ED95F61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78" y="1163739"/>
            <a:ext cx="2718312" cy="453052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EAC952A-6722-4B95-B336-BE8A4AEA1D00}"/>
              </a:ext>
            </a:extLst>
          </p:cNvPr>
          <p:cNvSpPr/>
          <p:nvPr/>
        </p:nvSpPr>
        <p:spPr>
          <a:xfrm>
            <a:off x="6235849" y="1325563"/>
            <a:ext cx="562983" cy="6364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A8DF57-11E3-4080-8D6C-635F30A7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71" y="1163738"/>
            <a:ext cx="2718313" cy="4530522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F79280FA-D2F1-4929-94C9-4D6CBD33F6E3}"/>
              </a:ext>
            </a:extLst>
          </p:cNvPr>
          <p:cNvSpPr/>
          <p:nvPr/>
        </p:nvSpPr>
        <p:spPr>
          <a:xfrm>
            <a:off x="4175311" y="1643810"/>
            <a:ext cx="2216523" cy="15834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A69994B-5DEB-4101-8380-A331816EAEAD}"/>
              </a:ext>
            </a:extLst>
          </p:cNvPr>
          <p:cNvSpPr/>
          <p:nvPr/>
        </p:nvSpPr>
        <p:spPr>
          <a:xfrm>
            <a:off x="4175312" y="3088341"/>
            <a:ext cx="1920688" cy="5423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0EC8CFFC-E730-423A-8D5E-F5049E562339}"/>
              </a:ext>
            </a:extLst>
          </p:cNvPr>
          <p:cNvSpPr/>
          <p:nvPr/>
        </p:nvSpPr>
        <p:spPr>
          <a:xfrm>
            <a:off x="4175311" y="3630707"/>
            <a:ext cx="2449607" cy="1583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2C80B22-D863-4F20-888D-100F47627354}"/>
              </a:ext>
            </a:extLst>
          </p:cNvPr>
          <p:cNvSpPr/>
          <p:nvPr/>
        </p:nvSpPr>
        <p:spPr>
          <a:xfrm>
            <a:off x="4249271" y="5299357"/>
            <a:ext cx="779929" cy="5008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E88C8-2960-4DB6-BBFA-AB3FFA300F8F}"/>
              </a:ext>
            </a:extLst>
          </p:cNvPr>
          <p:cNvSpPr txBox="1"/>
          <p:nvPr/>
        </p:nvSpPr>
        <p:spPr>
          <a:xfrm>
            <a:off x="7367646" y="1002230"/>
            <a:ext cx="4361328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바탕화면에서 </a:t>
            </a:r>
            <a:r>
              <a:rPr lang="en-US" altLang="ko-KR" dirty="0"/>
              <a:t>UI 4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식물 정보 아이콘을 눌러서 진입하는 페이지이다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식물이 미등록 상태이면 </a:t>
            </a:r>
            <a:r>
              <a:rPr lang="en-US" altLang="ko-KR" dirty="0"/>
              <a:t>1</a:t>
            </a:r>
            <a:r>
              <a:rPr lang="ko-KR" altLang="en-US" dirty="0"/>
              <a:t>번 버튼을 눌러서 식물 등록 페이지로 진입 가능하다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번은 식물이 등록된 경우에 식물에 대한 종류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등록일을 보여준다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번은 현재 등록된 식물 이름을 보여준다</a:t>
            </a:r>
            <a:r>
              <a:rPr lang="en-US" altLang="ko-KR" dirty="0"/>
              <a:t>. </a:t>
            </a:r>
            <a:r>
              <a:rPr lang="ko-KR" altLang="en-US" dirty="0"/>
              <a:t>미등록 시 식물이 없다고 보여준다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번은 등록 식물이 있으면 상태를 보여준다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번은 터치 시 바탕화면으로 가는 버튼이다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216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4C948F-9DAC-4495-9B32-B5F36628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87" y="1608221"/>
            <a:ext cx="2628626" cy="43810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0792CC-1085-46FF-992C-23634AF0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식물 정보 </a:t>
            </a:r>
            <a:r>
              <a:rPr lang="en-US" altLang="ko-KR" dirty="0"/>
              <a:t>(</a:t>
            </a:r>
            <a:r>
              <a:rPr lang="ko-KR" altLang="en-US" dirty="0"/>
              <a:t>등록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B406D015-B212-4C3A-9C84-BAB84FA90E16}"/>
              </a:ext>
            </a:extLst>
          </p:cNvPr>
          <p:cNvSpPr/>
          <p:nvPr/>
        </p:nvSpPr>
        <p:spPr>
          <a:xfrm>
            <a:off x="5867400" y="1769876"/>
            <a:ext cx="729343" cy="65763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4286C29A-0DC5-4E60-8161-D8A63B475B54}"/>
              </a:ext>
            </a:extLst>
          </p:cNvPr>
          <p:cNvSpPr/>
          <p:nvPr/>
        </p:nvSpPr>
        <p:spPr>
          <a:xfrm>
            <a:off x="4114800" y="2264229"/>
            <a:ext cx="2133600" cy="13933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C377DAE4-D575-4F50-9A4A-43E44671A98B}"/>
              </a:ext>
            </a:extLst>
          </p:cNvPr>
          <p:cNvSpPr/>
          <p:nvPr/>
        </p:nvSpPr>
        <p:spPr>
          <a:xfrm>
            <a:off x="4114800" y="3657600"/>
            <a:ext cx="2133600" cy="3701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368DA6FF-DA70-4AB8-B4F2-E735EC27C471}"/>
              </a:ext>
            </a:extLst>
          </p:cNvPr>
          <p:cNvSpPr/>
          <p:nvPr/>
        </p:nvSpPr>
        <p:spPr>
          <a:xfrm>
            <a:off x="4023359" y="4027714"/>
            <a:ext cx="2225041" cy="14804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B68602B-E99B-4631-BED1-980AB386B93E}"/>
              </a:ext>
            </a:extLst>
          </p:cNvPr>
          <p:cNvSpPr/>
          <p:nvPr/>
        </p:nvSpPr>
        <p:spPr>
          <a:xfrm>
            <a:off x="3764280" y="5421085"/>
            <a:ext cx="1199606" cy="5681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1C7C6-A774-406D-9596-B20A9780FB41}"/>
              </a:ext>
            </a:extLst>
          </p:cNvPr>
          <p:cNvSpPr txBox="1"/>
          <p:nvPr/>
        </p:nvSpPr>
        <p:spPr>
          <a:xfrm>
            <a:off x="6914607" y="1515327"/>
            <a:ext cx="4663437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식물이 등록 상태이면 </a:t>
            </a:r>
            <a:r>
              <a:rPr lang="en-US" altLang="ko-KR" sz="1400" dirty="0"/>
              <a:t>1</a:t>
            </a:r>
            <a:r>
              <a:rPr lang="ko-KR" altLang="en-US" sz="1400" dirty="0"/>
              <a:t>번 버튼을 눌러서 식물 삭제 창을 띄울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2</a:t>
            </a:r>
            <a:r>
              <a:rPr lang="ko-KR" altLang="en-US" sz="1400" dirty="0"/>
              <a:t>번은 식물에 대한 종류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등록일을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종류 칸의 이미지는 설정에 따라 미리 정해진 이미지가 나온다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번은 현재 등록된 식물 이름을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이름은 등록 시 입력된 </a:t>
            </a:r>
            <a:r>
              <a:rPr lang="en-US" altLang="ko-KR" sz="1400" dirty="0"/>
              <a:t>‘</a:t>
            </a:r>
            <a:r>
              <a:rPr lang="ko-KR" altLang="en-US" sz="1400" dirty="0"/>
              <a:t>이름</a:t>
            </a:r>
            <a:r>
              <a:rPr lang="en-US" altLang="ko-KR" sz="1400" dirty="0"/>
              <a:t>’ </a:t>
            </a:r>
            <a:r>
              <a:rPr lang="ko-KR" altLang="en-US" sz="1400" dirty="0"/>
              <a:t>값을 기준으로 표시된다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상태를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세로 줄은 현재 측정된 데이터를</a:t>
            </a:r>
            <a:r>
              <a:rPr lang="en-US" altLang="ko-KR" sz="1400" dirty="0"/>
              <a:t>, </a:t>
            </a:r>
            <a:r>
              <a:rPr lang="ko-KR" altLang="en-US" sz="1400" dirty="0"/>
              <a:t>파란 원 </a:t>
            </a:r>
            <a:r>
              <a:rPr lang="en-US" altLang="ko-KR" sz="1400" dirty="0"/>
              <a:t>2</a:t>
            </a:r>
            <a:r>
              <a:rPr lang="ko-KR" altLang="en-US" sz="1400" dirty="0"/>
              <a:t>개는 사용자가 설정해둔 관리 범위를 뜻한다</a:t>
            </a:r>
            <a:r>
              <a:rPr lang="en-US" altLang="ko-KR" sz="1400" dirty="0"/>
              <a:t>. </a:t>
            </a:r>
            <a:r>
              <a:rPr lang="ko-KR" altLang="en-US" sz="1400" dirty="0"/>
              <a:t>예시에서 습도의 경우</a:t>
            </a:r>
            <a:r>
              <a:rPr lang="en-US" altLang="ko-KR" sz="1400" dirty="0"/>
              <a:t>, 27%</a:t>
            </a:r>
            <a:r>
              <a:rPr lang="ko-KR" altLang="en-US" sz="1400" dirty="0"/>
              <a:t>로 측정되고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</a:t>
            </a:r>
            <a:r>
              <a:rPr lang="en-US" altLang="ko-KR" sz="1400" dirty="0"/>
              <a:t> </a:t>
            </a:r>
            <a:r>
              <a:rPr lang="ko-KR" altLang="en-US" sz="1400" dirty="0"/>
              <a:t>이는 설정 상 정상 범주 내에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5</a:t>
            </a:r>
            <a:r>
              <a:rPr lang="ko-KR" altLang="en-US" sz="1400" dirty="0"/>
              <a:t>번은 터치 시 바탕화면으로 가는 버튼이다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FDAE03-B8F7-479A-AA37-3EA9C74A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5" y="1608221"/>
            <a:ext cx="2628626" cy="43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76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399B6-0A60-4E35-972E-5C62BA87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332468"/>
            <a:ext cx="10515600" cy="1325563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식물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D71AC-0A5A-433F-9D93-9BE4E55D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1679802"/>
            <a:ext cx="2677886" cy="4463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C6A198-F5BD-499C-ACBB-296443D0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1658031"/>
            <a:ext cx="2690949" cy="4484914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A046A827-0EEE-4EF3-A4F6-4BC60C3C825A}"/>
              </a:ext>
            </a:extLst>
          </p:cNvPr>
          <p:cNvSpPr/>
          <p:nvPr/>
        </p:nvSpPr>
        <p:spPr>
          <a:xfrm>
            <a:off x="4090852" y="2307771"/>
            <a:ext cx="2397034" cy="6758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27DBD56-81C0-4998-A0FA-3B036C16D16A}"/>
              </a:ext>
            </a:extLst>
          </p:cNvPr>
          <p:cNvSpPr/>
          <p:nvPr/>
        </p:nvSpPr>
        <p:spPr>
          <a:xfrm>
            <a:off x="4090852" y="2983594"/>
            <a:ext cx="1156062" cy="13255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3E6F82E3-DB03-4CF9-B309-5EBEA3A7182C}"/>
              </a:ext>
            </a:extLst>
          </p:cNvPr>
          <p:cNvSpPr/>
          <p:nvPr/>
        </p:nvSpPr>
        <p:spPr>
          <a:xfrm>
            <a:off x="4090852" y="4309157"/>
            <a:ext cx="1330234" cy="14167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A08D8047-EB0A-4029-AD24-1D8F41CC12EA}"/>
              </a:ext>
            </a:extLst>
          </p:cNvPr>
          <p:cNvSpPr/>
          <p:nvPr/>
        </p:nvSpPr>
        <p:spPr>
          <a:xfrm>
            <a:off x="5549539" y="4901066"/>
            <a:ext cx="1103809" cy="10534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772DE-CE71-4E57-876E-FA8667017758}"/>
              </a:ext>
            </a:extLst>
          </p:cNvPr>
          <p:cNvSpPr txBox="1"/>
          <p:nvPr/>
        </p:nvSpPr>
        <p:spPr>
          <a:xfrm>
            <a:off x="7825740" y="332468"/>
            <a:ext cx="3439886" cy="627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식물 정보 페이지에서 미등록 상태일 때 </a:t>
            </a:r>
            <a:r>
              <a:rPr lang="en-US" altLang="ko-KR" dirty="0"/>
              <a:t>1</a:t>
            </a:r>
            <a:r>
              <a:rPr lang="ko-KR" altLang="en-US" dirty="0"/>
              <a:t>번 버튼을 눌러 진입하는 페이지다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식물 이름을 입력하는 곳이다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수분 별 식물 종류를 선택하는 곳이다</a:t>
            </a:r>
            <a:r>
              <a:rPr lang="en-US" altLang="ko-KR" dirty="0"/>
              <a:t>. </a:t>
            </a:r>
            <a:r>
              <a:rPr lang="ko-KR" altLang="en-US" dirty="0" err="1"/>
              <a:t>드롭다운식으로</a:t>
            </a:r>
            <a:r>
              <a:rPr lang="ko-KR" altLang="en-US" dirty="0"/>
              <a:t> 구성되어 있다</a:t>
            </a:r>
            <a:r>
              <a:rPr lang="en-US" altLang="ko-KR" dirty="0"/>
              <a:t>. 3</a:t>
            </a:r>
            <a:r>
              <a:rPr lang="ko-KR" altLang="en-US" dirty="0"/>
              <a:t>가지 중 하나를 터치하면 선택된다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조명 별 식물 종류를 선택하는 곳이다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ko-KR" altLang="en-US" dirty="0" err="1"/>
              <a:t>드롭다운식이며</a:t>
            </a:r>
            <a:r>
              <a:rPr lang="ko-KR" altLang="en-US" dirty="0"/>
              <a:t> 터치하면 선택된다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설정을 저장하고 나가는 버튼이다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7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77733-FDF8-42B8-ACA5-9D594364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App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내에서 식물 등록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946A2C-857D-4A6A-9C17-8670B903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6" y="1690686"/>
            <a:ext cx="2329927" cy="3883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20E123-50E5-4F64-B27E-2E2395F8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1690686"/>
            <a:ext cx="2329928" cy="38832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AF830C-201A-496F-B35A-AFC68C5A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18" y="1690686"/>
            <a:ext cx="2329927" cy="388321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97766-F9B0-4FE5-93BA-05328987734D}"/>
              </a:ext>
            </a:extLst>
          </p:cNvPr>
          <p:cNvCxnSpPr/>
          <p:nvPr/>
        </p:nvCxnSpPr>
        <p:spPr>
          <a:xfrm>
            <a:off x="2928322" y="3281082"/>
            <a:ext cx="5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C9C42B-59D4-4B0B-AA6E-1D3B25EA78A5}"/>
              </a:ext>
            </a:extLst>
          </p:cNvPr>
          <p:cNvCxnSpPr/>
          <p:nvPr/>
        </p:nvCxnSpPr>
        <p:spPr>
          <a:xfrm>
            <a:off x="6096000" y="3429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48EB2A-8538-42A9-81C8-B98664017D05}"/>
              </a:ext>
            </a:extLst>
          </p:cNvPr>
          <p:cNvCxnSpPr/>
          <p:nvPr/>
        </p:nvCxnSpPr>
        <p:spPr>
          <a:xfrm>
            <a:off x="8992945" y="3429000"/>
            <a:ext cx="455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69CB465-09BF-4958-9145-66224D123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67" y="1690686"/>
            <a:ext cx="2329924" cy="38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41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20F91-4738-47E3-AA01-28929E87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" y="111919"/>
            <a:ext cx="10515600" cy="1325563"/>
          </a:xfrm>
        </p:spPr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 </a:t>
            </a:r>
            <a:r>
              <a:rPr lang="en-US" altLang="ko-KR" dirty="0"/>
              <a:t>– </a:t>
            </a:r>
            <a:r>
              <a:rPr lang="ko-KR" altLang="en-US" dirty="0"/>
              <a:t>통신 </a:t>
            </a:r>
            <a:r>
              <a:rPr lang="en-US" altLang="ko-KR" dirty="0"/>
              <a:t>(</a:t>
            </a:r>
            <a:r>
              <a:rPr lang="ko-KR" altLang="en-US" dirty="0" err="1"/>
              <a:t>비연결</a:t>
            </a:r>
            <a:r>
              <a:rPr lang="ko-KR" altLang="en-US" dirty="0"/>
              <a:t>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2F1E89-01BE-4414-B492-29E99D95C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430"/>
            <a:ext cx="2499360" cy="4165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D4E683-378D-4338-8608-147AF81F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789430"/>
            <a:ext cx="2499360" cy="41656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70B294B6-7A59-46DC-A6DB-A916CAA218BE}"/>
              </a:ext>
            </a:extLst>
          </p:cNvPr>
          <p:cNvSpPr/>
          <p:nvPr/>
        </p:nvSpPr>
        <p:spPr>
          <a:xfrm>
            <a:off x="4549140" y="3177540"/>
            <a:ext cx="1291590" cy="7429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F906814-2407-4A91-9937-D7AB01EB3BCB}"/>
              </a:ext>
            </a:extLst>
          </p:cNvPr>
          <p:cNvSpPr/>
          <p:nvPr/>
        </p:nvSpPr>
        <p:spPr>
          <a:xfrm>
            <a:off x="4549140" y="4530725"/>
            <a:ext cx="1291590" cy="7429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59F318B2-CEB7-4D2F-B5F7-3FD38F04504C}"/>
              </a:ext>
            </a:extLst>
          </p:cNvPr>
          <p:cNvSpPr/>
          <p:nvPr/>
        </p:nvSpPr>
        <p:spPr>
          <a:xfrm>
            <a:off x="4737735" y="2263140"/>
            <a:ext cx="91440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D9B455CE-41C7-41C2-87F9-51ECC1972A6E}"/>
              </a:ext>
            </a:extLst>
          </p:cNvPr>
          <p:cNvSpPr/>
          <p:nvPr/>
        </p:nvSpPr>
        <p:spPr>
          <a:xfrm>
            <a:off x="4640580" y="4024154"/>
            <a:ext cx="960120" cy="5065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BE1AF86-D442-4F94-95D1-5C812A2DCB7D}"/>
              </a:ext>
            </a:extLst>
          </p:cNvPr>
          <p:cNvSpPr/>
          <p:nvPr/>
        </p:nvSpPr>
        <p:spPr>
          <a:xfrm>
            <a:off x="3996690" y="5406390"/>
            <a:ext cx="872490" cy="64738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D6E97-94EE-4673-8CCC-D0E934ACB18D}"/>
              </a:ext>
            </a:extLst>
          </p:cNvPr>
          <p:cNvSpPr txBox="1"/>
          <p:nvPr/>
        </p:nvSpPr>
        <p:spPr>
          <a:xfrm>
            <a:off x="7322822" y="1165860"/>
            <a:ext cx="40309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바탕화면에서 </a:t>
            </a:r>
            <a:r>
              <a:rPr lang="en-US" altLang="ko-KR" dirty="0"/>
              <a:t>UI 5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통신 아이콘을 눌러서 진입한다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Raspberry Pi, </a:t>
            </a:r>
            <a:r>
              <a:rPr lang="ko-KR" altLang="en-US" dirty="0"/>
              <a:t>그리고 </a:t>
            </a:r>
            <a:r>
              <a:rPr lang="en-US" altLang="ko-KR" dirty="0"/>
              <a:t>Raspberry Pi</a:t>
            </a:r>
            <a:r>
              <a:rPr lang="ko-KR" altLang="en-US" dirty="0"/>
              <a:t>와 </a:t>
            </a:r>
            <a:r>
              <a:rPr lang="en-US" altLang="ko-KR" dirty="0"/>
              <a:t>Hue </a:t>
            </a:r>
            <a:r>
              <a:rPr lang="ko-KR" altLang="en-US" dirty="0"/>
              <a:t>전구 간 연결을 명령하는 페이지이다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버튼으로 </a:t>
            </a:r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Raspberry Pi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번으로 </a:t>
            </a:r>
            <a:r>
              <a:rPr lang="en-US" altLang="ko-KR" dirty="0"/>
              <a:t>Raspberry Pi</a:t>
            </a:r>
            <a:r>
              <a:rPr lang="ko-KR" altLang="en-US" dirty="0"/>
              <a:t>와 전구 간 연결을 시도한다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번은 연결이 완료되면 </a:t>
            </a:r>
            <a:r>
              <a:rPr lang="en-US" altLang="ko-KR" dirty="0"/>
              <a:t>/ (</a:t>
            </a:r>
            <a:r>
              <a:rPr lang="ko-KR" altLang="en-US" dirty="0"/>
              <a:t>대각선</a:t>
            </a:r>
            <a:r>
              <a:rPr lang="en-US" altLang="ko-KR" dirty="0"/>
              <a:t>) </a:t>
            </a:r>
            <a:r>
              <a:rPr lang="ko-KR" altLang="en-US" dirty="0"/>
              <a:t>표시가 사라진다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번을 누르면 바탕화면 </a:t>
            </a:r>
            <a:r>
              <a:rPr lang="en-US" altLang="ko-KR" dirty="0"/>
              <a:t>UI</a:t>
            </a:r>
            <a:r>
              <a:rPr lang="ko-KR" altLang="en-US" dirty="0"/>
              <a:t>로 되돌아간다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024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3B707-FE5D-4D85-BE25-DB030F10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통신 </a:t>
            </a:r>
            <a:r>
              <a:rPr lang="en-US" altLang="ko-KR" dirty="0"/>
              <a:t>(</a:t>
            </a:r>
            <a:r>
              <a:rPr lang="ko-KR" altLang="en-US" dirty="0"/>
              <a:t>연결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8D039E-1B0C-477D-AA9D-7FB24A04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1080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C5E432-0B98-4182-9C61-231305C3A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690688"/>
            <a:ext cx="2610802" cy="4351337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36E5058-129D-4478-920B-0CEF3EB17A97}"/>
              </a:ext>
            </a:extLst>
          </p:cNvPr>
          <p:cNvSpPr/>
          <p:nvPr/>
        </p:nvSpPr>
        <p:spPr>
          <a:xfrm>
            <a:off x="4914900" y="3051810"/>
            <a:ext cx="118110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2D81748-E050-409F-B71A-95922CD25E34}"/>
              </a:ext>
            </a:extLst>
          </p:cNvPr>
          <p:cNvSpPr/>
          <p:nvPr/>
        </p:nvSpPr>
        <p:spPr>
          <a:xfrm>
            <a:off x="4789170" y="4503420"/>
            <a:ext cx="152019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65FDFA77-2652-4ADA-8557-1E3E618C9E0B}"/>
              </a:ext>
            </a:extLst>
          </p:cNvPr>
          <p:cNvSpPr/>
          <p:nvPr/>
        </p:nvSpPr>
        <p:spPr>
          <a:xfrm>
            <a:off x="5223510" y="2491740"/>
            <a:ext cx="662940" cy="5245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2B7628B3-3DF0-41D5-9DED-835571F3BFD7}"/>
              </a:ext>
            </a:extLst>
          </p:cNvPr>
          <p:cNvSpPr/>
          <p:nvPr/>
        </p:nvSpPr>
        <p:spPr>
          <a:xfrm>
            <a:off x="5040630" y="4160520"/>
            <a:ext cx="765810" cy="3429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2D2DA2B1-C1DD-4A1B-A365-9FFEC29D3E98}"/>
              </a:ext>
            </a:extLst>
          </p:cNvPr>
          <p:cNvSpPr/>
          <p:nvPr/>
        </p:nvSpPr>
        <p:spPr>
          <a:xfrm>
            <a:off x="4446270" y="5554980"/>
            <a:ext cx="594360" cy="6813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7A15C-D10F-4659-BD71-97815A78C4B9}"/>
              </a:ext>
            </a:extLst>
          </p:cNvPr>
          <p:cNvSpPr txBox="1"/>
          <p:nvPr/>
        </p:nvSpPr>
        <p:spPr>
          <a:xfrm>
            <a:off x="8081010" y="1690688"/>
            <a:ext cx="3394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버튼으로 </a:t>
            </a:r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Raspberry Pi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번으로 </a:t>
            </a:r>
            <a:r>
              <a:rPr lang="en-US" altLang="ko-KR" dirty="0"/>
              <a:t>Raspberry Pi</a:t>
            </a:r>
            <a:r>
              <a:rPr lang="ko-KR" altLang="en-US" dirty="0"/>
              <a:t>와 전구 간 연결을 시도한다</a:t>
            </a:r>
            <a:r>
              <a:rPr lang="en-US" altLang="ko-KR" dirty="0"/>
              <a:t>. </a:t>
            </a:r>
            <a:r>
              <a:rPr lang="ko-KR" altLang="en-US" dirty="0"/>
              <a:t>연결 상태면 버튼이 파란색이다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번은 연결이 완료되면 </a:t>
            </a:r>
            <a:r>
              <a:rPr lang="en-US" altLang="ko-KR" dirty="0"/>
              <a:t>/ (</a:t>
            </a:r>
            <a:r>
              <a:rPr lang="ko-KR" altLang="en-US" dirty="0"/>
              <a:t>대각선</a:t>
            </a:r>
            <a:r>
              <a:rPr lang="en-US" altLang="ko-KR" dirty="0"/>
              <a:t>) </a:t>
            </a:r>
            <a:r>
              <a:rPr lang="ko-KR" altLang="en-US" dirty="0"/>
              <a:t>표시가 사라진다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번을 누르면 바탕화면 </a:t>
            </a:r>
            <a:r>
              <a:rPr lang="en-US" altLang="ko-KR" dirty="0"/>
              <a:t>UI</a:t>
            </a:r>
            <a:r>
              <a:rPr lang="ko-KR" altLang="en-US" dirty="0"/>
              <a:t>로 되돌아간다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42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C72A-9EB6-45AE-87B3-A9E0D8FA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UI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설계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-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통신 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– </a:t>
            </a:r>
            <a:r>
              <a:rPr lang="en-US" altLang="ko-KR" sz="4400" b="0" i="0" kern="1200" spc="5" baseline="0" dirty="0" err="1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WiFi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연결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AEA7CC-3A10-4947-B939-7585B9C9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" y="1679575"/>
            <a:ext cx="2887980" cy="48133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D20E3F9-FE04-40C7-B60C-DDA493606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87" y="1690688"/>
            <a:ext cx="2025365" cy="4275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369328-BE13-468A-9A62-E30701DD9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70" y="1690688"/>
            <a:ext cx="2785110" cy="46418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CD0B45-4BB7-4AC5-B754-6805AAA78D25}"/>
              </a:ext>
            </a:extLst>
          </p:cNvPr>
          <p:cNvCxnSpPr/>
          <p:nvPr/>
        </p:nvCxnSpPr>
        <p:spPr>
          <a:xfrm>
            <a:off x="3463290" y="3429000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A26605-E7AC-4EB1-8DB2-6562AB3D9D06}"/>
              </a:ext>
            </a:extLst>
          </p:cNvPr>
          <p:cNvCxnSpPr/>
          <p:nvPr/>
        </p:nvCxnSpPr>
        <p:spPr>
          <a:xfrm>
            <a:off x="6732270" y="3429000"/>
            <a:ext cx="708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91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24">
            <a:extLst>
              <a:ext uri="{FF2B5EF4-FFF2-40B4-BE49-F238E27FC236}">
                <a16:creationId xmlns:a16="http://schemas.microsoft.com/office/drawing/2014/main" id="{517CC702-859F-4D53-996B-227FB7483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82" y="1690688"/>
            <a:ext cx="2610803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3E7AD1-0F54-4776-838C-8269D1CC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UI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설계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-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통신 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- Hue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전구 연결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F58B0C-3FE3-4870-9734-C69BAB63D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1690688"/>
            <a:ext cx="261080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E181F6-53C6-467A-93D3-5061EC1D7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75" y="1690688"/>
            <a:ext cx="2610803" cy="4351338"/>
          </a:xfrm>
          <a:prstGeom prst="rect">
            <a:avLst/>
          </a:prstGeom>
        </p:spPr>
      </p:pic>
      <p:sp>
        <p:nvSpPr>
          <p:cNvPr id="123" name="Background">
            <a:extLst>
              <a:ext uri="{FF2B5EF4-FFF2-40B4-BE49-F238E27FC236}">
                <a16:creationId xmlns:a16="http://schemas.microsoft.com/office/drawing/2014/main" id="{55DC6973-A810-4509-A904-504D8ECDD95A}"/>
              </a:ext>
            </a:extLst>
          </p:cNvPr>
          <p:cNvSpPr/>
          <p:nvPr/>
        </p:nvSpPr>
        <p:spPr>
          <a:xfrm>
            <a:off x="4601702" y="2739082"/>
            <a:ext cx="1863436" cy="2428229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List">
            <a:extLst>
              <a:ext uri="{FF2B5EF4-FFF2-40B4-BE49-F238E27FC236}">
                <a16:creationId xmlns:a16="http://schemas.microsoft.com/office/drawing/2014/main" id="{6A53E6DC-F38C-490A-A94D-B27EC9D58670}"/>
              </a:ext>
            </a:extLst>
          </p:cNvPr>
          <p:cNvSpPr/>
          <p:nvPr/>
        </p:nvSpPr>
        <p:spPr>
          <a:xfrm>
            <a:off x="4673059" y="2808515"/>
            <a:ext cx="1720721" cy="192975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너도</a:t>
            </a:r>
            <a:r>
              <a:rPr lang="en-US" altLang="ko-KR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야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두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0" name="Radio Button">
            <a:extLst>
              <a:ext uri="{FF2B5EF4-FFF2-40B4-BE49-F238E27FC236}">
                <a16:creationId xmlns:a16="http://schemas.microsoft.com/office/drawing/2014/main" id="{365B7C09-5E2C-418A-A18E-4F803003EC62}"/>
              </a:ext>
            </a:extLst>
          </p:cNvPr>
          <p:cNvGrpSpPr>
            <a:grpSpLocks noChangeAspect="1"/>
          </p:cNvGrpSpPr>
          <p:nvPr/>
        </p:nvGrpSpPr>
        <p:grpSpPr>
          <a:xfrm>
            <a:off x="6154420" y="2952751"/>
            <a:ext cx="127000" cy="127000"/>
            <a:chOff x="5964238" y="3297238"/>
            <a:chExt cx="261938" cy="261938"/>
          </a:xfrm>
          <a:solidFill>
            <a:srgbClr val="009688"/>
          </a:solidFill>
        </p:grpSpPr>
        <p:sp>
          <p:nvSpPr>
            <p:cNvPr id="191" name="Outer">
              <a:extLst>
                <a:ext uri="{FF2B5EF4-FFF2-40B4-BE49-F238E27FC236}">
                  <a16:creationId xmlns:a16="http://schemas.microsoft.com/office/drawing/2014/main" id="{5DC7E074-01CF-4EF5-A4A1-12168EE6B9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Inner">
              <a:extLst>
                <a:ext uri="{FF2B5EF4-FFF2-40B4-BE49-F238E27FC236}">
                  <a16:creationId xmlns:a16="http://schemas.microsoft.com/office/drawing/2014/main" id="{C5806D39-691E-4719-8474-F1C937B7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3" name="Radio Button">
            <a:extLst>
              <a:ext uri="{FF2B5EF4-FFF2-40B4-BE49-F238E27FC236}">
                <a16:creationId xmlns:a16="http://schemas.microsoft.com/office/drawing/2014/main" id="{E80A76AD-C176-4051-8E39-CF8D79AB77FB}"/>
              </a:ext>
            </a:extLst>
          </p:cNvPr>
          <p:cNvGrpSpPr>
            <a:grpSpLocks noChangeAspect="1"/>
          </p:cNvGrpSpPr>
          <p:nvPr/>
        </p:nvGrpSpPr>
        <p:grpSpPr>
          <a:xfrm>
            <a:off x="6163129" y="3445391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194" name="Outer">
              <a:extLst>
                <a:ext uri="{FF2B5EF4-FFF2-40B4-BE49-F238E27FC236}">
                  <a16:creationId xmlns:a16="http://schemas.microsoft.com/office/drawing/2014/main" id="{DAF1C6B5-4BD0-4AE8-AB93-BC804962D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Inner">
              <a:extLst>
                <a:ext uri="{FF2B5EF4-FFF2-40B4-BE49-F238E27FC236}">
                  <a16:creationId xmlns:a16="http://schemas.microsoft.com/office/drawing/2014/main" id="{A3A37385-CDE7-49EB-AFA4-DE7E570B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6" name="Radio Button">
            <a:extLst>
              <a:ext uri="{FF2B5EF4-FFF2-40B4-BE49-F238E27FC236}">
                <a16:creationId xmlns:a16="http://schemas.microsoft.com/office/drawing/2014/main" id="{9BB46DB4-E6DA-40BD-8904-DD9FC88B5985}"/>
              </a:ext>
            </a:extLst>
          </p:cNvPr>
          <p:cNvGrpSpPr>
            <a:grpSpLocks noChangeAspect="1"/>
          </p:cNvGrpSpPr>
          <p:nvPr/>
        </p:nvGrpSpPr>
        <p:grpSpPr>
          <a:xfrm>
            <a:off x="6163128" y="3906088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197" name="Outer">
              <a:extLst>
                <a:ext uri="{FF2B5EF4-FFF2-40B4-BE49-F238E27FC236}">
                  <a16:creationId xmlns:a16="http://schemas.microsoft.com/office/drawing/2014/main" id="{E10F045F-86EA-41EE-B315-61415F0BD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Inner">
              <a:extLst>
                <a:ext uri="{FF2B5EF4-FFF2-40B4-BE49-F238E27FC236}">
                  <a16:creationId xmlns:a16="http://schemas.microsoft.com/office/drawing/2014/main" id="{7ABA7A7B-4671-4A85-B8D8-D698CB385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9" name="Radio Button">
            <a:extLst>
              <a:ext uri="{FF2B5EF4-FFF2-40B4-BE49-F238E27FC236}">
                <a16:creationId xmlns:a16="http://schemas.microsoft.com/office/drawing/2014/main" id="{510F9639-F2DE-49FD-BFE5-F2E92384916C}"/>
              </a:ext>
            </a:extLst>
          </p:cNvPr>
          <p:cNvGrpSpPr>
            <a:grpSpLocks noChangeAspect="1"/>
          </p:cNvGrpSpPr>
          <p:nvPr/>
        </p:nvGrpSpPr>
        <p:grpSpPr>
          <a:xfrm>
            <a:off x="6163129" y="4303285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200" name="Outer">
              <a:extLst>
                <a:ext uri="{FF2B5EF4-FFF2-40B4-BE49-F238E27FC236}">
                  <a16:creationId xmlns:a16="http://schemas.microsoft.com/office/drawing/2014/main" id="{39269C01-B433-4C91-9FD1-B54032F1B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Inner">
              <a:extLst>
                <a:ext uri="{FF2B5EF4-FFF2-40B4-BE49-F238E27FC236}">
                  <a16:creationId xmlns:a16="http://schemas.microsoft.com/office/drawing/2014/main" id="{B63C2AA5-2ED1-4404-9E22-1E4B9CA68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2" name="Button">
            <a:extLst>
              <a:ext uri="{FF2B5EF4-FFF2-40B4-BE49-F238E27FC236}">
                <a16:creationId xmlns:a16="http://schemas.microsoft.com/office/drawing/2014/main" id="{8DCEDC96-CF3F-43DB-9CD4-759D6D66E2F3}"/>
              </a:ext>
            </a:extLst>
          </p:cNvPr>
          <p:cNvSpPr>
            <a:spLocks/>
          </p:cNvSpPr>
          <p:nvPr/>
        </p:nvSpPr>
        <p:spPr bwMode="auto">
          <a:xfrm>
            <a:off x="5827859" y="482009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D64297C-0DDF-4485-A4FF-1CD1CC033B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668525" y="4831795"/>
            <a:ext cx="575772" cy="241995"/>
            <a:chOff x="1642629" y="2531766"/>
            <a:chExt cx="575772" cy="241995"/>
          </a:xfrm>
        </p:grpSpPr>
        <p:sp>
          <p:nvSpPr>
            <p:cNvPr id="204" name="Button">
              <a:extLst>
                <a:ext uri="{FF2B5EF4-FFF2-40B4-BE49-F238E27FC236}">
                  <a16:creationId xmlns:a16="http://schemas.microsoft.com/office/drawing/2014/main" id="{D8E1D60A-0E6F-4A3D-A5FF-396ED63F0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05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9386A1C-F390-4289-8C5F-BA47E8EAC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11302065-B500-42FD-9D2D-25F62EE43FA6}"/>
              </a:ext>
            </a:extLst>
          </p:cNvPr>
          <p:cNvCxnSpPr/>
          <p:nvPr/>
        </p:nvCxnSpPr>
        <p:spPr>
          <a:xfrm>
            <a:off x="3450771" y="3690257"/>
            <a:ext cx="631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1E822624-1ABF-4F53-AB1F-688CCFFF4BC3}"/>
              </a:ext>
            </a:extLst>
          </p:cNvPr>
          <p:cNvCxnSpPr/>
          <p:nvPr/>
        </p:nvCxnSpPr>
        <p:spPr>
          <a:xfrm>
            <a:off x="7021286" y="3773394"/>
            <a:ext cx="87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18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1640-7D2C-4C55-BEF0-CFF610B9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수분 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6FD0AF-C257-40E6-96BE-B53FD88CF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" y="1690687"/>
            <a:ext cx="2830830" cy="47180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331B19-85FC-4C1B-936B-C41215D7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30" y="1690688"/>
            <a:ext cx="2830830" cy="47180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635D33B-9F65-4ECB-82A8-D14EA932813E}"/>
              </a:ext>
            </a:extLst>
          </p:cNvPr>
          <p:cNvSpPr/>
          <p:nvPr/>
        </p:nvSpPr>
        <p:spPr>
          <a:xfrm>
            <a:off x="3707130" y="2434590"/>
            <a:ext cx="2556510" cy="8915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1AE0EDF7-43DD-4515-9780-0FC7A49E58BC}"/>
              </a:ext>
            </a:extLst>
          </p:cNvPr>
          <p:cNvSpPr/>
          <p:nvPr/>
        </p:nvSpPr>
        <p:spPr>
          <a:xfrm>
            <a:off x="3707130" y="3429000"/>
            <a:ext cx="1459230" cy="11087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D5504746-B5C7-4195-98D1-CAA1BD6D3156}"/>
              </a:ext>
            </a:extLst>
          </p:cNvPr>
          <p:cNvSpPr/>
          <p:nvPr/>
        </p:nvSpPr>
        <p:spPr>
          <a:xfrm>
            <a:off x="3707130" y="4640580"/>
            <a:ext cx="1550670" cy="13030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3ACA4702-2AE2-42EF-8637-1A1A84D94D20}"/>
              </a:ext>
            </a:extLst>
          </p:cNvPr>
          <p:cNvSpPr/>
          <p:nvPr/>
        </p:nvSpPr>
        <p:spPr>
          <a:xfrm>
            <a:off x="5406390" y="5167312"/>
            <a:ext cx="1131570" cy="106203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111D17F-F0BD-4038-9563-253B1E09F588}"/>
              </a:ext>
            </a:extLst>
          </p:cNvPr>
          <p:cNvSpPr/>
          <p:nvPr/>
        </p:nvSpPr>
        <p:spPr>
          <a:xfrm>
            <a:off x="3977640" y="6046470"/>
            <a:ext cx="571500" cy="3622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EF2AF-F9E1-44E3-8B5F-696F81EEE741}"/>
              </a:ext>
            </a:extLst>
          </p:cNvPr>
          <p:cNvSpPr txBox="1"/>
          <p:nvPr/>
        </p:nvSpPr>
        <p:spPr>
          <a:xfrm>
            <a:off x="7269480" y="422910"/>
            <a:ext cx="45841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바탕화면에서 </a:t>
            </a:r>
            <a:r>
              <a:rPr lang="en-US" altLang="ko-KR" dirty="0"/>
              <a:t>UI 1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수분 관리 아이콘을 눌러서 진입하는 페이지이다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화초의 적정 습도 구간을 설정하고</a:t>
            </a:r>
            <a:r>
              <a:rPr lang="en-US" altLang="ko-KR" dirty="0"/>
              <a:t>, </a:t>
            </a:r>
            <a:r>
              <a:rPr lang="ko-KR" altLang="en-US" dirty="0"/>
              <a:t>펌프 작동 시간을 설정하며</a:t>
            </a:r>
            <a:r>
              <a:rPr lang="en-US" altLang="ko-KR" dirty="0"/>
              <a:t>, </a:t>
            </a:r>
            <a:r>
              <a:rPr lang="ko-KR" altLang="en-US" dirty="0"/>
              <a:t>워터펌프 작동 테스트를 하는 페이지이다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번의 양 슬라이더를 움직여서 허용되는 토양 습도 구간을 바꿀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번의 펌프 작동 시간 버튼을 누르면 시간을 새로 설정할 수 있는 팝업창이 뜬다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번을 누르면 워터펌프가 시험 가동한다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펌프 작동 시간과 적정 토양 습도는 </a:t>
            </a:r>
            <a:r>
              <a:rPr lang="en-US" altLang="ko-KR" dirty="0"/>
              <a:t>4</a:t>
            </a:r>
            <a:r>
              <a:rPr lang="ko-KR" altLang="en-US" dirty="0"/>
              <a:t>번의 설정 저장 버튼을 눌러야 값이 적용된다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번을 누르면 바탕화면으로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9428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6CE29-C37A-4D6C-9AB3-989AD45B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  <a:r>
              <a:rPr lang="en-US" altLang="ko-KR" dirty="0"/>
              <a:t> – </a:t>
            </a:r>
            <a:r>
              <a:rPr lang="ko-KR" altLang="en-US" dirty="0"/>
              <a:t>수분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770F6-8DF7-4E11-8286-B937AFEB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0711" y="1089411"/>
            <a:ext cx="2501880" cy="564285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번 </a:t>
            </a:r>
            <a:r>
              <a:rPr lang="en-US" altLang="ko-KR" sz="2000" dirty="0"/>
              <a:t>UI</a:t>
            </a:r>
            <a:r>
              <a:rPr lang="ko-KR" altLang="en-US" sz="2000" dirty="0"/>
              <a:t>를 누르면 맨 왼쪽  이미지와 같은 타이머가 나온다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번 </a:t>
            </a:r>
            <a:r>
              <a:rPr lang="en-US" altLang="ko-KR" sz="2000" dirty="0"/>
              <a:t>UI</a:t>
            </a:r>
            <a:r>
              <a:rPr lang="ko-KR" altLang="en-US" sz="2000" dirty="0"/>
              <a:t>를 누르면 중간 이미지와 같이 </a:t>
            </a:r>
            <a:r>
              <a:rPr lang="ko-KR" altLang="en-US" sz="2000" dirty="0" err="1"/>
              <a:t>알림창이</a:t>
            </a:r>
            <a:r>
              <a:rPr lang="ko-KR" altLang="en-US" sz="2000" dirty="0"/>
              <a:t> 나온다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번 </a:t>
            </a:r>
            <a:r>
              <a:rPr lang="en-US" altLang="ko-KR" sz="2000" dirty="0"/>
              <a:t>UI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누르면 오른쪽 이미지와 같은 확인 팝업이 뜬다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1E1A29-AE10-4489-A4D5-F7FBC16DCE8E}"/>
              </a:ext>
            </a:extLst>
          </p:cNvPr>
          <p:cNvGrpSpPr/>
          <p:nvPr/>
        </p:nvGrpSpPr>
        <p:grpSpPr>
          <a:xfrm>
            <a:off x="655320" y="1718073"/>
            <a:ext cx="2591034" cy="4318390"/>
            <a:chOff x="3613069" y="2158011"/>
            <a:chExt cx="2591034" cy="43183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89E790-8222-4214-92D9-4D9B90256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069" y="2158011"/>
              <a:ext cx="2591034" cy="431839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AE8E845-F454-4DDC-9788-9C425AD51EBF}"/>
                </a:ext>
              </a:extLst>
            </p:cNvPr>
            <p:cNvGrpSpPr/>
            <p:nvPr/>
          </p:nvGrpSpPr>
          <p:grpSpPr>
            <a:xfrm>
              <a:off x="4023874" y="3567576"/>
              <a:ext cx="1769424" cy="1499260"/>
              <a:chOff x="5201392" y="3429000"/>
              <a:chExt cx="1769424" cy="1499260"/>
            </a:xfrm>
          </p:grpSpPr>
          <p:sp>
            <p:nvSpPr>
              <p:cNvPr id="7" name="Background">
                <a:extLst>
                  <a:ext uri="{FF2B5EF4-FFF2-40B4-BE49-F238E27FC236}">
                    <a16:creationId xmlns:a16="http://schemas.microsoft.com/office/drawing/2014/main" id="{7660844A-70AE-4B41-9EA8-D2AFE0513D3E}"/>
                  </a:ext>
                </a:extLst>
              </p:cNvPr>
              <p:cNvSpPr/>
              <p:nvPr/>
            </p:nvSpPr>
            <p:spPr>
              <a:xfrm>
                <a:off x="5201392" y="3429000"/>
                <a:ext cx="1769424" cy="149926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" name="Time Picker">
                <a:extLst>
                  <a:ext uri="{FF2B5EF4-FFF2-40B4-BE49-F238E27FC236}">
                    <a16:creationId xmlns:a16="http://schemas.microsoft.com/office/drawing/2014/main" id="{4110CDB3-C82A-42E9-9D6C-84DA75F01505}"/>
                  </a:ext>
                </a:extLst>
              </p:cNvPr>
              <p:cNvGrpSpPr/>
              <p:nvPr/>
            </p:nvGrpSpPr>
            <p:grpSpPr>
              <a:xfrm>
                <a:off x="5355205" y="3603111"/>
                <a:ext cx="1481590" cy="714095"/>
                <a:chOff x="595687" y="1261242"/>
                <a:chExt cx="1481590" cy="714095"/>
              </a:xfrm>
              <a:solidFill>
                <a:srgbClr val="FFFFFF"/>
              </a:solidFill>
            </p:grpSpPr>
            <p:sp>
              <p:nvSpPr>
                <p:cNvPr id="13" name="Box">
                  <a:extLst>
                    <a:ext uri="{FF2B5EF4-FFF2-40B4-BE49-F238E27FC236}">
                      <a16:creationId xmlns:a16="http://schemas.microsoft.com/office/drawing/2014/main" id="{346CDA79-0DEC-4DDD-8BC5-A5722BD85F6B}"/>
                    </a:ext>
                  </a:extLst>
                </p:cNvPr>
                <p:cNvSpPr/>
                <p:nvPr/>
              </p:nvSpPr>
              <p:spPr>
                <a:xfrm>
                  <a:off x="595687" y="1261242"/>
                  <a:ext cx="1481590" cy="714095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Hour">
                  <a:extLst>
                    <a:ext uri="{FF2B5EF4-FFF2-40B4-BE49-F238E27FC236}">
                      <a16:creationId xmlns:a16="http://schemas.microsoft.com/office/drawing/2014/main" id="{00DB1FC6-0326-4AD0-9779-852F587452D3}"/>
                    </a:ext>
                  </a:extLst>
                </p:cNvPr>
                <p:cNvSpPr/>
                <p:nvPr/>
              </p:nvSpPr>
              <p:spPr>
                <a:xfrm>
                  <a:off x="681221" y="1497744"/>
                  <a:ext cx="307263" cy="24109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7432" tIns="50800" rIns="274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</a:p>
              </p:txBody>
            </p:sp>
            <p:sp>
              <p:nvSpPr>
                <p:cNvPr id="15" name="Minute">
                  <a:extLst>
                    <a:ext uri="{FF2B5EF4-FFF2-40B4-BE49-F238E27FC236}">
                      <a16:creationId xmlns:a16="http://schemas.microsoft.com/office/drawing/2014/main" id="{85E5098B-9268-4E88-9F5E-EA91B043C78A}"/>
                    </a:ext>
                  </a:extLst>
                </p:cNvPr>
                <p:cNvSpPr/>
                <p:nvPr/>
              </p:nvSpPr>
              <p:spPr>
                <a:xfrm>
                  <a:off x="1182851" y="1497744"/>
                  <a:ext cx="307263" cy="24109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7432" tIns="50800" rIns="274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45</a:t>
                  </a:r>
                </a:p>
              </p:txBody>
            </p:sp>
            <p:sp>
              <p:nvSpPr>
                <p:cNvPr id="16" name="AM/PM">
                  <a:extLst>
                    <a:ext uri="{FF2B5EF4-FFF2-40B4-BE49-F238E27FC236}">
                      <a16:creationId xmlns:a16="http://schemas.microsoft.com/office/drawing/2014/main" id="{A27346C2-6931-488B-A426-D70D43ACA4AE}"/>
                    </a:ext>
                  </a:extLst>
                </p:cNvPr>
                <p:cNvSpPr/>
                <p:nvPr/>
              </p:nvSpPr>
              <p:spPr>
                <a:xfrm>
                  <a:off x="1684481" y="1497744"/>
                  <a:ext cx="307263" cy="24109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7432" tIns="50800" rIns="274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AM</a:t>
                  </a:r>
                </a:p>
              </p:txBody>
            </p:sp>
            <p:sp>
              <p:nvSpPr>
                <p:cNvPr id="17" name="Colon">
                  <a:extLst>
                    <a:ext uri="{FF2B5EF4-FFF2-40B4-BE49-F238E27FC236}">
                      <a16:creationId xmlns:a16="http://schemas.microsoft.com/office/drawing/2014/main" id="{AB7CEFEF-73A8-4409-B456-61CBFBD9D580}"/>
                    </a:ext>
                  </a:extLst>
                </p:cNvPr>
                <p:cNvSpPr txBox="1"/>
                <p:nvPr/>
              </p:nvSpPr>
              <p:spPr>
                <a:xfrm>
                  <a:off x="998977" y="1512107"/>
                  <a:ext cx="173381" cy="21236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18" name="Colon">
                  <a:extLst>
                    <a:ext uri="{FF2B5EF4-FFF2-40B4-BE49-F238E27FC236}">
                      <a16:creationId xmlns:a16="http://schemas.microsoft.com/office/drawing/2014/main" id="{90272780-3808-4119-8EE8-517870207169}"/>
                    </a:ext>
                  </a:extLst>
                </p:cNvPr>
                <p:cNvSpPr txBox="1"/>
                <p:nvPr/>
              </p:nvSpPr>
              <p:spPr>
                <a:xfrm>
                  <a:off x="1500607" y="1512107"/>
                  <a:ext cx="173381" cy="21236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19" name="Arrow Up">
                  <a:extLst>
                    <a:ext uri="{FF2B5EF4-FFF2-40B4-BE49-F238E27FC236}">
                      <a16:creationId xmlns:a16="http://schemas.microsoft.com/office/drawing/2014/main" id="{D652256B-CD30-4F0D-8E29-C95B0F47D8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802848" y="1354542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Arrow Up">
                  <a:extLst>
                    <a:ext uri="{FF2B5EF4-FFF2-40B4-BE49-F238E27FC236}">
                      <a16:creationId xmlns:a16="http://schemas.microsoft.com/office/drawing/2014/main" id="{4366D774-B79D-49FD-8482-37F0E5F428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1304478" y="1354542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Arrow Up">
                  <a:extLst>
                    <a:ext uri="{FF2B5EF4-FFF2-40B4-BE49-F238E27FC236}">
                      <a16:creationId xmlns:a16="http://schemas.microsoft.com/office/drawing/2014/main" id="{7FC56737-59CA-47B0-9CCB-6236A2176D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1806108" y="1354541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Arrow Down">
                  <a:extLst>
                    <a:ext uri="{FF2B5EF4-FFF2-40B4-BE49-F238E27FC236}">
                      <a16:creationId xmlns:a16="http://schemas.microsoft.com/office/drawing/2014/main" id="{E385D489-3005-4AD1-86BF-98669045AC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802848" y="184586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Arrow Down">
                  <a:extLst>
                    <a:ext uri="{FF2B5EF4-FFF2-40B4-BE49-F238E27FC236}">
                      <a16:creationId xmlns:a16="http://schemas.microsoft.com/office/drawing/2014/main" id="{559E286A-6C92-46F5-B372-FBF0174275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304478" y="184586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Arrow Down">
                  <a:extLst>
                    <a:ext uri="{FF2B5EF4-FFF2-40B4-BE49-F238E27FC236}">
                      <a16:creationId xmlns:a16="http://schemas.microsoft.com/office/drawing/2014/main" id="{C6C9F3B9-8347-418F-B1B4-491695ABF8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806108" y="184586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" name="Close Button" descr="&lt;SmartSettings&gt;&lt;SmartResize enabled=&quot;True&quot; minWidth=&quot;12&quot; minHeight=&quot;12&quot; /&gt;&lt;/SmartSettings&gt;">
                <a:extLst>
                  <a:ext uri="{FF2B5EF4-FFF2-40B4-BE49-F238E27FC236}">
                    <a16:creationId xmlns:a16="http://schemas.microsoft.com/office/drawing/2014/main" id="{2122AD7A-5138-4FFC-A0F7-6198A9C6DE30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5372686" y="4512099"/>
                <a:ext cx="575772" cy="241995"/>
                <a:chOff x="1642629" y="2531766"/>
                <a:chExt cx="575772" cy="241995"/>
              </a:xfrm>
            </p:grpSpPr>
            <p:sp>
              <p:nvSpPr>
                <p:cNvPr id="11" name="Button">
                  <a:extLst>
                    <a:ext uri="{FF2B5EF4-FFF2-40B4-BE49-F238E27FC236}">
                      <a16:creationId xmlns:a16="http://schemas.microsoft.com/office/drawing/2014/main" id="{D31D1364-B6B6-4D4C-B72C-140F11AFB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2629" y="2531766"/>
                  <a:ext cx="575772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10312" rIns="64008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Close</a:t>
                  </a:r>
                </a:p>
              </p:txBody>
            </p:sp>
            <p:sp>
              <p:nvSpPr>
                <p:cNvPr id="12" name="Icon" descr="&lt;Tags&gt;&lt;SMARTRESIZEANCHORS&gt;None,None,Absolute,None&lt;/SMARTRESIZEANCHORS&gt;&lt;/Tags&gt;">
                  <a:extLst>
                    <a:ext uri="{FF2B5EF4-FFF2-40B4-BE49-F238E27FC236}">
                      <a16:creationId xmlns:a16="http://schemas.microsoft.com/office/drawing/2014/main" id="{6D0F3F09-1327-468C-9579-C670CACE0D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2665" y="2611320"/>
                  <a:ext cx="85648" cy="82886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" name="Button">
                <a:extLst>
                  <a:ext uri="{FF2B5EF4-FFF2-40B4-BE49-F238E27FC236}">
                    <a16:creationId xmlns:a16="http://schemas.microsoft.com/office/drawing/2014/main" id="{DD3741B0-A6AD-4BFB-88B3-2701FB0F1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456" y="4526707"/>
                <a:ext cx="427553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19A09788-351C-4A51-9BB1-1FF4C5055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0" y="1690688"/>
            <a:ext cx="2643665" cy="4406108"/>
          </a:xfrm>
          <a:prstGeom prst="rect">
            <a:avLst/>
          </a:prstGeom>
        </p:spPr>
      </p:pic>
      <p:pic>
        <p:nvPicPr>
          <p:cNvPr id="26" name="내용 개체 틀 54">
            <a:extLst>
              <a:ext uri="{FF2B5EF4-FFF2-40B4-BE49-F238E27FC236}">
                <a16:creationId xmlns:a16="http://schemas.microsoft.com/office/drawing/2014/main" id="{75BD835A-DAB9-4462-9E13-D842E858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79" y="1728786"/>
            <a:ext cx="26108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6C4913-28EC-48E4-A0E6-46F03060D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242093"/>
              </p:ext>
            </p:extLst>
          </p:nvPr>
        </p:nvGraphicFramePr>
        <p:xfrm>
          <a:off x="1237129" y="252238"/>
          <a:ext cx="9216420" cy="5409494"/>
        </p:xfrm>
        <a:graphic>
          <a:graphicData uri="http://schemas.openxmlformats.org/drawingml/2006/table">
            <a:tbl>
              <a:tblPr firstRow="1" bandRow="1"/>
              <a:tblGrid>
                <a:gridCol w="156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 식물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 통신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등록 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바로 전송된다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4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WiFi로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64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보낸 식물 등록 요청을 수신한다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보낸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이름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읽어서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측의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plant_name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변수에 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보낸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별 식물 종류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해당하는 데이터를 읽어서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water_environ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변수에 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보낸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별 식물 종류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해당하는 데이터를 읽어서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변수에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저정한다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이제 식물이 등록됐다는 뜻이다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저장된 식물 종류를 기준으로 관리 데이터를 계산한다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수분 값 초기화</a:t>
                      </a: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734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9817F4-A83D-478A-AFD5-969F38AD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81" y="1449390"/>
            <a:ext cx="2615184" cy="43586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E2A8C7-25A0-4752-AF9B-9F27825F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" y="146050"/>
            <a:ext cx="10515600" cy="1325563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F9FEE8C8-D86B-48C9-ABE9-025AA191A17E}"/>
              </a:ext>
            </a:extLst>
          </p:cNvPr>
          <p:cNvSpPr/>
          <p:nvPr/>
        </p:nvSpPr>
        <p:spPr>
          <a:xfrm>
            <a:off x="3195639" y="2317117"/>
            <a:ext cx="2263140" cy="395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30448CD-A1BF-4FB0-A5C3-38B4EB3A55FB}"/>
              </a:ext>
            </a:extLst>
          </p:cNvPr>
          <p:cNvSpPr/>
          <p:nvPr/>
        </p:nvSpPr>
        <p:spPr>
          <a:xfrm>
            <a:off x="3195639" y="3220087"/>
            <a:ext cx="736281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5CFD7E7C-9D71-4870-ADA7-1AD5A547FFCB}"/>
              </a:ext>
            </a:extLst>
          </p:cNvPr>
          <p:cNvSpPr/>
          <p:nvPr/>
        </p:nvSpPr>
        <p:spPr>
          <a:xfrm>
            <a:off x="3972879" y="3273110"/>
            <a:ext cx="736281" cy="4311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281215AB-8C56-4AE3-913F-C140B5B4129C}"/>
              </a:ext>
            </a:extLst>
          </p:cNvPr>
          <p:cNvSpPr/>
          <p:nvPr/>
        </p:nvSpPr>
        <p:spPr>
          <a:xfrm>
            <a:off x="3195639" y="3963037"/>
            <a:ext cx="2171700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644CE4B-4439-4FB0-ACFF-8596A4B66B44}"/>
              </a:ext>
            </a:extLst>
          </p:cNvPr>
          <p:cNvSpPr/>
          <p:nvPr/>
        </p:nvSpPr>
        <p:spPr>
          <a:xfrm>
            <a:off x="3115629" y="4892677"/>
            <a:ext cx="2610802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9DE8B757-2671-4387-938D-D865A22C9AB0}"/>
              </a:ext>
            </a:extLst>
          </p:cNvPr>
          <p:cNvSpPr/>
          <p:nvPr/>
        </p:nvSpPr>
        <p:spPr>
          <a:xfrm>
            <a:off x="3332799" y="5429887"/>
            <a:ext cx="834390" cy="3781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0A543-23B8-41A2-B654-64CA3B9D17E1}"/>
              </a:ext>
            </a:extLst>
          </p:cNvPr>
          <p:cNvSpPr txBox="1"/>
          <p:nvPr/>
        </p:nvSpPr>
        <p:spPr>
          <a:xfrm>
            <a:off x="5929694" y="341669"/>
            <a:ext cx="592512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바탕화면의 </a:t>
            </a:r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UI, </a:t>
            </a:r>
            <a:r>
              <a:rPr lang="ko-KR" altLang="en-US" sz="1600" dirty="0"/>
              <a:t>조명관리를 눌러 진입하는 페이지이다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번 버튼을 누르면 설정이 저장된다</a:t>
            </a:r>
            <a:r>
              <a:rPr lang="en-US" altLang="ko-KR" sz="1600" dirty="0"/>
              <a:t>. </a:t>
            </a:r>
            <a:r>
              <a:rPr lang="ko-KR" altLang="en-US" sz="1600" dirty="0"/>
              <a:t>누르면 정말 저장할 거냐는 팝업이 뜬다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UI</a:t>
            </a:r>
            <a:r>
              <a:rPr lang="ko-KR" altLang="en-US" sz="1600" dirty="0"/>
              <a:t>의 슬라이더를 움직여서 어느 광량</a:t>
            </a:r>
            <a:r>
              <a:rPr lang="en-US" altLang="ko-KR" sz="1600" dirty="0"/>
              <a:t> </a:t>
            </a:r>
            <a:r>
              <a:rPr lang="ko-KR" altLang="en-US" sz="1600" dirty="0"/>
              <a:t>밑으로 내려가면 전구가 켜질지 정한다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번 버튼을 누르면 어느 때부터 일출로 가정할지 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광량이 부족하더라도 이 시간 이후에만 전구가 켜진다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</a:t>
            </a:r>
            <a:r>
              <a:rPr lang="ko-KR" altLang="en-US" sz="1600" dirty="0"/>
              <a:t>번 버튼으로 어느 때부터 일몰로 가정할지 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해당 시각 이후로는 다음 일출 때까지 전구가 안 켜진다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5</a:t>
            </a:r>
            <a:r>
              <a:rPr lang="ko-KR" altLang="en-US" sz="1600" dirty="0"/>
              <a:t>번 버튼을 누르면 모든 조명 설정이 비활성화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현재는 조명을 사용 중이다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6</a:t>
            </a:r>
            <a:r>
              <a:rPr lang="ko-KR" altLang="en-US" sz="1600" dirty="0"/>
              <a:t>번 </a:t>
            </a:r>
            <a:r>
              <a:rPr lang="en-US" altLang="ko-KR" sz="1600" dirty="0"/>
              <a:t>UI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2,3</a:t>
            </a:r>
            <a:r>
              <a:rPr lang="ko-KR" altLang="en-US" sz="1600" dirty="0"/>
              <a:t>번에서 정한 조명 시간을 보여준다</a:t>
            </a:r>
            <a:r>
              <a:rPr lang="en-US" altLang="ko-KR" sz="1600" dirty="0"/>
              <a:t>. </a:t>
            </a:r>
            <a:r>
              <a:rPr lang="ko-KR" altLang="en-US" sz="1600" dirty="0"/>
              <a:t>노란 부분이 조명 시간이다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예시에서 사용자는 오후 </a:t>
            </a:r>
            <a:r>
              <a:rPr lang="en-US" altLang="ko-KR" sz="1600" dirty="0"/>
              <a:t>11</a:t>
            </a:r>
            <a:r>
              <a:rPr lang="ko-KR" altLang="en-US" sz="1600" dirty="0"/>
              <a:t>시부터 익일 오전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시까지를</a:t>
            </a:r>
            <a:r>
              <a:rPr lang="ko-KR" altLang="en-US" sz="1600" dirty="0"/>
              <a:t> 조명 시간으로 정했다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7</a:t>
            </a:r>
            <a:r>
              <a:rPr lang="ko-KR" altLang="en-US" sz="1600" dirty="0"/>
              <a:t>번에서 엽록소</a:t>
            </a:r>
            <a:r>
              <a:rPr lang="en-US" altLang="ko-KR" sz="1600" dirty="0"/>
              <a:t>B </a:t>
            </a:r>
            <a:r>
              <a:rPr lang="ko-KR" altLang="en-US" sz="1600" dirty="0"/>
              <a:t>함량을 정할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선택된 항목은 초록색으로 표시된다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8</a:t>
            </a:r>
            <a:r>
              <a:rPr lang="ko-KR" altLang="en-US" sz="1600" dirty="0"/>
              <a:t>번 버튼을 누르면 바탕화면으로 나간다</a:t>
            </a:r>
            <a:r>
              <a:rPr lang="en-US" altLang="ko-KR" sz="1600" dirty="0"/>
              <a:t>. </a:t>
            </a:r>
            <a:r>
              <a:rPr lang="ko-KR" altLang="en-US" sz="1600" dirty="0"/>
              <a:t>설정을 저장 </a:t>
            </a:r>
            <a:r>
              <a:rPr lang="ko-KR" altLang="en-US" sz="1600" dirty="0" err="1"/>
              <a:t>안했을</a:t>
            </a:r>
            <a:r>
              <a:rPr lang="ko-KR" altLang="en-US" sz="1600" dirty="0"/>
              <a:t> 때는</a:t>
            </a:r>
            <a:r>
              <a:rPr lang="en-US" altLang="ko-KR" sz="1600" dirty="0"/>
              <a:t>, </a:t>
            </a:r>
            <a:r>
              <a:rPr lang="ko-KR" altLang="en-US" sz="1600" dirty="0"/>
              <a:t>정말 저장 없이 되돌아가냐는 팝업이 뜬다</a:t>
            </a:r>
            <a:r>
              <a:rPr lang="en-US" altLang="ko-KR" sz="1600" dirty="0"/>
              <a:t>.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7B704F81-8893-49FE-BAE7-8E5F4F449FEA}"/>
              </a:ext>
            </a:extLst>
          </p:cNvPr>
          <p:cNvSpPr/>
          <p:nvPr/>
        </p:nvSpPr>
        <p:spPr>
          <a:xfrm>
            <a:off x="4709160" y="1783080"/>
            <a:ext cx="934785" cy="395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DA614D0E-4319-4E6F-8F4D-39952E62521D}"/>
              </a:ext>
            </a:extLst>
          </p:cNvPr>
          <p:cNvSpPr/>
          <p:nvPr/>
        </p:nvSpPr>
        <p:spPr>
          <a:xfrm>
            <a:off x="4834890" y="3220087"/>
            <a:ext cx="934785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076D5-BB46-4024-9603-CF794543C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2" y="1468440"/>
            <a:ext cx="2615184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8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CFAF-DA6E-4A9A-919C-AA8CB349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pic>
        <p:nvPicPr>
          <p:cNvPr id="49" name="내용 개체 틀 48">
            <a:extLst>
              <a:ext uri="{FF2B5EF4-FFF2-40B4-BE49-F238E27FC236}">
                <a16:creationId xmlns:a16="http://schemas.microsoft.com/office/drawing/2014/main" id="{CA135C41-60A0-486C-AF8F-69A7AB93B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35" y="1574482"/>
            <a:ext cx="2514600" cy="41910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F2E225-0DF4-4C6A-BD45-999EE0AF3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" y="1574482"/>
            <a:ext cx="2514600" cy="4191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AF2A91AC-8912-4E7E-AFE1-03AAE812EED4}"/>
              </a:ext>
            </a:extLst>
          </p:cNvPr>
          <p:cNvGrpSpPr/>
          <p:nvPr/>
        </p:nvGrpSpPr>
        <p:grpSpPr>
          <a:xfrm>
            <a:off x="618667" y="2952875"/>
            <a:ext cx="1769424" cy="1499260"/>
            <a:chOff x="3848755" y="3551102"/>
            <a:chExt cx="1769424" cy="1499260"/>
          </a:xfrm>
        </p:grpSpPr>
        <p:sp>
          <p:nvSpPr>
            <p:cNvPr id="30" name="Background">
              <a:extLst>
                <a:ext uri="{FF2B5EF4-FFF2-40B4-BE49-F238E27FC236}">
                  <a16:creationId xmlns:a16="http://schemas.microsoft.com/office/drawing/2014/main" id="{15219EEC-4945-4E23-8C00-2BCFB9521BB2}"/>
                </a:ext>
              </a:extLst>
            </p:cNvPr>
            <p:cNvSpPr/>
            <p:nvPr/>
          </p:nvSpPr>
          <p:spPr>
            <a:xfrm>
              <a:off x="3848755" y="3551102"/>
              <a:ext cx="1769424" cy="149926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">
              <a:extLst>
                <a:ext uri="{FF2B5EF4-FFF2-40B4-BE49-F238E27FC236}">
                  <a16:creationId xmlns:a16="http://schemas.microsoft.com/office/drawing/2014/main" id="{6FC156EB-E206-4518-BD79-77B0BFEED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049" y="4634201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B91392DB-A406-49F2-9741-957CF2EC6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819" y="4648809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" name="Time Picker">
              <a:extLst>
                <a:ext uri="{FF2B5EF4-FFF2-40B4-BE49-F238E27FC236}">
                  <a16:creationId xmlns:a16="http://schemas.microsoft.com/office/drawing/2014/main" id="{D7FAA06B-A24F-4CDF-8FD2-3BBAF61E547F}"/>
                </a:ext>
              </a:extLst>
            </p:cNvPr>
            <p:cNvGrpSpPr/>
            <p:nvPr/>
          </p:nvGrpSpPr>
          <p:grpSpPr>
            <a:xfrm>
              <a:off x="3984424" y="3735604"/>
              <a:ext cx="1481590" cy="714095"/>
              <a:chOff x="595687" y="1261242"/>
              <a:chExt cx="1481590" cy="714095"/>
            </a:xfrm>
            <a:solidFill>
              <a:srgbClr val="FFFFFF"/>
            </a:solidFill>
          </p:grpSpPr>
          <p:sp>
            <p:nvSpPr>
              <p:cNvPr id="35" name="Box">
                <a:extLst>
                  <a:ext uri="{FF2B5EF4-FFF2-40B4-BE49-F238E27FC236}">
                    <a16:creationId xmlns:a16="http://schemas.microsoft.com/office/drawing/2014/main" id="{E2DFABE4-4AB6-4F23-99EC-EC8E04B3E112}"/>
                  </a:ext>
                </a:extLst>
              </p:cNvPr>
              <p:cNvSpPr/>
              <p:nvPr/>
            </p:nvSpPr>
            <p:spPr>
              <a:xfrm>
                <a:off x="595687" y="1261242"/>
                <a:ext cx="1481590" cy="714095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Hour">
                <a:extLst>
                  <a:ext uri="{FF2B5EF4-FFF2-40B4-BE49-F238E27FC236}">
                    <a16:creationId xmlns:a16="http://schemas.microsoft.com/office/drawing/2014/main" id="{12272366-FD8B-4249-9F3E-2AFD330AA0A4}"/>
                  </a:ext>
                </a:extLst>
              </p:cNvPr>
              <p:cNvSpPr/>
              <p:nvPr/>
            </p:nvSpPr>
            <p:spPr>
              <a:xfrm>
                <a:off x="681221" y="1497744"/>
                <a:ext cx="307263" cy="24109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" tIns="50800" rIns="274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7" name="Minute">
                <a:extLst>
                  <a:ext uri="{FF2B5EF4-FFF2-40B4-BE49-F238E27FC236}">
                    <a16:creationId xmlns:a16="http://schemas.microsoft.com/office/drawing/2014/main" id="{360A4D74-0BC3-4934-9C4C-E92161F8E0DB}"/>
                  </a:ext>
                </a:extLst>
              </p:cNvPr>
              <p:cNvSpPr/>
              <p:nvPr/>
            </p:nvSpPr>
            <p:spPr>
              <a:xfrm>
                <a:off x="1182851" y="1497744"/>
                <a:ext cx="307263" cy="24109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" tIns="50800" rIns="274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</a:p>
            </p:txBody>
          </p:sp>
          <p:sp>
            <p:nvSpPr>
              <p:cNvPr id="38" name="AM/PM">
                <a:extLst>
                  <a:ext uri="{FF2B5EF4-FFF2-40B4-BE49-F238E27FC236}">
                    <a16:creationId xmlns:a16="http://schemas.microsoft.com/office/drawing/2014/main" id="{96D2731A-4B25-43B8-B895-D205D61D2D89}"/>
                  </a:ext>
                </a:extLst>
              </p:cNvPr>
              <p:cNvSpPr/>
              <p:nvPr/>
            </p:nvSpPr>
            <p:spPr>
              <a:xfrm>
                <a:off x="1684481" y="1497744"/>
                <a:ext cx="307263" cy="24109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" tIns="50800" rIns="274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</a:t>
                </a:r>
              </a:p>
            </p:txBody>
          </p:sp>
          <p:sp>
            <p:nvSpPr>
              <p:cNvPr id="39" name="Colon">
                <a:extLst>
                  <a:ext uri="{FF2B5EF4-FFF2-40B4-BE49-F238E27FC236}">
                    <a16:creationId xmlns:a16="http://schemas.microsoft.com/office/drawing/2014/main" id="{6B128C13-E804-47EA-984D-DFCFEFC6727A}"/>
                  </a:ext>
                </a:extLst>
              </p:cNvPr>
              <p:cNvSpPr txBox="1"/>
              <p:nvPr/>
            </p:nvSpPr>
            <p:spPr>
              <a:xfrm>
                <a:off x="998977" y="1512107"/>
                <a:ext cx="173381" cy="21236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40" name="Colon">
                <a:extLst>
                  <a:ext uri="{FF2B5EF4-FFF2-40B4-BE49-F238E27FC236}">
                    <a16:creationId xmlns:a16="http://schemas.microsoft.com/office/drawing/2014/main" id="{E55AC672-347F-4514-B22A-19366ED4C946}"/>
                  </a:ext>
                </a:extLst>
              </p:cNvPr>
              <p:cNvSpPr txBox="1"/>
              <p:nvPr/>
            </p:nvSpPr>
            <p:spPr>
              <a:xfrm>
                <a:off x="1500607" y="1512107"/>
                <a:ext cx="173381" cy="21236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41" name="Arrow Up">
                <a:extLst>
                  <a:ext uri="{FF2B5EF4-FFF2-40B4-BE49-F238E27FC236}">
                    <a16:creationId xmlns:a16="http://schemas.microsoft.com/office/drawing/2014/main" id="{576AA08C-AB5E-4D0C-9DD1-885C4516EF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802848" y="1354542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Arrow Up">
                <a:extLst>
                  <a:ext uri="{FF2B5EF4-FFF2-40B4-BE49-F238E27FC236}">
                    <a16:creationId xmlns:a16="http://schemas.microsoft.com/office/drawing/2014/main" id="{2038691C-1707-4560-BDB2-B0C42CCA4C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304478" y="1354542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Arrow Up">
                <a:extLst>
                  <a:ext uri="{FF2B5EF4-FFF2-40B4-BE49-F238E27FC236}">
                    <a16:creationId xmlns:a16="http://schemas.microsoft.com/office/drawing/2014/main" id="{755E1827-901D-48A4-8033-9237FC8002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06108" y="1354541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Arrow Down">
                <a:extLst>
                  <a:ext uri="{FF2B5EF4-FFF2-40B4-BE49-F238E27FC236}">
                    <a16:creationId xmlns:a16="http://schemas.microsoft.com/office/drawing/2014/main" id="{5D59C4D5-2B54-45FA-A3F7-3E617C4BFE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02848" y="184586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Arrow Down">
                <a:extLst>
                  <a:ext uri="{FF2B5EF4-FFF2-40B4-BE49-F238E27FC236}">
                    <a16:creationId xmlns:a16="http://schemas.microsoft.com/office/drawing/2014/main" id="{D1B13BB7-D70C-4E66-839C-BFD8692D1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304478" y="184586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Arrow Down">
                <a:extLst>
                  <a:ext uri="{FF2B5EF4-FFF2-40B4-BE49-F238E27FC236}">
                    <a16:creationId xmlns:a16="http://schemas.microsoft.com/office/drawing/2014/main" id="{83968CE8-2942-40CF-B404-2F56BE42BB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806108" y="184586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44ADC2C7-212E-436D-87BF-02B6544C7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5" y="1574482"/>
            <a:ext cx="2514600" cy="4191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5A8978B-43C3-4B22-B602-B17E86F309F2}"/>
              </a:ext>
            </a:extLst>
          </p:cNvPr>
          <p:cNvSpPr txBox="1"/>
          <p:nvPr/>
        </p:nvSpPr>
        <p:spPr>
          <a:xfrm>
            <a:off x="8686800" y="1028700"/>
            <a:ext cx="31046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 이미지는</a:t>
            </a:r>
            <a:r>
              <a:rPr lang="en-US" altLang="ko-KR" dirty="0"/>
              <a:t>, </a:t>
            </a:r>
            <a:r>
              <a:rPr lang="ko-KR" altLang="en-US" dirty="0"/>
              <a:t>점등 시각</a:t>
            </a:r>
            <a:r>
              <a:rPr lang="en-US" altLang="ko-KR" dirty="0"/>
              <a:t>(UI 3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 혹은 소등 시각</a:t>
            </a:r>
            <a:r>
              <a:rPr lang="en-US" altLang="ko-KR" dirty="0"/>
              <a:t>(UI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눌렀을 때</a:t>
            </a:r>
            <a:r>
              <a:rPr lang="en-US" altLang="ko-KR" dirty="0"/>
              <a:t>, </a:t>
            </a:r>
            <a:r>
              <a:rPr lang="ko-KR" altLang="en-US" dirty="0"/>
              <a:t>뜨는 창이다</a:t>
            </a:r>
            <a:r>
              <a:rPr lang="en-US" altLang="ko-KR" dirty="0"/>
              <a:t>. </a:t>
            </a:r>
            <a:r>
              <a:rPr lang="ko-KR" altLang="en-US" dirty="0"/>
              <a:t>원하는 시각을 고르고 확인을 누르면 창이 닫힌다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중간 이미지는 설정 저장</a:t>
            </a:r>
            <a:r>
              <a:rPr lang="en-US" altLang="ko-KR" dirty="0"/>
              <a:t>(UI 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눌렀을 때 뜨는 창이다</a:t>
            </a:r>
            <a:r>
              <a:rPr lang="en-US" altLang="ko-KR" dirty="0"/>
              <a:t>. OK</a:t>
            </a:r>
            <a:r>
              <a:rPr lang="ko-KR" altLang="en-US" dirty="0"/>
              <a:t>를 누르면</a:t>
            </a:r>
            <a:r>
              <a:rPr lang="en-US" altLang="ko-KR" dirty="0"/>
              <a:t>, </a:t>
            </a:r>
            <a:r>
              <a:rPr lang="ko-KR" altLang="en-US" dirty="0"/>
              <a:t>고른 설정이 적용된다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오른쪽 이미지는 설정 저장</a:t>
            </a:r>
            <a:r>
              <a:rPr lang="en-US" altLang="ko-KR" dirty="0"/>
              <a:t>(UI 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누르지 않고</a:t>
            </a:r>
            <a:r>
              <a:rPr lang="en-US" altLang="ko-KR" dirty="0"/>
              <a:t>, </a:t>
            </a:r>
            <a:r>
              <a:rPr lang="ko-KR" altLang="en-US" dirty="0"/>
              <a:t>뒤로 가기</a:t>
            </a:r>
            <a:r>
              <a:rPr lang="en-US" altLang="ko-KR" dirty="0"/>
              <a:t>(UI 8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눌렀을 때 뜨는 창이다</a:t>
            </a:r>
            <a:r>
              <a:rPr lang="en-US" altLang="ko-KR" dirty="0"/>
              <a:t>. OK</a:t>
            </a:r>
            <a:r>
              <a:rPr lang="ko-KR" altLang="en-US" dirty="0"/>
              <a:t>를 누르면 고른 설정을 저장하지 않고 바탕화면으로 나간다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22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6A3-CC1F-47AD-9014-9B89A981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0FAB3-17DB-4C74-A83A-D8BA9CD4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537970"/>
            <a:ext cx="2705100" cy="4508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B8658-F87A-444F-9FE6-98AF75D56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537970"/>
            <a:ext cx="2705100" cy="450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8BDBC-1445-4C8B-8194-EFE85F1CDFF3}"/>
              </a:ext>
            </a:extLst>
          </p:cNvPr>
          <p:cNvSpPr txBox="1"/>
          <p:nvPr/>
        </p:nvSpPr>
        <p:spPr>
          <a:xfrm>
            <a:off x="7806690" y="1537970"/>
            <a:ext cx="3684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그림은 조명이 미사용 상태인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UI 5</a:t>
            </a:r>
            <a:r>
              <a:rPr lang="ko-KR" altLang="en-US" dirty="0"/>
              <a:t>번을 한 번 누르면 저렇게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다시 누르면 오른쪽 그림처럼 되돌아온다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 그림처럼 조명 미사용을 </a:t>
            </a:r>
            <a:r>
              <a:rPr lang="ko-KR" altLang="en-US" dirty="0" err="1"/>
              <a:t>켜둔</a:t>
            </a:r>
            <a:r>
              <a:rPr lang="ko-KR" altLang="en-US" dirty="0"/>
              <a:t> 상태에서 설정을 저장하면 조명이 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23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3324ED-D35A-4169-86F5-54BB6E390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431541"/>
              </p:ext>
            </p:extLst>
          </p:nvPr>
        </p:nvGraphicFramePr>
        <p:xfrm>
          <a:off x="1496403" y="252238"/>
          <a:ext cx="8715098" cy="630963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수분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6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식물이 등록되면 그 설정대로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수분 구간을 계산한다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5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23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water_environ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변수에 입력된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관리치를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값은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flower_plant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foliage_plant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succulent_plant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3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가지 중에 하나일 것이다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flower_plant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foliage_plant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때는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opt_humid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최적 수분 구간을 나타내는 데이터를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15.00~60.00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succulent_plant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opt_humid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최적 수분 구간을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7.00~50.00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water_environ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주기를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flower_plant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foliage_plant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succulent_plant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시간을 나타내는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데이터를 정오로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관리치가 입력되어 있다는 걸 나타낸다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11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E0D390-C049-47A4-9BED-1B1F89721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2371"/>
              </p:ext>
            </p:extLst>
          </p:nvPr>
        </p:nvGraphicFramePr>
        <p:xfrm>
          <a:off x="535305" y="140771"/>
          <a:ext cx="11121389" cy="6576458"/>
        </p:xfrm>
        <a:graphic>
          <a:graphicData uri="http://schemas.openxmlformats.org/drawingml/2006/table">
            <a:tbl>
              <a:tblPr firstRow="1" bandRow="1"/>
              <a:tblGrid>
                <a:gridCol w="1884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1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식물이 등록되면 그 설정대로 적정 조명 값을 계산한다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1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8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77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변수에 입력된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최소한의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기준을 나타내는 데이터를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semi_sun_plant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shade_plant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중에 하나일 것이다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4,000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semi_sun_plant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2,000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shaed_plant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1,000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변수에 입력된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엽록소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함량을 나타내는 데이터를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sun_plant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HIGH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semi_sun_plant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MIDIUM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shade_plant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cholorphyll_b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LOW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입력된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일광 시간을 나타내는 객체를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sun_plant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~17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semi_sun_plant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~15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shade_plant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~14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전구가 켜져 있는지 나타내는 값이다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관리치가 입력된 걸 뜻한다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자동 관리 시작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0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40E83F-9724-45E7-8F98-88AF35855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301415"/>
              </p:ext>
            </p:extLst>
          </p:nvPr>
        </p:nvGraphicFramePr>
        <p:xfrm>
          <a:off x="1234440" y="56294"/>
          <a:ext cx="9803673" cy="6629693"/>
        </p:xfrm>
        <a:graphic>
          <a:graphicData uri="http://schemas.openxmlformats.org/drawingml/2006/table">
            <a:tbl>
              <a:tblPr firstRow="1" bandRow="1"/>
              <a:tblGrid>
                <a:gridCol w="166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2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자동 관리 시작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0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설정 값이 모두 입력되면 자동 관리를 시작한다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05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전구와 연결된 상태다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129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check_sense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센서를 활성화 시키는 기능이며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이에 대한 데이터를 담은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클래스 객체를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running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식물 자동 관리를 수행한다는 뜻이다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42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check_sense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실행했으나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입력된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객체 값이 무효하다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센서에 문제가 있다고 알린다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61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6887</Words>
  <Application>Microsoft Office PowerPoint</Application>
  <PresentationFormat>와이드스크린</PresentationFormat>
  <Paragraphs>1045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굴림</vt:lpstr>
      <vt:lpstr>맑은 고딕</vt:lpstr>
      <vt:lpstr>Arial</vt:lpstr>
      <vt:lpstr>Rubik</vt:lpstr>
      <vt:lpstr>Segoe UI</vt:lpstr>
      <vt:lpstr>Office 테마</vt:lpstr>
      <vt:lpstr>Raspberry Pi 4B AP 가능 여부</vt:lpstr>
      <vt:lpstr>Raspberry Pi 4B AP 가능 여부</vt:lpstr>
      <vt:lpstr>PowerPoint 프레젠테이션</vt:lpstr>
      <vt:lpstr>App 내에서 식물 설명 열람.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 내에서 식물 등록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 내에서 식물 삭제</vt:lpstr>
      <vt:lpstr>PowerPoint 프레젠테이션</vt:lpstr>
      <vt:lpstr>PowerPoint 프레젠테이션</vt:lpstr>
      <vt:lpstr>PowerPoint 프레젠테이션</vt:lpstr>
      <vt:lpstr>PowerPoint 프레젠테이션</vt:lpstr>
      <vt:lpstr>App과 Raspberry Pi 연결 </vt:lpstr>
      <vt:lpstr>Raspberry Pi와 Hue 전구 연결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수분 관리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UI 설계 – 조명 관리</vt:lpstr>
      <vt:lpstr>UI 설계 – 조명 관리</vt:lpstr>
      <vt:lpstr>UI 설계 – 조명 관리</vt:lpstr>
      <vt:lpstr>UI 설계 - 바탕화면</vt:lpstr>
      <vt:lpstr>UI 설계 – 식물 설명 </vt:lpstr>
      <vt:lpstr>UI 설계 - 식물 정보 (미등록 상태)</vt:lpstr>
      <vt:lpstr>UI 설계 - 식물 정보 (등록 상태)</vt:lpstr>
      <vt:lpstr>UI 설계 - 식물 등록</vt:lpstr>
      <vt:lpstr>App 내에서 식물 등록</vt:lpstr>
      <vt:lpstr>UI 설계 – 통신 (비연결 상태)</vt:lpstr>
      <vt:lpstr>UI 설계 – 통신 (연결 상태)</vt:lpstr>
      <vt:lpstr>UI 설계- 통신 – WiFi 연결</vt:lpstr>
      <vt:lpstr>UI 설계- 통신 - Hue 전구 연결</vt:lpstr>
      <vt:lpstr>UI 설계 – 수분 관리</vt:lpstr>
      <vt:lpstr>UI 설계 – 수분 관리</vt:lpstr>
      <vt:lpstr>UI 설계 – 조명 관리</vt:lpstr>
      <vt:lpstr>UI 설계 – 조명 관리</vt:lpstr>
      <vt:lpstr>UI 설계 – 조명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4B AP 가능 여부</dc:title>
  <dc:creator>권 민수</dc:creator>
  <cp:lastModifiedBy>권 민수</cp:lastModifiedBy>
  <cp:revision>117</cp:revision>
  <dcterms:created xsi:type="dcterms:W3CDTF">2020-11-22T16:47:10Z</dcterms:created>
  <dcterms:modified xsi:type="dcterms:W3CDTF">2020-11-25T22:16:50Z</dcterms:modified>
</cp:coreProperties>
</file>