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6" r:id="rId9"/>
    <p:sldId id="269" r:id="rId10"/>
    <p:sldId id="270" r:id="rId11"/>
    <p:sldId id="271" r:id="rId12"/>
    <p:sldId id="272" r:id="rId13"/>
    <p:sldId id="264" r:id="rId14"/>
    <p:sldId id="274" r:id="rId15"/>
    <p:sldId id="275" r:id="rId16"/>
    <p:sldId id="273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88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8ECE92-8D1C-4793-92B4-C7F3F181F4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C63762-C9A7-4F74-AE78-4B04072EC5F5}">
      <dgm:prSet/>
      <dgm:spPr/>
      <dgm:t>
        <a:bodyPr/>
        <a:lstStyle/>
        <a:p>
          <a:r>
            <a:rPr lang="en-US"/>
            <a:t>-</a:t>
          </a:r>
          <a:r>
            <a:rPr lang="ko-KR"/>
            <a:t>인공조명 사용</a:t>
          </a:r>
          <a:r>
            <a:rPr lang="en-US"/>
            <a:t>&amp;</a:t>
          </a:r>
          <a:r>
            <a:rPr lang="ko-KR"/>
            <a:t>조명시간이 다른 이유</a:t>
          </a:r>
          <a:endParaRPr lang="en-US"/>
        </a:p>
      </dgm:t>
    </dgm:pt>
    <dgm:pt modelId="{61626F01-0C28-4332-8FC5-7535DA1A698D}" type="parTrans" cxnId="{76417E25-B496-4999-A2B3-1F2B5312CFAD}">
      <dgm:prSet/>
      <dgm:spPr/>
      <dgm:t>
        <a:bodyPr/>
        <a:lstStyle/>
        <a:p>
          <a:endParaRPr lang="en-US"/>
        </a:p>
      </dgm:t>
    </dgm:pt>
    <dgm:pt modelId="{A8B7C0D1-483A-419C-A332-0DD5073CAA38}" type="sibTrans" cxnId="{76417E25-B496-4999-A2B3-1F2B5312CFAD}">
      <dgm:prSet/>
      <dgm:spPr/>
      <dgm:t>
        <a:bodyPr/>
        <a:lstStyle/>
        <a:p>
          <a:endParaRPr lang="en-US"/>
        </a:p>
      </dgm:t>
    </dgm:pt>
    <dgm:pt modelId="{CE778888-7B49-44D5-A684-F2590DA41AD1}">
      <dgm:prSet custT="1"/>
      <dgm:spPr/>
      <dgm:t>
        <a:bodyPr/>
        <a:lstStyle/>
        <a:p>
          <a:r>
            <a:rPr lang="ko-KR" sz="1900" dirty="0"/>
            <a:t>인공조명 사용 시</a:t>
          </a:r>
          <a:r>
            <a:rPr lang="en-US" sz="1900" dirty="0"/>
            <a:t>,</a:t>
          </a:r>
          <a:r>
            <a:rPr lang="ko-KR" sz="1900" dirty="0"/>
            <a:t> 센서만 쓸 때 보다 더 장소에 구애 받지 않고 많은 화초 종류를 기를 수 있다</a:t>
          </a:r>
          <a:r>
            <a:rPr lang="en-US" sz="1900" dirty="0"/>
            <a:t>. </a:t>
          </a:r>
          <a:r>
            <a:rPr lang="en-US" sz="1050" dirty="0"/>
            <a:t>(</a:t>
          </a:r>
          <a:r>
            <a:rPr lang="en-US" sz="1050" dirty="0" err="1"/>
            <a:t>RoPot</a:t>
          </a:r>
          <a:r>
            <a:rPr lang="en-US" sz="1050" dirty="0"/>
            <a:t>)</a:t>
          </a:r>
          <a:endParaRPr lang="en-US" sz="1900" dirty="0"/>
        </a:p>
      </dgm:t>
    </dgm:pt>
    <dgm:pt modelId="{B0A23874-9145-4C21-BFA8-99D245591495}" type="parTrans" cxnId="{71D3526E-E8AA-4196-A8C4-8C9390D5AC38}">
      <dgm:prSet/>
      <dgm:spPr/>
      <dgm:t>
        <a:bodyPr/>
        <a:lstStyle/>
        <a:p>
          <a:endParaRPr lang="en-US"/>
        </a:p>
      </dgm:t>
    </dgm:pt>
    <dgm:pt modelId="{747117E4-45E0-451C-AD4C-3C34E8BF8312}" type="sibTrans" cxnId="{71D3526E-E8AA-4196-A8C4-8C9390D5AC38}">
      <dgm:prSet/>
      <dgm:spPr/>
      <dgm:t>
        <a:bodyPr/>
        <a:lstStyle/>
        <a:p>
          <a:endParaRPr lang="en-US"/>
        </a:p>
      </dgm:t>
    </dgm:pt>
    <dgm:pt modelId="{464C08F9-CA1A-4CE8-BB68-B59502AD7860}">
      <dgm:prSet/>
      <dgm:spPr/>
      <dgm:t>
        <a:bodyPr/>
        <a:lstStyle/>
        <a:p>
          <a:r>
            <a:rPr lang="en-US"/>
            <a:t>-</a:t>
          </a:r>
          <a:r>
            <a:rPr lang="ko-KR"/>
            <a:t>표준 조명시간이 설정되는</a:t>
          </a:r>
          <a:r>
            <a:rPr lang="en-US"/>
            <a:t>&amp;</a:t>
          </a:r>
          <a:r>
            <a:rPr lang="ko-KR"/>
            <a:t>조절 가능한 이유 </a:t>
          </a:r>
          <a:endParaRPr lang="en-US"/>
        </a:p>
      </dgm:t>
    </dgm:pt>
    <dgm:pt modelId="{03730D71-9F54-49EE-BDA7-584FCB53E940}" type="parTrans" cxnId="{6924800B-1EE8-4C2A-ACF8-65525322C1A5}">
      <dgm:prSet/>
      <dgm:spPr/>
      <dgm:t>
        <a:bodyPr/>
        <a:lstStyle/>
        <a:p>
          <a:endParaRPr lang="en-US"/>
        </a:p>
      </dgm:t>
    </dgm:pt>
    <dgm:pt modelId="{2027DB65-8BE4-49C4-A8C6-56DA444E19BC}" type="sibTrans" cxnId="{6924800B-1EE8-4C2A-ACF8-65525322C1A5}">
      <dgm:prSet/>
      <dgm:spPr/>
      <dgm:t>
        <a:bodyPr/>
        <a:lstStyle/>
        <a:p>
          <a:endParaRPr lang="en-US"/>
        </a:p>
      </dgm:t>
    </dgm:pt>
    <dgm:pt modelId="{28586A24-D2BE-4E91-9360-0D4842B8F168}">
      <dgm:prSet/>
      <dgm:spPr/>
      <dgm:t>
        <a:bodyPr/>
        <a:lstStyle/>
        <a:p>
          <a:r>
            <a:rPr lang="ko-KR" sz="1900"/>
            <a:t>조명은 켜두면 전기료가 소모되며 발열을 동반한다</a:t>
          </a:r>
          <a:r>
            <a:rPr lang="en-US" sz="1900"/>
            <a:t>.</a:t>
          </a:r>
        </a:p>
      </dgm:t>
    </dgm:pt>
    <dgm:pt modelId="{428A83D6-ABE5-4F58-B5C9-0FB695741B31}" type="parTrans" cxnId="{51117B5B-62A0-49A6-B53A-845023912602}">
      <dgm:prSet/>
      <dgm:spPr/>
      <dgm:t>
        <a:bodyPr/>
        <a:lstStyle/>
        <a:p>
          <a:endParaRPr lang="en-US"/>
        </a:p>
      </dgm:t>
    </dgm:pt>
    <dgm:pt modelId="{25A63ECF-A282-428E-A93D-38DF2CC3504D}" type="sibTrans" cxnId="{51117B5B-62A0-49A6-B53A-845023912602}">
      <dgm:prSet/>
      <dgm:spPr/>
      <dgm:t>
        <a:bodyPr/>
        <a:lstStyle/>
        <a:p>
          <a:endParaRPr lang="en-US"/>
        </a:p>
      </dgm:t>
    </dgm:pt>
    <dgm:pt modelId="{3F85E15E-B0B5-4C78-BAD7-CBDC90B5F655}">
      <dgm:prSet custT="1"/>
      <dgm:spPr/>
      <dgm:t>
        <a:bodyPr/>
        <a:lstStyle/>
        <a:p>
          <a:r>
            <a:rPr lang="ko-KR" sz="1900" dirty="0"/>
            <a:t>때문에 화초가 유지되면서</a:t>
          </a:r>
          <a:r>
            <a:rPr lang="en-US" sz="1900" dirty="0"/>
            <a:t>,</a:t>
          </a:r>
          <a:r>
            <a:rPr lang="ko-KR" sz="1900" dirty="0"/>
            <a:t> 최소한의 발열과 비용이 드는 것을 표준 설정으로 제공한다</a:t>
          </a:r>
          <a:r>
            <a:rPr lang="en-US" sz="1900" dirty="0"/>
            <a:t>. </a:t>
          </a:r>
          <a:r>
            <a:rPr lang="ko-KR" sz="1900" dirty="0"/>
            <a:t>무관심한 사용자는 이 설정을 바로 쓰면 된다</a:t>
          </a:r>
          <a:r>
            <a:rPr lang="en-US" sz="1900" dirty="0"/>
            <a:t>. </a:t>
          </a:r>
          <a:r>
            <a:rPr lang="en-US" sz="1050" dirty="0"/>
            <a:t>(Bloom)</a:t>
          </a:r>
          <a:endParaRPr lang="en-US" sz="1900" dirty="0"/>
        </a:p>
      </dgm:t>
    </dgm:pt>
    <dgm:pt modelId="{FA81D20E-BDD4-4FFE-8D08-D4003C05E34D}" type="parTrans" cxnId="{3A175468-349B-4513-BCA8-AE730505C0F8}">
      <dgm:prSet/>
      <dgm:spPr/>
      <dgm:t>
        <a:bodyPr/>
        <a:lstStyle/>
        <a:p>
          <a:endParaRPr lang="en-US"/>
        </a:p>
      </dgm:t>
    </dgm:pt>
    <dgm:pt modelId="{97BBB566-9B8F-4AC9-8A93-2341D7972C5D}" type="sibTrans" cxnId="{3A175468-349B-4513-BCA8-AE730505C0F8}">
      <dgm:prSet/>
      <dgm:spPr/>
      <dgm:t>
        <a:bodyPr/>
        <a:lstStyle/>
        <a:p>
          <a:endParaRPr lang="en-US"/>
        </a:p>
      </dgm:t>
    </dgm:pt>
    <dgm:pt modelId="{1054CAB1-54CC-470C-98B0-26C2053ED0CB}">
      <dgm:prSet/>
      <dgm:spPr/>
      <dgm:t>
        <a:bodyPr/>
        <a:lstStyle/>
        <a:p>
          <a:r>
            <a:rPr lang="ko-KR" sz="1900"/>
            <a:t>그럼에도 불구하고</a:t>
          </a:r>
          <a:r>
            <a:rPr lang="en-US" sz="1900"/>
            <a:t>, </a:t>
          </a:r>
          <a:r>
            <a:rPr lang="ko-KR" sz="1900"/>
            <a:t>생활 패턴에 따라 조명 시간을 조절하고자 하는 욕구가 있을 수 있다</a:t>
          </a:r>
          <a:r>
            <a:rPr lang="en-US" sz="1900"/>
            <a:t>. </a:t>
          </a:r>
          <a:r>
            <a:rPr lang="ko-KR" sz="1900"/>
            <a:t>또한 화초를 빨리 키우기 위해서 일일 조명시간을 늘리고 싶은 사람이 있을 수 있다</a:t>
          </a:r>
          <a:r>
            <a:rPr lang="en-US" sz="1900"/>
            <a:t>.</a:t>
          </a:r>
          <a:r>
            <a:rPr lang="ko-KR" sz="1900"/>
            <a:t> </a:t>
          </a:r>
          <a:endParaRPr lang="en-US" sz="1900"/>
        </a:p>
      </dgm:t>
    </dgm:pt>
    <dgm:pt modelId="{79E5E900-B34F-4660-BC36-3F2847474C01}" type="parTrans" cxnId="{78BFBB49-62B0-43C0-82D4-3DB14E955812}">
      <dgm:prSet/>
      <dgm:spPr/>
      <dgm:t>
        <a:bodyPr/>
        <a:lstStyle/>
        <a:p>
          <a:endParaRPr lang="en-US"/>
        </a:p>
      </dgm:t>
    </dgm:pt>
    <dgm:pt modelId="{C1CE9DC5-8970-4ABD-B304-6C5DC973C7FD}" type="sibTrans" cxnId="{78BFBB49-62B0-43C0-82D4-3DB14E955812}">
      <dgm:prSet/>
      <dgm:spPr/>
      <dgm:t>
        <a:bodyPr/>
        <a:lstStyle/>
        <a:p>
          <a:endParaRPr lang="en-US"/>
        </a:p>
      </dgm:t>
    </dgm:pt>
    <dgm:pt modelId="{492AB8FA-BE09-449C-A3B8-01508D9E67F5}" type="pres">
      <dgm:prSet presAssocID="{C88ECE92-8D1C-4793-92B4-C7F3F181F4E2}" presName="linear" presStyleCnt="0">
        <dgm:presLayoutVars>
          <dgm:animLvl val="lvl"/>
          <dgm:resizeHandles val="exact"/>
        </dgm:presLayoutVars>
      </dgm:prSet>
      <dgm:spPr/>
    </dgm:pt>
    <dgm:pt modelId="{7A8362C6-B745-4E67-9050-BD6EA510F559}" type="pres">
      <dgm:prSet presAssocID="{97C63762-C9A7-4F74-AE78-4B04072EC5F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AEAFB30-D7F6-4706-98B8-119D663BC84E}" type="pres">
      <dgm:prSet presAssocID="{97C63762-C9A7-4F74-AE78-4B04072EC5F5}" presName="childText" presStyleLbl="revTx" presStyleIdx="0" presStyleCnt="2">
        <dgm:presLayoutVars>
          <dgm:bulletEnabled val="1"/>
        </dgm:presLayoutVars>
      </dgm:prSet>
      <dgm:spPr/>
    </dgm:pt>
    <dgm:pt modelId="{1F95A00D-5634-4AFD-A329-124BF3477B95}" type="pres">
      <dgm:prSet presAssocID="{464C08F9-CA1A-4CE8-BB68-B59502AD786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A194E57-F640-495C-8B1A-9DFF66276690}" type="pres">
      <dgm:prSet presAssocID="{464C08F9-CA1A-4CE8-BB68-B59502AD786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870DA02-AE8C-407F-B5EF-BB831D14192A}" type="presOf" srcId="{3F85E15E-B0B5-4C78-BAD7-CBDC90B5F655}" destId="{DA194E57-F640-495C-8B1A-9DFF66276690}" srcOrd="0" destOrd="1" presId="urn:microsoft.com/office/officeart/2005/8/layout/vList2"/>
    <dgm:cxn modelId="{9100F006-1CDE-4BB2-9376-64B537A00996}" type="presOf" srcId="{464C08F9-CA1A-4CE8-BB68-B59502AD7860}" destId="{1F95A00D-5634-4AFD-A329-124BF3477B95}" srcOrd="0" destOrd="0" presId="urn:microsoft.com/office/officeart/2005/8/layout/vList2"/>
    <dgm:cxn modelId="{6924800B-1EE8-4C2A-ACF8-65525322C1A5}" srcId="{C88ECE92-8D1C-4793-92B4-C7F3F181F4E2}" destId="{464C08F9-CA1A-4CE8-BB68-B59502AD7860}" srcOrd="1" destOrd="0" parTransId="{03730D71-9F54-49EE-BDA7-584FCB53E940}" sibTransId="{2027DB65-8BE4-49C4-A8C6-56DA444E19BC}"/>
    <dgm:cxn modelId="{76417E25-B496-4999-A2B3-1F2B5312CFAD}" srcId="{C88ECE92-8D1C-4793-92B4-C7F3F181F4E2}" destId="{97C63762-C9A7-4F74-AE78-4B04072EC5F5}" srcOrd="0" destOrd="0" parTransId="{61626F01-0C28-4332-8FC5-7535DA1A698D}" sibTransId="{A8B7C0D1-483A-419C-A332-0DD5073CAA38}"/>
    <dgm:cxn modelId="{1D59DF2C-72D8-413A-91BD-D7529795800B}" type="presOf" srcId="{1054CAB1-54CC-470C-98B0-26C2053ED0CB}" destId="{DA194E57-F640-495C-8B1A-9DFF66276690}" srcOrd="0" destOrd="2" presId="urn:microsoft.com/office/officeart/2005/8/layout/vList2"/>
    <dgm:cxn modelId="{51117B5B-62A0-49A6-B53A-845023912602}" srcId="{464C08F9-CA1A-4CE8-BB68-B59502AD7860}" destId="{28586A24-D2BE-4E91-9360-0D4842B8F168}" srcOrd="0" destOrd="0" parTransId="{428A83D6-ABE5-4F58-B5C9-0FB695741B31}" sibTransId="{25A63ECF-A282-428E-A93D-38DF2CC3504D}"/>
    <dgm:cxn modelId="{3A175468-349B-4513-BCA8-AE730505C0F8}" srcId="{464C08F9-CA1A-4CE8-BB68-B59502AD7860}" destId="{3F85E15E-B0B5-4C78-BAD7-CBDC90B5F655}" srcOrd="1" destOrd="0" parTransId="{FA81D20E-BDD4-4FFE-8D08-D4003C05E34D}" sibTransId="{97BBB566-9B8F-4AC9-8A93-2341D7972C5D}"/>
    <dgm:cxn modelId="{78BFBB49-62B0-43C0-82D4-3DB14E955812}" srcId="{464C08F9-CA1A-4CE8-BB68-B59502AD7860}" destId="{1054CAB1-54CC-470C-98B0-26C2053ED0CB}" srcOrd="2" destOrd="0" parTransId="{79E5E900-B34F-4660-BC36-3F2847474C01}" sibTransId="{C1CE9DC5-8970-4ABD-B304-6C5DC973C7FD}"/>
    <dgm:cxn modelId="{71D3526E-E8AA-4196-A8C4-8C9390D5AC38}" srcId="{97C63762-C9A7-4F74-AE78-4B04072EC5F5}" destId="{CE778888-7B49-44D5-A684-F2590DA41AD1}" srcOrd="0" destOrd="0" parTransId="{B0A23874-9145-4C21-BFA8-99D245591495}" sibTransId="{747117E4-45E0-451C-AD4C-3C34E8BF8312}"/>
    <dgm:cxn modelId="{49A77B6E-6D31-48F4-909C-BA8B95BF6AE6}" type="presOf" srcId="{97C63762-C9A7-4F74-AE78-4B04072EC5F5}" destId="{7A8362C6-B745-4E67-9050-BD6EA510F559}" srcOrd="0" destOrd="0" presId="urn:microsoft.com/office/officeart/2005/8/layout/vList2"/>
    <dgm:cxn modelId="{5AEDC872-C4A5-4F22-8ACD-DC778A657599}" type="presOf" srcId="{CE778888-7B49-44D5-A684-F2590DA41AD1}" destId="{6AEAFB30-D7F6-4706-98B8-119D663BC84E}" srcOrd="0" destOrd="0" presId="urn:microsoft.com/office/officeart/2005/8/layout/vList2"/>
    <dgm:cxn modelId="{61E840BE-D121-4782-83E3-2D155435EAAD}" type="presOf" srcId="{C88ECE92-8D1C-4793-92B4-C7F3F181F4E2}" destId="{492AB8FA-BE09-449C-A3B8-01508D9E67F5}" srcOrd="0" destOrd="0" presId="urn:microsoft.com/office/officeart/2005/8/layout/vList2"/>
    <dgm:cxn modelId="{DC9FF9DD-9F9A-44CF-894C-1BBB057098B8}" type="presOf" srcId="{28586A24-D2BE-4E91-9360-0D4842B8F168}" destId="{DA194E57-F640-495C-8B1A-9DFF66276690}" srcOrd="0" destOrd="0" presId="urn:microsoft.com/office/officeart/2005/8/layout/vList2"/>
    <dgm:cxn modelId="{D9C3077E-B2B4-4BD3-8CC3-DB9A240169A7}" type="presParOf" srcId="{492AB8FA-BE09-449C-A3B8-01508D9E67F5}" destId="{7A8362C6-B745-4E67-9050-BD6EA510F559}" srcOrd="0" destOrd="0" presId="urn:microsoft.com/office/officeart/2005/8/layout/vList2"/>
    <dgm:cxn modelId="{74754273-915A-43CA-B90D-D45F80B11DF3}" type="presParOf" srcId="{492AB8FA-BE09-449C-A3B8-01508D9E67F5}" destId="{6AEAFB30-D7F6-4706-98B8-119D663BC84E}" srcOrd="1" destOrd="0" presId="urn:microsoft.com/office/officeart/2005/8/layout/vList2"/>
    <dgm:cxn modelId="{63D4A7DA-0D8F-4150-BCF3-29A4C8A73A27}" type="presParOf" srcId="{492AB8FA-BE09-449C-A3B8-01508D9E67F5}" destId="{1F95A00D-5634-4AFD-A329-124BF3477B95}" srcOrd="2" destOrd="0" presId="urn:microsoft.com/office/officeart/2005/8/layout/vList2"/>
    <dgm:cxn modelId="{CF3E610F-A041-4B26-A9EE-12D01F836865}" type="presParOf" srcId="{492AB8FA-BE09-449C-A3B8-01508D9E67F5}" destId="{DA194E57-F640-495C-8B1A-9DFF6627669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362C6-B745-4E67-9050-BD6EA510F559}">
      <dsp:nvSpPr>
        <dsp:cNvPr id="0" name=""/>
        <dsp:cNvSpPr/>
      </dsp:nvSpPr>
      <dsp:spPr>
        <a:xfrm>
          <a:off x="0" y="19357"/>
          <a:ext cx="10515600" cy="9611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</a:t>
          </a:r>
          <a:r>
            <a:rPr lang="ko-KR" sz="3100" kern="1200"/>
            <a:t>인공조명 사용</a:t>
          </a:r>
          <a:r>
            <a:rPr lang="en-US" sz="3100" kern="1200"/>
            <a:t>&amp;</a:t>
          </a:r>
          <a:r>
            <a:rPr lang="ko-KR" sz="3100" kern="1200"/>
            <a:t>조명시간이 다른 이유</a:t>
          </a:r>
          <a:endParaRPr lang="en-US" sz="3100" kern="1200"/>
        </a:p>
      </dsp:txBody>
      <dsp:txXfrm>
        <a:off x="46920" y="66277"/>
        <a:ext cx="10421760" cy="867315"/>
      </dsp:txXfrm>
    </dsp:sp>
    <dsp:sp modelId="{6AEAFB30-D7F6-4706-98B8-119D663BC84E}">
      <dsp:nvSpPr>
        <dsp:cNvPr id="0" name=""/>
        <dsp:cNvSpPr/>
      </dsp:nvSpPr>
      <dsp:spPr>
        <a:xfrm>
          <a:off x="0" y="980512"/>
          <a:ext cx="10515600" cy="818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4130" rIns="135128" bIns="2413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900" kern="1200" dirty="0"/>
            <a:t>인공조명 사용 시</a:t>
          </a:r>
          <a:r>
            <a:rPr lang="en-US" sz="1900" kern="1200" dirty="0"/>
            <a:t>,</a:t>
          </a:r>
          <a:r>
            <a:rPr lang="ko-KR" sz="1900" kern="1200" dirty="0"/>
            <a:t> 센서만 쓸 때 보다 더 장소에 구애 받지 않고 많은 화초 종류를 기를 수 있다</a:t>
          </a:r>
          <a:r>
            <a:rPr lang="en-US" sz="1900" kern="1200" dirty="0"/>
            <a:t>. </a:t>
          </a:r>
          <a:r>
            <a:rPr lang="en-US" sz="1050" kern="1200" dirty="0"/>
            <a:t>(</a:t>
          </a:r>
          <a:r>
            <a:rPr lang="en-US" sz="1050" kern="1200" dirty="0" err="1"/>
            <a:t>RoPot</a:t>
          </a:r>
          <a:r>
            <a:rPr lang="en-US" sz="1050" kern="1200" dirty="0"/>
            <a:t>)</a:t>
          </a:r>
          <a:endParaRPr lang="en-US" sz="1900" kern="1200" dirty="0"/>
        </a:p>
      </dsp:txBody>
      <dsp:txXfrm>
        <a:off x="0" y="980512"/>
        <a:ext cx="10515600" cy="818167"/>
      </dsp:txXfrm>
    </dsp:sp>
    <dsp:sp modelId="{1F95A00D-5634-4AFD-A329-124BF3477B95}">
      <dsp:nvSpPr>
        <dsp:cNvPr id="0" name=""/>
        <dsp:cNvSpPr/>
      </dsp:nvSpPr>
      <dsp:spPr>
        <a:xfrm>
          <a:off x="0" y="1798680"/>
          <a:ext cx="10515600" cy="9611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</a:t>
          </a:r>
          <a:r>
            <a:rPr lang="ko-KR" sz="3100" kern="1200"/>
            <a:t>표준 조명시간이 설정되는</a:t>
          </a:r>
          <a:r>
            <a:rPr lang="en-US" sz="3100" kern="1200"/>
            <a:t>&amp;</a:t>
          </a:r>
          <a:r>
            <a:rPr lang="ko-KR" sz="3100" kern="1200"/>
            <a:t>조절 가능한 이유 </a:t>
          </a:r>
          <a:endParaRPr lang="en-US" sz="3100" kern="1200"/>
        </a:p>
      </dsp:txBody>
      <dsp:txXfrm>
        <a:off x="46920" y="1845600"/>
        <a:ext cx="10421760" cy="867315"/>
      </dsp:txXfrm>
    </dsp:sp>
    <dsp:sp modelId="{DA194E57-F640-495C-8B1A-9DFF66276690}">
      <dsp:nvSpPr>
        <dsp:cNvPr id="0" name=""/>
        <dsp:cNvSpPr/>
      </dsp:nvSpPr>
      <dsp:spPr>
        <a:xfrm>
          <a:off x="0" y="2759835"/>
          <a:ext cx="10515600" cy="211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4130" rIns="135128" bIns="2413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900" kern="1200"/>
            <a:t>조명은 켜두면 전기료가 소모되며 발열을 동반한다</a:t>
          </a:r>
          <a:r>
            <a:rPr lang="en-US" sz="1900" kern="1200"/>
            <a:t>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900" kern="1200" dirty="0"/>
            <a:t>때문에 화초가 유지되면서</a:t>
          </a:r>
          <a:r>
            <a:rPr lang="en-US" sz="1900" kern="1200" dirty="0"/>
            <a:t>,</a:t>
          </a:r>
          <a:r>
            <a:rPr lang="ko-KR" sz="1900" kern="1200" dirty="0"/>
            <a:t> 최소한의 발열과 비용이 드는 것을 표준 설정으로 제공한다</a:t>
          </a:r>
          <a:r>
            <a:rPr lang="en-US" sz="1900" kern="1200" dirty="0"/>
            <a:t>. </a:t>
          </a:r>
          <a:r>
            <a:rPr lang="ko-KR" sz="1900" kern="1200" dirty="0"/>
            <a:t>무관심한 사용자는 이 설정을 바로 쓰면 된다</a:t>
          </a:r>
          <a:r>
            <a:rPr lang="en-US" sz="1900" kern="1200" dirty="0"/>
            <a:t>. </a:t>
          </a:r>
          <a:r>
            <a:rPr lang="en-US" sz="1050" kern="1200" dirty="0"/>
            <a:t>(Bloom)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900" kern="1200"/>
            <a:t>그럼에도 불구하고</a:t>
          </a:r>
          <a:r>
            <a:rPr lang="en-US" sz="1900" kern="1200"/>
            <a:t>, </a:t>
          </a:r>
          <a:r>
            <a:rPr lang="ko-KR" sz="1900" kern="1200"/>
            <a:t>생활 패턴에 따라 조명 시간을 조절하고자 하는 욕구가 있을 수 있다</a:t>
          </a:r>
          <a:r>
            <a:rPr lang="en-US" sz="1900" kern="1200"/>
            <a:t>. </a:t>
          </a:r>
          <a:r>
            <a:rPr lang="ko-KR" sz="1900" kern="1200"/>
            <a:t>또한 화초를 빨리 키우기 위해서 일일 조명시간을 늘리고 싶은 사람이 있을 수 있다</a:t>
          </a:r>
          <a:r>
            <a:rPr lang="en-US" sz="1900" kern="1200"/>
            <a:t>.</a:t>
          </a:r>
          <a:r>
            <a:rPr lang="ko-KR" sz="1900" kern="1200"/>
            <a:t> </a:t>
          </a:r>
          <a:endParaRPr lang="en-US" sz="1900" kern="1200"/>
        </a:p>
      </dsp:txBody>
      <dsp:txXfrm>
        <a:off x="0" y="2759835"/>
        <a:ext cx="10515600" cy="2117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3BE37-9DF8-4A68-9859-54F0983FE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788DE8-1484-4268-9A2C-FBC9A9FD4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623F1F-2123-4D12-AD9A-F97B98BB3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95C4-7885-444F-9A20-726F06104DE4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6BBAD5-B685-4927-9737-8156EA92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EE8E1-3869-4916-AA16-C8E95FF6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6818-59DB-4FFC-885E-ECF625860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66D93-E97F-42CF-8249-263619EC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2C1C08-61D5-4FCC-ADE5-B8C2A22C8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8D32DE-55ED-4C49-95F3-AB375AB9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95C4-7885-444F-9A20-726F06104DE4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F4C60-8889-4F5B-AF39-678A82F7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EF4321-D53F-43FA-9A29-9BBED68C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6818-59DB-4FFC-885E-ECF625860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77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90B5DD-2366-484D-9F44-EEF69FA97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688B71-FC95-460B-A32F-029FEFF62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27D422-A6B0-49B8-8A18-78207949A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95C4-7885-444F-9A20-726F06104DE4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8462C-3153-4F21-84DC-97407C55B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BB6BD4-554B-47E6-BAE0-A78E741A6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6818-59DB-4FFC-885E-ECF625860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78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78ED4-B2A1-46D5-80EF-ED814DAE1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84DFC7-43CE-4EDE-992A-24EC99626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D05C4B-EC23-4A0E-8BBF-6CCCF76D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95C4-7885-444F-9A20-726F06104DE4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58DF2-F76E-4149-A917-9B27ACBD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D12F99-C164-4AA7-8423-F6417377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6818-59DB-4FFC-885E-ECF625860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88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65885-7A10-4728-B8D1-AC7B4C424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D88087-DC93-4BA7-A4E4-4EE20E831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E997E1-3EF9-4588-A807-350BA7634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95C4-7885-444F-9A20-726F06104DE4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EFCC6E-5D1E-4723-9CDF-FEA20FE3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EA9C05-0A52-45BF-8B46-A4B89488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6818-59DB-4FFC-885E-ECF625860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1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CAD02-D771-49D7-8184-F4811C91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BC231B-3E05-480A-ACC2-0538C43E7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BD1E5E-139B-4B8B-8415-9B9FEBEB1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7D4F17-B29C-439E-A0E9-FB82C2C0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95C4-7885-444F-9A20-726F06104DE4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226B83-0619-43BA-B687-FFE61EE5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6C3B80-A5F6-4FF4-98B4-FB2F18FA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6818-59DB-4FFC-885E-ECF625860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21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1184A-4EE7-405D-9937-B95AED0C1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646F55-CBD9-4E9E-89E8-751031C89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438AC6-F892-4BE4-89F8-2C2AE62D8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23B3F4-ECEE-4005-8D1B-25E47A8C4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7E43E1-7AB3-44A0-AFA3-F697CFDBB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AEFFFA-4114-42D3-9399-48132D3B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95C4-7885-444F-9A20-726F06104DE4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BABD1-3125-4CBC-9821-CAA53EA0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65544E-D22B-4F93-B62C-E136C9C1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6818-59DB-4FFC-885E-ECF625860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41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90123-2600-4598-87D2-22F7C425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1042F2-4027-4DEC-9D23-D6E09098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95C4-7885-444F-9A20-726F06104DE4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D99857-92FA-439F-BD62-F1CB1DCC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469765-7A00-41C1-B742-0B93CD82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6818-59DB-4FFC-885E-ECF625860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4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92F5C1-729B-4C3F-B88C-6508E873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95C4-7885-444F-9A20-726F06104DE4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319120-3268-4939-982E-CF5E1A02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CADA92-340A-45D8-B870-DB70E3EB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6818-59DB-4FFC-885E-ECF625860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2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B3C58-3B0B-4D43-B52C-55E7F81E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D6CC68-6271-4B4C-897F-A28C26ADA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1C3A11-7A36-4458-B41D-94D1FA2CD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B511DE-E3CB-451A-A113-F6AF363B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95C4-7885-444F-9A20-726F06104DE4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10E5D8-EB36-4821-807C-DD5C7A0D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C04394-030D-4C19-B6A3-E0931E303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6818-59DB-4FFC-885E-ECF625860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58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B1DF0-F52F-43BA-A52F-A906AC6F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702DF1-4B48-4052-AC03-BCF6892B0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1CF94F-95E9-47DB-9347-B7184A457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8C8747-2941-43D6-B4A9-B4A63842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95C4-7885-444F-9A20-726F06104DE4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2B3FE5-DAD7-45FC-8AA7-CE2A9B54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06B467-3961-4E9F-ABFF-8D261ED7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6818-59DB-4FFC-885E-ECF625860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0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6C0C50-A363-49D8-8DFD-6728AD6D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EF92C7-B8A3-483A-ACFF-63BE19A4E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66DE1C-CA84-45C0-A354-44A0FA4F8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D95C4-7885-444F-9A20-726F06104DE4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02992-A2FF-4C19-8809-F95537F4D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9CAFF-653E-463C-9C8B-CED918F62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B6818-59DB-4FFC-885E-ECF625860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00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3D03C6-0CDB-4BF2-833F-C367721C2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altLang="ko-KR" sz="7200" dirty="0"/>
              <a:t>(1) </a:t>
            </a:r>
            <a:r>
              <a:rPr lang="ko-KR" altLang="en-US" sz="7200" dirty="0"/>
              <a:t>프로젝트 제목 </a:t>
            </a:r>
            <a:r>
              <a:rPr lang="en-US" altLang="ko-KR" sz="7200" dirty="0"/>
              <a:t>: ???</a:t>
            </a:r>
            <a:endParaRPr lang="ko-KR" altLang="en-US" sz="7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887753-3124-4D76-AFC3-964CB03BC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4920" y="4619624"/>
            <a:ext cx="6272783" cy="1038225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/>
              <a:t>조원 </a:t>
            </a:r>
            <a:r>
              <a:rPr lang="en-US" altLang="ko-KR" dirty="0"/>
              <a:t>: </a:t>
            </a:r>
            <a:r>
              <a:rPr lang="ko-KR" altLang="en-US" dirty="0"/>
              <a:t>권민수</a:t>
            </a:r>
            <a:r>
              <a:rPr lang="en-US" altLang="ko-KR" dirty="0"/>
              <a:t>, </a:t>
            </a:r>
            <a:r>
              <a:rPr lang="ko-KR" altLang="en-US" dirty="0"/>
              <a:t>김도균</a:t>
            </a:r>
            <a:r>
              <a:rPr lang="en-US" altLang="ko-KR" dirty="0"/>
              <a:t>, </a:t>
            </a:r>
            <a:r>
              <a:rPr lang="ko-KR" altLang="en-US" dirty="0"/>
              <a:t>최재원</a:t>
            </a:r>
            <a:r>
              <a:rPr lang="en-US" altLang="ko-KR" dirty="0"/>
              <a:t>, </a:t>
            </a:r>
            <a:r>
              <a:rPr lang="ko-KR" altLang="en-US" dirty="0"/>
              <a:t>윤종화</a:t>
            </a:r>
            <a:r>
              <a:rPr lang="en-US" altLang="ko-KR" dirty="0"/>
              <a:t>, </a:t>
            </a:r>
            <a:r>
              <a:rPr lang="ko-KR" altLang="en-US" dirty="0" err="1"/>
              <a:t>이림</a:t>
            </a:r>
            <a:endParaRPr lang="ko-KR" alt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8195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8C01AA-56DC-41A9-92E1-65A53437E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200" dirty="0"/>
              <a:t>(5) </a:t>
            </a:r>
            <a:r>
              <a:rPr lang="en-US" altLang="ko-KR" sz="3200" dirty="0" err="1"/>
              <a:t>Bloomengine</a:t>
            </a:r>
            <a:r>
              <a:rPr lang="en-US" altLang="ko-KR" sz="3200" dirty="0"/>
              <a:t> </a:t>
            </a:r>
            <a:r>
              <a:rPr lang="ko-KR" altLang="en-US" sz="3200" dirty="0"/>
              <a:t>세부 기능 </a:t>
            </a:r>
            <a:r>
              <a:rPr lang="en-US" altLang="ko-KR" sz="3200" dirty="0"/>
              <a:t>– </a:t>
            </a:r>
            <a:r>
              <a:rPr lang="ko-KR" altLang="en-US" sz="3200" dirty="0"/>
              <a:t>빛</a:t>
            </a: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B9F8A8-0D3D-435C-92F6-6232FEC4B4E4}"/>
              </a:ext>
            </a:extLst>
          </p:cNvPr>
          <p:cNvSpPr txBox="1"/>
          <p:nvPr/>
        </p:nvSpPr>
        <p:spPr>
          <a:xfrm>
            <a:off x="5300640" y="641850"/>
            <a:ext cx="6053160" cy="1535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기능적인 장점</a:t>
            </a:r>
            <a:endParaRPr lang="en-US" altLang="ko-KR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식물용 </a:t>
            </a:r>
            <a:r>
              <a:rPr lang="en-US" altLang="ko-KR" dirty="0"/>
              <a:t>LED</a:t>
            </a:r>
            <a:r>
              <a:rPr lang="ko-KR" altLang="en-US" dirty="0"/>
              <a:t>를 사용하여</a:t>
            </a:r>
            <a:r>
              <a:rPr lang="en-US" altLang="ko-KR" dirty="0"/>
              <a:t>, </a:t>
            </a:r>
            <a:r>
              <a:rPr lang="ko-KR" altLang="en-US" dirty="0"/>
              <a:t>효율적인 생육 가능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5AB3891-D99A-4B54-BD09-588FBB6A9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3" r="1" b="18011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87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56F3D31-7A53-4B31-BBE3-7A7929661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(5) </a:t>
            </a:r>
            <a:r>
              <a:rPr lang="en-US" altLang="ko-KR" sz="2800" dirty="0" err="1"/>
              <a:t>Bloomengine</a:t>
            </a:r>
            <a:r>
              <a:rPr lang="en-US" altLang="ko-KR" sz="2800" dirty="0"/>
              <a:t> </a:t>
            </a:r>
            <a:r>
              <a:rPr lang="ko-KR" altLang="en-US" sz="2800" dirty="0"/>
              <a:t>세부 기능 </a:t>
            </a:r>
            <a:r>
              <a:rPr lang="en-US" altLang="ko-KR" sz="2800" dirty="0"/>
              <a:t>– </a:t>
            </a:r>
            <a:r>
              <a:rPr lang="ko-KR" altLang="en-US" sz="2800" dirty="0"/>
              <a:t>빛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E024FC-DCC3-4FFA-8458-3A2381C67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기능적인 단점</a:t>
            </a:r>
            <a:endParaRPr lang="en-US" altLang="ko-KR" sz="2000" dirty="0"/>
          </a:p>
          <a:p>
            <a:r>
              <a:rPr lang="ko-KR" altLang="en-US" sz="2000" dirty="0"/>
              <a:t>빛 세기 조절이 </a:t>
            </a:r>
            <a:r>
              <a:rPr lang="ko-KR" altLang="en-US" sz="2000" dirty="0" err="1"/>
              <a:t>안됀다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이 제품은 빛의 세기가 고정되어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그로 인해 생육 식물이 제한적이다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앱을 통한 시간 조절이 </a:t>
            </a:r>
            <a:r>
              <a:rPr lang="en-US" altLang="ko-KR" sz="2000" dirty="0"/>
              <a:t>inflexible (Today 22:00~Tomorrow 04:00 </a:t>
            </a:r>
            <a:r>
              <a:rPr lang="ko-KR" altLang="en-US" sz="2000" dirty="0"/>
              <a:t>불가</a:t>
            </a:r>
            <a:r>
              <a:rPr lang="en-US" altLang="ko-KR" sz="2000" dirty="0"/>
              <a:t>)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42960E9-7024-4507-ACD0-D90A7989CE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46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1EC4B-EC2E-4324-90A3-3D7674E7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(6) </a:t>
            </a:r>
            <a:r>
              <a:rPr lang="en-US" altLang="ko-KR" sz="4400" dirty="0" err="1"/>
              <a:t>Bloomengine</a:t>
            </a:r>
            <a:r>
              <a:rPr lang="en-US" altLang="ko-KR" sz="4400" dirty="0"/>
              <a:t> </a:t>
            </a:r>
            <a:r>
              <a:rPr lang="ko-KR" altLang="en-US" dirty="0"/>
              <a:t>기타</a:t>
            </a:r>
            <a:r>
              <a:rPr lang="ko-KR" altLang="en-US" sz="4400" dirty="0"/>
              <a:t> 기능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4333974-F639-4D34-9746-583BFF907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55326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3268A1-016D-4589-950F-6F99AFBA3179}"/>
              </a:ext>
            </a:extLst>
          </p:cNvPr>
          <p:cNvSpPr txBox="1"/>
          <p:nvPr/>
        </p:nvSpPr>
        <p:spPr>
          <a:xfrm>
            <a:off x="8225210" y="510284"/>
            <a:ext cx="28472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기타 기능</a:t>
            </a:r>
            <a:r>
              <a:rPr lang="en-US" altLang="ko-K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팬을 이용한 환기 관리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외부 터치 버튼 존재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물 보충은 위에다 한다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60327B-35E4-43B0-9ECE-19EAE9F0D981}"/>
              </a:ext>
            </a:extLst>
          </p:cNvPr>
          <p:cNvSpPr txBox="1"/>
          <p:nvPr/>
        </p:nvSpPr>
        <p:spPr>
          <a:xfrm>
            <a:off x="8225210" y="1816333"/>
            <a:ext cx="40831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장점 </a:t>
            </a:r>
            <a:r>
              <a:rPr lang="en-US" altLang="ko-KR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물보충이 쉽다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간편 설정은 버튼으로</a:t>
            </a:r>
            <a:r>
              <a:rPr lang="en-US" altLang="ko-KR" dirty="0"/>
              <a:t>, </a:t>
            </a:r>
            <a:r>
              <a:rPr lang="ko-KR" altLang="en-US" dirty="0"/>
              <a:t>세부 기능은</a:t>
            </a:r>
            <a:endParaRPr lang="en-US" altLang="ko-KR" dirty="0"/>
          </a:p>
          <a:p>
            <a:r>
              <a:rPr lang="ko-KR" altLang="en-US" dirty="0"/>
              <a:t>앱으로 통제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8FC76F-F30A-4C22-A5B8-71EB3C180BAB}"/>
              </a:ext>
            </a:extLst>
          </p:cNvPr>
          <p:cNvSpPr txBox="1"/>
          <p:nvPr/>
        </p:nvSpPr>
        <p:spPr>
          <a:xfrm>
            <a:off x="8238730" y="3264776"/>
            <a:ext cx="37056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단점 </a:t>
            </a:r>
            <a:r>
              <a:rPr lang="en-US" altLang="ko-KR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팬 소음 발생 가능</a:t>
            </a:r>
            <a:r>
              <a:rPr lang="en-US" altLang="ko-KR" dirty="0"/>
              <a:t>, </a:t>
            </a:r>
            <a:r>
              <a:rPr lang="ko-KR" altLang="en-US" dirty="0"/>
              <a:t>필요 시 </a:t>
            </a:r>
            <a:r>
              <a:rPr lang="en-US" altLang="ko-KR" dirty="0"/>
              <a:t>A/S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압축토양을 </a:t>
            </a:r>
            <a:r>
              <a:rPr lang="ko-KR" altLang="en-US" dirty="0" err="1"/>
              <a:t>쓰는데다</a:t>
            </a:r>
            <a:r>
              <a:rPr lang="en-US" altLang="ko-KR" dirty="0"/>
              <a:t>, </a:t>
            </a:r>
            <a:r>
              <a:rPr lang="ko-KR" altLang="en-US" dirty="0"/>
              <a:t>주변이 </a:t>
            </a:r>
            <a:r>
              <a:rPr lang="ko-KR" altLang="en-US" dirty="0" err="1"/>
              <a:t>막혀있어서</a:t>
            </a:r>
            <a:r>
              <a:rPr lang="en-US" altLang="ko-KR" dirty="0"/>
              <a:t> </a:t>
            </a:r>
            <a:r>
              <a:rPr lang="ko-KR" altLang="en-US" dirty="0"/>
              <a:t>반년 정도 키우고 이식해야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소형 식물 위주로 생육 한정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앱 없이 확인 가능한 정보가 제한적</a:t>
            </a:r>
            <a:r>
              <a:rPr lang="en-US" altLang="ko-KR" dirty="0"/>
              <a:t>. </a:t>
            </a:r>
            <a:r>
              <a:rPr lang="ko-KR" altLang="en-US" dirty="0"/>
              <a:t>간편 작동 중</a:t>
            </a:r>
            <a:r>
              <a:rPr lang="en-US" altLang="ko-KR" dirty="0"/>
              <a:t>&amp; </a:t>
            </a:r>
            <a:r>
              <a:rPr lang="ko-KR" altLang="en-US" dirty="0"/>
              <a:t>수동 잔량 확인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Bluetooth</a:t>
            </a:r>
          </a:p>
        </p:txBody>
      </p:sp>
    </p:spTree>
    <p:extLst>
      <p:ext uri="{BB962C8B-B14F-4D97-AF65-F5344CB8AC3E}">
        <p14:creationId xmlns:p14="http://schemas.microsoft.com/office/powerpoint/2010/main" val="3658110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2A820-3CE1-44B8-B0A9-77802261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(7) </a:t>
            </a:r>
            <a:r>
              <a:rPr lang="ko-KR" altLang="en-US" dirty="0"/>
              <a:t>결과물의 기능</a:t>
            </a:r>
            <a:r>
              <a:rPr lang="en-US" altLang="ko-KR" dirty="0"/>
              <a:t>-</a:t>
            </a:r>
            <a:r>
              <a:rPr lang="ko-KR" altLang="en-US" dirty="0"/>
              <a:t>급수 </a:t>
            </a:r>
            <a:r>
              <a:rPr lang="ko-KR" altLang="en-US" sz="2000" dirty="0">
                <a:solidFill>
                  <a:srgbClr val="FF0000"/>
                </a:solidFill>
              </a:rPr>
              <a:t>필수 </a:t>
            </a:r>
            <a:r>
              <a:rPr lang="ko-KR" altLang="en-US" sz="2000" dirty="0"/>
              <a:t>부가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08D530-6120-4A85-8D79-2F452BE96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급수 기능</a:t>
            </a:r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ko-KR" altLang="en-US" dirty="0">
                <a:solidFill>
                  <a:srgbClr val="FF0000"/>
                </a:solidFill>
              </a:rPr>
              <a:t>물통</a:t>
            </a:r>
            <a:r>
              <a:rPr lang="en-US" altLang="ko-KR" dirty="0">
                <a:solidFill>
                  <a:srgbClr val="FF0000"/>
                </a:solidFill>
              </a:rPr>
              <a:t>+</a:t>
            </a:r>
            <a:r>
              <a:rPr lang="ko-KR" altLang="en-US" dirty="0">
                <a:solidFill>
                  <a:srgbClr val="FF0000"/>
                </a:solidFill>
              </a:rPr>
              <a:t>모터를 통해서 주기적으로 물을 공급한다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FF0000"/>
                </a:solidFill>
              </a:rPr>
              <a:t>급수량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항상 동일한 양을 급수한다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/>
              <a:t>원한다면 수동 설정을 지원한다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급수 주기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사용자가 초기 사용 시에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식물의 종류를 택한다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이에 따라 급수 주기가 정해지며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수동 설정을 지원한다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324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6BEE7-8704-465F-9EE2-C4A7D4CA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(7) </a:t>
            </a:r>
            <a:r>
              <a:rPr lang="ko-KR" altLang="en-US" dirty="0"/>
              <a:t>결과물의 기능</a:t>
            </a:r>
            <a:r>
              <a:rPr lang="en-US" altLang="ko-KR" dirty="0"/>
              <a:t>-</a:t>
            </a:r>
            <a:r>
              <a:rPr lang="ko-KR" altLang="en-US" dirty="0"/>
              <a:t>빛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9AD97B-5A53-474E-B533-0885F396E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sz="3600" dirty="0">
                <a:solidFill>
                  <a:srgbClr val="FF0000"/>
                </a:solidFill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조명 기능 </a:t>
            </a:r>
            <a:r>
              <a:rPr lang="en-US" altLang="ko-KR" sz="3600" dirty="0">
                <a:solidFill>
                  <a:srgbClr val="FF0000"/>
                </a:solidFill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3600" dirty="0">
                <a:solidFill>
                  <a:srgbClr val="FF0000"/>
                </a:solidFill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빛이 부족할 때는 인공조명을 제공한다</a:t>
            </a:r>
            <a:r>
              <a:rPr lang="en-US" altLang="ko-KR" sz="3600" dirty="0">
                <a:solidFill>
                  <a:srgbClr val="FF0000"/>
                </a:solidFill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70000"/>
              </a:lnSpc>
            </a:pPr>
            <a:r>
              <a:rPr lang="ko-KR" altLang="en-US" sz="3600" dirty="0">
                <a:solidFill>
                  <a:srgbClr val="FF0000"/>
                </a:solidFill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초기 선택 </a:t>
            </a:r>
            <a:r>
              <a:rPr lang="en-US" altLang="ko-KR" sz="3600" dirty="0">
                <a:solidFill>
                  <a:srgbClr val="FF0000"/>
                </a:solidFill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3600" dirty="0">
                <a:solidFill>
                  <a:srgbClr val="FF0000"/>
                </a:solidFill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사용자가 초기 설정에서 </a:t>
            </a:r>
            <a:r>
              <a:rPr lang="ko-KR" altLang="en-US" sz="3600" dirty="0">
                <a:solidFill>
                  <a:srgbClr val="FF0000"/>
                </a:solidFill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식물 </a:t>
            </a:r>
            <a:r>
              <a:rPr lang="ko-KR" altLang="en-US" sz="3600" dirty="0">
                <a:solidFill>
                  <a:srgbClr val="FF0000"/>
                </a:solidFill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종류를 </a:t>
            </a:r>
            <a:r>
              <a:rPr lang="ko-KR" altLang="ko-KR" sz="3600" dirty="0">
                <a:solidFill>
                  <a:srgbClr val="FF0000"/>
                </a:solidFill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선택하게 한다</a:t>
            </a:r>
            <a:r>
              <a:rPr lang="en-US" altLang="ko-KR" sz="3600" dirty="0">
                <a:solidFill>
                  <a:srgbClr val="FF0000"/>
                </a:solidFill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sz="3600" dirty="0">
                <a:solidFill>
                  <a:srgbClr val="FF0000"/>
                </a:solidFill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조명 시간 </a:t>
            </a:r>
            <a:r>
              <a:rPr lang="en-US" altLang="ko-KR" sz="3600" dirty="0">
                <a:solidFill>
                  <a:srgbClr val="FF0000"/>
                </a:solidFill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3600" dirty="0">
                <a:solidFill>
                  <a:srgbClr val="FF0000"/>
                </a:solidFill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사용자가 선택한 식물에 따라서 표준적인 일조 시간이 설정된다</a:t>
            </a:r>
            <a:r>
              <a:rPr lang="en-US" altLang="ko-KR" sz="3600" dirty="0">
                <a:solidFill>
                  <a:srgbClr val="FF0000"/>
                </a:solidFill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1400" dirty="0">
                <a:solidFill>
                  <a:srgbClr val="FF0000"/>
                </a:solidFill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(bloom)</a:t>
            </a:r>
            <a:r>
              <a:rPr lang="en-US" altLang="ko-KR" sz="3600" dirty="0">
                <a:solidFill>
                  <a:srgbClr val="FF0000"/>
                </a:solidFill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원할 경우 자유로운 수동 설정이 가능케 한다</a:t>
            </a:r>
            <a:r>
              <a:rPr lang="en-US" altLang="ko-KR" sz="3600" dirty="0">
                <a:solidFill>
                  <a:srgbClr val="FF0000"/>
                </a:solidFill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en-US" altLang="ko-KR" sz="3600" dirty="0">
                <a:solidFill>
                  <a:srgbClr val="FF0000"/>
                </a:solidFill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70000"/>
              </a:lnSpc>
            </a:pPr>
            <a:r>
              <a:rPr lang="ko-KR" altLang="en-US" sz="3600" dirty="0"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조명 세기 </a:t>
            </a:r>
            <a:r>
              <a:rPr lang="ko-KR" altLang="en-US" sz="3600" dirty="0"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조절 </a:t>
            </a:r>
            <a:r>
              <a:rPr lang="en-US" altLang="ko-KR" sz="3600" dirty="0"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3600" dirty="0"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원할 경우</a:t>
            </a:r>
            <a:r>
              <a:rPr lang="en-US" altLang="ko-KR" sz="3600" dirty="0"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3600" dirty="0"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공급 받을 빛의 세기를 설정할 수 있게 한다</a:t>
            </a:r>
            <a:r>
              <a:rPr lang="en-US" altLang="ko-KR" sz="3600" dirty="0"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sz="3600" dirty="0"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빛 색상 </a:t>
            </a:r>
            <a:r>
              <a:rPr lang="en-US" altLang="ko-KR" sz="3600" dirty="0"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3600" dirty="0"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사용자 일생에 크게 방해되지 않게</a:t>
            </a:r>
            <a:r>
              <a:rPr lang="en-US" altLang="ko-KR" sz="3600" dirty="0"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3600" dirty="0"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백색광을 사용한다</a:t>
            </a:r>
            <a:r>
              <a:rPr lang="en-US" altLang="ko-KR" sz="3600" dirty="0"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3600" dirty="0">
              <a:effectLst/>
              <a:latin typeface="Gill Sans MT" panose="020B0502020104020203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ko-KR" altLang="ko-KR" sz="3600" dirty="0">
              <a:effectLst/>
              <a:latin typeface="Gill Sans MT" panose="020B0502020104020203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733917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FDAE7-2540-4951-B4F5-390B36B43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(7) </a:t>
            </a:r>
            <a:r>
              <a:rPr lang="ko-KR" altLang="en-US" dirty="0"/>
              <a:t>결과물의 기능</a:t>
            </a:r>
            <a:r>
              <a:rPr lang="en-US" altLang="ko-KR" dirty="0"/>
              <a:t>-</a:t>
            </a:r>
            <a:r>
              <a:rPr lang="ko-KR" altLang="en-US" dirty="0"/>
              <a:t>기타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3FF340-104E-482B-9E40-EFF7335FA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화분 표면에 시각적인 정보를 제공한다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</a:rPr>
              <a:t>RoPot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ko-KR" sz="2400" dirty="0">
                <a:solidFill>
                  <a:srgbClr val="FF0000"/>
                </a:solidFill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물이 바닥나거나</a:t>
            </a:r>
            <a:r>
              <a:rPr lang="en-US" altLang="ko-KR" sz="2400" dirty="0">
                <a:solidFill>
                  <a:srgbClr val="FF0000"/>
                </a:solidFill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rgbClr val="FF0000"/>
                </a:solidFill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인공조명이 </a:t>
            </a:r>
            <a:r>
              <a:rPr lang="ko-KR" altLang="ko-KR" sz="2400" dirty="0" err="1">
                <a:solidFill>
                  <a:srgbClr val="FF0000"/>
                </a:solidFill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고장나거나</a:t>
            </a:r>
            <a:r>
              <a:rPr lang="en-US" altLang="ko-KR" sz="2400" dirty="0">
                <a:solidFill>
                  <a:srgbClr val="FF0000"/>
                </a:solidFill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rgbClr val="FF0000"/>
                </a:solidFill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자연광이 너무 쌔게 비출 때 </a:t>
            </a:r>
            <a:r>
              <a:rPr lang="ko-KR" altLang="en-US" sz="2400" dirty="0">
                <a:solidFill>
                  <a:srgbClr val="FF0000"/>
                </a:solidFill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등 비정상 상황을</a:t>
            </a:r>
            <a:r>
              <a:rPr lang="ko-KR" altLang="ko-KR" sz="2400" dirty="0">
                <a:solidFill>
                  <a:srgbClr val="FF0000"/>
                </a:solidFill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사용자가 </a:t>
            </a:r>
            <a:r>
              <a:rPr lang="ko-KR" altLang="en-US" sz="2400" dirty="0">
                <a:solidFill>
                  <a:srgbClr val="FF0000"/>
                </a:solidFill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알아볼 수 있게 한다</a:t>
            </a:r>
            <a:r>
              <a:rPr lang="en-US" altLang="ko-KR" sz="2400" dirty="0">
                <a:solidFill>
                  <a:srgbClr val="FF0000"/>
                </a:solidFill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FF0000"/>
                </a:solidFill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흙은 사용자가 자유롭게 사용 </a:t>
            </a:r>
            <a:r>
              <a:rPr lang="en-US" altLang="ko-KR" sz="1100" dirty="0">
                <a:solidFill>
                  <a:srgbClr val="FF0000"/>
                </a:solidFill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100" dirty="0">
                <a:solidFill>
                  <a:srgbClr val="FF0000"/>
                </a:solidFill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채소</a:t>
            </a:r>
            <a:r>
              <a:rPr lang="ko-KR" altLang="en-US" sz="1100" dirty="0">
                <a:solidFill>
                  <a:srgbClr val="FF0000"/>
                </a:solidFill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재배기</a:t>
            </a:r>
            <a:r>
              <a:rPr lang="en-US" altLang="ko-KR" sz="1100" dirty="0">
                <a:solidFill>
                  <a:srgbClr val="FF0000"/>
                </a:solidFill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bloom)</a:t>
            </a:r>
            <a:endParaRPr lang="en-US" altLang="ko-KR" sz="2400" dirty="0">
              <a:solidFill>
                <a:srgbClr val="FF0000"/>
              </a:solidFill>
              <a:effectLst/>
              <a:latin typeface="Gill Sans MT" panose="020B0502020104020203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정보 전달을 다양한 색상의 </a:t>
            </a:r>
            <a:r>
              <a:rPr lang="ko-KR" altLang="en-US" sz="2400" dirty="0" err="1"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무드등을</a:t>
            </a:r>
            <a:r>
              <a:rPr lang="ko-KR" altLang="en-US" sz="2400" dirty="0"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이용한다</a:t>
            </a:r>
            <a:r>
              <a:rPr lang="en-US" altLang="ko-KR" sz="2400" dirty="0"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1050" dirty="0"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050" dirty="0" err="1"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Ropot</a:t>
            </a:r>
            <a:r>
              <a:rPr lang="en-US" altLang="ko-KR" sz="1050" dirty="0"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en-US" altLang="ko-KR" sz="2400" dirty="0"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문제가 생겼을 때</a:t>
            </a:r>
            <a:r>
              <a:rPr lang="en-US" altLang="ko-KR" sz="2400" dirty="0"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시각정보 외에</a:t>
            </a:r>
            <a:r>
              <a:rPr lang="en-US" altLang="ko-KR" sz="2400" dirty="0"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en-US" altLang="ko-KR" sz="2400" dirty="0"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사용자에게 별도의 알람을 원격으로 제공한다</a:t>
            </a:r>
            <a:r>
              <a:rPr lang="en-US" altLang="ko-KR" sz="2400" dirty="0"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 </a:t>
            </a:r>
            <a:r>
              <a:rPr lang="en-US" altLang="ko-KR" sz="1050" dirty="0"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(Bloom)</a:t>
            </a:r>
            <a:endParaRPr lang="ko-KR" altLang="ko-KR" sz="2400" dirty="0">
              <a:effectLst/>
              <a:latin typeface="Gill Sans MT" panose="020B0502020104020203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8608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C0DB9C61-90E0-484F-8602-02F49EDC1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53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7ED563-E5DB-4937-BF78-7893C4D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28036"/>
            <a:ext cx="11724640" cy="63779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F367DB-14D3-4236-9E61-B6C7DBECF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220" y="448548"/>
            <a:ext cx="6006192" cy="1324907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385341"/>
                </a:solidFill>
              </a:rPr>
              <a:t>(8) </a:t>
            </a:r>
            <a:r>
              <a:rPr lang="ko-KR" altLang="en-US" sz="4000" dirty="0">
                <a:solidFill>
                  <a:srgbClr val="385341"/>
                </a:solidFill>
              </a:rPr>
              <a:t>기능 도출 과정</a:t>
            </a:r>
            <a:r>
              <a:rPr lang="en-US" altLang="ko-KR" sz="4000" dirty="0">
                <a:solidFill>
                  <a:srgbClr val="385341"/>
                </a:solidFill>
              </a:rPr>
              <a:t>-</a:t>
            </a:r>
            <a:r>
              <a:rPr lang="ko-KR" altLang="en-US" sz="4000" dirty="0">
                <a:solidFill>
                  <a:srgbClr val="385341"/>
                </a:solidFill>
              </a:rPr>
              <a:t>급수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79569-3BE8-479F-91BA-BE945591B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220" y="1711613"/>
            <a:ext cx="6006192" cy="446534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b="1" dirty="0">
                <a:solidFill>
                  <a:srgbClr val="385341"/>
                </a:solidFill>
              </a:rPr>
              <a:t>- </a:t>
            </a:r>
            <a:r>
              <a:rPr lang="ko-KR" altLang="en-US" sz="1500" b="1" dirty="0">
                <a:solidFill>
                  <a:srgbClr val="385341"/>
                </a:solidFill>
              </a:rPr>
              <a:t>급수량이 일정한 이유</a:t>
            </a:r>
            <a:r>
              <a:rPr lang="en-US" altLang="ko-KR" sz="1500" b="1" dirty="0">
                <a:solidFill>
                  <a:srgbClr val="385341"/>
                </a:solidFill>
              </a:rPr>
              <a:t>&amp;</a:t>
            </a:r>
            <a:r>
              <a:rPr lang="ko-KR" altLang="en-US" sz="1500" b="1" dirty="0">
                <a:solidFill>
                  <a:srgbClr val="385341"/>
                </a:solidFill>
              </a:rPr>
              <a:t>급수 주기는 변경 가능한 이유</a:t>
            </a:r>
            <a:endParaRPr lang="en-US" altLang="ko-KR" sz="1500" b="1" dirty="0">
              <a:solidFill>
                <a:srgbClr val="38534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385341"/>
                </a:solidFill>
              </a:rPr>
              <a:t> </a:t>
            </a:r>
            <a:r>
              <a:rPr lang="ko-KR" altLang="en-US" sz="1500" dirty="0">
                <a:solidFill>
                  <a:srgbClr val="385341"/>
                </a:solidFill>
              </a:rPr>
              <a:t>급수량까지 사용자가 정하게 하면 사용이 번거롭다</a:t>
            </a:r>
            <a:r>
              <a:rPr lang="en-US" altLang="ko-KR" sz="1500" dirty="0">
                <a:solidFill>
                  <a:srgbClr val="38534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385341"/>
                </a:solidFill>
              </a:rPr>
              <a:t>어차피</a:t>
            </a:r>
            <a:r>
              <a:rPr lang="en-US" altLang="ko-KR" sz="1500" dirty="0">
                <a:solidFill>
                  <a:srgbClr val="385341"/>
                </a:solidFill>
              </a:rPr>
              <a:t>, </a:t>
            </a:r>
            <a:r>
              <a:rPr lang="ko-KR" altLang="en-US" sz="1500" dirty="0">
                <a:solidFill>
                  <a:srgbClr val="385341"/>
                </a:solidFill>
              </a:rPr>
              <a:t>배양토는 남은 수분을 아래에 전부 버린다</a:t>
            </a:r>
            <a:r>
              <a:rPr lang="en-US" altLang="ko-KR" sz="1500" dirty="0">
                <a:solidFill>
                  <a:srgbClr val="38534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385341"/>
                </a:solidFill>
              </a:rPr>
              <a:t>또한</a:t>
            </a:r>
            <a:r>
              <a:rPr lang="en-US" altLang="ko-KR" sz="1500" dirty="0">
                <a:solidFill>
                  <a:srgbClr val="385341"/>
                </a:solidFill>
              </a:rPr>
              <a:t>, </a:t>
            </a:r>
            <a:r>
              <a:rPr lang="ko-KR" altLang="en-US" sz="1500" dirty="0">
                <a:solidFill>
                  <a:srgbClr val="385341"/>
                </a:solidFill>
              </a:rPr>
              <a:t>아직까지 화초 마다 배양토를 다르게 쓰는 생육도 널리 쓰인다</a:t>
            </a:r>
            <a:r>
              <a:rPr lang="en-US" altLang="ko-KR" sz="1500" dirty="0">
                <a:solidFill>
                  <a:srgbClr val="385341"/>
                </a:solidFill>
              </a:rPr>
              <a:t>.</a:t>
            </a:r>
            <a:r>
              <a:rPr lang="ko-KR" altLang="en-US" sz="1500" dirty="0">
                <a:solidFill>
                  <a:srgbClr val="385341"/>
                </a:solidFill>
              </a:rPr>
              <a:t> </a:t>
            </a:r>
            <a:endParaRPr lang="en-US" altLang="ko-KR" sz="1500" dirty="0">
              <a:solidFill>
                <a:srgbClr val="38534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385341"/>
                </a:solidFill>
              </a:rPr>
              <a:t>너무 자주 물을 주지만 않으면</a:t>
            </a:r>
            <a:r>
              <a:rPr lang="en-US" altLang="ko-KR" sz="1500" dirty="0">
                <a:solidFill>
                  <a:srgbClr val="385341"/>
                </a:solidFill>
              </a:rPr>
              <a:t>, </a:t>
            </a:r>
            <a:r>
              <a:rPr lang="ko-KR" altLang="en-US" sz="1500" dirty="0">
                <a:solidFill>
                  <a:srgbClr val="385341"/>
                </a:solidFill>
              </a:rPr>
              <a:t>급수 주기를 조절하는 정도로 화초가 </a:t>
            </a:r>
            <a:r>
              <a:rPr lang="ko-KR" altLang="en-US" sz="1500" dirty="0" err="1">
                <a:solidFill>
                  <a:srgbClr val="385341"/>
                </a:solidFill>
              </a:rPr>
              <a:t>과습을</a:t>
            </a:r>
            <a:r>
              <a:rPr lang="ko-KR" altLang="en-US" sz="1500" dirty="0">
                <a:solidFill>
                  <a:srgbClr val="385341"/>
                </a:solidFill>
              </a:rPr>
              <a:t> 견딜 수 있다</a:t>
            </a:r>
            <a:r>
              <a:rPr lang="en-US" altLang="ko-KR" sz="1500" dirty="0">
                <a:solidFill>
                  <a:srgbClr val="38534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385341"/>
                </a:solidFill>
              </a:rPr>
              <a:t>때문에 기본양으로 급수한다</a:t>
            </a:r>
            <a:r>
              <a:rPr lang="en-US" altLang="ko-KR" sz="1500" dirty="0">
                <a:solidFill>
                  <a:srgbClr val="385341"/>
                </a:solidFill>
              </a:rPr>
              <a:t>. </a:t>
            </a:r>
            <a:r>
              <a:rPr lang="ko-KR" altLang="en-US" sz="1500" dirty="0">
                <a:solidFill>
                  <a:srgbClr val="385341"/>
                </a:solidFill>
              </a:rPr>
              <a:t>다만</a:t>
            </a:r>
            <a:r>
              <a:rPr lang="en-US" altLang="ko-KR" sz="1500" dirty="0">
                <a:solidFill>
                  <a:srgbClr val="385341"/>
                </a:solidFill>
              </a:rPr>
              <a:t>,</a:t>
            </a:r>
            <a:r>
              <a:rPr lang="ko-KR" altLang="en-US" sz="1500" dirty="0">
                <a:solidFill>
                  <a:srgbClr val="385341"/>
                </a:solidFill>
              </a:rPr>
              <a:t> 드물지만</a:t>
            </a:r>
            <a:r>
              <a:rPr lang="en-US" altLang="ko-KR" sz="1500" dirty="0">
                <a:solidFill>
                  <a:srgbClr val="385341"/>
                </a:solidFill>
              </a:rPr>
              <a:t> </a:t>
            </a:r>
            <a:r>
              <a:rPr lang="ko-KR" altLang="en-US" sz="1500" dirty="0">
                <a:solidFill>
                  <a:srgbClr val="385341"/>
                </a:solidFill>
              </a:rPr>
              <a:t>조절이 필요한 경우를 위해서 급수량을 조절하는 기능도 부가기능으로 제공한다</a:t>
            </a:r>
            <a:r>
              <a:rPr lang="en-US" altLang="ko-KR" sz="1500" dirty="0">
                <a:solidFill>
                  <a:srgbClr val="385341"/>
                </a:solidFill>
              </a:rPr>
              <a:t>.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500" b="1" dirty="0">
                <a:solidFill>
                  <a:srgbClr val="385341"/>
                </a:solidFill>
              </a:rPr>
              <a:t>급수 방식 </a:t>
            </a:r>
            <a:r>
              <a:rPr lang="en-US" altLang="ko-KR" sz="1500" b="1" dirty="0">
                <a:solidFill>
                  <a:srgbClr val="385341"/>
                </a:solidFill>
              </a:rPr>
              <a:t>: ‘</a:t>
            </a:r>
            <a:r>
              <a:rPr lang="ko-KR" altLang="en-US" sz="1500" b="1" dirty="0">
                <a:solidFill>
                  <a:srgbClr val="385341"/>
                </a:solidFill>
              </a:rPr>
              <a:t>물통</a:t>
            </a:r>
            <a:r>
              <a:rPr lang="en-US" altLang="ko-KR" sz="1500" b="1" dirty="0">
                <a:solidFill>
                  <a:srgbClr val="385341"/>
                </a:solidFill>
              </a:rPr>
              <a:t>+</a:t>
            </a:r>
            <a:r>
              <a:rPr lang="ko-KR" altLang="en-US" sz="1500" b="1" dirty="0">
                <a:solidFill>
                  <a:srgbClr val="385341"/>
                </a:solidFill>
              </a:rPr>
              <a:t>모터</a:t>
            </a:r>
            <a:r>
              <a:rPr lang="en-US" altLang="ko-KR" sz="1500" b="1" dirty="0">
                <a:solidFill>
                  <a:srgbClr val="385341"/>
                </a:solidFill>
              </a:rPr>
              <a:t>‘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500" dirty="0">
                <a:solidFill>
                  <a:srgbClr val="385341"/>
                </a:solidFill>
              </a:rPr>
              <a:t>개발 과정에서 부가기능을 구현하면 급수량을 조절해야 할 수도 있으므로</a:t>
            </a:r>
            <a:r>
              <a:rPr lang="en-US" altLang="ko-KR" sz="1500" dirty="0">
                <a:solidFill>
                  <a:srgbClr val="385341"/>
                </a:solidFill>
              </a:rPr>
              <a:t>, </a:t>
            </a:r>
            <a:r>
              <a:rPr lang="ko-KR" altLang="en-US" sz="1500" dirty="0">
                <a:solidFill>
                  <a:srgbClr val="385341"/>
                </a:solidFill>
              </a:rPr>
              <a:t>급수 방식은 급수양을 조절 가능한 </a:t>
            </a:r>
            <a:r>
              <a:rPr lang="en-US" altLang="ko-KR" sz="1500" dirty="0">
                <a:solidFill>
                  <a:srgbClr val="385341"/>
                </a:solidFill>
              </a:rPr>
              <a:t>‘</a:t>
            </a:r>
            <a:r>
              <a:rPr lang="ko-KR" altLang="en-US" sz="1500" dirty="0">
                <a:solidFill>
                  <a:srgbClr val="385341"/>
                </a:solidFill>
              </a:rPr>
              <a:t>물통</a:t>
            </a:r>
            <a:r>
              <a:rPr lang="en-US" altLang="ko-KR" sz="1500" dirty="0">
                <a:solidFill>
                  <a:srgbClr val="385341"/>
                </a:solidFill>
              </a:rPr>
              <a:t>+</a:t>
            </a:r>
            <a:r>
              <a:rPr lang="ko-KR" altLang="en-US" sz="1500" dirty="0">
                <a:solidFill>
                  <a:srgbClr val="385341"/>
                </a:solidFill>
              </a:rPr>
              <a:t>모터</a:t>
            </a:r>
            <a:r>
              <a:rPr lang="en-US" altLang="ko-KR" sz="1500" dirty="0">
                <a:solidFill>
                  <a:srgbClr val="385341"/>
                </a:solidFill>
              </a:rPr>
              <a:t>’</a:t>
            </a:r>
            <a:r>
              <a:rPr lang="ko-KR" altLang="en-US" sz="1500" dirty="0">
                <a:solidFill>
                  <a:srgbClr val="385341"/>
                </a:solidFill>
              </a:rPr>
              <a:t>로 정했다</a:t>
            </a:r>
            <a:r>
              <a:rPr lang="en-US" altLang="ko-KR" sz="1500" dirty="0">
                <a:solidFill>
                  <a:srgbClr val="385341"/>
                </a:solidFill>
              </a:rPr>
              <a:t>. </a:t>
            </a:r>
            <a:r>
              <a:rPr lang="ko-KR" altLang="en-US" sz="1500" dirty="0">
                <a:solidFill>
                  <a:srgbClr val="385341"/>
                </a:solidFill>
              </a:rPr>
              <a:t>흔히</a:t>
            </a:r>
            <a:r>
              <a:rPr lang="en-US" altLang="ko-KR" sz="1500" dirty="0">
                <a:solidFill>
                  <a:srgbClr val="385341"/>
                </a:solidFill>
              </a:rPr>
              <a:t>, </a:t>
            </a:r>
            <a:r>
              <a:rPr lang="ko-KR" altLang="en-US" sz="1500" dirty="0">
                <a:solidFill>
                  <a:srgbClr val="385341"/>
                </a:solidFill>
              </a:rPr>
              <a:t>쓰이는 </a:t>
            </a:r>
            <a:r>
              <a:rPr lang="ko-KR" altLang="en-US" sz="1500" dirty="0" err="1">
                <a:solidFill>
                  <a:srgbClr val="385341"/>
                </a:solidFill>
              </a:rPr>
              <a:t>저면관수는</a:t>
            </a:r>
            <a:r>
              <a:rPr lang="ko-KR" altLang="en-US" sz="1500" dirty="0">
                <a:solidFill>
                  <a:srgbClr val="385341"/>
                </a:solidFill>
              </a:rPr>
              <a:t> </a:t>
            </a:r>
            <a:r>
              <a:rPr lang="ko-KR" altLang="en-US" sz="1500" dirty="0" err="1">
                <a:solidFill>
                  <a:srgbClr val="385341"/>
                </a:solidFill>
              </a:rPr>
              <a:t>급수량</a:t>
            </a:r>
            <a:r>
              <a:rPr lang="ko-KR" altLang="en-US" sz="1500" dirty="0">
                <a:solidFill>
                  <a:srgbClr val="385341"/>
                </a:solidFill>
              </a:rPr>
              <a:t> 조절이 번거롭다</a:t>
            </a:r>
            <a:r>
              <a:rPr lang="en-US" altLang="ko-KR" sz="1500" dirty="0">
                <a:solidFill>
                  <a:srgbClr val="385341"/>
                </a:solidFill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06B647-FE95-4550-8350-3D2180C62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60466" y="699706"/>
            <a:ext cx="4114800" cy="5477256"/>
          </a:xfrm>
          <a:prstGeom prst="rect">
            <a:avLst/>
          </a:prstGeom>
          <a:solidFill>
            <a:srgbClr val="FFFFFF"/>
          </a:solidFill>
          <a:ln w="15875">
            <a:solidFill>
              <a:srgbClr val="3853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299FF5-7E96-4024-A8F4-3E9A931B12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0" r="2" b="2"/>
          <a:stretch/>
        </p:blipFill>
        <p:spPr>
          <a:xfrm>
            <a:off x="7523826" y="862763"/>
            <a:ext cx="3788081" cy="515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10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084E2-39F3-4D1D-BFBD-3E3516C8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r>
              <a:rPr lang="en-US" altLang="ko-KR" dirty="0"/>
              <a:t>(8) </a:t>
            </a:r>
            <a:r>
              <a:rPr lang="ko-KR" altLang="en-US" dirty="0"/>
              <a:t>기능 도출 과정</a:t>
            </a:r>
            <a:r>
              <a:rPr lang="en-US" altLang="ko-KR" dirty="0"/>
              <a:t>-</a:t>
            </a:r>
            <a:r>
              <a:rPr lang="ko-KR" altLang="en-US" dirty="0"/>
              <a:t>빛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78352384-4093-4DC1-B9B7-6E96B26D5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7000125"/>
              </p:ext>
            </p:extLst>
          </p:nvPr>
        </p:nvGraphicFramePr>
        <p:xfrm>
          <a:off x="838200" y="1280160"/>
          <a:ext cx="10515600" cy="4896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72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id="{9D80C9EF-3CC6-4ECC-9C2D-9D0396C96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CF168F-3409-487A-BB35-52825A0C0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(8) </a:t>
            </a:r>
            <a:r>
              <a:rPr lang="ko-KR" altLang="en-US" sz="4800" dirty="0"/>
              <a:t>기능 도출 과정</a:t>
            </a:r>
            <a:r>
              <a:rPr lang="en-US" altLang="ko-KR" sz="4800" dirty="0"/>
              <a:t>-</a:t>
            </a:r>
            <a:r>
              <a:rPr lang="ko-KR" altLang="en-US" sz="4800" dirty="0"/>
              <a:t>빛</a:t>
            </a: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꽃병, 테이블, 작은, 꽃이(가) 표시된 사진&#10;&#10;자동 생성된 설명">
            <a:extLst>
              <a:ext uri="{FF2B5EF4-FFF2-40B4-BE49-F238E27FC236}">
                <a16:creationId xmlns:a16="http://schemas.microsoft.com/office/drawing/2014/main" id="{CF52AEF5-8290-478F-BB77-25B738BC91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1" r="941" b="3"/>
          <a:stretch/>
        </p:blipFill>
        <p:spPr>
          <a:xfrm>
            <a:off x="635295" y="2524715"/>
            <a:ext cx="5150277" cy="3714244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CA179-36D3-41FA-B670-ACCCD5704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377440"/>
            <a:ext cx="4530898" cy="3861519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700" b="1" dirty="0"/>
              <a:t>-</a:t>
            </a:r>
            <a:r>
              <a:rPr lang="ko-KR" altLang="en-US" sz="1700" b="1" dirty="0"/>
              <a:t>빛 세기 조절이 부가기능 이유</a:t>
            </a:r>
            <a:endParaRPr lang="en-US" altLang="ko-KR" sz="1700" b="1" dirty="0"/>
          </a:p>
          <a:p>
            <a:pPr>
              <a:lnSpc>
                <a:spcPct val="150000"/>
              </a:lnSpc>
            </a:pPr>
            <a:r>
              <a:rPr lang="ko-KR" altLang="en-US" sz="1700" dirty="0"/>
              <a:t>조도는 거리의 제곱에 반비례한다</a:t>
            </a:r>
            <a:r>
              <a:rPr lang="en-US" altLang="ko-KR" sz="1700" dirty="0"/>
              <a:t>. </a:t>
            </a:r>
            <a:r>
              <a:rPr lang="ko-KR" altLang="en-US" sz="1700" dirty="0"/>
              <a:t>때문에 조명과 식물의 거리를 조절하는 것으로</a:t>
            </a:r>
            <a:r>
              <a:rPr lang="en-US" altLang="ko-KR" sz="1700" dirty="0"/>
              <a:t>, </a:t>
            </a:r>
            <a:r>
              <a:rPr lang="ko-KR" altLang="en-US" sz="1700" dirty="0"/>
              <a:t>광량 조절이 가능하다</a:t>
            </a:r>
            <a:r>
              <a:rPr lang="en-US" altLang="ko-KR" sz="1700" dirty="0"/>
              <a:t>. </a:t>
            </a:r>
            <a:r>
              <a:rPr lang="en-US" altLang="ko-KR" sz="1100" dirty="0"/>
              <a:t>(Bloom)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ko-KR" altLang="en-US" sz="1700" dirty="0"/>
              <a:t>빛의 세기를 조절하려면 전구 외의 </a:t>
            </a:r>
            <a:r>
              <a:rPr lang="en-US" altLang="ko-KR" sz="1700" dirty="0"/>
              <a:t>Dimmer</a:t>
            </a:r>
            <a:r>
              <a:rPr lang="ko-KR" altLang="en-US" sz="1700" dirty="0"/>
              <a:t>라는 조광기가 필요하다</a:t>
            </a:r>
            <a:r>
              <a:rPr lang="en-US" altLang="ko-KR" sz="1700" dirty="0"/>
              <a:t>. </a:t>
            </a:r>
            <a:r>
              <a:rPr lang="ko-KR" altLang="en-US" sz="1700" dirty="0"/>
              <a:t>이는 유지 관리△</a:t>
            </a:r>
            <a:r>
              <a:rPr lang="en-US" altLang="ko-KR" sz="1700" dirty="0"/>
              <a:t>&amp;</a:t>
            </a:r>
            <a:r>
              <a:rPr lang="ko-KR" altLang="en-US" sz="1700" dirty="0"/>
              <a:t>비용△ 때문에</a:t>
            </a:r>
            <a:r>
              <a:rPr lang="en-US" altLang="ko-KR" sz="1700" dirty="0"/>
              <a:t>,</a:t>
            </a:r>
            <a:r>
              <a:rPr lang="ko-KR" altLang="en-US" sz="1700" dirty="0"/>
              <a:t> 전등 위치를 조절하는 </a:t>
            </a:r>
            <a:r>
              <a:rPr lang="ko-KR" altLang="en-US" sz="1700" dirty="0" err="1"/>
              <a:t>스마트팜과</a:t>
            </a:r>
            <a:r>
              <a:rPr lang="ko-KR" altLang="en-US" sz="1700" dirty="0"/>
              <a:t> 개인용 조명 기구들이 많다</a:t>
            </a:r>
            <a:r>
              <a:rPr lang="en-US" altLang="ko-KR" sz="17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700" dirty="0"/>
              <a:t>그럼에도 불구하고</a:t>
            </a:r>
            <a:r>
              <a:rPr lang="en-US" altLang="ko-KR" sz="1700" dirty="0"/>
              <a:t>, </a:t>
            </a:r>
            <a:r>
              <a:rPr lang="ko-KR" altLang="en-US" sz="1700" dirty="0"/>
              <a:t>화분이 위치하는 곳의 물리적인 공간</a:t>
            </a:r>
            <a:r>
              <a:rPr lang="en-US" altLang="ko-KR" sz="1700" dirty="0"/>
              <a:t>(</a:t>
            </a:r>
            <a:r>
              <a:rPr lang="ko-KR" altLang="en-US" sz="1700" dirty="0" err="1"/>
              <a:t>층고</a:t>
            </a:r>
            <a:r>
              <a:rPr lang="en-US" altLang="ko-KR" sz="1700" dirty="0"/>
              <a:t>, </a:t>
            </a:r>
            <a:r>
              <a:rPr lang="ko-KR" altLang="en-US" sz="1700" dirty="0"/>
              <a:t>선반</a:t>
            </a:r>
            <a:r>
              <a:rPr lang="en-US" altLang="ko-KR" sz="1700" dirty="0"/>
              <a:t>)</a:t>
            </a:r>
            <a:r>
              <a:rPr lang="ko-KR" altLang="en-US" sz="1700" dirty="0"/>
              <a:t>에 구애 받지 않게 하면 좋다</a:t>
            </a:r>
            <a:r>
              <a:rPr lang="en-US" altLang="ko-KR" sz="1700" dirty="0"/>
              <a:t>. </a:t>
            </a:r>
            <a:r>
              <a:rPr lang="ko-KR" altLang="en-US" sz="1700" dirty="0"/>
              <a:t>때문에 일단</a:t>
            </a:r>
            <a:r>
              <a:rPr lang="en-US" altLang="ko-KR" sz="1700" dirty="0"/>
              <a:t>, </a:t>
            </a:r>
            <a:r>
              <a:rPr lang="ko-KR" altLang="en-US" sz="1700" dirty="0"/>
              <a:t>부가기능으로 남겨둔다</a:t>
            </a:r>
            <a:r>
              <a:rPr lang="en-US" altLang="ko-KR" sz="1700" dirty="0"/>
              <a:t>.</a:t>
            </a:r>
            <a:endParaRPr lang="ko-KR" altLang="en-US" sz="17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9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실내, 테이블, 녹색, 꽃이(가) 표시된 사진&#10;&#10;자동 생성된 설명">
            <a:extLst>
              <a:ext uri="{FF2B5EF4-FFF2-40B4-BE49-F238E27FC236}">
                <a16:creationId xmlns:a16="http://schemas.microsoft.com/office/drawing/2014/main" id="{EC243F17-BF36-4042-A3C6-44321E441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7" r="9089" b="422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71091D-8605-452C-8B76-785365121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475488"/>
            <a:ext cx="4669536" cy="1124712"/>
          </a:xfrm>
        </p:spPr>
        <p:txBody>
          <a:bodyPr anchor="b">
            <a:normAutofit/>
          </a:bodyPr>
          <a:lstStyle/>
          <a:p>
            <a:r>
              <a:rPr lang="en-US" altLang="ko-KR" sz="3200" dirty="0"/>
              <a:t>(8) </a:t>
            </a:r>
            <a:r>
              <a:rPr lang="ko-KR" altLang="en-US" sz="3200" dirty="0"/>
              <a:t>기능 도출 과정</a:t>
            </a:r>
            <a:r>
              <a:rPr lang="en-US" altLang="ko-KR" sz="3200" dirty="0"/>
              <a:t>-</a:t>
            </a:r>
            <a:r>
              <a:rPr lang="ko-KR" altLang="en-US" sz="3200" dirty="0"/>
              <a:t>기타</a:t>
            </a:r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440693-6E7D-4940-A3F5-4985B8A17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1600200"/>
            <a:ext cx="5724906" cy="4732020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ko-KR" sz="1050" dirty="0"/>
              <a:t>-</a:t>
            </a:r>
            <a:r>
              <a:rPr lang="ko-KR" altLang="en-US" sz="1600" dirty="0"/>
              <a:t>화분 표면에 시각적인 정보를 제공하는 이유 </a:t>
            </a:r>
            <a:r>
              <a:rPr lang="en-US" altLang="ko-KR" sz="1100" dirty="0"/>
              <a:t>(R/B)</a:t>
            </a:r>
            <a:endParaRPr lang="en-US" altLang="ko-KR" sz="1600" dirty="0"/>
          </a:p>
          <a:p>
            <a:pPr>
              <a:lnSpc>
                <a:spcPct val="170000"/>
              </a:lnSpc>
            </a:pPr>
            <a:r>
              <a:rPr lang="ko-KR" altLang="en-US" sz="1600" dirty="0"/>
              <a:t>이용 편의를 위해서</a:t>
            </a:r>
            <a:r>
              <a:rPr lang="en-US" altLang="ko-KR" sz="1600" dirty="0"/>
              <a:t>, device</a:t>
            </a:r>
            <a:r>
              <a:rPr lang="ko-KR" altLang="en-US" sz="1600" dirty="0"/>
              <a:t>에 독립적인 부분이 필요하다는 판단</a:t>
            </a:r>
            <a:endParaRPr lang="en-US" altLang="ko-KR" sz="1600" dirty="0"/>
          </a:p>
          <a:p>
            <a:pPr>
              <a:lnSpc>
                <a:spcPct val="170000"/>
              </a:lnSpc>
            </a:pPr>
            <a:r>
              <a:rPr lang="ko-KR" altLang="en-US" sz="1600" dirty="0"/>
              <a:t>다만</a:t>
            </a:r>
            <a:r>
              <a:rPr lang="en-US" altLang="ko-KR" sz="1600" dirty="0"/>
              <a:t>, </a:t>
            </a:r>
            <a:r>
              <a:rPr lang="ko-KR" altLang="en-US" sz="1600" dirty="0"/>
              <a:t>소리는 사용자를 번거롭게 할 것</a:t>
            </a:r>
            <a:r>
              <a:rPr lang="en-US" altLang="ko-KR" sz="1600" dirty="0"/>
              <a:t>. </a:t>
            </a:r>
            <a:r>
              <a:rPr lang="ko-KR" altLang="en-US" sz="1600" dirty="0"/>
              <a:t>반려식물을 키우는 사람 중에는 소음이 발생하지 않아서 선호하는 부류가 존재</a:t>
            </a:r>
            <a:r>
              <a:rPr lang="en-US" altLang="ko-KR" sz="1600" dirty="0"/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600" dirty="0"/>
              <a:t>-</a:t>
            </a:r>
            <a:r>
              <a:rPr lang="ko-KR" altLang="en-US" sz="1600" dirty="0"/>
              <a:t>부가기능의 </a:t>
            </a:r>
            <a:r>
              <a:rPr lang="ko-KR" altLang="en-US" sz="1600" dirty="0" err="1"/>
              <a:t>무드등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>
              <a:lnSpc>
                <a:spcPct val="170000"/>
              </a:lnSpc>
            </a:pPr>
            <a:r>
              <a:rPr lang="ko-KR" altLang="en-US" sz="1600" dirty="0"/>
              <a:t>디스플레이를 사용할 때 보다 사용자가 더 직관적으로</a:t>
            </a:r>
            <a:r>
              <a:rPr lang="en-US" altLang="ko-KR" sz="1600" dirty="0"/>
              <a:t>, </a:t>
            </a:r>
            <a:r>
              <a:rPr lang="ko-KR" altLang="en-US" sz="1600" dirty="0"/>
              <a:t>먼 거리에서도 정보를 인식할 수 있음</a:t>
            </a:r>
            <a:r>
              <a:rPr lang="en-US" altLang="ko-KR" sz="1600" dirty="0"/>
              <a:t>.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RoPot</a:t>
            </a:r>
            <a:r>
              <a:rPr lang="en-US" altLang="ko-KR" sz="1200" dirty="0"/>
              <a:t>)</a:t>
            </a:r>
            <a:endParaRPr lang="en-US" altLang="ko-KR" sz="16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600" dirty="0"/>
              <a:t>-</a:t>
            </a:r>
            <a:r>
              <a:rPr lang="ko-KR" altLang="en-US" sz="1600" dirty="0"/>
              <a:t>부가기능의 원격 알림</a:t>
            </a:r>
            <a:endParaRPr lang="en-US" altLang="ko-KR" sz="1600" dirty="0"/>
          </a:p>
          <a:p>
            <a:pPr>
              <a:lnSpc>
                <a:spcPct val="170000"/>
              </a:lnSpc>
            </a:pPr>
            <a:r>
              <a:rPr lang="ko-KR" altLang="en-US" sz="1600" dirty="0" err="1"/>
              <a:t>무드등과</a:t>
            </a:r>
            <a:r>
              <a:rPr lang="ko-KR" altLang="en-US" sz="1600" dirty="0"/>
              <a:t> 유사한 이유</a:t>
            </a:r>
            <a:r>
              <a:rPr lang="en-US" altLang="ko-KR" sz="1600" dirty="0"/>
              <a:t>. </a:t>
            </a:r>
            <a:r>
              <a:rPr lang="ko-KR" altLang="en-US" sz="1600" dirty="0"/>
              <a:t>원거리에서도 정보를 전달하기 위함</a:t>
            </a:r>
            <a:r>
              <a:rPr lang="en-US" altLang="ko-KR" sz="1600" dirty="0"/>
              <a:t>. </a:t>
            </a:r>
            <a:r>
              <a:rPr lang="ko-KR" altLang="en-US" sz="1600" dirty="0"/>
              <a:t>다만</a:t>
            </a:r>
            <a:r>
              <a:rPr lang="en-US" altLang="ko-KR" sz="1600" dirty="0"/>
              <a:t>, </a:t>
            </a:r>
            <a:r>
              <a:rPr lang="ko-KR" altLang="en-US" sz="1600" dirty="0"/>
              <a:t>원격 알람이 불필요한 사람들도 다수 존재할 것이기 때문에 필수 기능 </a:t>
            </a:r>
            <a:r>
              <a:rPr lang="en-US" altLang="ko-KR" sz="1600" dirty="0"/>
              <a:t>X.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1307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0FF1B1-EB24-4063-96AC-4FEC5ABC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(2) </a:t>
            </a:r>
            <a:r>
              <a:rPr lang="ko-KR" altLang="ko-KR">
                <a:solidFill>
                  <a:srgbClr val="FFFFFF"/>
                </a:solidFill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해결하고자 하는 문제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793807-96BF-44B6-8287-DB3E876D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>
              <a:spcAft>
                <a:spcPts val="1000"/>
              </a:spcAft>
            </a:pPr>
            <a:r>
              <a:rPr lang="ko-KR" altLang="ko-KR"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주인의 관심을 받지 못한 실내 식물들이 죽는다</a:t>
            </a:r>
            <a:r>
              <a:rPr lang="en-US" altLang="ko-KR"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>
              <a:effectLst/>
              <a:latin typeface="Gill Sans MT" panose="020B0502020104020203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altLang="ko-KR"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ko-KR"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부주의에도 불구하고 지속적으로 식물들이 잘 자라게 하자</a:t>
            </a:r>
            <a:r>
              <a:rPr lang="en-US" altLang="ko-KR"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>
              <a:effectLst/>
              <a:latin typeface="Gill Sans MT" panose="020B0502020104020203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spcAft>
                <a:spcPts val="1000"/>
              </a:spcAft>
              <a:buNone/>
            </a:pPr>
            <a:endParaRPr lang="ko-KR" altLang="ko-KR">
              <a:effectLst/>
              <a:latin typeface="Gill Sans MT" panose="020B0502020104020203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B568BD4-2C25-4C35-BAFA-09C093DC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(3) </a:t>
            </a:r>
            <a:r>
              <a:rPr lang="ko-KR" altLang="ko-KR" dirty="0">
                <a:solidFill>
                  <a:srgbClr val="FFFFFF"/>
                </a:solidFill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요구사항</a:t>
            </a:r>
            <a:r>
              <a:rPr lang="en-US" altLang="ko-KR" dirty="0">
                <a:solidFill>
                  <a:srgbClr val="FFFFFF"/>
                </a:solidFill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solidFill>
                  <a:srgbClr val="FFFFFF"/>
                </a:solidFill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분석</a:t>
            </a:r>
            <a:br>
              <a:rPr lang="ko-KR" altLang="en-US" dirty="0">
                <a:solidFill>
                  <a:srgbClr val="FFFFFF"/>
                </a:solidFill>
              </a:rPr>
            </a:br>
            <a:endParaRPr lang="ko-KR" altLang="en-US" dirty="0">
              <a:solidFill>
                <a:srgbClr val="FFFFFF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8A2717-EE67-48A1-8990-71D8F13805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524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D600F-51C8-478B-90E1-9D28BDFA0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ko-KR" altLang="ko-KR" sz="1700" dirty="0"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관리 비용이 적</a:t>
            </a:r>
            <a:r>
              <a:rPr lang="ko-KR" altLang="en-US" sz="1700" dirty="0"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어야 한다</a:t>
            </a:r>
            <a:r>
              <a:rPr lang="en-US" altLang="ko-KR" sz="1700" dirty="0"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r>
              <a:rPr lang="ko-KR" altLang="ko-KR" sz="1700" dirty="0"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일상에 방해가 </a:t>
            </a:r>
            <a:r>
              <a:rPr lang="ko-KR" altLang="en-US" sz="1700" dirty="0"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없어야 한다</a:t>
            </a:r>
            <a:r>
              <a:rPr lang="en-US" altLang="ko-KR" sz="1700" dirty="0"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r>
              <a:rPr lang="ko-KR" altLang="ko-KR" sz="1700" dirty="0"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소음이나 냄새가 </a:t>
            </a:r>
            <a:r>
              <a:rPr lang="ko-KR" altLang="en-US" sz="1700" dirty="0"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없어야 한다</a:t>
            </a:r>
            <a:r>
              <a:rPr lang="en-US" altLang="ko-KR" sz="1700" dirty="0"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r>
              <a:rPr lang="ko-KR" altLang="ko-KR" sz="1700" dirty="0"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많은 이들이 관리가 쉬운 식물을 찾</a:t>
            </a:r>
            <a:r>
              <a:rPr lang="ko-KR" altLang="en-US" sz="1700" dirty="0"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는다</a:t>
            </a:r>
            <a:r>
              <a:rPr lang="en-US" altLang="ko-KR" sz="1700" dirty="0"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r>
              <a:rPr lang="ko-KR" altLang="en-US" sz="1700" dirty="0"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때문에</a:t>
            </a:r>
            <a:r>
              <a:rPr lang="en-US" altLang="ko-KR" sz="1700" dirty="0"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700" dirty="0"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우리 제품도 저비용으로 사용자 편의를 늘려 한다</a:t>
            </a:r>
            <a:r>
              <a:rPr lang="en-US" altLang="ko-KR" sz="1700" dirty="0">
                <a:effectLst/>
                <a:latin typeface="Gill Sans MT" panose="020B05020201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700" dirty="0">
              <a:effectLst/>
              <a:latin typeface="Gill Sans MT" panose="020B0502020104020203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03665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5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58C1B3A-28F1-44AA-A994-4CF34124E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600"/>
              <a:t>(4) </a:t>
            </a:r>
            <a:r>
              <a:rPr lang="ko-KR" altLang="en-US" sz="3600"/>
              <a:t>경쟁제품 분석</a:t>
            </a:r>
            <a:r>
              <a:rPr lang="en-US" altLang="ko-KR" sz="3600"/>
              <a:t>-Bloomengine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내용 개체 틀 9" descr="실내, 고양이, 테이블, 앉아있는이(가) 표시된 사진&#10;&#10;자동 생성된 설명">
            <a:extLst>
              <a:ext uri="{FF2B5EF4-FFF2-40B4-BE49-F238E27FC236}">
                <a16:creationId xmlns:a16="http://schemas.microsoft.com/office/drawing/2014/main" id="{5729855C-029F-4EBD-8F8B-F657B69BD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48F4FA-3EC8-4C21-9B97-FCDDA5FBADEC}"/>
              </a:ext>
            </a:extLst>
          </p:cNvPr>
          <p:cNvSpPr txBox="1"/>
          <p:nvPr/>
        </p:nvSpPr>
        <p:spPr>
          <a:xfrm>
            <a:off x="7938752" y="2020824"/>
            <a:ext cx="3455097" cy="3959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/>
              <a:t>전자동 화분 중에 국내 시장에서 가장 많이 팔리는 모델</a:t>
            </a:r>
            <a:endParaRPr lang="en-US" altLang="ko-KR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/>
              <a:t>기능 </a:t>
            </a:r>
            <a:endParaRPr lang="en-US" altLang="ko-KR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/>
              <a:t>LED</a:t>
            </a:r>
            <a:r>
              <a:rPr lang="ko-KR" altLang="en-US"/>
              <a:t>를 이용한 인공조명</a:t>
            </a:r>
            <a:endParaRPr lang="en-US" altLang="ko-KR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/>
              <a:t>급수 펌프를 이용한 물 공급</a:t>
            </a:r>
            <a:r>
              <a:rPr lang="en-US" altLang="ko-KR"/>
              <a:t> 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/>
              <a:t>상부 환풍팬을</a:t>
            </a:r>
            <a:r>
              <a:rPr lang="en-US" altLang="ko-KR"/>
              <a:t> </a:t>
            </a:r>
            <a:r>
              <a:rPr lang="ko-KR" altLang="en-US"/>
              <a:t>이용한 공기질</a:t>
            </a:r>
            <a:r>
              <a:rPr lang="en-US" altLang="ko-KR"/>
              <a:t> </a:t>
            </a:r>
            <a:r>
              <a:rPr lang="ko-KR" altLang="en-US"/>
              <a:t>관리</a:t>
            </a:r>
            <a:endParaRPr lang="en-US" altLang="ko-KR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12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B7E56C-5242-411F-9D83-BCE10B5B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(5) </a:t>
            </a:r>
            <a:r>
              <a:rPr lang="en-US" altLang="ko-KR" sz="4000" dirty="0" err="1"/>
              <a:t>Bloomengine</a:t>
            </a:r>
            <a:r>
              <a:rPr lang="en-US" altLang="ko-KR" sz="4000" dirty="0"/>
              <a:t> </a:t>
            </a:r>
            <a:r>
              <a:rPr lang="ko-KR" altLang="en-US" sz="4000" dirty="0"/>
              <a:t>세부 기능 </a:t>
            </a:r>
            <a:r>
              <a:rPr lang="en-US" altLang="ko-KR" sz="4000" dirty="0"/>
              <a:t>– </a:t>
            </a:r>
            <a:r>
              <a:rPr lang="ko-KR" altLang="en-US" sz="4000" dirty="0"/>
              <a:t>물</a:t>
            </a:r>
            <a:r>
              <a:rPr lang="en-US" altLang="ko-KR" sz="4000" dirty="0"/>
              <a:t>, </a:t>
            </a:r>
            <a:r>
              <a:rPr lang="ko-KR" altLang="en-US" sz="4000" dirty="0"/>
              <a:t>토양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26D812-2EBF-4F85-B774-6241DB4773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819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797F77-46F8-4529-B14C-628B5E35D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물의 경우</a:t>
            </a:r>
            <a:r>
              <a:rPr lang="en-US" altLang="ko-KR" sz="1800" dirty="0"/>
              <a:t>,</a:t>
            </a:r>
            <a:r>
              <a:rPr lang="ko-KR" altLang="en-US" sz="1800" dirty="0"/>
              <a:t> 식물이 쓰고 남은 물이 재순환되어 하부 물통에 저장된다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이를 위해 트레이 부분에 거름망이 존재하며</a:t>
            </a:r>
            <a:r>
              <a:rPr lang="en-US" altLang="ko-KR" sz="1800" dirty="0"/>
              <a:t>, </a:t>
            </a:r>
            <a:r>
              <a:rPr lang="ko-KR" altLang="en-US" sz="1800" dirty="0"/>
              <a:t>흙도 응고된 형태의 압축 토양 사용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9336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BE40A06-F20A-4590-B20B-34C50D338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4953A8-F5CB-4F8E-BAD0-F74B3E2CB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(5) </a:t>
            </a:r>
            <a:r>
              <a:rPr lang="en-US" altLang="ko-KR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Bloomengine</a:t>
            </a:r>
            <a:r>
              <a:rPr lang="en-US" altLang="ko-KR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세부 기능 </a:t>
            </a:r>
            <a:r>
              <a:rPr lang="en-US" altLang="ko-KR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ko-KR" alt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물</a:t>
            </a:r>
            <a:r>
              <a:rPr lang="en-US" altLang="ko-KR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ko-KR" alt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토양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6058BC-2C6E-474D-9D8F-60D302C301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7" b="1"/>
          <a:stretch/>
        </p:blipFill>
        <p:spPr>
          <a:xfrm>
            <a:off x="320040" y="2139484"/>
            <a:ext cx="3703320" cy="4096512"/>
          </a:xfrm>
          <a:prstGeom prst="rect">
            <a:avLst/>
          </a:prstGeom>
        </p:spPr>
      </p:pic>
      <p:pic>
        <p:nvPicPr>
          <p:cNvPr id="5" name="내용 개체 틀 4" descr="실내, 테이블, 작은, 앉아있는이(가) 표시된 사진&#10;&#10;자동 생성된 설명">
            <a:extLst>
              <a:ext uri="{FF2B5EF4-FFF2-40B4-BE49-F238E27FC236}">
                <a16:creationId xmlns:a16="http://schemas.microsoft.com/office/drawing/2014/main" id="{EA46AA65-74F7-4C55-8B83-4C97176060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5" r="31004" b="2"/>
          <a:stretch/>
        </p:blipFill>
        <p:spPr>
          <a:xfrm>
            <a:off x="4244340" y="2139484"/>
            <a:ext cx="3703320" cy="4096512"/>
          </a:xfrm>
          <a:prstGeom prst="rect">
            <a:avLst/>
          </a:prstGeom>
        </p:spPr>
      </p:pic>
      <p:pic>
        <p:nvPicPr>
          <p:cNvPr id="7" name="그림 6" descr="실내, 고양이, 앉아있는, 테이블이(가) 표시된 사진&#10;&#10;자동 생성된 설명">
            <a:extLst>
              <a:ext uri="{FF2B5EF4-FFF2-40B4-BE49-F238E27FC236}">
                <a16:creationId xmlns:a16="http://schemas.microsoft.com/office/drawing/2014/main" id="{A90309E1-D775-4C5E-B3C2-EA7CE8CE5F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12892"/>
          <a:stretch/>
        </p:blipFill>
        <p:spPr>
          <a:xfrm>
            <a:off x="8165592" y="2139484"/>
            <a:ext cx="3703320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7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6AF32-3107-4290-BFAA-83F8186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(5) </a:t>
            </a:r>
            <a:r>
              <a:rPr lang="en-US" altLang="ko-KR" sz="4400" dirty="0" err="1"/>
              <a:t>Bloomengine</a:t>
            </a:r>
            <a:r>
              <a:rPr lang="en-US" altLang="ko-KR" sz="4400" dirty="0"/>
              <a:t> </a:t>
            </a:r>
            <a:r>
              <a:rPr lang="ko-KR" altLang="en-US" sz="4400" dirty="0"/>
              <a:t>세부 기능 </a:t>
            </a:r>
            <a:r>
              <a:rPr lang="en-US" altLang="ko-KR" sz="4400" dirty="0"/>
              <a:t>– </a:t>
            </a:r>
            <a:r>
              <a:rPr lang="ko-KR" altLang="en-US" sz="4400" dirty="0"/>
              <a:t>물</a:t>
            </a:r>
            <a:r>
              <a:rPr lang="en-US" altLang="ko-KR" sz="4400" dirty="0"/>
              <a:t>, </a:t>
            </a:r>
            <a:r>
              <a:rPr lang="ko-KR" altLang="en-US" sz="4400" dirty="0"/>
              <a:t>토양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9A5C8B4-B46B-4D13-9A46-862436D24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57" y="1825625"/>
            <a:ext cx="4514286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AD952D-DBA9-4677-9AAC-D27FB375F347}"/>
              </a:ext>
            </a:extLst>
          </p:cNvPr>
          <p:cNvSpPr txBox="1"/>
          <p:nvPr/>
        </p:nvSpPr>
        <p:spPr>
          <a:xfrm>
            <a:off x="6332220" y="1931670"/>
            <a:ext cx="5120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기능적인 장점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압축 토양을 이용하므로</a:t>
            </a:r>
            <a:r>
              <a:rPr lang="en-US" altLang="ko-KR" dirty="0"/>
              <a:t>, </a:t>
            </a:r>
            <a:r>
              <a:rPr lang="ko-KR" altLang="en-US" dirty="0"/>
              <a:t>씨앗 때부터 키울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채소 위주의 기존 </a:t>
            </a:r>
            <a:r>
              <a:rPr lang="ko-KR" altLang="en-US" dirty="0" err="1"/>
              <a:t>수경식</a:t>
            </a:r>
            <a:r>
              <a:rPr lang="ko-KR" altLang="en-US" dirty="0"/>
              <a:t> 식물재배기와의 </a:t>
            </a:r>
            <a:r>
              <a:rPr lang="ko-KR" altLang="en-US" dirty="0" err="1"/>
              <a:t>차별점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물이 급수 후에 재활용되므로</a:t>
            </a:r>
            <a:r>
              <a:rPr lang="en-US" altLang="ko-KR" dirty="0"/>
              <a:t>, </a:t>
            </a:r>
            <a:r>
              <a:rPr lang="ko-KR" altLang="en-US" dirty="0"/>
              <a:t>물을 자주 채울 필요가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사용자 리뷰에 의하면 </a:t>
            </a:r>
            <a:r>
              <a:rPr lang="en-US" altLang="ko-KR" dirty="0"/>
              <a:t>2</a:t>
            </a:r>
            <a:r>
              <a:rPr lang="ko-KR" altLang="en-US" dirty="0"/>
              <a:t>주</a:t>
            </a:r>
            <a:r>
              <a:rPr lang="en-US" altLang="ko-KR" dirty="0"/>
              <a:t>~4</a:t>
            </a:r>
            <a:r>
              <a:rPr lang="ko-KR" altLang="en-US" dirty="0"/>
              <a:t>주에 한 번만 물통에 물을 채우면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711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C2B4563-ADE6-4377-A91F-F19CD0CF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(5) Bloomengine </a:t>
            </a:r>
            <a:r>
              <a:rPr lang="ko-KR" altLang="en-US" sz="2800"/>
              <a:t>세부 기능 </a:t>
            </a:r>
            <a:r>
              <a:rPr lang="en-US" altLang="ko-KR" sz="2800"/>
              <a:t>– </a:t>
            </a:r>
            <a:r>
              <a:rPr lang="ko-KR" altLang="en-US" sz="2800"/>
              <a:t>물</a:t>
            </a:r>
            <a:r>
              <a:rPr lang="en-US" altLang="ko-KR" sz="2800"/>
              <a:t>, </a:t>
            </a:r>
            <a:r>
              <a:rPr lang="ko-KR" altLang="en-US" sz="2800"/>
              <a:t>토양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3A3846-105F-4251-A370-4DDCD1805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단점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압축 토양을 사용하므로</a:t>
            </a:r>
            <a:r>
              <a:rPr lang="en-US" altLang="ko-KR" sz="2000" dirty="0"/>
              <a:t>, </a:t>
            </a:r>
            <a:r>
              <a:rPr lang="ko-KR" altLang="en-US" sz="2000" dirty="0"/>
              <a:t>사용자가 이를 구매하는 것이 필수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재활용하므로</a:t>
            </a:r>
            <a:r>
              <a:rPr lang="en-US" altLang="ko-KR" sz="2000" dirty="0"/>
              <a:t>, </a:t>
            </a:r>
            <a:r>
              <a:rPr lang="ko-KR" altLang="en-US" sz="2000" dirty="0"/>
              <a:t>임의의 흙을 사용 시 펌프 고장 가능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고체 비료는 사용할 수 없음</a:t>
            </a:r>
            <a:r>
              <a:rPr lang="en-US" altLang="ko-KR" sz="2000" dirty="0"/>
              <a:t>.</a:t>
            </a:r>
          </a:p>
          <a:p>
            <a:endParaRPr lang="ko-KR" altLang="en-US" sz="17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19F1BF9-A44B-4A6F-AB82-9D655A017F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7" b="-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4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1516CB1-E8C8-4751-B6A6-46B2D1E72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3DB85B8-668C-49A6-9C17-A7C9428DD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(5) </a:t>
            </a:r>
            <a:r>
              <a:rPr lang="en-US" altLang="ko-KR" sz="3600" dirty="0" err="1"/>
              <a:t>Bloomengine</a:t>
            </a:r>
            <a:r>
              <a:rPr lang="en-US" altLang="ko-KR" sz="3600" dirty="0"/>
              <a:t> </a:t>
            </a:r>
            <a:r>
              <a:rPr lang="ko-KR" altLang="en-US" sz="3600" dirty="0"/>
              <a:t>세부 기능 </a:t>
            </a:r>
            <a:r>
              <a:rPr lang="en-US" altLang="ko-KR" sz="3600" dirty="0"/>
              <a:t>– </a:t>
            </a:r>
            <a:r>
              <a:rPr lang="ko-KR" altLang="en-US" sz="3600" dirty="0"/>
              <a:t>빛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C0C0D1-E79A-41FF-8322-256F6DD1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94402B-7CDF-4397-82C4-CB3B8AAB18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2" r="2" b="3"/>
          <a:stretch/>
        </p:blipFill>
        <p:spPr>
          <a:xfrm>
            <a:off x="429767" y="1721922"/>
            <a:ext cx="3419856" cy="4520560"/>
          </a:xfrm>
          <a:prstGeom prst="rect">
            <a:avLst/>
          </a:prstGeom>
        </p:spPr>
      </p:pic>
      <p:pic>
        <p:nvPicPr>
          <p:cNvPr id="5" name="내용 개체 틀 4" descr="컵, 테이블, 음식, 유리이(가) 표시된 사진&#10;&#10;자동 생성된 설명">
            <a:extLst>
              <a:ext uri="{FF2B5EF4-FFF2-40B4-BE49-F238E27FC236}">
                <a16:creationId xmlns:a16="http://schemas.microsoft.com/office/drawing/2014/main" id="{F8C8B658-2DCC-4EBE-AF5C-26F9F324AA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0" r="27892"/>
          <a:stretch/>
        </p:blipFill>
        <p:spPr>
          <a:xfrm>
            <a:off x="4226837" y="1721922"/>
            <a:ext cx="3420596" cy="4520560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95FA420-5595-49D1-9D5F-79EC43B5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5AC09E5-6797-48BE-80F9-30DF3CA7D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9348" y="2020824"/>
            <a:ext cx="2956060" cy="3959352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앱과 연동된 타이머를 통해 </a:t>
            </a:r>
            <a:r>
              <a:rPr lang="en-US" altLang="ko-KR" sz="1800" dirty="0"/>
              <a:t>ON/OFF </a:t>
            </a:r>
            <a:r>
              <a:rPr lang="ko-KR" altLang="en-US" sz="1800" dirty="0"/>
              <a:t>시간대 설정</a:t>
            </a:r>
            <a:endParaRPr lang="en-US" altLang="ko-KR" sz="1800" dirty="0"/>
          </a:p>
          <a:p>
            <a:endParaRPr lang="en-US" sz="1800" dirty="0"/>
          </a:p>
          <a:p>
            <a:pPr marL="0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443235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1022</Words>
  <Application>Microsoft Office PowerPoint</Application>
  <PresentationFormat>와이드스크린</PresentationFormat>
  <Paragraphs>105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Avenir Next LT Pro</vt:lpstr>
      <vt:lpstr>Calibri</vt:lpstr>
      <vt:lpstr>Gill Sans MT</vt:lpstr>
      <vt:lpstr>Office 테마</vt:lpstr>
      <vt:lpstr>(1) 프로젝트 제목 : ???</vt:lpstr>
      <vt:lpstr>(2) 해결하고자 하는 문제</vt:lpstr>
      <vt:lpstr>(3) 요구사항 분석 </vt:lpstr>
      <vt:lpstr>(4) 경쟁제품 분석-Bloomengine</vt:lpstr>
      <vt:lpstr>(5) Bloomengine 세부 기능 – 물, 토양</vt:lpstr>
      <vt:lpstr>(5) Bloomengine 세부 기능 – 물, 토양</vt:lpstr>
      <vt:lpstr>(5) Bloomengine 세부 기능 – 물, 토양</vt:lpstr>
      <vt:lpstr>(5) Bloomengine 세부 기능 – 물, 토양</vt:lpstr>
      <vt:lpstr>(5) Bloomengine 세부 기능 – 빛</vt:lpstr>
      <vt:lpstr>(5) Bloomengine 세부 기능 – 빛</vt:lpstr>
      <vt:lpstr>(5) Bloomengine 세부 기능 – 빛</vt:lpstr>
      <vt:lpstr>(6) Bloomengine 기타 기능 </vt:lpstr>
      <vt:lpstr>(7) 결과물의 기능-급수 필수 부가</vt:lpstr>
      <vt:lpstr>(7) 결과물의 기능-빛</vt:lpstr>
      <vt:lpstr>(7) 결과물의 기능-기타</vt:lpstr>
      <vt:lpstr>(8) 기능 도출 과정-급수 </vt:lpstr>
      <vt:lpstr>(8) 기능 도출 과정-빛</vt:lpstr>
      <vt:lpstr>(8) 기능 도출 과정-빛</vt:lpstr>
      <vt:lpstr>(8) 기능 도출 과정-기타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(1) 프로젝트 제목 : ???</dc:title>
  <dc:creator>권 민수</dc:creator>
  <cp:lastModifiedBy>권 민수</cp:lastModifiedBy>
  <cp:revision>15</cp:revision>
  <dcterms:created xsi:type="dcterms:W3CDTF">2020-10-13T13:43:05Z</dcterms:created>
  <dcterms:modified xsi:type="dcterms:W3CDTF">2020-10-13T17:57:56Z</dcterms:modified>
</cp:coreProperties>
</file>