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81" r:id="rId16"/>
    <p:sldId id="276" r:id="rId17"/>
    <p:sldId id="277" r:id="rId18"/>
    <p:sldId id="273" r:id="rId19"/>
    <p:sldId id="272" r:id="rId20"/>
    <p:sldId id="274" r:id="rId21"/>
    <p:sldId id="275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80658-1AD7-4DF9-932E-B522CDE9612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085DD-B6F6-4A0C-A642-8E701D475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82D-AC4D-44B7-A8EA-3AE15F545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51166-00A3-4338-B095-50CCD803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E5A0-AA31-43DE-9485-29E6AB12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247A-CBDA-4FBF-9B74-7B9880B4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6E24D-3125-4D92-B340-4E6A5F67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2D2A-90A2-40D3-887B-3C496B97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91DFF-D491-4B42-B319-58AF83188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FAC0-D32A-422E-8545-1E7B2DC6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312B-6B42-4513-9E80-2A6BF078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739C-8C52-47AA-8083-DC319A57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A0C0A-10D5-4D34-95DB-7202E591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EE73A-FC78-4F75-8801-27144E0B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1185-6F49-4108-BC37-7E534AA2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17CF-86E5-4659-9524-6D0E4D77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ADBC-2DDC-427B-B86E-E5D9A1F6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70FC-4E0A-4D28-8FE6-DBBF1E8B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353F-1209-4796-BE20-30F37965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F847-B3CD-493B-8A67-4CED43E7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02B6-8F07-4A78-BD71-09F72CD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C7CE-00CF-4F6C-8502-8FF3E1C8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4AD-3712-40ED-BF8F-6B71A9D7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662DC-E4D5-4A5E-89E8-914E7877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32F3-3E27-498A-83BE-9ABAAFA6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B328-4895-42DA-B942-BAC6D02B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AA9C-0422-4927-8994-9C645571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229-4CD4-4C1D-958E-F4D48274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24E1-0CAF-4CA8-8025-89766F31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B8543-55F8-4F16-83CE-706470909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37DB-4D25-46BC-ACB9-D311BC73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07BE-92FD-43E3-8846-3B607EE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5C317-907A-4382-9549-6A7F4228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4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0630-3559-4419-B3C8-7C0587F2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E8C1-38EC-4C84-A24F-439375C3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476F-2732-471A-B3A3-6759AF29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0D5EB-507D-4A2B-8575-C3DE25661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58A53-0151-4182-8AD7-71EA197E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75D36-BF29-4DFD-A1AE-D85077B0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AC53F-5C86-4DAE-AF14-764024CF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D988-4293-4A83-A9A2-2BD2DF90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A767-C68D-47A4-BCB5-1ED6AEB0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2BF7A-1EB1-4A3D-9D6B-AEFED0F4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9F83C-B627-42DE-A1AF-5099367F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A1486-3E9E-4076-B5F7-398FEA92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5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CAAB9-2133-4D95-BF3C-C47D17D4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45C48-1B03-48A7-85FD-EDD53C7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10E6-54EF-433F-8FE1-2995C13F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13EC-52F4-4E5A-A635-A2B191E0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C301-BAC7-46AC-9D60-DA01E17C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6157-88AD-4671-A735-7AAE0D47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C4F92-034E-4DD7-B45E-A9BF7E85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004CE-C71C-4721-99C8-F93FC902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A72C5-C776-4531-B95C-269BF8F4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829B-7DDE-4943-961D-522E529A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2ECCE-01FC-4EFC-BF8B-568D71D68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AA1B-6C79-471B-AC77-7CB4B30FC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0AFB8-245A-4DEF-856E-A21A456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757B9-E689-497D-9A25-54BB2616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5D2A-B967-44E8-B88D-20BD67C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CDDE2-C142-4FB9-8858-2BC1B0DC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1389-9FBD-40B6-AF78-5AB1B96B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3568-4745-42A3-819F-E0214455E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927B-67AB-4170-AB18-909767B7865A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3FB9-8C84-4B17-BC33-6949D906A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835E-8BFB-474E-BDB3-6E822541E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2E52-3611-4503-B071-599BFC722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fKDOOJgbSI" TargetMode="External"/><Relationship Id="rId2" Type="http://schemas.openxmlformats.org/officeDocument/2006/relationships/hyperlink" Target="https://www.w3.org/TR/DOM-Level-3-Events/#event-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ark.com/javascript/JavaScript_Event_Flow.php" TargetMode="External"/><Relationship Id="rId4" Type="http://schemas.openxmlformats.org/officeDocument/2006/relationships/hyperlink" Target="https://www.youtube.com/playlist?list=PL4cUxeGkcC9gfoKa5la9dsdCNpuey2s-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arwar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60CC-B54C-4EC8-9C31-E5FFCCC9B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1520: Recitation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32274-6F85-43C1-A55C-529E52AC5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500" b="1" dirty="0"/>
              <a:t>DOM and Events</a:t>
            </a:r>
          </a:p>
        </p:txBody>
      </p:sp>
    </p:spTree>
    <p:extLst>
      <p:ext uri="{BB962C8B-B14F-4D97-AF65-F5344CB8AC3E}">
        <p14:creationId xmlns:p14="http://schemas.microsoft.com/office/powerpoint/2010/main" val="32291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6BBC6-6415-4295-A9D7-468EF0D8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7827F-682F-41D9-86B2-0CBD39098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05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&lt;div id = “book-list”&gt;</a:t>
            </a:r>
          </a:p>
          <a:p>
            <a:pPr lvl="1"/>
            <a:r>
              <a:rPr lang="en-US" dirty="0"/>
              <a:t>&lt;ul&gt;</a:t>
            </a:r>
          </a:p>
          <a:p>
            <a:pPr lvl="2"/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	&lt;span class = “name”&gt; </a:t>
            </a:r>
            <a:br>
              <a:rPr lang="en-US" dirty="0"/>
            </a:br>
            <a:r>
              <a:rPr lang="en-US" dirty="0"/>
              <a:t>		Goblet of Fire</a:t>
            </a:r>
            <a:br>
              <a:rPr lang="en-US" dirty="0"/>
            </a:br>
            <a:r>
              <a:rPr lang="en-US" dirty="0"/>
              <a:t>	&lt;/span&gt;</a:t>
            </a:r>
            <a:br>
              <a:rPr lang="en-US" dirty="0"/>
            </a:br>
            <a:r>
              <a:rPr lang="en-US" dirty="0"/>
              <a:t>&lt;/li&gt;</a:t>
            </a:r>
          </a:p>
          <a:p>
            <a:pPr lvl="2"/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	&lt;span class = “name”&gt; </a:t>
            </a:r>
            <a:br>
              <a:rPr lang="en-US" dirty="0"/>
            </a:br>
            <a:r>
              <a:rPr lang="en-US" dirty="0"/>
              <a:t>		Deathly Hallows</a:t>
            </a:r>
            <a:br>
              <a:rPr lang="en-US" dirty="0"/>
            </a:br>
            <a:r>
              <a:rPr lang="en-US" dirty="0"/>
              <a:t>	&lt;/span&gt;</a:t>
            </a:r>
            <a:br>
              <a:rPr lang="en-US" dirty="0"/>
            </a:br>
            <a:r>
              <a:rPr lang="en-US" dirty="0"/>
              <a:t>&lt;/li&gt;</a:t>
            </a:r>
          </a:p>
          <a:p>
            <a:pPr lvl="1"/>
            <a:r>
              <a:rPr lang="en-US" dirty="0"/>
              <a:t>&lt;/ul&gt;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6C3F6-A2AB-4B5F-84E4-354E22B4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8603" y="1690688"/>
            <a:ext cx="64008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Selector to select the 2</a:t>
            </a:r>
            <a:r>
              <a:rPr lang="en-US" baseline="30000" dirty="0"/>
              <a:t>nd</a:t>
            </a:r>
            <a:r>
              <a:rPr lang="en-US" dirty="0"/>
              <a:t> book?</a:t>
            </a:r>
          </a:p>
          <a:p>
            <a:endParaRPr lang="en-US" dirty="0"/>
          </a:p>
          <a:p>
            <a:r>
              <a:rPr lang="en-US" sz="2200" dirty="0" err="1"/>
              <a:t>document.querySelector</a:t>
            </a:r>
            <a:r>
              <a:rPr lang="en-US" sz="2200" dirty="0"/>
              <a:t>(#book-list </a:t>
            </a:r>
            <a:r>
              <a:rPr lang="en-US" sz="2200" dirty="0" err="1"/>
              <a:t>li:nth-child</a:t>
            </a:r>
            <a:r>
              <a:rPr lang="en-US" sz="2200" dirty="0"/>
              <a:t>(2) .name)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6BBC6-6415-4295-A9D7-468EF0D8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7827F-682F-41D9-86B2-0CBD39098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05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&lt;div id = “book-list”&gt;</a:t>
            </a:r>
          </a:p>
          <a:p>
            <a:pPr lvl="1"/>
            <a:r>
              <a:rPr lang="en-US" dirty="0"/>
              <a:t>&lt;ul&gt;</a:t>
            </a:r>
          </a:p>
          <a:p>
            <a:pPr lvl="2"/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	&lt;span class = “name”&gt; </a:t>
            </a:r>
            <a:br>
              <a:rPr lang="en-US" dirty="0"/>
            </a:br>
            <a:r>
              <a:rPr lang="en-US" dirty="0"/>
              <a:t>		Goblet of Fire</a:t>
            </a:r>
            <a:br>
              <a:rPr lang="en-US" dirty="0"/>
            </a:br>
            <a:r>
              <a:rPr lang="en-US" dirty="0"/>
              <a:t>	&lt;/span&gt;</a:t>
            </a:r>
            <a:br>
              <a:rPr lang="en-US" dirty="0"/>
            </a:br>
            <a:r>
              <a:rPr lang="en-US" dirty="0"/>
              <a:t>&lt;/li&gt;</a:t>
            </a:r>
          </a:p>
          <a:p>
            <a:pPr lvl="2"/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	&lt;span class = “name”&gt; </a:t>
            </a:r>
            <a:br>
              <a:rPr lang="en-US" dirty="0"/>
            </a:br>
            <a:r>
              <a:rPr lang="en-US" dirty="0"/>
              <a:t>		Deathly Hallows</a:t>
            </a:r>
            <a:br>
              <a:rPr lang="en-US" dirty="0"/>
            </a:br>
            <a:r>
              <a:rPr lang="en-US" dirty="0"/>
              <a:t>	&lt;/span&gt;</a:t>
            </a:r>
            <a:br>
              <a:rPr lang="en-US" dirty="0"/>
            </a:br>
            <a:r>
              <a:rPr lang="en-US" dirty="0"/>
              <a:t>&lt;/li&gt;</a:t>
            </a:r>
          </a:p>
          <a:p>
            <a:pPr lvl="1"/>
            <a:r>
              <a:rPr lang="en-US" dirty="0"/>
              <a:t>&lt;/ul&gt;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6C3F6-A2AB-4B5F-84E4-354E22B49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8603" y="1690688"/>
            <a:ext cx="5825197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Selector to select all the books?</a:t>
            </a:r>
          </a:p>
          <a:p>
            <a:endParaRPr lang="en-US" dirty="0"/>
          </a:p>
          <a:p>
            <a:r>
              <a:rPr lang="en-US" sz="2400" dirty="0" err="1"/>
              <a:t>document.querySelectorAll</a:t>
            </a:r>
            <a:r>
              <a:rPr lang="en-US" sz="2400" dirty="0"/>
              <a:t>(#book-list li .name)</a:t>
            </a:r>
          </a:p>
        </p:txBody>
      </p:sp>
    </p:spTree>
    <p:extLst>
      <p:ext uri="{BB962C8B-B14F-4D97-AF65-F5344CB8AC3E}">
        <p14:creationId xmlns:p14="http://schemas.microsoft.com/office/powerpoint/2010/main" val="141150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F8BB-96F0-4F3C-B7D8-76C57783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C5CB-654E-4DBB-83E7-3E5E860E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List of DOM Events</a:t>
            </a:r>
          </a:p>
          <a:p>
            <a:pPr lvl="1"/>
            <a:r>
              <a:rPr lang="en-US" dirty="0">
                <a:hlinkClick r:id="rId2"/>
              </a:rPr>
              <a:t>https://www.w3schools.com/jsref/dom_obj_event.asp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element.addEventListener</a:t>
            </a:r>
            <a:r>
              <a:rPr lang="en-US" dirty="0"/>
              <a:t>(‘click’, function(e){})</a:t>
            </a:r>
          </a:p>
        </p:txBody>
      </p:sp>
    </p:spTree>
    <p:extLst>
      <p:ext uri="{BB962C8B-B14F-4D97-AF65-F5344CB8AC3E}">
        <p14:creationId xmlns:p14="http://schemas.microsoft.com/office/powerpoint/2010/main" val="251087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4C87-4E4F-43FE-9ABB-2AAF928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EBDC-A05B-45E8-8947-C7D6EFF2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Bubbling Phase</a:t>
            </a:r>
          </a:p>
          <a:p>
            <a:pPr lvl="1"/>
            <a:r>
              <a:rPr lang="en-US" dirty="0"/>
              <a:t>Bottom up event trigger</a:t>
            </a:r>
          </a:p>
          <a:p>
            <a:endParaRPr lang="en-US" dirty="0"/>
          </a:p>
          <a:p>
            <a:r>
              <a:rPr lang="en-US" dirty="0"/>
              <a:t>Capture Phase</a:t>
            </a:r>
          </a:p>
          <a:p>
            <a:pPr lvl="1"/>
            <a:r>
              <a:rPr lang="en-US" dirty="0"/>
              <a:t>Top down event trigger</a:t>
            </a:r>
          </a:p>
          <a:p>
            <a:endParaRPr lang="en-US" dirty="0"/>
          </a:p>
          <a:p>
            <a:r>
              <a:rPr lang="en-US" dirty="0" err="1"/>
              <a:t>element.addEventListener</a:t>
            </a:r>
            <a:r>
              <a:rPr lang="en-US" dirty="0"/>
              <a:t>(‘click’, function(e){}, </a:t>
            </a:r>
            <a:r>
              <a:rPr lang="en-US" dirty="0" err="1"/>
              <a:t>userCapture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4C87-4E4F-43FE-9ABB-2AAF928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EBDC-A05B-45E8-8947-C7D6EFF2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Bubbling Phase</a:t>
            </a:r>
          </a:p>
          <a:p>
            <a:pPr lvl="1"/>
            <a:r>
              <a:rPr lang="en-US" dirty="0"/>
              <a:t>Bottom up event trigger</a:t>
            </a:r>
          </a:p>
          <a:p>
            <a:endParaRPr lang="en-US" dirty="0"/>
          </a:p>
          <a:p>
            <a:r>
              <a:rPr lang="en-US" dirty="0"/>
              <a:t>Capture Phase</a:t>
            </a:r>
          </a:p>
          <a:p>
            <a:pPr lvl="1"/>
            <a:r>
              <a:rPr lang="en-US" dirty="0"/>
              <a:t>Top down event trigger</a:t>
            </a:r>
          </a:p>
          <a:p>
            <a:endParaRPr lang="en-US" dirty="0"/>
          </a:p>
          <a:p>
            <a:r>
              <a:rPr lang="en-US" dirty="0" err="1"/>
              <a:t>element.addEventListener</a:t>
            </a:r>
            <a:r>
              <a:rPr lang="en-US" dirty="0"/>
              <a:t>(‘click’, function(e){}, </a:t>
            </a:r>
            <a:r>
              <a:rPr lang="en-US" b="1" dirty="0" err="1">
                <a:solidFill>
                  <a:srgbClr val="FF0000"/>
                </a:solidFill>
              </a:rPr>
              <a:t>userCapture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7051A-4BF7-4EC3-9DED-713F409F2CA7}"/>
              </a:ext>
            </a:extLst>
          </p:cNvPr>
          <p:cNvCxnSpPr/>
          <p:nvPr/>
        </p:nvCxnSpPr>
        <p:spPr>
          <a:xfrm flipH="1">
            <a:off x="8539089" y="3080825"/>
            <a:ext cx="450166" cy="133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063B92-DF70-4B40-8EA7-8CE96BC96553}"/>
              </a:ext>
            </a:extLst>
          </p:cNvPr>
          <p:cNvSpPr txBox="1"/>
          <p:nvPr/>
        </p:nvSpPr>
        <p:spPr>
          <a:xfrm>
            <a:off x="7118253" y="2022558"/>
            <a:ext cx="467047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true</a:t>
            </a:r>
            <a:r>
              <a:rPr lang="en-US" dirty="0"/>
              <a:t> =&gt; Event executed in the capture phase</a:t>
            </a:r>
          </a:p>
          <a:p>
            <a:endParaRPr lang="en-US" dirty="0"/>
          </a:p>
          <a:p>
            <a:r>
              <a:rPr lang="en-US" b="1" dirty="0"/>
              <a:t>false</a:t>
            </a:r>
            <a:r>
              <a:rPr lang="en-US" dirty="0"/>
              <a:t> =&gt; Event executed in the bubbling phase</a:t>
            </a:r>
          </a:p>
        </p:txBody>
      </p:sp>
    </p:spTree>
    <p:extLst>
      <p:ext uri="{BB962C8B-B14F-4D97-AF65-F5344CB8AC3E}">
        <p14:creationId xmlns:p14="http://schemas.microsoft.com/office/powerpoint/2010/main" val="129327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6BF980-5201-41C8-8DFA-C2AB3E91A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6181"/>
            <a:ext cx="10905066" cy="348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CF88-271B-4F67-8454-D6D5D1D7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 See Rec2-ex1.html)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A78E-D79A-453D-B8D4-5702C9A5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in the console when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child</a:t>
            </a:r>
            <a:r>
              <a:rPr lang="en-US" dirty="0"/>
              <a:t> button is clicked?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other</a:t>
            </a:r>
            <a:r>
              <a:rPr lang="en-US" dirty="0"/>
              <a:t> button is clicked?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child clicked </a:t>
            </a:r>
          </a:p>
          <a:p>
            <a:pPr marL="0" indent="0">
              <a:buNone/>
            </a:pPr>
            <a:r>
              <a:rPr lang="en-US" dirty="0"/>
              <a:t>parent clicked</a:t>
            </a:r>
          </a:p>
        </p:txBody>
      </p:sp>
    </p:spTree>
    <p:extLst>
      <p:ext uri="{BB962C8B-B14F-4D97-AF65-F5344CB8AC3E}">
        <p14:creationId xmlns:p14="http://schemas.microsoft.com/office/powerpoint/2010/main" val="21212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385-2280-44A6-A976-B61BF0BC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1.1(See Rec2-ex1_1.html)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AB6C-A6F0-4E91-97D0-8AA9607E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when child button is clicked?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parent clicked</a:t>
            </a:r>
          </a:p>
          <a:p>
            <a:pPr marL="0" indent="0">
              <a:buNone/>
            </a:pPr>
            <a:r>
              <a:rPr lang="en-US" dirty="0"/>
              <a:t>child clicked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7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73E1-8815-4F98-9615-AAAA76B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(Rec2_exercise2.html)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1378-FE0B-45E1-85BD-B15403D5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alerts will be produced (and in what order) if a user clicks on `</a:t>
            </a:r>
            <a:r>
              <a:rPr lang="en-US" dirty="0" err="1"/>
              <a:t>fuz</a:t>
            </a:r>
            <a:r>
              <a:rPr lang="en-US" dirty="0"/>
              <a:t>`?</a:t>
            </a:r>
          </a:p>
          <a:p>
            <a:endParaRPr lang="en-US" dirty="0"/>
          </a:p>
          <a:p>
            <a:r>
              <a:rPr lang="en-US" dirty="0"/>
              <a:t>What alerts will be produced (and in what order) if a user clicks on `</a:t>
            </a:r>
            <a:r>
              <a:rPr lang="en-US" dirty="0" err="1"/>
              <a:t>baz</a:t>
            </a:r>
            <a:r>
              <a:rPr lang="en-US" dirty="0"/>
              <a:t>`?</a:t>
            </a:r>
          </a:p>
          <a:p>
            <a:endParaRPr lang="en-US" dirty="0"/>
          </a:p>
          <a:p>
            <a:r>
              <a:rPr lang="en-US" dirty="0"/>
              <a:t>If possible, write </a:t>
            </a:r>
            <a:r>
              <a:rPr lang="en-US" dirty="0" err="1"/>
              <a:t>Javascript</a:t>
            </a:r>
            <a:r>
              <a:rPr lang="en-US" dirty="0"/>
              <a:t> to replace the comment in the source code (`// YOUR CODE WOULD GO HERE`) such that clicking on `foo` will cause `Alert4` to be produced as the first alert without altering the other </a:t>
            </a:r>
            <a:r>
              <a:rPr lang="en-US" dirty="0" err="1"/>
              <a:t>EventListeners</a:t>
            </a:r>
            <a:r>
              <a:rPr lang="en-US" dirty="0"/>
              <a:t>. If this is not possible, explain why not.</a:t>
            </a:r>
          </a:p>
          <a:p>
            <a:endParaRPr lang="en-US" dirty="0"/>
          </a:p>
          <a:p>
            <a:r>
              <a:rPr lang="en-US" dirty="0"/>
              <a:t>How would you target &lt;td&gt; foo &lt;/td&gt; without using </a:t>
            </a:r>
            <a:r>
              <a:rPr lang="en-US" dirty="0" err="1"/>
              <a:t>getElementsByClassName</a:t>
            </a:r>
            <a:r>
              <a:rPr lang="en-US" dirty="0"/>
              <a:t>, </a:t>
            </a:r>
            <a:r>
              <a:rPr lang="en-US" dirty="0" err="1"/>
              <a:t>getElementById</a:t>
            </a:r>
            <a:r>
              <a:rPr lang="en-US" dirty="0"/>
              <a:t>(), </a:t>
            </a:r>
            <a:r>
              <a:rPr lang="en-US" dirty="0" err="1"/>
              <a:t>getElementsByTagName</a:t>
            </a:r>
            <a:r>
              <a:rPr lang="en-US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273895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73E1-8815-4F98-9615-AAAA76B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(Rec2_exercise2.html)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1378-FE0B-45E1-85BD-B15403D5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3000" dirty="0"/>
          </a:p>
          <a:p>
            <a:r>
              <a:rPr lang="en-US" sz="3000" dirty="0"/>
              <a:t>What alerts will be produced (and in what order) if a user clicks on `</a:t>
            </a:r>
            <a:r>
              <a:rPr lang="en-US" sz="3000" dirty="0" err="1"/>
              <a:t>fuz</a:t>
            </a:r>
            <a:r>
              <a:rPr lang="en-US" sz="3000" dirty="0"/>
              <a:t>`?</a:t>
            </a:r>
          </a:p>
          <a:p>
            <a:pPr lvl="1"/>
            <a:r>
              <a:rPr lang="en-US" sz="2800" dirty="0"/>
              <a:t>Alert 1, Alert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8A5E-1E50-490E-A0AA-A89EFBD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1CD1-E6DF-401E-A270-5EFE3DBF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000" dirty="0"/>
              <a:t>Created by the browser when a webpage is loaded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We use JS to read or change the DOM </a:t>
            </a:r>
          </a:p>
        </p:txBody>
      </p:sp>
    </p:spTree>
    <p:extLst>
      <p:ext uri="{BB962C8B-B14F-4D97-AF65-F5344CB8AC3E}">
        <p14:creationId xmlns:p14="http://schemas.microsoft.com/office/powerpoint/2010/main" val="1427375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73E1-8815-4F98-9615-AAAA76B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(Rec2_exercise2.html)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1378-FE0B-45E1-85BD-B15403D5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3000" dirty="0"/>
          </a:p>
          <a:p>
            <a:r>
              <a:rPr lang="en-US" sz="3000" dirty="0"/>
              <a:t>What alerts will be produced (and in what order) if a user clicks on `</a:t>
            </a:r>
            <a:r>
              <a:rPr lang="en-US" sz="3000" dirty="0" err="1"/>
              <a:t>baz</a:t>
            </a:r>
            <a:r>
              <a:rPr lang="en-US" sz="3000" dirty="0"/>
              <a:t>`?</a:t>
            </a:r>
          </a:p>
          <a:p>
            <a:pPr lvl="1"/>
            <a:r>
              <a:rPr lang="en-US" sz="2800" dirty="0"/>
              <a:t>Alert 1, Alert 3, Alert 2</a:t>
            </a:r>
          </a:p>
        </p:txBody>
      </p:sp>
    </p:spTree>
    <p:extLst>
      <p:ext uri="{BB962C8B-B14F-4D97-AF65-F5344CB8AC3E}">
        <p14:creationId xmlns:p14="http://schemas.microsoft.com/office/powerpoint/2010/main" val="179856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73E1-8815-4F98-9615-AAAA76B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(Rec2_exercise2.html)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1378-FE0B-45E1-85BD-B15403D5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possible, write </a:t>
            </a:r>
            <a:r>
              <a:rPr lang="en-US" dirty="0" err="1"/>
              <a:t>Javascript</a:t>
            </a:r>
            <a:r>
              <a:rPr lang="en-US" dirty="0"/>
              <a:t> to replace the comment in the source code (`// YOUR CODE WOULD GO HERE`) such that clicking on `foo` will cause `Alert4` to be produced as the first alert without altering the other </a:t>
            </a:r>
            <a:r>
              <a:rPr lang="en-US" dirty="0" err="1"/>
              <a:t>EventListeners</a:t>
            </a:r>
            <a:r>
              <a:rPr lang="en-US" dirty="0"/>
              <a:t>. If this is not possible, explain why not.</a:t>
            </a:r>
          </a:p>
          <a:p>
            <a:endParaRPr lang="en-US" dirty="0"/>
          </a:p>
          <a:p>
            <a:pPr lvl="1"/>
            <a:r>
              <a:rPr lang="en-US" sz="2800" dirty="0"/>
              <a:t>Can't do it unless you set capture to false on </a:t>
            </a:r>
            <a:r>
              <a:rPr lang="en-US" sz="2800" dirty="0" err="1"/>
              <a:t>actionTable</a:t>
            </a:r>
            <a:r>
              <a:rPr lang="en-US" sz="2800" dirty="0"/>
              <a:t> </a:t>
            </a:r>
            <a:r>
              <a:rPr lang="en-US" sz="2800" dirty="0" err="1"/>
              <a:t>eventlistener</a:t>
            </a:r>
            <a:r>
              <a:rPr lang="en-US" sz="2800" dirty="0"/>
              <a:t>. (If assigning </a:t>
            </a:r>
            <a:r>
              <a:rPr lang="en-US" sz="2800" dirty="0" err="1"/>
              <a:t>eventlistener</a:t>
            </a:r>
            <a:r>
              <a:rPr lang="en-US" sz="2800" dirty="0"/>
              <a:t> to the `&lt;td&gt;foo&lt;/td&gt;`). Because </a:t>
            </a:r>
            <a:r>
              <a:rPr lang="en-US" sz="2800" dirty="0" err="1"/>
              <a:t>actionTable</a:t>
            </a:r>
            <a:r>
              <a:rPr lang="en-US" sz="2800" dirty="0"/>
              <a:t> </a:t>
            </a:r>
            <a:r>
              <a:rPr lang="en-US" sz="2800" dirty="0" err="1"/>
              <a:t>eventlistener</a:t>
            </a:r>
            <a:r>
              <a:rPr lang="en-US" sz="2800" dirty="0"/>
              <a:t> takes priority.</a:t>
            </a:r>
          </a:p>
        </p:txBody>
      </p:sp>
    </p:spTree>
    <p:extLst>
      <p:ext uri="{BB962C8B-B14F-4D97-AF65-F5344CB8AC3E}">
        <p14:creationId xmlns:p14="http://schemas.microsoft.com/office/powerpoint/2010/main" val="143054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73E1-8815-4F98-9615-AAAA76B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(Rec2_exercise2.html)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1378-FE0B-45E1-85BD-B15403D5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would you target &lt;td&gt; foo &lt;/td&gt; without using </a:t>
            </a:r>
            <a:r>
              <a:rPr lang="en-US" dirty="0" err="1"/>
              <a:t>getElementsByClassName</a:t>
            </a:r>
            <a:r>
              <a:rPr lang="en-US" dirty="0"/>
              <a:t>, </a:t>
            </a:r>
            <a:r>
              <a:rPr lang="en-US" dirty="0" err="1"/>
              <a:t>getElementById</a:t>
            </a:r>
            <a:r>
              <a:rPr lang="en-US" dirty="0"/>
              <a:t>(), </a:t>
            </a:r>
            <a:r>
              <a:rPr lang="en-US" dirty="0" err="1"/>
              <a:t>getElementsByTagName</a:t>
            </a:r>
            <a:r>
              <a:rPr lang="en-US" dirty="0"/>
              <a:t>()?</a:t>
            </a:r>
          </a:p>
          <a:p>
            <a:endParaRPr lang="en-US" dirty="0"/>
          </a:p>
          <a:p>
            <a:pPr lvl="1"/>
            <a:r>
              <a:rPr lang="en-US" sz="2800" dirty="0" err="1"/>
              <a:t>document.querySelector</a:t>
            </a:r>
            <a:r>
              <a:rPr lang="en-US" sz="2800" dirty="0"/>
              <a:t>(#action-row td);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2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4637-6243-4793-99EF-C4144D4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B907-2663-4D67-BDE6-6A2BCB65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https://www.w3.org/TR/DOM-Level-3-Events/#event-flow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https://www.youtube.com/watch?v=sfKDOOJgbSI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https://www.youtube.com/playlist?list=PL4cUxeGkcC9gfoKa5la9dsdCNpuey2s-V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http://www.tutorialspark.com/javascript/JavaScript_Event_Flow.php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5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D039B2E2-8937-469F-BB60-4F333DA408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543297"/>
            <a:ext cx="5575983" cy="577140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7B1404-B5D3-4FD7-A870-EAF1AC82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6709" y="2993687"/>
            <a:ext cx="4182189" cy="870625"/>
          </a:xfrm>
        </p:spPr>
        <p:txBody>
          <a:bodyPr>
            <a:noAutofit/>
          </a:bodyPr>
          <a:lstStyle/>
          <a:p>
            <a:r>
              <a:rPr lang="en-US" sz="3000" dirty="0"/>
              <a:t>Graphically, a tree of elements/nodes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6A19028-A664-4705-8426-3FF58E68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7689" y="6434910"/>
            <a:ext cx="6877929" cy="365125"/>
          </a:xfrm>
        </p:spPr>
        <p:txBody>
          <a:bodyPr/>
          <a:lstStyle/>
          <a:p>
            <a:r>
              <a:rPr lang="en-US" dirty="0"/>
              <a:t>https://en.wikipedia.org/wiki/Document_Object_Model#/media/File:DOM-model.svg</a:t>
            </a:r>
          </a:p>
        </p:txBody>
      </p:sp>
    </p:spTree>
    <p:extLst>
      <p:ext uri="{BB962C8B-B14F-4D97-AF65-F5344CB8AC3E}">
        <p14:creationId xmlns:p14="http://schemas.microsoft.com/office/powerpoint/2010/main" val="273853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229-10BD-4F8E-BEEA-FEA78BDB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2D39-821A-409B-9410-11A9A4A2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Edit HTML elements on the page</a:t>
            </a:r>
          </a:p>
          <a:p>
            <a:endParaRPr lang="en-US" sz="3000" dirty="0"/>
          </a:p>
          <a:p>
            <a:r>
              <a:rPr lang="en-US" sz="3000" dirty="0"/>
              <a:t>Change element attributes, styles</a:t>
            </a:r>
          </a:p>
          <a:p>
            <a:endParaRPr lang="en-US" sz="3000" dirty="0"/>
          </a:p>
          <a:p>
            <a:r>
              <a:rPr lang="en-US" sz="3000" dirty="0"/>
              <a:t>Inserting new HTML elements to the page</a:t>
            </a:r>
          </a:p>
          <a:p>
            <a:endParaRPr lang="en-US" sz="3000" dirty="0"/>
          </a:p>
          <a:p>
            <a:r>
              <a:rPr lang="en-US" sz="3000" dirty="0"/>
              <a:t>Attach event listeners to elements</a:t>
            </a:r>
          </a:p>
        </p:txBody>
      </p:sp>
    </p:spTree>
    <p:extLst>
      <p:ext uri="{BB962C8B-B14F-4D97-AF65-F5344CB8AC3E}">
        <p14:creationId xmlns:p14="http://schemas.microsoft.com/office/powerpoint/2010/main" val="13888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9827-6AE3-4A90-A932-D6FEC9E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Element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F5F8-2B25-4F3E-9D0C-4A452543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Id_name</a:t>
            </a:r>
            <a:r>
              <a:rPr lang="en-US" dirty="0"/>
              <a:t>’)</a:t>
            </a:r>
          </a:p>
          <a:p>
            <a:r>
              <a:rPr lang="en-US" dirty="0"/>
              <a:t>Example (from </a:t>
            </a:r>
            <a:r>
              <a:rPr lang="en-US" dirty="0">
                <a:hlinkClick r:id="rId2"/>
              </a:rPr>
              <a:t>https://www.starwars.com/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E4553A-A4A4-4546-9CCE-72CAA397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0242"/>
            <a:ext cx="10954466" cy="34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8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524C-CC57-42E0-B373-FCA739AE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Elements By Class Name 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930C-A92D-4B10-BF4C-75BCAF019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document.getElementsByClassName</a:t>
            </a:r>
            <a:r>
              <a:rPr lang="en-US" dirty="0"/>
              <a:t>(“</a:t>
            </a:r>
            <a:r>
              <a:rPr lang="en-US" dirty="0" err="1"/>
              <a:t>Class_Name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Tag_Name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dirty="0" err="1">
                <a:solidFill>
                  <a:schemeClr val="accent6"/>
                </a:solidFill>
              </a:rPr>
              <a:t>HTMLCollection</a:t>
            </a:r>
            <a:r>
              <a:rPr lang="en-US" dirty="0"/>
              <a:t> of elements with the class name and tag name passed as parameter respectively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an array</a:t>
            </a:r>
          </a:p>
          <a:p>
            <a:pPr lvl="1"/>
            <a:r>
              <a:rPr lang="en-US" dirty="0"/>
              <a:t>Traverse using a </a:t>
            </a:r>
            <a:r>
              <a:rPr lang="en-US" i="1" dirty="0"/>
              <a:t>for</a:t>
            </a:r>
            <a:r>
              <a:rPr lang="en-US" dirty="0"/>
              <a:t> loop (not by using </a:t>
            </a:r>
            <a:r>
              <a:rPr lang="en-US" i="1" dirty="0" err="1"/>
              <a:t>forEach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7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1301C82-904C-4D19-A3D4-428E1D6ED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07187"/>
            <a:ext cx="10905066" cy="524362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C0B663-2856-417E-8105-2B3632FA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https://www.starwars.com/</a:t>
            </a:r>
          </a:p>
        </p:txBody>
      </p:sp>
    </p:spTree>
    <p:extLst>
      <p:ext uri="{BB962C8B-B14F-4D97-AF65-F5344CB8AC3E}">
        <p14:creationId xmlns:p14="http://schemas.microsoft.com/office/powerpoint/2010/main" val="99847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0F46-6F50-4D8B-BA28-90B2A71D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4FD8-460A-482E-AED7-FB07716C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element = </a:t>
            </a:r>
            <a:r>
              <a:rPr lang="en-US" dirty="0" err="1"/>
              <a:t>document.querySelector</a:t>
            </a:r>
            <a:r>
              <a:rPr lang="en-US" dirty="0"/>
              <a:t>(selectors);</a:t>
            </a:r>
          </a:p>
          <a:p>
            <a:endParaRPr lang="en-US" dirty="0"/>
          </a:p>
          <a:p>
            <a:r>
              <a:rPr lang="en-US" dirty="0"/>
              <a:t>selectors  are valid CSS selector strings</a:t>
            </a:r>
          </a:p>
          <a:p>
            <a:endParaRPr lang="en-US" dirty="0"/>
          </a:p>
          <a:p>
            <a:r>
              <a:rPr lang="en-US" dirty="0"/>
              <a:t>elements = </a:t>
            </a:r>
            <a:r>
              <a:rPr lang="en-US" dirty="0" err="1"/>
              <a:t>document.querySelectorAll</a:t>
            </a:r>
            <a:r>
              <a:rPr lang="en-US" dirty="0"/>
              <a:t>(selectors);</a:t>
            </a:r>
          </a:p>
          <a:p>
            <a:pPr lvl="1"/>
            <a:r>
              <a:rPr lang="en-US" dirty="0"/>
              <a:t>Returns all elements with the matching selectors</a:t>
            </a:r>
          </a:p>
        </p:txBody>
      </p:sp>
    </p:spTree>
    <p:extLst>
      <p:ext uri="{BB962C8B-B14F-4D97-AF65-F5344CB8AC3E}">
        <p14:creationId xmlns:p14="http://schemas.microsoft.com/office/powerpoint/2010/main" val="92867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6BBC6-6415-4295-A9D7-468EF0D8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7827F-682F-41D9-86B2-0CBD390982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&lt;div id = “book-list”&gt;</a:t>
            </a:r>
          </a:p>
          <a:p>
            <a:pPr lvl="1"/>
            <a:r>
              <a:rPr lang="en-US" dirty="0"/>
              <a:t>&lt;ul&gt;</a:t>
            </a:r>
          </a:p>
          <a:p>
            <a:pPr lvl="2"/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	&lt;span class = “name”&gt; </a:t>
            </a:r>
            <a:br>
              <a:rPr lang="en-US" dirty="0"/>
            </a:br>
            <a:r>
              <a:rPr lang="en-US" dirty="0"/>
              <a:t>		book 1</a:t>
            </a:r>
            <a:br>
              <a:rPr lang="en-US" dirty="0"/>
            </a:br>
            <a:r>
              <a:rPr lang="en-US" dirty="0"/>
              <a:t>	&lt;/span&gt;</a:t>
            </a:r>
            <a:br>
              <a:rPr lang="en-US" dirty="0"/>
            </a:br>
            <a:r>
              <a:rPr lang="en-US" dirty="0"/>
              <a:t>&lt;/li&gt;</a:t>
            </a:r>
          </a:p>
          <a:p>
            <a:pPr lvl="2"/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	&lt;span class = “name”&gt; </a:t>
            </a:r>
            <a:br>
              <a:rPr lang="en-US" dirty="0"/>
            </a:br>
            <a:r>
              <a:rPr lang="en-US" dirty="0"/>
              <a:t>		book 2</a:t>
            </a:r>
            <a:br>
              <a:rPr lang="en-US" dirty="0"/>
            </a:br>
            <a:r>
              <a:rPr lang="en-US" dirty="0"/>
              <a:t>	&lt;/span&gt;</a:t>
            </a:r>
            <a:br>
              <a:rPr lang="en-US" dirty="0"/>
            </a:br>
            <a:r>
              <a:rPr lang="en-US" dirty="0"/>
              <a:t>&lt;/li&gt;</a:t>
            </a:r>
          </a:p>
          <a:p>
            <a:pPr lvl="1"/>
            <a:r>
              <a:rPr lang="en-US" dirty="0"/>
              <a:t>&lt;/ul&gt;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6C3F6-A2AB-4B5F-84E4-354E22B497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Query Selector to select the 2</a:t>
            </a:r>
            <a:r>
              <a:rPr lang="en-US" baseline="30000" dirty="0"/>
              <a:t>nd</a:t>
            </a:r>
            <a:r>
              <a:rPr lang="en-US" dirty="0"/>
              <a:t> book?</a:t>
            </a:r>
          </a:p>
          <a:p>
            <a:endParaRPr lang="en-US" dirty="0"/>
          </a:p>
          <a:p>
            <a:r>
              <a:rPr lang="en-US" dirty="0"/>
              <a:t>Query Selector to select all the books?</a:t>
            </a:r>
          </a:p>
        </p:txBody>
      </p:sp>
    </p:spTree>
    <p:extLst>
      <p:ext uri="{BB962C8B-B14F-4D97-AF65-F5344CB8AC3E}">
        <p14:creationId xmlns:p14="http://schemas.microsoft.com/office/powerpoint/2010/main" val="69193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838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CS 1520: Recitation 2</vt:lpstr>
      <vt:lpstr>DOM – Document Object Model</vt:lpstr>
      <vt:lpstr>PowerPoint Presentation</vt:lpstr>
      <vt:lpstr>Interacting with the DOM</vt:lpstr>
      <vt:lpstr>Get Element By ID</vt:lpstr>
      <vt:lpstr>Get Elements By Class Name or Tag</vt:lpstr>
      <vt:lpstr>PowerPoint Presentation</vt:lpstr>
      <vt:lpstr>Query Selector</vt:lpstr>
      <vt:lpstr>Examples</vt:lpstr>
      <vt:lpstr>Examples</vt:lpstr>
      <vt:lpstr>Examples</vt:lpstr>
      <vt:lpstr>DOM Events</vt:lpstr>
      <vt:lpstr>Event Bubbling and Capturing</vt:lpstr>
      <vt:lpstr>Event Bubbling</vt:lpstr>
      <vt:lpstr>PowerPoint Presentation</vt:lpstr>
      <vt:lpstr>Exercise 1 ( See Rec2-ex1.html)</vt:lpstr>
      <vt:lpstr>Exercise 1.1(See Rec2-ex1_1.html)  </vt:lpstr>
      <vt:lpstr>Exercise 2 (Rec2_exercise2.html)</vt:lpstr>
      <vt:lpstr>Exercise 2 (Rec2_exercise2.html)</vt:lpstr>
      <vt:lpstr>Exercise 2 (Rec2_exercise2.html)</vt:lpstr>
      <vt:lpstr>Exercise 2 (Rec2_exercise2.html)</vt:lpstr>
      <vt:lpstr>Exercise 2 (Rec2_exercise2.html)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1520: Recitation 2</dc:title>
  <dc:creator>Debarun</dc:creator>
  <cp:lastModifiedBy>Debarun</cp:lastModifiedBy>
  <cp:revision>4</cp:revision>
  <dcterms:created xsi:type="dcterms:W3CDTF">2018-09-13T22:58:51Z</dcterms:created>
  <dcterms:modified xsi:type="dcterms:W3CDTF">2018-09-14T01:31:29Z</dcterms:modified>
</cp:coreProperties>
</file>