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837-34A1-4C0B-A238-C8D87CCE9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B064D-995A-4B1F-8034-E2E9D274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5A393-F55A-4170-A05A-E231DE47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2F3B-A28B-4DEE-A470-DC5E577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05E2-872A-4835-919B-D1307C5A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0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C5A8-EB04-4F79-968F-32F10A7F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D2964-8263-4B70-AAA5-EC567846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775B-8BAF-46AF-925E-1CE1A7CD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51CB-B9C3-45EF-8ADA-65920690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191C-573A-436D-ADE0-F0874684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B9F00-7D77-4B73-8551-39FBBF69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B8E9E-EC3D-4E53-AFF2-DD9294348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362F-15C2-4444-8A3D-61BC565B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E066-589A-4585-8AE9-40D962C2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3716-80CA-4DDB-A140-2B9B5BF1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F94D-2203-417D-9729-865BCFB4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8885-0A3A-4EE6-AAA5-67442506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F146-8B3C-4259-85AB-34E18CD7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3741-5D37-45E2-B0FB-6F89BFC3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343F-ABCF-4EDB-A92F-4468C5FF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3BF0-3A93-487C-B73A-4F160235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FB4E7-43DD-4D42-891D-0D503E94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A35-9D83-433D-87FC-3838AE0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C098-4C9E-4478-A2D2-D5DBC1D6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A7DD-4389-44E1-A59C-A52B9E7F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DF42-99C1-4EBC-AACA-2765D5BD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8F9-00C8-4412-9074-0904DED33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BFA53-596F-4E59-B7E8-7F61DC439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CA85-60DE-4D63-A9CA-CAF6EE19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145C8-0C0E-4AD6-AC50-2C280D80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F35C-8DAD-4911-9C77-B634F169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291F-0E87-4062-A056-B2B9C65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0DC5-8A71-4E13-A88B-6294FCD1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DD0C-3CEE-4519-B5FF-B8A311502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618CE-F572-4910-833C-8BDD7D36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3E7E4-643B-4DB7-B8D9-C44A5976A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927CC-09BC-469A-A0BD-74D782F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1A820-9494-4564-99A9-5BCD5ABF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FF924-DE2E-4AF5-9097-C41DF969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4419-7223-489E-ADC9-3DB306AF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1BA38-3708-40A3-9DF3-34EE2968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B06E0-7E2A-4787-AE74-5BC41819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02031-5450-4427-9D07-BCC5EE1A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2F911-D900-49EA-A6D3-CD3F172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22F5B-9C02-4A02-BEF7-28582AB0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71DE8-EA15-4EF0-A81D-6EA7989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CC56-AF08-4DEA-AAE2-AE0B7758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AD12-C7E9-4FCC-BE37-931E8C67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5FA51-0515-4EC5-A928-6D3621CF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EB0EB-AAAC-43EF-800E-5BECD30F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01B2-216C-417D-B489-00753E0D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BA809-CE8D-4107-BBB6-6DE0C246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EF20-B208-4159-91E3-1A0A55D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B5D2-EF19-46F6-894C-76A32BD62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8015C-1BC1-4299-ACE8-CC01A552D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7EAFB-6648-45FA-B8DB-43043151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DC7C-6E75-4B72-8237-CB0012DC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A8ED7-EDD0-46BD-941E-F6E76B96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1E51E-74FF-4DF0-BB4D-2D7BE89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6428-EBFA-4D7A-847F-2CB37671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22E9-BA8C-476B-AFC2-A199471CD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F17B-ABCC-4B65-9454-F0DADA8242C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F190-3A73-4E01-B558-B4E331B4A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A4BA-0A14-475B-8F1D-4BCD22977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B45C-6B1F-4EA7-AD57-73EA9361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%40example.org" TargetMode="External"/><Relationship Id="rId2" Type="http://schemas.openxmlformats.org/officeDocument/2006/relationships/hyperlink" Target="mailto:admin%40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uest%40example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XEZZ2JT3-k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bleplus.io/blog/2018/08/download-install-sqlite-for-mac-osx-in-5-minutes.html" TargetMode="External"/><Relationship Id="rId4" Type="http://schemas.openxmlformats.org/officeDocument/2006/relationships/hyperlink" Target="https://www.youtube.com/watch?v=C16QgidWZs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1oFlq7D_n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-sqlalchemy.pocoo.org/2.3/" TargetMode="External"/><Relationship Id="rId2" Type="http://schemas.openxmlformats.org/officeDocument/2006/relationships/hyperlink" Target="https://www.youtube.com/playlist?list=PLXmMXHVSvS-BlLA5beNJojJLlpE0PJgC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%40example.org" TargetMode="External"/><Relationship Id="rId2" Type="http://schemas.openxmlformats.org/officeDocument/2006/relationships/hyperlink" Target="mailto:admin%40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uest%40exampl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B93-49E1-4BEA-92FD-0E18B4FF2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4BEFA-D29C-4FF0-AFAC-C71C11792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Flask Models</a:t>
            </a:r>
          </a:p>
        </p:txBody>
      </p:sp>
    </p:spTree>
    <p:extLst>
      <p:ext uri="{BB962C8B-B14F-4D97-AF65-F5344CB8AC3E}">
        <p14:creationId xmlns:p14="http://schemas.microsoft.com/office/powerpoint/2010/main" val="29508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3C0-2E6C-4F17-B8A5-BEF62328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12173-8AAE-40E4-AB46-09B5DF99A2C4}"/>
              </a:ext>
            </a:extLst>
          </p:cNvPr>
          <p:cNvSpPr txBox="1"/>
          <p:nvPr/>
        </p:nvSpPr>
        <p:spPr>
          <a:xfrm>
            <a:off x="1012872" y="1850176"/>
            <a:ext cx="6555546" cy="11079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&gt;&gt;&gt; </a:t>
            </a:r>
            <a:r>
              <a:rPr lang="en-US" sz="2200" dirty="0" err="1"/>
              <a:t>update_this</a:t>
            </a:r>
            <a:r>
              <a:rPr lang="en-US" sz="2200" dirty="0"/>
              <a:t> = </a:t>
            </a:r>
            <a:r>
              <a:rPr lang="en-US" sz="2200" dirty="0" err="1"/>
              <a:t>User.query.filter_by</a:t>
            </a:r>
            <a:r>
              <a:rPr lang="en-US" sz="2200" dirty="0"/>
              <a:t>(id = 3).first()</a:t>
            </a:r>
          </a:p>
          <a:p>
            <a:r>
              <a:rPr lang="en-US" sz="2200" dirty="0"/>
              <a:t>&gt;&gt;&gt;</a:t>
            </a:r>
            <a:r>
              <a:rPr lang="en-US" sz="2200" dirty="0" err="1"/>
              <a:t>update_this.username</a:t>
            </a:r>
            <a:r>
              <a:rPr lang="en-US" sz="2200" dirty="0"/>
              <a:t> = ‘henry’</a:t>
            </a:r>
          </a:p>
          <a:p>
            <a:r>
              <a:rPr lang="it-IT" sz="2200" dirty="0"/>
              <a:t>&gt;&gt;&gt; db.session.commit()</a:t>
            </a:r>
            <a:endParaRPr lang="en-US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D2D32ED-05E2-41F4-BBE7-A36A17E90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36180"/>
              </p:ext>
            </p:extLst>
          </p:nvPr>
        </p:nvGraphicFramePr>
        <p:xfrm>
          <a:off x="1041008" y="3899828"/>
          <a:ext cx="1043939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9799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79799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  <a:gridCol w="3479799">
                  <a:extLst>
                    <a:ext uri="{9D8B030D-6E8A-4147-A177-3AD203B41FA5}">
                      <a16:colId xmlns:a16="http://schemas.microsoft.com/office/drawing/2014/main" val="2913600622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admin@example.com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peter@example.org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0469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004B6B"/>
                          </a:solidFill>
                          <a:effectLst/>
                          <a:hlinkClick r:id="rId4"/>
                        </a:rPr>
                        <a:t>guest@example.com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71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52DB-14E8-4174-AF88-C544BB63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Relationships -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0EDC-16A9-4186-A608-E94EF017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8" y="2064775"/>
            <a:ext cx="8362072" cy="40124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class Person(</a:t>
            </a:r>
            <a:r>
              <a:rPr lang="en-US" sz="2200" dirty="0" err="1"/>
              <a:t>db.Model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	id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primary_key</a:t>
            </a:r>
            <a:r>
              <a:rPr lang="en-US" sz="2200" dirty="0"/>
              <a:t>=True)</a:t>
            </a:r>
          </a:p>
          <a:p>
            <a:pPr marL="0" indent="0">
              <a:buNone/>
            </a:pPr>
            <a:r>
              <a:rPr lang="en-US" sz="2200" dirty="0"/>
              <a:t>	name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db.String</a:t>
            </a:r>
            <a:r>
              <a:rPr lang="en-US" sz="2200" dirty="0"/>
              <a:t>(20))</a:t>
            </a:r>
          </a:p>
          <a:p>
            <a:pPr marL="0" indent="0">
              <a:buNone/>
            </a:pPr>
            <a:r>
              <a:rPr lang="en-US" sz="2200" dirty="0"/>
              <a:t>	pets = </a:t>
            </a:r>
            <a:r>
              <a:rPr lang="en-US" sz="2200" dirty="0" err="1"/>
              <a:t>db.relationship</a:t>
            </a:r>
            <a:r>
              <a:rPr lang="en-US" sz="2200" dirty="0"/>
              <a:t>('</a:t>
            </a:r>
            <a:r>
              <a:rPr lang="en-US" sz="2200" b="1" dirty="0">
                <a:solidFill>
                  <a:schemeClr val="accent1"/>
                </a:solidFill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et</a:t>
            </a:r>
            <a:r>
              <a:rPr lang="en-US" sz="2200" dirty="0"/>
              <a:t>', </a:t>
            </a:r>
            <a:r>
              <a:rPr lang="en-US" sz="2200" dirty="0" err="1">
                <a:solidFill>
                  <a:srgbClr val="FF0000"/>
                </a:solidFill>
              </a:rPr>
              <a:t>backref</a:t>
            </a:r>
            <a:r>
              <a:rPr lang="en-US" sz="2200" dirty="0"/>
              <a:t> = 'owner')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class </a:t>
            </a:r>
            <a:r>
              <a:rPr lang="en-US" sz="2200" b="1" dirty="0">
                <a:solidFill>
                  <a:schemeClr val="accent1"/>
                </a:solidFill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et</a:t>
            </a:r>
            <a:r>
              <a:rPr lang="en-US" sz="2200" dirty="0"/>
              <a:t>(</a:t>
            </a:r>
            <a:r>
              <a:rPr lang="en-US" sz="2200" dirty="0" err="1"/>
              <a:t>db.model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	id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primary_key</a:t>
            </a:r>
            <a:r>
              <a:rPr lang="en-US" sz="2200" dirty="0"/>
              <a:t>=True)</a:t>
            </a:r>
          </a:p>
          <a:p>
            <a:pPr marL="0" indent="0">
              <a:buNone/>
            </a:pPr>
            <a:r>
              <a:rPr lang="en-US" sz="2200" dirty="0"/>
              <a:t>	name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db.String</a:t>
            </a:r>
            <a:r>
              <a:rPr lang="en-US" sz="2200" dirty="0"/>
              <a:t>(20))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owner_id</a:t>
            </a:r>
            <a:r>
              <a:rPr lang="en-US" sz="2200" dirty="0"/>
              <a:t>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db.</a:t>
            </a:r>
            <a:r>
              <a:rPr lang="en-US" sz="2200" dirty="0" err="1">
                <a:solidFill>
                  <a:srgbClr val="FF0000"/>
                </a:solidFill>
              </a:rPr>
              <a:t>ForeignKey</a:t>
            </a:r>
            <a:r>
              <a:rPr lang="en-US" sz="2200" dirty="0"/>
              <a:t>('</a:t>
            </a:r>
            <a:r>
              <a:rPr lang="en-US" sz="2200" b="1" dirty="0">
                <a:solidFill>
                  <a:schemeClr val="accent6"/>
                </a:solidFill>
              </a:rPr>
              <a:t>person</a:t>
            </a:r>
            <a:r>
              <a:rPr lang="en-US" sz="2200" dirty="0"/>
              <a:t>.id'))</a:t>
            </a:r>
          </a:p>
        </p:txBody>
      </p:sp>
    </p:spTree>
    <p:extLst>
      <p:ext uri="{BB962C8B-B14F-4D97-AF65-F5344CB8AC3E}">
        <p14:creationId xmlns:p14="http://schemas.microsoft.com/office/powerpoint/2010/main" val="31578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AA47-B40C-4A99-AB62-38D0E8EE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398D70-C09F-4E97-AC2E-95AE6FC55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229639"/>
              </p:ext>
            </p:extLst>
          </p:nvPr>
        </p:nvGraphicFramePr>
        <p:xfrm>
          <a:off x="838200" y="2331720"/>
          <a:ext cx="697835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9178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89178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04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2C7078-4BF1-4CC3-BFBB-C06C71A3A65C}"/>
              </a:ext>
            </a:extLst>
          </p:cNvPr>
          <p:cNvSpPr txBox="1"/>
          <p:nvPr/>
        </p:nvSpPr>
        <p:spPr>
          <a:xfrm>
            <a:off x="838201" y="1962388"/>
            <a:ext cx="1440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923ECC-9168-4A0C-B856-CF0E97D1C2CE}"/>
              </a:ext>
            </a:extLst>
          </p:cNvPr>
          <p:cNvGrpSpPr/>
          <p:nvPr/>
        </p:nvGrpSpPr>
        <p:grpSpPr>
          <a:xfrm>
            <a:off x="838200" y="4070032"/>
            <a:ext cx="6899031" cy="2123658"/>
            <a:chOff x="838199" y="3955107"/>
            <a:chExt cx="6899031" cy="21236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1F9E3-B448-4FE2-8404-D4573C3FC81B}"/>
                </a:ext>
              </a:extLst>
            </p:cNvPr>
            <p:cNvSpPr txBox="1"/>
            <p:nvPr/>
          </p:nvSpPr>
          <p:spPr>
            <a:xfrm>
              <a:off x="838199" y="4324439"/>
              <a:ext cx="6899031" cy="17543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&gt;&gt;&gt;</a:t>
              </a:r>
              <a:r>
                <a:rPr lang="en-US" dirty="0" err="1"/>
                <a:t>anthony</a:t>
              </a:r>
              <a:r>
                <a:rPr lang="en-US" dirty="0"/>
                <a:t> = </a:t>
              </a:r>
              <a:r>
                <a:rPr lang="en-US" dirty="0" err="1"/>
                <a:t>Person.query.filter_by</a:t>
              </a:r>
              <a:r>
                <a:rPr lang="en-US" dirty="0"/>
                <a:t>(name = ‘Anthony’).first()</a:t>
              </a:r>
            </a:p>
            <a:p>
              <a:r>
                <a:rPr lang="en-US" dirty="0"/>
                <a:t>&gt;&gt;&gt;</a:t>
              </a:r>
              <a:r>
                <a:rPr lang="en-US" dirty="0" err="1"/>
                <a:t>michelle</a:t>
              </a:r>
              <a:r>
                <a:rPr lang="en-US" dirty="0"/>
                <a:t> = </a:t>
              </a:r>
              <a:r>
                <a:rPr lang="en-US" dirty="0" err="1"/>
                <a:t>Person.query.filter_by</a:t>
              </a:r>
              <a:r>
                <a:rPr lang="en-US" dirty="0"/>
                <a:t>(name = ‘Michelle’).first()</a:t>
              </a:r>
            </a:p>
            <a:p>
              <a:r>
                <a:rPr lang="en-US" dirty="0"/>
                <a:t>&gt;&gt;&gt; spot = Pet(name = ‘Spot’, </a:t>
              </a:r>
              <a:r>
                <a:rPr lang="en-US" dirty="0">
                  <a:solidFill>
                    <a:srgbClr val="FF0000"/>
                  </a:solidFill>
                </a:rPr>
                <a:t>owner</a:t>
              </a:r>
              <a:r>
                <a:rPr lang="en-US" dirty="0"/>
                <a:t> = </a:t>
              </a:r>
              <a:r>
                <a:rPr lang="en-US" dirty="0" err="1"/>
                <a:t>anthony</a:t>
              </a:r>
              <a:r>
                <a:rPr lang="en-US" dirty="0"/>
                <a:t>)</a:t>
              </a:r>
            </a:p>
            <a:p>
              <a:r>
                <a:rPr lang="en-US" dirty="0"/>
                <a:t>&gt;&gt;&gt;</a:t>
              </a:r>
              <a:r>
                <a:rPr lang="en-US" dirty="0" err="1"/>
                <a:t>brian</a:t>
              </a:r>
              <a:r>
                <a:rPr lang="en-US" dirty="0"/>
                <a:t> = Pet(name = “Brian’, </a:t>
              </a:r>
              <a:r>
                <a:rPr lang="en-US" dirty="0">
                  <a:solidFill>
                    <a:srgbClr val="FF0000"/>
                  </a:solidFill>
                </a:rPr>
                <a:t>owner</a:t>
              </a:r>
              <a:r>
                <a:rPr lang="en-US" dirty="0"/>
                <a:t> = </a:t>
              </a:r>
              <a:r>
                <a:rPr lang="en-US" dirty="0" err="1"/>
                <a:t>michelle</a:t>
              </a:r>
              <a:r>
                <a:rPr lang="en-US" dirty="0"/>
                <a:t>)</a:t>
              </a:r>
            </a:p>
            <a:p>
              <a:r>
                <a:rPr lang="en-US" dirty="0"/>
                <a:t>&gt;&gt;&gt;</a:t>
              </a:r>
              <a:r>
                <a:rPr lang="en-US" dirty="0" err="1"/>
                <a:t>clifford</a:t>
              </a:r>
              <a:r>
                <a:rPr lang="en-US" dirty="0"/>
                <a:t> = Pet(name = “Clifford’, </a:t>
              </a:r>
              <a:r>
                <a:rPr lang="en-US" dirty="0">
                  <a:solidFill>
                    <a:srgbClr val="FF0000"/>
                  </a:solidFill>
                </a:rPr>
                <a:t>owner</a:t>
              </a:r>
              <a:r>
                <a:rPr lang="en-US" dirty="0"/>
                <a:t> = </a:t>
              </a:r>
              <a:r>
                <a:rPr lang="en-US" dirty="0" err="1"/>
                <a:t>anthony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80F606-7A92-4AC0-B3AD-E2E1ADCDDC8C}"/>
                </a:ext>
              </a:extLst>
            </p:cNvPr>
            <p:cNvSpPr txBox="1"/>
            <p:nvPr/>
          </p:nvSpPr>
          <p:spPr>
            <a:xfrm>
              <a:off x="838199" y="3955107"/>
              <a:ext cx="30726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Adding pets to the Pet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49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B375-F2BE-4B4D-907E-EBDBDA09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BA3DEE-BAD5-4046-8A2F-F894FAA66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062773"/>
              </p:ext>
            </p:extLst>
          </p:nvPr>
        </p:nvGraphicFramePr>
        <p:xfrm>
          <a:off x="914403" y="1965960"/>
          <a:ext cx="1043939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9799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79799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  <a:gridCol w="3479799">
                  <a:extLst>
                    <a:ext uri="{9D8B030D-6E8A-4147-A177-3AD203B41FA5}">
                      <a16:colId xmlns:a16="http://schemas.microsoft.com/office/drawing/2014/main" val="2913600622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owner_id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0469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Clifford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71805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32C27FC-C663-422D-854F-E4979B6BFB44}"/>
              </a:ext>
            </a:extLst>
          </p:cNvPr>
          <p:cNvGrpSpPr/>
          <p:nvPr/>
        </p:nvGrpSpPr>
        <p:grpSpPr>
          <a:xfrm>
            <a:off x="838200" y="4070032"/>
            <a:ext cx="6899031" cy="1569661"/>
            <a:chOff x="838199" y="3955107"/>
            <a:chExt cx="6899031" cy="15696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AFD613-AA9F-48B0-9FF2-77C9DE1EEC8A}"/>
                </a:ext>
              </a:extLst>
            </p:cNvPr>
            <p:cNvSpPr txBox="1"/>
            <p:nvPr/>
          </p:nvSpPr>
          <p:spPr>
            <a:xfrm>
              <a:off x="838199" y="4324439"/>
              <a:ext cx="689903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&gt;&gt;&gt;</a:t>
              </a:r>
              <a:r>
                <a:rPr lang="en-US" dirty="0" err="1"/>
                <a:t>anthony.pets</a:t>
              </a:r>
              <a:endParaRPr lang="en-US" dirty="0"/>
            </a:p>
            <a:p>
              <a:r>
                <a:rPr lang="en-US" dirty="0"/>
                <a:t>[&lt;Pet1&gt;, &lt;Pet3&gt;]</a:t>
              </a:r>
            </a:p>
            <a:p>
              <a:r>
                <a:rPr lang="en-US" dirty="0"/>
                <a:t>&gt;&gt;&gt; </a:t>
              </a:r>
              <a:r>
                <a:rPr lang="en-US" dirty="0" err="1"/>
                <a:t>anthony.pets</a:t>
              </a:r>
              <a:r>
                <a:rPr lang="en-US" dirty="0"/>
                <a:t>[0].name</a:t>
              </a:r>
            </a:p>
            <a:p>
              <a:r>
                <a:rPr lang="en-US" dirty="0"/>
                <a:t>‘Spot’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13457D-5CBA-4D0D-9989-55828BA785DA}"/>
                </a:ext>
              </a:extLst>
            </p:cNvPr>
            <p:cNvSpPr txBox="1"/>
            <p:nvPr/>
          </p:nvSpPr>
          <p:spPr>
            <a:xfrm>
              <a:off x="838199" y="3955107"/>
              <a:ext cx="51265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Accessing Pets from an owner </a:t>
              </a:r>
              <a:r>
                <a:rPr lang="en-US" dirty="0" err="1"/>
                <a:t>enrtry</a:t>
              </a:r>
              <a:r>
                <a:rPr lang="en-US" dirty="0"/>
                <a:t> in Person table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1A3266-3AEF-4497-8C79-4D1084DC5296}"/>
              </a:ext>
            </a:extLst>
          </p:cNvPr>
          <p:cNvSpPr txBox="1"/>
          <p:nvPr/>
        </p:nvSpPr>
        <p:spPr>
          <a:xfrm>
            <a:off x="914403" y="1596628"/>
            <a:ext cx="1440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Pet</a:t>
            </a:r>
          </a:p>
        </p:txBody>
      </p:sp>
    </p:spTree>
    <p:extLst>
      <p:ext uri="{BB962C8B-B14F-4D97-AF65-F5344CB8AC3E}">
        <p14:creationId xmlns:p14="http://schemas.microsoft.com/office/powerpoint/2010/main" val="23939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6E4-C75B-48C2-B1ED-E40F36E2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5F8A4-B375-4E7B-9693-23D10CAD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0" y="1690688"/>
            <a:ext cx="10936460" cy="465958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subs</a:t>
            </a:r>
            <a:r>
              <a:rPr lang="en-US" sz="2200" dirty="0"/>
              <a:t> = </a:t>
            </a:r>
            <a:r>
              <a:rPr lang="en-US" sz="2200" dirty="0" err="1"/>
              <a:t>db.table</a:t>
            </a:r>
            <a:r>
              <a:rPr lang="en-US" sz="2200" dirty="0"/>
              <a:t>(‘subs’, </a:t>
            </a:r>
            <a:br>
              <a:rPr lang="en-US" sz="2200" dirty="0"/>
            </a:br>
            <a:r>
              <a:rPr lang="en-US" sz="2200" dirty="0"/>
              <a:t>           </a:t>
            </a:r>
            <a:r>
              <a:rPr lang="en-US" sz="2200" dirty="0" err="1"/>
              <a:t>db.Column</a:t>
            </a:r>
            <a:r>
              <a:rPr lang="en-US" sz="2200" dirty="0"/>
              <a:t>(‘</a:t>
            </a:r>
            <a:r>
              <a:rPr lang="en-US" sz="2200" dirty="0" err="1"/>
              <a:t>user_id</a:t>
            </a:r>
            <a:r>
              <a:rPr lang="en-US" sz="2200" dirty="0"/>
              <a:t>’, 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db.ForeignKey</a:t>
            </a:r>
            <a:r>
              <a:rPr lang="en-US" sz="2200" dirty="0"/>
              <a:t>(‘</a:t>
            </a:r>
            <a:r>
              <a:rPr lang="en-US" sz="2200" dirty="0" err="1"/>
              <a:t>user.user_id</a:t>
            </a:r>
            <a:r>
              <a:rPr lang="en-US" sz="2200" dirty="0"/>
              <a:t>’)),</a:t>
            </a:r>
          </a:p>
          <a:p>
            <a:pPr marL="0" indent="0">
              <a:buNone/>
            </a:pPr>
            <a:r>
              <a:rPr lang="en-US" sz="2200" dirty="0"/>
              <a:t>           </a:t>
            </a:r>
            <a:r>
              <a:rPr lang="en-US" sz="2200" dirty="0" err="1"/>
              <a:t>db.Column</a:t>
            </a:r>
            <a:r>
              <a:rPr lang="en-US" sz="2200" dirty="0"/>
              <a:t>(‘</a:t>
            </a:r>
            <a:r>
              <a:rPr lang="en-US" sz="2200" dirty="0" err="1"/>
              <a:t>channel_id</a:t>
            </a:r>
            <a:r>
              <a:rPr lang="en-US" sz="2200" dirty="0"/>
              <a:t>’, 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db.ForeignKey</a:t>
            </a:r>
            <a:r>
              <a:rPr lang="en-US" sz="2200" dirty="0"/>
              <a:t>(‘</a:t>
            </a:r>
            <a:r>
              <a:rPr lang="en-US" sz="2200" dirty="0" err="1"/>
              <a:t>channel.channel_id</a:t>
            </a:r>
            <a:r>
              <a:rPr lang="en-US" sz="2200" dirty="0"/>
              <a:t>’))</a:t>
            </a:r>
          </a:p>
          <a:p>
            <a:pPr marL="0" indent="0">
              <a:buNone/>
            </a:pPr>
            <a:r>
              <a:rPr lang="en-US" sz="2200" dirty="0"/>
              <a:t> 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class User(</a:t>
            </a:r>
            <a:r>
              <a:rPr lang="en-US" sz="2200" b="1" dirty="0" err="1">
                <a:solidFill>
                  <a:srgbClr val="FF0000"/>
                </a:solidFill>
              </a:rPr>
              <a:t>db.Model</a:t>
            </a:r>
            <a:r>
              <a:rPr lang="en-US" sz="2200" b="1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user_id</a:t>
            </a:r>
            <a:r>
              <a:rPr lang="en-US" sz="2200" dirty="0"/>
              <a:t>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primary_key</a:t>
            </a:r>
            <a:r>
              <a:rPr lang="en-US" sz="2200" dirty="0"/>
              <a:t>=True)</a:t>
            </a:r>
          </a:p>
          <a:p>
            <a:pPr marL="0" indent="0">
              <a:buNone/>
            </a:pPr>
            <a:r>
              <a:rPr lang="en-US" sz="2200" dirty="0"/>
              <a:t>	name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db.String</a:t>
            </a:r>
            <a:r>
              <a:rPr lang="en-US" sz="2200" dirty="0"/>
              <a:t>(20))</a:t>
            </a:r>
          </a:p>
          <a:p>
            <a:pPr marL="0" indent="0">
              <a:buNone/>
            </a:pPr>
            <a:r>
              <a:rPr lang="en-US" sz="2200" dirty="0"/>
              <a:t>	subscriptions = </a:t>
            </a:r>
            <a:r>
              <a:rPr lang="en-US" sz="2200" dirty="0" err="1"/>
              <a:t>db.relationship</a:t>
            </a:r>
            <a:r>
              <a:rPr lang="en-US" sz="2200" dirty="0"/>
              <a:t>(‘Channel’, secondary = subs, </a:t>
            </a:r>
            <a:r>
              <a:rPr lang="en-US" sz="2200" dirty="0" err="1"/>
              <a:t>backref</a:t>
            </a:r>
            <a:r>
              <a:rPr lang="en-US" sz="2200" dirty="0"/>
              <a:t> = </a:t>
            </a:r>
            <a:r>
              <a:rPr lang="en-US" sz="2200" dirty="0" err="1"/>
              <a:t>db.backref</a:t>
            </a:r>
            <a:r>
              <a:rPr lang="en-US" sz="2200" dirty="0"/>
              <a:t>(‘subscribers’, lazy = ‘dynamic’))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class Channel(</a:t>
            </a:r>
            <a:r>
              <a:rPr lang="en-US" sz="2200" b="1" dirty="0" err="1">
                <a:solidFill>
                  <a:srgbClr val="FF0000"/>
                </a:solidFill>
              </a:rPr>
              <a:t>db.model</a:t>
            </a:r>
            <a:r>
              <a:rPr lang="en-US" sz="2200" b="1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channel_id</a:t>
            </a:r>
            <a:r>
              <a:rPr lang="en-US" sz="2200" dirty="0"/>
              <a:t>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primary_key</a:t>
            </a:r>
            <a:r>
              <a:rPr lang="en-US" sz="2200" dirty="0"/>
              <a:t>=True)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channel_name</a:t>
            </a:r>
            <a:r>
              <a:rPr lang="en-US" sz="2200" dirty="0"/>
              <a:t>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db.String</a:t>
            </a:r>
            <a:r>
              <a:rPr lang="en-US" sz="2200" dirty="0"/>
              <a:t>(20))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61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D87B-EECD-48C0-8AA5-B15EA4A2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33B071-439F-4372-8C72-2A8369BF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480994"/>
              </p:ext>
            </p:extLst>
          </p:nvPr>
        </p:nvGraphicFramePr>
        <p:xfrm>
          <a:off x="838200" y="2331720"/>
          <a:ext cx="697835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9178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89178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0469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20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6BA3B1-81D8-4747-8954-E04A354C92F8}"/>
              </a:ext>
            </a:extLst>
          </p:cNvPr>
          <p:cNvSpPr txBox="1"/>
          <p:nvPr/>
        </p:nvSpPr>
        <p:spPr>
          <a:xfrm>
            <a:off x="838200" y="1962388"/>
            <a:ext cx="1440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AB03DB-BF3C-4D53-9D82-E9B8424C4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584094"/>
              </p:ext>
            </p:extLst>
          </p:nvPr>
        </p:nvGraphicFramePr>
        <p:xfrm>
          <a:off x="838200" y="4755832"/>
          <a:ext cx="697835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9178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89178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channel_id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channel_name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Ted_ed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04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1865D4-26B0-44C1-9A21-F0BF47D19C01}"/>
              </a:ext>
            </a:extLst>
          </p:cNvPr>
          <p:cNvSpPr txBox="1"/>
          <p:nvPr/>
        </p:nvSpPr>
        <p:spPr>
          <a:xfrm>
            <a:off x="838200" y="4409332"/>
            <a:ext cx="1440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06438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30DC-A53A-44B9-8DB2-B7F50A08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8221-B1F7-4B8E-9FF0-3EAA64B4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6560"/>
          </a:xfrm>
        </p:spPr>
        <p:txBody>
          <a:bodyPr/>
          <a:lstStyle/>
          <a:p>
            <a:r>
              <a:rPr lang="en-US" dirty="0"/>
              <a:t>Subscribing a particular user to a channel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E7C0F-31B7-4D8D-85B2-9AD954A3EA25}"/>
              </a:ext>
            </a:extLst>
          </p:cNvPr>
          <p:cNvGrpSpPr/>
          <p:nvPr/>
        </p:nvGrpSpPr>
        <p:grpSpPr>
          <a:xfrm>
            <a:off x="838200" y="3429000"/>
            <a:ext cx="6899031" cy="1569661"/>
            <a:chOff x="838199" y="3955107"/>
            <a:chExt cx="6899031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5DDA9C-E26B-4F0F-8D90-1E2FA432C31C}"/>
                </a:ext>
              </a:extLst>
            </p:cNvPr>
            <p:cNvSpPr txBox="1"/>
            <p:nvPr/>
          </p:nvSpPr>
          <p:spPr>
            <a:xfrm>
              <a:off x="838199" y="4324439"/>
              <a:ext cx="689903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&gt;&gt;&gt;channel1 = </a:t>
              </a:r>
              <a:r>
                <a:rPr lang="en-US" dirty="0" err="1"/>
                <a:t>Channel.query.filter_by</a:t>
              </a:r>
              <a:r>
                <a:rPr lang="en-US" dirty="0"/>
                <a:t>(id = 1).first()</a:t>
              </a:r>
            </a:p>
            <a:p>
              <a:r>
                <a:rPr lang="en-US" dirty="0"/>
                <a:t>&gt;&gt;&gt;user2 = User. </a:t>
              </a:r>
              <a:r>
                <a:rPr lang="en-US" dirty="0" err="1"/>
                <a:t>query.filter_by</a:t>
              </a:r>
              <a:r>
                <a:rPr lang="en-US" dirty="0"/>
                <a:t>(id = 2).first()</a:t>
              </a:r>
            </a:p>
            <a:p>
              <a:r>
                <a:rPr lang="en-US" dirty="0"/>
                <a:t>&gt;&gt;&gt;channel1.subscribers.append(user2)</a:t>
              </a:r>
            </a:p>
            <a:p>
              <a:r>
                <a:rPr lang="en-US" dirty="0"/>
                <a:t>&gt;&gt;&gt;</a:t>
              </a:r>
              <a:r>
                <a:rPr lang="en-US" dirty="0" err="1"/>
                <a:t>db.session.commit</a:t>
              </a:r>
              <a:r>
                <a:rPr lang="en-US" dirty="0"/>
                <a:t>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0EF48E-57B5-4843-AC1E-41D7F04047D9}"/>
                </a:ext>
              </a:extLst>
            </p:cNvPr>
            <p:cNvSpPr txBox="1"/>
            <p:nvPr/>
          </p:nvSpPr>
          <p:spPr>
            <a:xfrm>
              <a:off x="838199" y="3955107"/>
              <a:ext cx="51265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Adding to the association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44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324C-A76F-4AB4-A06C-59EFB595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Association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649FD6-FA5B-4027-A552-7E4F7123C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8521"/>
              </p:ext>
            </p:extLst>
          </p:nvPr>
        </p:nvGraphicFramePr>
        <p:xfrm>
          <a:off x="838200" y="2331720"/>
          <a:ext cx="6978356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9178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89178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channel_id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DE58F0-74A9-47F5-B882-81C5C2C1099C}"/>
              </a:ext>
            </a:extLst>
          </p:cNvPr>
          <p:cNvSpPr txBox="1"/>
          <p:nvPr/>
        </p:nvSpPr>
        <p:spPr>
          <a:xfrm>
            <a:off x="838200" y="3307306"/>
            <a:ext cx="1024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we can fill this up to create multiple many-to-many channel-subscriber relations by using the append() function multiple times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6B07854-DBA8-4744-81E2-0CCB12D5B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596414"/>
              </p:ext>
            </p:extLst>
          </p:nvPr>
        </p:nvGraphicFramePr>
        <p:xfrm>
          <a:off x="838200" y="4361992"/>
          <a:ext cx="697835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9178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89178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channel_id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0469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20278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53904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04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B1FF2F-BF41-44BA-BC24-197484BE5A03}"/>
              </a:ext>
            </a:extLst>
          </p:cNvPr>
          <p:cNvSpPr txBox="1"/>
          <p:nvPr/>
        </p:nvSpPr>
        <p:spPr>
          <a:xfrm>
            <a:off x="838200" y="1962388"/>
            <a:ext cx="1440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DB8EB-335F-41BB-A7E2-326E5ED551EB}"/>
              </a:ext>
            </a:extLst>
          </p:cNvPr>
          <p:cNvSpPr txBox="1"/>
          <p:nvPr/>
        </p:nvSpPr>
        <p:spPr>
          <a:xfrm>
            <a:off x="838200" y="3992660"/>
            <a:ext cx="1440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subs</a:t>
            </a:r>
          </a:p>
        </p:txBody>
      </p:sp>
    </p:spTree>
    <p:extLst>
      <p:ext uri="{BB962C8B-B14F-4D97-AF65-F5344CB8AC3E}">
        <p14:creationId xmlns:p14="http://schemas.microsoft.com/office/powerpoint/2010/main" val="154414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127C-2F9F-4FA6-9E79-3F847572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13DB-86C6-4D76-B5E2-6FC918CE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134"/>
            <a:ext cx="10515600" cy="594018"/>
          </a:xfrm>
        </p:spPr>
        <p:txBody>
          <a:bodyPr>
            <a:noAutofit/>
          </a:bodyPr>
          <a:lstStyle/>
          <a:p>
            <a:r>
              <a:rPr lang="en-US" dirty="0"/>
              <a:t>Consider the example from slide 11, but with the lazy parameter set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2CA102-5CE0-4C16-B5B5-DA9CB359A9C0}"/>
              </a:ext>
            </a:extLst>
          </p:cNvPr>
          <p:cNvSpPr txBox="1">
            <a:spLocks/>
          </p:cNvSpPr>
          <p:nvPr/>
        </p:nvSpPr>
        <p:spPr>
          <a:xfrm>
            <a:off x="838200" y="2480408"/>
            <a:ext cx="8362072" cy="40124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class Person(</a:t>
            </a:r>
            <a:r>
              <a:rPr lang="en-US" sz="2200" dirty="0" err="1"/>
              <a:t>db.Model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    id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primary_key</a:t>
            </a:r>
            <a:r>
              <a:rPr lang="en-US" sz="2200" dirty="0"/>
              <a:t>=True)</a:t>
            </a:r>
          </a:p>
          <a:p>
            <a:pPr marL="0" indent="0">
              <a:buNone/>
            </a:pPr>
            <a:r>
              <a:rPr lang="en-US" sz="2200" dirty="0"/>
              <a:t>    name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db.String</a:t>
            </a:r>
            <a:r>
              <a:rPr lang="en-US" sz="2200" dirty="0"/>
              <a:t>(20))</a:t>
            </a:r>
          </a:p>
          <a:p>
            <a:pPr marL="0" indent="0">
              <a:buNone/>
            </a:pPr>
            <a:r>
              <a:rPr lang="en-US" sz="2200" dirty="0"/>
              <a:t>    pets = </a:t>
            </a:r>
            <a:r>
              <a:rPr lang="en-US" sz="2200" dirty="0" err="1"/>
              <a:t>db.relationship</a:t>
            </a:r>
            <a:r>
              <a:rPr lang="en-US" sz="2200" dirty="0"/>
              <a:t>('Pet', </a:t>
            </a:r>
            <a:r>
              <a:rPr lang="en-US" sz="2200" dirty="0" err="1"/>
              <a:t>backref</a:t>
            </a:r>
            <a:r>
              <a:rPr lang="en-US" sz="2200" dirty="0"/>
              <a:t>='owner', lazy='dynamic')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class Pet(</a:t>
            </a:r>
            <a:r>
              <a:rPr lang="en-US" sz="2200" dirty="0" err="1"/>
              <a:t>db.Model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    id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primary_key</a:t>
            </a:r>
            <a:r>
              <a:rPr lang="en-US" sz="2200" dirty="0"/>
              <a:t>=True)</a:t>
            </a:r>
          </a:p>
          <a:p>
            <a:pPr marL="0" indent="0">
              <a:buNone/>
            </a:pPr>
            <a:r>
              <a:rPr lang="en-US" sz="2200" dirty="0"/>
              <a:t>    name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db.String</a:t>
            </a:r>
            <a:r>
              <a:rPr lang="en-US" sz="2200" dirty="0"/>
              <a:t>(20))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owner_id</a:t>
            </a:r>
            <a:r>
              <a:rPr lang="en-US" sz="2200" dirty="0"/>
              <a:t> = </a:t>
            </a:r>
            <a:r>
              <a:rPr lang="en-US" sz="2200" dirty="0" err="1"/>
              <a:t>db.Column</a:t>
            </a:r>
            <a:r>
              <a:rPr lang="en-US" sz="2200" dirty="0"/>
              <a:t>(</a:t>
            </a:r>
            <a:r>
              <a:rPr lang="en-US" sz="2200" dirty="0" err="1"/>
              <a:t>db.Integer</a:t>
            </a:r>
            <a:r>
              <a:rPr lang="en-US" sz="2200" dirty="0"/>
              <a:t>, </a:t>
            </a:r>
            <a:r>
              <a:rPr lang="en-US" sz="2200" dirty="0" err="1"/>
              <a:t>db.ForeignKey</a:t>
            </a:r>
            <a:r>
              <a:rPr lang="en-US" sz="2200" dirty="0"/>
              <a:t>('person.id'))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6A75B-0BE2-411E-AC6F-E2C36A259C3F}"/>
              </a:ext>
            </a:extLst>
          </p:cNvPr>
          <p:cNvSpPr txBox="1"/>
          <p:nvPr/>
        </p:nvSpPr>
        <p:spPr>
          <a:xfrm>
            <a:off x="838200" y="2125803"/>
            <a:ext cx="1004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lazy.py</a:t>
            </a:r>
          </a:p>
        </p:txBody>
      </p:sp>
    </p:spTree>
    <p:extLst>
      <p:ext uri="{BB962C8B-B14F-4D97-AF65-F5344CB8AC3E}">
        <p14:creationId xmlns:p14="http://schemas.microsoft.com/office/powerpoint/2010/main" val="228718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EC4-0B9A-4B12-8602-D58B84A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lazy = ‘dynamic’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E7059-0CE0-41EA-A269-F1B3B912BA1C}"/>
              </a:ext>
            </a:extLst>
          </p:cNvPr>
          <p:cNvSpPr txBox="1"/>
          <p:nvPr/>
        </p:nvSpPr>
        <p:spPr>
          <a:xfrm>
            <a:off x="838200" y="2447778"/>
            <a:ext cx="10515600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C:\flask_proj&gt;python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&gt;&gt;&gt;from lazy import *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&gt;&gt;&gt;person1 = </a:t>
            </a:r>
            <a:r>
              <a:rPr lang="en-US" sz="2000" dirty="0" err="1"/>
              <a:t>Person.query.filter_by</a:t>
            </a:r>
            <a:r>
              <a:rPr lang="en-US" sz="2000" dirty="0"/>
              <a:t>(id = 1)</a:t>
            </a:r>
          </a:p>
          <a:p>
            <a:r>
              <a:rPr lang="en-US" sz="2000" dirty="0"/>
              <a:t>&gt;&gt;&gt;person1.pets</a:t>
            </a:r>
          </a:p>
          <a:p>
            <a:r>
              <a:rPr lang="en-US" sz="2000" dirty="0"/>
              <a:t>&gt;&gt;&gt;&lt;</a:t>
            </a:r>
            <a:r>
              <a:rPr lang="en-US" sz="2000" dirty="0" err="1"/>
              <a:t>sqlalchemy.orm.dynamic.AppenderBaseQuery</a:t>
            </a:r>
            <a:r>
              <a:rPr lang="en-US" sz="2000" dirty="0"/>
              <a:t> object at 0x7f2345c7c8d0&gt;</a:t>
            </a:r>
          </a:p>
          <a:p>
            <a:r>
              <a:rPr lang="en-US" sz="2000" dirty="0"/>
              <a:t>&gt;&gt;&gt;</a:t>
            </a:r>
            <a:r>
              <a:rPr lang="en-US" sz="2000" dirty="0" err="1"/>
              <a:t>person.pets.all</a:t>
            </a:r>
            <a:r>
              <a:rPr lang="en-US" sz="2000" dirty="0"/>
              <a:t>()</a:t>
            </a:r>
          </a:p>
          <a:p>
            <a:r>
              <a:rPr lang="en-US" sz="2000" dirty="0"/>
              <a:t>&gt;&gt;&gt;[&lt;Pet1&gt;, &lt;Pet3&gt;]</a:t>
            </a:r>
          </a:p>
          <a:p>
            <a:r>
              <a:rPr lang="en-US" sz="2000" dirty="0"/>
              <a:t>&gt;&gt;&gt;</a:t>
            </a:r>
            <a:r>
              <a:rPr lang="en-US" sz="2000" dirty="0" err="1"/>
              <a:t>person.pets.filter_by</a:t>
            </a:r>
            <a:r>
              <a:rPr lang="en-US" sz="2000" dirty="0"/>
              <a:t>(id = 1).all()</a:t>
            </a:r>
          </a:p>
          <a:p>
            <a:r>
              <a:rPr lang="en-US" sz="2000" dirty="0"/>
              <a:t>[&lt;Pet1&gt;]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61256-D473-4870-8C93-E6481589D137}"/>
              </a:ext>
            </a:extLst>
          </p:cNvPr>
          <p:cNvSpPr txBox="1"/>
          <p:nvPr/>
        </p:nvSpPr>
        <p:spPr>
          <a:xfrm>
            <a:off x="3263704" y="5846544"/>
            <a:ext cx="54301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Gives us the opportunity to query the results from the database rather than returning all the results at once</a:t>
            </a:r>
          </a:p>
        </p:txBody>
      </p:sp>
    </p:spTree>
    <p:extLst>
      <p:ext uri="{BB962C8B-B14F-4D97-AF65-F5344CB8AC3E}">
        <p14:creationId xmlns:p14="http://schemas.microsoft.com/office/powerpoint/2010/main" val="167563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9EB2-C53B-4464-BF27-A35A3D0D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SQLite Database -Installation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0C74-6615-42A4-B46B-4B84FB82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appropriate files from </a:t>
            </a:r>
            <a:r>
              <a:rPr lang="en-US" dirty="0">
                <a:hlinkClick r:id="rId2"/>
              </a:rPr>
              <a:t>https://www.sqlite.org/download.html</a:t>
            </a:r>
            <a:endParaRPr lang="en-US" dirty="0"/>
          </a:p>
          <a:p>
            <a:r>
              <a:rPr lang="en-US" dirty="0"/>
              <a:t>For Windows, follow this</a:t>
            </a:r>
          </a:p>
          <a:p>
            <a:pPr lvl="1"/>
            <a:r>
              <a:rPr lang="en-US" dirty="0">
                <a:hlinkClick r:id="rId3"/>
              </a:rPr>
              <a:t>https://www.youtube.com/watch?v=wXEZZ2JT3-k</a:t>
            </a:r>
            <a:endParaRPr lang="en-US" dirty="0"/>
          </a:p>
          <a:p>
            <a:r>
              <a:rPr lang="en-US" dirty="0"/>
              <a:t>For Ubuntu, follow this</a:t>
            </a:r>
          </a:p>
          <a:p>
            <a:pPr lvl="1"/>
            <a:r>
              <a:rPr lang="en-US" dirty="0">
                <a:hlinkClick r:id="rId4"/>
              </a:rPr>
              <a:t>https://www.youtube.com/watch?v=C16QgidWZsU</a:t>
            </a:r>
            <a:endParaRPr lang="en-US" dirty="0"/>
          </a:p>
          <a:p>
            <a:r>
              <a:rPr lang="en-US" dirty="0"/>
              <a:t>For Mac, follow this</a:t>
            </a:r>
          </a:p>
          <a:p>
            <a:pPr lvl="1"/>
            <a:r>
              <a:rPr lang="en-US" dirty="0">
                <a:hlinkClick r:id="rId5"/>
              </a:rPr>
              <a:t>https://tableplus.io/blog/2018/08/download-install-sqlite-for-mac-osx-in-5-minutes.html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48AF5B-C4AB-4731-A2B4-0211C988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Setting lazy = ‘select’/ lazy = ‘true’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969CC-3AA6-4568-8BCB-D93DC38A98B7}"/>
              </a:ext>
            </a:extLst>
          </p:cNvPr>
          <p:cNvSpPr txBox="1"/>
          <p:nvPr/>
        </p:nvSpPr>
        <p:spPr>
          <a:xfrm>
            <a:off x="838200" y="2307102"/>
            <a:ext cx="105156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C:\flask_proj&gt;python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&gt;&gt;&gt;from lazy import *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&gt;&gt;&gt;person1 = </a:t>
            </a:r>
            <a:r>
              <a:rPr lang="en-US" sz="2000" dirty="0" err="1"/>
              <a:t>Person.query.filter_by</a:t>
            </a:r>
            <a:r>
              <a:rPr lang="en-US" sz="2000" dirty="0"/>
              <a:t>(id = 1)</a:t>
            </a:r>
          </a:p>
          <a:p>
            <a:r>
              <a:rPr lang="en-US" sz="2000" dirty="0"/>
              <a:t>&gt;&gt;&gt;person1.pets</a:t>
            </a:r>
          </a:p>
          <a:p>
            <a:r>
              <a:rPr lang="en-US" sz="2000" dirty="0"/>
              <a:t>&gt;&gt;&gt;[&lt;Pet1&gt;, &lt;Pet3&gt;]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B92C0-C929-43A5-A133-842B18514047}"/>
              </a:ext>
            </a:extLst>
          </p:cNvPr>
          <p:cNvSpPr txBox="1"/>
          <p:nvPr/>
        </p:nvSpPr>
        <p:spPr>
          <a:xfrm>
            <a:off x="3380935" y="4355369"/>
            <a:ext cx="54301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all the Pets at once and does not give us the opportunity to query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E1701-B826-460C-B5DD-A80BDA22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654"/>
            <a:ext cx="10515600" cy="594018"/>
          </a:xfrm>
        </p:spPr>
        <p:txBody>
          <a:bodyPr>
            <a:noAutofit/>
          </a:bodyPr>
          <a:lstStyle/>
          <a:p>
            <a:r>
              <a:rPr lang="en-US" dirty="0"/>
              <a:t>For more details, see this </a:t>
            </a:r>
            <a:r>
              <a:rPr lang="en-US" dirty="0">
                <a:hlinkClick r:id="rId2"/>
              </a:rPr>
              <a:t>https://youtu.be/g1oFlq7D_nQ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9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1300-6E13-435D-A416-CE6BBE81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30F-237C-4783-A7EE-A4C9E2C5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https://www.youtube.com/playlist?list=PLXmMXHVSvS-BlLA5beNJojJLlpE0PJgCW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http://flask-sqlalchemy.pocoo.org/2.3/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8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0F3-1BDD-46DA-99B0-44F6C63A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SQLite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E5D4-AABF-4336-9FCA-21FD644AA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download and installation of sqlite3, we need to create a database</a:t>
            </a:r>
          </a:p>
          <a:p>
            <a:r>
              <a:rPr lang="en-US" dirty="0"/>
              <a:t>Example: Creating a database named </a:t>
            </a:r>
            <a:r>
              <a:rPr lang="en-US" i="1" dirty="0" err="1"/>
              <a:t>simpledb.db</a:t>
            </a:r>
            <a:r>
              <a:rPr lang="en-US" dirty="0"/>
              <a:t> in </a:t>
            </a:r>
            <a:r>
              <a:rPr lang="en-US" i="1" dirty="0"/>
              <a:t>C:/database/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DE09A-CE93-420D-BBF0-61E92EDF7570}"/>
              </a:ext>
            </a:extLst>
          </p:cNvPr>
          <p:cNvSpPr txBox="1"/>
          <p:nvPr/>
        </p:nvSpPr>
        <p:spPr>
          <a:xfrm>
            <a:off x="838200" y="3425483"/>
            <a:ext cx="10515600" cy="22467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C:\database&gt;</a:t>
            </a:r>
            <a:r>
              <a:rPr lang="en-US" sz="2000" dirty="0">
                <a:solidFill>
                  <a:srgbClr val="FF0000"/>
                </a:solidFill>
              </a:rPr>
              <a:t>sqlite3 </a:t>
            </a:r>
            <a:r>
              <a:rPr lang="en-US" sz="2000" dirty="0" err="1">
                <a:solidFill>
                  <a:srgbClr val="FF0000"/>
                </a:solidFill>
              </a:rPr>
              <a:t>simpledb.db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SQLite version 3.25.2 2018-09-25 19:08:10</a:t>
            </a:r>
          </a:p>
          <a:p>
            <a:r>
              <a:rPr lang="en-US" sz="2000" dirty="0"/>
              <a:t>Enter ".help" for usage hints.</a:t>
            </a:r>
          </a:p>
          <a:p>
            <a:r>
              <a:rPr lang="en-US" sz="2000" dirty="0" err="1"/>
              <a:t>sqlite</a:t>
            </a:r>
            <a:r>
              <a:rPr lang="en-US" sz="2000" dirty="0"/>
              <a:t>&gt; </a:t>
            </a:r>
            <a:r>
              <a:rPr lang="en-US" sz="2000" dirty="0">
                <a:solidFill>
                  <a:srgbClr val="FF0000"/>
                </a:solidFill>
              </a:rPr>
              <a:t>.tables</a:t>
            </a:r>
          </a:p>
          <a:p>
            <a:r>
              <a:rPr lang="en-US" sz="2000" dirty="0" err="1"/>
              <a:t>sqlite</a:t>
            </a:r>
            <a:r>
              <a:rPr lang="en-US" sz="2000" dirty="0"/>
              <a:t>&gt; </a:t>
            </a:r>
            <a:r>
              <a:rPr lang="en-US" sz="2000" dirty="0">
                <a:solidFill>
                  <a:srgbClr val="FF0000"/>
                </a:solidFill>
              </a:rPr>
              <a:t>.exit</a:t>
            </a:r>
          </a:p>
          <a:p>
            <a:endParaRPr lang="en-US" sz="2000" dirty="0"/>
          </a:p>
          <a:p>
            <a:r>
              <a:rPr lang="en-US" sz="2000" dirty="0"/>
              <a:t>C:\database&gt;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7F9E3-DDE7-4D01-9FA9-205FEC76070D}"/>
              </a:ext>
            </a:extLst>
          </p:cNvPr>
          <p:cNvSpPr txBox="1"/>
          <p:nvPr/>
        </p:nvSpPr>
        <p:spPr>
          <a:xfrm>
            <a:off x="4037427" y="6035040"/>
            <a:ext cx="4529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table yet in the database </a:t>
            </a:r>
            <a:r>
              <a:rPr lang="en-US" dirty="0" err="1"/>
              <a:t>simpledb.db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6E0356-B678-40A6-8168-420DF6ACC1C8}"/>
              </a:ext>
            </a:extLst>
          </p:cNvPr>
          <p:cNvCxnSpPr/>
          <p:nvPr/>
        </p:nvCxnSpPr>
        <p:spPr>
          <a:xfrm flipH="1" flipV="1">
            <a:off x="2180492" y="4670474"/>
            <a:ext cx="2096086" cy="13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7354-5CA9-4803-A08B-080C992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 in </a:t>
            </a:r>
            <a:r>
              <a:rPr lang="en-US" dirty="0" err="1"/>
              <a:t>simpledb.db</a:t>
            </a:r>
            <a:r>
              <a:rPr lang="en-US" dirty="0"/>
              <a:t> using Flask-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1DB32-8B8D-44DB-9C4D-17B5A84B57DF}"/>
              </a:ext>
            </a:extLst>
          </p:cNvPr>
          <p:cNvSpPr txBox="1"/>
          <p:nvPr/>
        </p:nvSpPr>
        <p:spPr>
          <a:xfrm>
            <a:off x="838200" y="2245558"/>
            <a:ext cx="7208520" cy="39703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flask import Flask</a:t>
            </a:r>
          </a:p>
          <a:p>
            <a:r>
              <a:rPr lang="en-US" dirty="0"/>
              <a:t>from </a:t>
            </a:r>
            <a:r>
              <a:rPr lang="en-US" dirty="0" err="1"/>
              <a:t>flask_sqlalchemy</a:t>
            </a:r>
            <a:r>
              <a:rPr lang="en-US" dirty="0"/>
              <a:t> import </a:t>
            </a: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 = Flask(__name__)</a:t>
            </a:r>
          </a:p>
          <a:p>
            <a:r>
              <a:rPr lang="en-US" dirty="0" err="1"/>
              <a:t>app.config</a:t>
            </a:r>
            <a:r>
              <a:rPr lang="en-US" dirty="0"/>
              <a:t>['SQLALCHEMY_DATABASE_URI'] = '</a:t>
            </a:r>
            <a:r>
              <a:rPr lang="en-US" dirty="0" err="1"/>
              <a:t>sqlite</a:t>
            </a:r>
            <a:r>
              <a:rPr lang="en-US" dirty="0"/>
              <a:t>:///C:/database/simpledb.db'</a:t>
            </a:r>
          </a:p>
          <a:p>
            <a:endParaRPr lang="en-US" dirty="0"/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SQLAlchemy</a:t>
            </a:r>
            <a:r>
              <a:rPr lang="en-US" dirty="0"/>
              <a:t>(app)</a:t>
            </a:r>
          </a:p>
          <a:p>
            <a:endParaRPr lang="en-US" dirty="0"/>
          </a:p>
          <a:p>
            <a:r>
              <a:rPr lang="en-US" dirty="0"/>
              <a:t>class User(</a:t>
            </a:r>
            <a:r>
              <a:rPr lang="en-US" dirty="0" err="1"/>
              <a:t>db.Model</a:t>
            </a:r>
            <a:r>
              <a:rPr lang="en-US" dirty="0"/>
              <a:t>):</a:t>
            </a:r>
          </a:p>
          <a:p>
            <a:r>
              <a:rPr lang="en-US" dirty="0"/>
              <a:t>    id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db.Integer</a:t>
            </a:r>
            <a:r>
              <a:rPr lang="en-US" dirty="0"/>
              <a:t>, </a:t>
            </a:r>
            <a:r>
              <a:rPr lang="en-US" dirty="0" err="1"/>
              <a:t>primary_key</a:t>
            </a:r>
            <a:r>
              <a:rPr lang="en-US" dirty="0"/>
              <a:t>=True)</a:t>
            </a:r>
          </a:p>
          <a:p>
            <a:r>
              <a:rPr lang="en-US" dirty="0"/>
              <a:t>    username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db.String</a:t>
            </a:r>
            <a:r>
              <a:rPr lang="en-US" dirty="0"/>
              <a:t>(80), unique=True, nullable=False)</a:t>
            </a:r>
          </a:p>
          <a:p>
            <a:r>
              <a:rPr lang="en-US" dirty="0"/>
              <a:t>    email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db.String</a:t>
            </a:r>
            <a:r>
              <a:rPr lang="en-US" dirty="0"/>
              <a:t>(120), unique=True, nullable=False)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5802C-01A3-4EA8-8926-72A33709C1F8}"/>
              </a:ext>
            </a:extLst>
          </p:cNvPr>
          <p:cNvSpPr txBox="1"/>
          <p:nvPr/>
        </p:nvSpPr>
        <p:spPr>
          <a:xfrm>
            <a:off x="9481624" y="3300399"/>
            <a:ext cx="2222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Giving the URI of the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FBB32-E6B5-45BF-A751-59AB9C343BBD}"/>
              </a:ext>
            </a:extLst>
          </p:cNvPr>
          <p:cNvCxnSpPr>
            <a:cxnSpLocks/>
          </p:cNvCxnSpPr>
          <p:nvPr/>
        </p:nvCxnSpPr>
        <p:spPr>
          <a:xfrm flipH="1">
            <a:off x="5401994" y="3635769"/>
            <a:ext cx="4079630" cy="2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DE2763-CCF0-4AF8-8FAC-4423BAB0F806}"/>
              </a:ext>
            </a:extLst>
          </p:cNvPr>
          <p:cNvSpPr txBox="1"/>
          <p:nvPr/>
        </p:nvSpPr>
        <p:spPr>
          <a:xfrm>
            <a:off x="9481624" y="4903255"/>
            <a:ext cx="2222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Setting the database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B79B52-CC2B-4933-8210-A67B9E5CE4DF}"/>
              </a:ext>
            </a:extLst>
          </p:cNvPr>
          <p:cNvCxnSpPr>
            <a:cxnSpLocks/>
          </p:cNvCxnSpPr>
          <p:nvPr/>
        </p:nvCxnSpPr>
        <p:spPr>
          <a:xfrm flipH="1">
            <a:off x="6499274" y="5226420"/>
            <a:ext cx="2982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33D7FE-9205-4AEC-BE5E-42E69DF2622A}"/>
              </a:ext>
            </a:extLst>
          </p:cNvPr>
          <p:cNvSpPr txBox="1"/>
          <p:nvPr/>
        </p:nvSpPr>
        <p:spPr>
          <a:xfrm>
            <a:off x="3826706" y="1883589"/>
            <a:ext cx="1231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yourapp.py</a:t>
            </a:r>
          </a:p>
        </p:txBody>
      </p:sp>
    </p:spTree>
    <p:extLst>
      <p:ext uri="{BB962C8B-B14F-4D97-AF65-F5344CB8AC3E}">
        <p14:creationId xmlns:p14="http://schemas.microsoft.com/office/powerpoint/2010/main" val="130915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1A83-CBFA-435E-8AAE-0C210052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 in </a:t>
            </a:r>
            <a:r>
              <a:rPr lang="en-US" dirty="0" err="1"/>
              <a:t>simpledb.db</a:t>
            </a:r>
            <a:r>
              <a:rPr lang="en-US" dirty="0"/>
              <a:t> using Flask-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6513-45E5-49A2-975B-0039DE62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153"/>
          </a:xfrm>
        </p:spPr>
        <p:txBody>
          <a:bodyPr/>
          <a:lstStyle/>
          <a:p>
            <a:r>
              <a:rPr lang="en-US" dirty="0"/>
              <a:t>Assuming that you saved yourapp.py in C:/flask_proj,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DBF00-116E-493F-BFDB-22845D9A8936}"/>
              </a:ext>
            </a:extLst>
          </p:cNvPr>
          <p:cNvSpPr txBox="1"/>
          <p:nvPr/>
        </p:nvSpPr>
        <p:spPr>
          <a:xfrm>
            <a:off x="838200" y="2447778"/>
            <a:ext cx="105156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C:\flask_proj&gt;python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&gt;&gt;&gt;from </a:t>
            </a:r>
            <a:r>
              <a:rPr lang="en-US" sz="2000" dirty="0" err="1"/>
              <a:t>yourapp</a:t>
            </a:r>
            <a:r>
              <a:rPr lang="en-US" sz="2000" dirty="0"/>
              <a:t> import </a:t>
            </a:r>
            <a:r>
              <a:rPr lang="en-US" sz="2000" dirty="0" err="1"/>
              <a:t>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&gt;&gt;&gt;</a:t>
            </a:r>
            <a:r>
              <a:rPr lang="en-US" sz="2000" dirty="0" err="1"/>
              <a:t>db.create_all</a:t>
            </a:r>
            <a:r>
              <a:rPr lang="en-US" sz="2000" dirty="0"/>
              <a:t>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B10126-5BEB-4EF2-A4B6-BAD0D08B5C12}"/>
              </a:ext>
            </a:extLst>
          </p:cNvPr>
          <p:cNvSpPr txBox="1">
            <a:spLocks/>
          </p:cNvSpPr>
          <p:nvPr/>
        </p:nvSpPr>
        <p:spPr>
          <a:xfrm>
            <a:off x="838200" y="3628914"/>
            <a:ext cx="10515600" cy="62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if you check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6743B-205D-495C-88D6-B2D91D85C167}"/>
              </a:ext>
            </a:extLst>
          </p:cNvPr>
          <p:cNvSpPr txBox="1"/>
          <p:nvPr/>
        </p:nvSpPr>
        <p:spPr>
          <a:xfrm>
            <a:off x="838200" y="4251067"/>
            <a:ext cx="105156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C:\database&gt;</a:t>
            </a:r>
            <a:r>
              <a:rPr lang="en-US" sz="2000" dirty="0">
                <a:solidFill>
                  <a:srgbClr val="FF0000"/>
                </a:solidFill>
              </a:rPr>
              <a:t>sqlite3 </a:t>
            </a:r>
            <a:r>
              <a:rPr lang="en-US" sz="2000" dirty="0" err="1">
                <a:solidFill>
                  <a:srgbClr val="FF0000"/>
                </a:solidFill>
              </a:rPr>
              <a:t>simpledb.db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SQLite version 3.25.2 2018-09-25 19:08:10</a:t>
            </a:r>
          </a:p>
          <a:p>
            <a:r>
              <a:rPr lang="en-US" sz="2000" dirty="0"/>
              <a:t>Enter ".help" for usage hints.</a:t>
            </a:r>
          </a:p>
          <a:p>
            <a:r>
              <a:rPr lang="en-US" sz="2000" dirty="0" err="1"/>
              <a:t>sqlite</a:t>
            </a:r>
            <a:r>
              <a:rPr lang="en-US" sz="2000" dirty="0"/>
              <a:t>&gt; </a:t>
            </a:r>
            <a:r>
              <a:rPr lang="en-US" sz="2000" dirty="0">
                <a:solidFill>
                  <a:srgbClr val="FF0000"/>
                </a:solidFill>
              </a:rPr>
              <a:t>.tables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D47DF-CFFB-4DAA-822A-307F7C886FE5}"/>
              </a:ext>
            </a:extLst>
          </p:cNvPr>
          <p:cNvSpPr txBox="1"/>
          <p:nvPr/>
        </p:nvSpPr>
        <p:spPr>
          <a:xfrm>
            <a:off x="3643531" y="6316394"/>
            <a:ext cx="566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  </a:t>
            </a:r>
            <a:r>
              <a:rPr lang="en-US" i="1" dirty="0"/>
              <a:t>user</a:t>
            </a:r>
            <a:r>
              <a:rPr lang="en-US" dirty="0"/>
              <a:t> is created in the database </a:t>
            </a:r>
            <a:r>
              <a:rPr lang="en-US" dirty="0" err="1"/>
              <a:t>simpledb.db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E8F701-4C12-4DD6-BB80-416E448E4B0F}"/>
              </a:ext>
            </a:extLst>
          </p:cNvPr>
          <p:cNvCxnSpPr/>
          <p:nvPr/>
        </p:nvCxnSpPr>
        <p:spPr>
          <a:xfrm flipH="1" flipV="1">
            <a:off x="1434905" y="5711483"/>
            <a:ext cx="2532184" cy="60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F2EC-984F-42EB-8954-7D625B42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BD7F-5E0C-4E10-AD5F-8D19DA96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569"/>
          </a:xfrm>
        </p:spPr>
        <p:txBody>
          <a:bodyPr/>
          <a:lstStyle/>
          <a:p>
            <a:r>
              <a:rPr lang="en-US" dirty="0"/>
              <a:t>Inserting data in a database is a 3-step process</a:t>
            </a:r>
          </a:p>
          <a:p>
            <a:pPr lvl="1"/>
            <a:r>
              <a:rPr lang="en-US" dirty="0"/>
              <a:t>Create the Python object</a:t>
            </a:r>
          </a:p>
          <a:p>
            <a:pPr lvl="1"/>
            <a:r>
              <a:rPr lang="en-US" dirty="0"/>
              <a:t>Add it to the session</a:t>
            </a:r>
          </a:p>
          <a:p>
            <a:pPr lvl="1"/>
            <a:r>
              <a:rPr lang="en-US" dirty="0"/>
              <a:t>Commit the session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34A71-38DC-47FF-ADE6-B8E44125AA77}"/>
              </a:ext>
            </a:extLst>
          </p:cNvPr>
          <p:cNvSpPr txBox="1"/>
          <p:nvPr/>
        </p:nvSpPr>
        <p:spPr>
          <a:xfrm>
            <a:off x="942535" y="3868616"/>
            <a:ext cx="5153465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from </a:t>
            </a:r>
            <a:r>
              <a:rPr lang="en-US" dirty="0" err="1"/>
              <a:t>yourapp</a:t>
            </a:r>
            <a:r>
              <a:rPr lang="en-US" dirty="0"/>
              <a:t> import User</a:t>
            </a:r>
          </a:p>
          <a:p>
            <a:r>
              <a:rPr lang="en-US" dirty="0"/>
              <a:t>&gt;&gt;&gt; me = User('admin', 'admin@example.com')</a:t>
            </a:r>
          </a:p>
          <a:p>
            <a:r>
              <a:rPr lang="en-US" dirty="0"/>
              <a:t>&gt;&gt;&gt; </a:t>
            </a:r>
            <a:r>
              <a:rPr lang="en-US" dirty="0" err="1"/>
              <a:t>db.session.</a:t>
            </a:r>
            <a:r>
              <a:rPr lang="en-US" b="1" dirty="0" err="1">
                <a:solidFill>
                  <a:srgbClr val="FF0000"/>
                </a:solidFill>
              </a:rPr>
              <a:t>add</a:t>
            </a:r>
            <a:r>
              <a:rPr lang="en-US" dirty="0"/>
              <a:t>(me)</a:t>
            </a:r>
          </a:p>
          <a:p>
            <a:r>
              <a:rPr lang="en-US" dirty="0"/>
              <a:t>&gt;&gt;&gt;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</a:p>
          <a:p>
            <a:r>
              <a:rPr lang="en-US" dirty="0"/>
              <a:t>&gt;&gt;&gt;me.id</a:t>
            </a:r>
          </a:p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48361-0012-4E91-B240-BD76DF0FBC9E}"/>
              </a:ext>
            </a:extLst>
          </p:cNvPr>
          <p:cNvSpPr txBox="1"/>
          <p:nvPr/>
        </p:nvSpPr>
        <p:spPr>
          <a:xfrm>
            <a:off x="7582487" y="4065563"/>
            <a:ext cx="355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add() </a:t>
            </a:r>
            <a:r>
              <a:rPr lang="en-US" dirty="0"/>
              <a:t>issues an INSERT statement for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604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343A-C73C-4C3B-8F2D-FE0AC930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the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9865-178F-43F8-9DAF-5549B50B4219}"/>
              </a:ext>
            </a:extLst>
          </p:cNvPr>
          <p:cNvSpPr txBox="1"/>
          <p:nvPr/>
        </p:nvSpPr>
        <p:spPr>
          <a:xfrm>
            <a:off x="1069143" y="3044279"/>
            <a:ext cx="6555546" cy="14465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&gt;&gt;&gt; from </a:t>
            </a:r>
            <a:r>
              <a:rPr lang="en-US" sz="2200" dirty="0" err="1"/>
              <a:t>yourapp</a:t>
            </a:r>
            <a:r>
              <a:rPr lang="en-US" sz="2200" dirty="0"/>
              <a:t> import User</a:t>
            </a:r>
          </a:p>
          <a:p>
            <a:r>
              <a:rPr lang="en-US" sz="2200" dirty="0"/>
              <a:t>&gt;&gt;&gt; me = User('admin', 'admin@example.com')</a:t>
            </a:r>
          </a:p>
          <a:p>
            <a:r>
              <a:rPr lang="it-IT" sz="2200" dirty="0"/>
              <a:t>&gt;&gt;&gt; db.session.delete(me)</a:t>
            </a:r>
          </a:p>
          <a:p>
            <a:r>
              <a:rPr lang="it-IT" sz="2200" dirty="0"/>
              <a:t>&gt;&gt;&gt; db.session.commit()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65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A71-9EB4-4D23-A945-EB5AF07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From the Database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79585F-EFDD-4DB8-BB7F-A20348653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221058"/>
              </p:ext>
            </p:extLst>
          </p:nvPr>
        </p:nvGraphicFramePr>
        <p:xfrm>
          <a:off x="886264" y="1845945"/>
          <a:ext cx="1046753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9178">
                  <a:extLst>
                    <a:ext uri="{9D8B030D-6E8A-4147-A177-3AD203B41FA5}">
                      <a16:colId xmlns:a16="http://schemas.microsoft.com/office/drawing/2014/main" val="3176329491"/>
                    </a:ext>
                  </a:extLst>
                </a:gridCol>
                <a:gridCol w="3489178">
                  <a:extLst>
                    <a:ext uri="{9D8B030D-6E8A-4147-A177-3AD203B41FA5}">
                      <a16:colId xmlns:a16="http://schemas.microsoft.com/office/drawing/2014/main" val="3678669951"/>
                    </a:ext>
                  </a:extLst>
                </a:gridCol>
                <a:gridCol w="3489178">
                  <a:extLst>
                    <a:ext uri="{9D8B030D-6E8A-4147-A177-3AD203B41FA5}">
                      <a16:colId xmlns:a16="http://schemas.microsoft.com/office/drawing/2014/main" val="2913600622"/>
                    </a:ext>
                  </a:extLst>
                </a:gridCol>
              </a:tblGrid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8436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admin@example.com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7335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peter@example.org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50469"/>
                  </a:ext>
                </a:extLst>
              </a:tr>
              <a:tr h="36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004B6B"/>
                          </a:solidFill>
                          <a:effectLst/>
                          <a:hlinkClick r:id="rId4"/>
                        </a:rPr>
                        <a:t>guest@example.com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71805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142C6F2-6AF5-485D-B5F1-A07C78D2205E}"/>
              </a:ext>
            </a:extLst>
          </p:cNvPr>
          <p:cNvGrpSpPr/>
          <p:nvPr/>
        </p:nvGrpSpPr>
        <p:grpSpPr>
          <a:xfrm>
            <a:off x="838199" y="3955107"/>
            <a:ext cx="6899031" cy="1846660"/>
            <a:chOff x="838199" y="3955107"/>
            <a:chExt cx="6899031" cy="1846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BED923-79A6-4ED9-98A1-4A8B878FDB44}"/>
                </a:ext>
              </a:extLst>
            </p:cNvPr>
            <p:cNvSpPr txBox="1"/>
            <p:nvPr/>
          </p:nvSpPr>
          <p:spPr>
            <a:xfrm>
              <a:off x="838199" y="4324439"/>
              <a:ext cx="6899031" cy="147732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&gt;&gt;&gt; peter = </a:t>
              </a:r>
              <a:r>
                <a:rPr lang="en-US" dirty="0" err="1"/>
                <a:t>User.query.filter_by</a:t>
              </a:r>
              <a:r>
                <a:rPr lang="en-US" dirty="0"/>
                <a:t>(username='peter').first()</a:t>
              </a:r>
            </a:p>
            <a:p>
              <a:r>
                <a:rPr lang="en-US" dirty="0"/>
                <a:t>&gt;&gt;&gt; peter.id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&gt;&gt;&gt; </a:t>
              </a:r>
              <a:r>
                <a:rPr lang="en-US" dirty="0" err="1"/>
                <a:t>peter.email</a:t>
              </a:r>
              <a:endParaRPr lang="en-US" dirty="0"/>
            </a:p>
            <a:p>
              <a:r>
                <a:rPr lang="en-US" dirty="0" err="1"/>
                <a:t>u'peter@example.org</a:t>
              </a:r>
              <a:r>
                <a:rPr lang="en-US" dirty="0"/>
                <a:t>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2630FD-9D67-4C7C-A4EF-8FE20E9965CF}"/>
                </a:ext>
              </a:extLst>
            </p:cNvPr>
            <p:cNvSpPr txBox="1"/>
            <p:nvPr/>
          </p:nvSpPr>
          <p:spPr>
            <a:xfrm>
              <a:off x="838199" y="3955107"/>
              <a:ext cx="30726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Retrieving a user by username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EF0E0C-407C-40D8-A539-095A769AF25C}"/>
              </a:ext>
            </a:extLst>
          </p:cNvPr>
          <p:cNvSpPr txBox="1"/>
          <p:nvPr/>
        </p:nvSpPr>
        <p:spPr>
          <a:xfrm>
            <a:off x="886264" y="1459751"/>
            <a:ext cx="1231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17097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F6E-E1B9-4CEB-A150-06DC2D03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From the Database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E75555-0DF8-4C0D-A190-F6DAC2E19E0D}"/>
              </a:ext>
            </a:extLst>
          </p:cNvPr>
          <p:cNvGrpSpPr/>
          <p:nvPr/>
        </p:nvGrpSpPr>
        <p:grpSpPr>
          <a:xfrm>
            <a:off x="838200" y="2112239"/>
            <a:ext cx="6899031" cy="1015663"/>
            <a:chOff x="838199" y="3955107"/>
            <a:chExt cx="6899031" cy="10156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901D87-CCC2-4B6E-B35B-5154F14DE76C}"/>
                </a:ext>
              </a:extLst>
            </p:cNvPr>
            <p:cNvSpPr txBox="1"/>
            <p:nvPr/>
          </p:nvSpPr>
          <p:spPr>
            <a:xfrm>
              <a:off x="838199" y="4324439"/>
              <a:ext cx="689903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&gt;&gt;&gt; </a:t>
              </a:r>
              <a:r>
                <a:rPr lang="en-US" dirty="0" err="1"/>
                <a:t>User.query.order_by</a:t>
              </a:r>
              <a:r>
                <a:rPr lang="en-US" dirty="0"/>
                <a:t>(</a:t>
              </a:r>
              <a:r>
                <a:rPr lang="en-US" dirty="0" err="1"/>
                <a:t>User.username</a:t>
              </a:r>
              <a:r>
                <a:rPr lang="en-US" dirty="0"/>
                <a:t>).all()</a:t>
              </a:r>
            </a:p>
            <a:p>
              <a:r>
                <a:rPr lang="en-US" dirty="0"/>
                <a:t>[&lt;User </a:t>
              </a:r>
              <a:r>
                <a:rPr lang="en-US" dirty="0" err="1"/>
                <a:t>u'admin</a:t>
              </a:r>
              <a:r>
                <a:rPr lang="en-US" dirty="0"/>
                <a:t>'&gt;, &lt;User </a:t>
              </a:r>
              <a:r>
                <a:rPr lang="en-US" dirty="0" err="1"/>
                <a:t>u'guest</a:t>
              </a:r>
              <a:r>
                <a:rPr lang="en-US" dirty="0"/>
                <a:t>'&gt;, &lt;User </a:t>
              </a:r>
              <a:r>
                <a:rPr lang="en-US" dirty="0" err="1"/>
                <a:t>u'peter</a:t>
              </a:r>
              <a:r>
                <a:rPr lang="en-US" dirty="0"/>
                <a:t>'&gt;]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C2E801-1D9B-404C-99DA-02A9D7FC1706}"/>
                </a:ext>
              </a:extLst>
            </p:cNvPr>
            <p:cNvSpPr txBox="1"/>
            <p:nvPr/>
          </p:nvSpPr>
          <p:spPr>
            <a:xfrm>
              <a:off x="838199" y="3955107"/>
              <a:ext cx="30726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Ordering Users by something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093CBA-6269-410C-8EC6-C62D1180EA14}"/>
              </a:ext>
            </a:extLst>
          </p:cNvPr>
          <p:cNvGrpSpPr/>
          <p:nvPr/>
        </p:nvGrpSpPr>
        <p:grpSpPr>
          <a:xfrm>
            <a:off x="838199" y="3662934"/>
            <a:ext cx="6899031" cy="1015663"/>
            <a:chOff x="838199" y="3955107"/>
            <a:chExt cx="6899031" cy="1015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218C77-E932-426C-8E53-D15CCECB2494}"/>
                </a:ext>
              </a:extLst>
            </p:cNvPr>
            <p:cNvSpPr txBox="1"/>
            <p:nvPr/>
          </p:nvSpPr>
          <p:spPr>
            <a:xfrm>
              <a:off x="838199" y="4324439"/>
              <a:ext cx="689903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&gt;&gt;&gt; </a:t>
              </a:r>
              <a:r>
                <a:rPr lang="en-US" dirty="0" err="1"/>
                <a:t>User.query.limit</a:t>
              </a:r>
              <a:r>
                <a:rPr lang="en-US" dirty="0"/>
                <a:t>(1).all()</a:t>
              </a:r>
            </a:p>
            <a:p>
              <a:r>
                <a:rPr lang="en-US" dirty="0"/>
                <a:t>[&lt;User </a:t>
              </a:r>
              <a:r>
                <a:rPr lang="en-US" dirty="0" err="1"/>
                <a:t>u'admin</a:t>
              </a:r>
              <a:r>
                <a:rPr lang="en-US" dirty="0"/>
                <a:t>'&gt;]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1B40B-F143-40F8-8653-DD0C385DE899}"/>
                </a:ext>
              </a:extLst>
            </p:cNvPr>
            <p:cNvSpPr txBox="1"/>
            <p:nvPr/>
          </p:nvSpPr>
          <p:spPr>
            <a:xfrm>
              <a:off x="838199" y="3955107"/>
              <a:ext cx="30726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Limiting users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C4862-97E0-43E8-9B2F-936AE7CE41EC}"/>
              </a:ext>
            </a:extLst>
          </p:cNvPr>
          <p:cNvGrpSpPr/>
          <p:nvPr/>
        </p:nvGrpSpPr>
        <p:grpSpPr>
          <a:xfrm>
            <a:off x="838199" y="5213629"/>
            <a:ext cx="6899031" cy="1015663"/>
            <a:chOff x="838199" y="3955107"/>
            <a:chExt cx="6899031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5A4FC9-9C34-4ECB-A150-FEFDF3BBFA2B}"/>
                </a:ext>
              </a:extLst>
            </p:cNvPr>
            <p:cNvSpPr txBox="1"/>
            <p:nvPr/>
          </p:nvSpPr>
          <p:spPr>
            <a:xfrm>
              <a:off x="838199" y="4324439"/>
              <a:ext cx="689903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&gt;&gt;&gt; </a:t>
              </a:r>
              <a:r>
                <a:rPr lang="en-US" dirty="0" err="1"/>
                <a:t>User.query.get</a:t>
              </a:r>
              <a:r>
                <a:rPr lang="en-US" dirty="0"/>
                <a:t>(1)</a:t>
              </a:r>
            </a:p>
            <a:p>
              <a:r>
                <a:rPr lang="en-US" dirty="0"/>
                <a:t>&lt;User </a:t>
              </a:r>
              <a:r>
                <a:rPr lang="en-US" dirty="0" err="1"/>
                <a:t>u'admin</a:t>
              </a:r>
              <a:r>
                <a:rPr lang="en-US" dirty="0"/>
                <a:t>'&gt;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C9027-D388-4077-B464-537E7A05F9E8}"/>
                </a:ext>
              </a:extLst>
            </p:cNvPr>
            <p:cNvSpPr txBox="1"/>
            <p:nvPr/>
          </p:nvSpPr>
          <p:spPr>
            <a:xfrm>
              <a:off x="838199" y="3955107"/>
              <a:ext cx="30726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Getting users by primary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59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1312</Words>
  <Application>Microsoft Office PowerPoint</Application>
  <PresentationFormat>Widescreen</PresentationFormat>
  <Paragraphs>250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Recitation 8</vt:lpstr>
      <vt:lpstr>Creating a SQLite Database -Installation</vt:lpstr>
      <vt:lpstr>Creating the SQLite Database</vt:lpstr>
      <vt:lpstr>Creating a Table in simpledb.db using Flask-SQLAlchemy</vt:lpstr>
      <vt:lpstr>Creating a Table in simpledb.db using Flask-SQLAlchemy</vt:lpstr>
      <vt:lpstr>Inserting to the Database</vt:lpstr>
      <vt:lpstr>Deleting from the Database</vt:lpstr>
      <vt:lpstr>Querying From the Database</vt:lpstr>
      <vt:lpstr>Querying From the Database</vt:lpstr>
      <vt:lpstr>Updating A Database</vt:lpstr>
      <vt:lpstr>Model Relationships - One-to-Many</vt:lpstr>
      <vt:lpstr>Example</vt:lpstr>
      <vt:lpstr>Example</vt:lpstr>
      <vt:lpstr>Many-to-Many Relationship</vt:lpstr>
      <vt:lpstr>Example</vt:lpstr>
      <vt:lpstr>Example</vt:lpstr>
      <vt:lpstr>Example - Association Table</vt:lpstr>
      <vt:lpstr>Lazy Parameter</vt:lpstr>
      <vt:lpstr>Setting lazy = ‘dynamic’</vt:lpstr>
      <vt:lpstr>Setting lazy = ‘select’/ lazy = ‘true’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8</dc:title>
  <dc:creator>Debarun</dc:creator>
  <cp:lastModifiedBy>Debarun</cp:lastModifiedBy>
  <cp:revision>32</cp:revision>
  <dcterms:created xsi:type="dcterms:W3CDTF">2018-11-01T18:00:55Z</dcterms:created>
  <dcterms:modified xsi:type="dcterms:W3CDTF">2018-11-02T15:59:10Z</dcterms:modified>
</cp:coreProperties>
</file>