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35" r:id="rId13"/>
    <p:sldId id="334" r:id="rId14"/>
    <p:sldId id="324" r:id="rId15"/>
    <p:sldId id="325" r:id="rId16"/>
    <p:sldId id="326" r:id="rId17"/>
    <p:sldId id="327" r:id="rId18"/>
    <p:sldId id="338" r:id="rId19"/>
    <p:sldId id="336" r:id="rId20"/>
    <p:sldId id="328" r:id="rId21"/>
    <p:sldId id="329" r:id="rId22"/>
    <p:sldId id="330" r:id="rId23"/>
    <p:sldId id="337" r:id="rId24"/>
    <p:sldId id="331" r:id="rId25"/>
    <p:sldId id="332" r:id="rId26"/>
    <p:sldId id="333" r:id="rId27"/>
    <p:sldId id="33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205ED"/>
    <a:srgbClr val="3404BC"/>
    <a:srgbClr val="FF2121"/>
    <a:srgbClr val="FA0000"/>
    <a:srgbClr val="FF0000"/>
    <a:srgbClr val="EE0000"/>
    <a:srgbClr val="64F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C578BB-8F44-4EBB-9C09-3432C4A6A1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C5E5C5-AD44-4D82-B341-24149559E3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57781-34A6-40A1-97C7-C00182CD379E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E53C00-2ED2-41BD-965C-3DBE49C42B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4E22D0-7EF9-456F-AF17-BA56E7787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A946D-85A4-4C10-81C4-1AF7893EB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66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B5D70-CF93-4A1D-A9DD-9F05273C7F67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F59B3-1A4B-4C73-AEF8-17EC105D8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1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D2C5D-39F5-4DFB-94CC-98B0EA7CA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7F78F6-974A-491C-839F-0DA479017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F8098-4488-4967-87E0-4C13FA5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24ADF-CB5A-4A6D-BF60-C90AA37B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11ED8-7E31-47CB-8CD1-8FC2E0D6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8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B583-436F-486F-9CCF-F76F8F39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EBC87-81F0-459B-BD08-DFA60413E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EFFC7-0D6A-4D5A-A89D-4360E756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0C298-3578-483C-84DF-2931BCEF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E1074-02D4-4748-B698-C97FF58B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41E7B7-0E6E-4137-A4D0-69B56CA40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36E50D-9A48-498C-BAFE-5E102063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E8125-0BFB-466E-9EC3-04899DA2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9D2A3-B5B7-4DEA-880F-DF2B0E84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6648D-B02F-425B-8835-BA05C999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6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B0960-A681-449F-9FE0-58060A64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4361E-FBF0-411D-9FC3-EDF62A63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46AEA-3156-4E07-801E-2892E6F6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9BD7-6FCB-47E5-A652-78E4E1B4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AD90A-71DC-463F-A8F5-0142D55C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67AA-FD50-4D68-B0D8-923BF593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46E54-B734-4485-9ADB-52A31861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0475-493C-465E-B097-772959B9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B3DF4-5670-456D-85F6-D9D5FB76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5C6B-035A-4ED6-9A1C-294C323B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D406-3F71-4B65-9898-74D94FC8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60CA5-1328-44D4-8AEE-A63496DE3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6533CD-201F-4D19-8C28-FEFB5B418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F044B-2344-4DBC-97F8-4624ECDF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BC37C-B7FE-4848-A2BF-CBE53406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82BE8-3E40-4DCB-BC91-28FEDF4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9CC1F-B516-4E62-81B9-A8929B61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BE684-492F-4BEA-89EA-E8640C8D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CA70D8-5249-4414-8906-FA879054F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F4B52-D15B-4D12-8ADF-EFFD70388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22C8A9-44C6-40DD-B54B-227DF74A0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F43147-5E50-49B5-B9E2-441AADC1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71763B-224F-4A40-8403-C52F9E75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08991-BBCF-4B25-BF33-5CEA75ED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3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703C3-5289-4A7D-A874-3B39097F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FEE26D-E4D8-4ED9-8EC6-10E0109A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CF9DC-C463-456E-9DD6-EB9FF49E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DD6B21-C71A-427D-8F77-A9ACDBEAD408}"/>
              </a:ext>
            </a:extLst>
          </p:cNvPr>
          <p:cNvSpPr/>
          <p:nvPr userDrawn="1"/>
        </p:nvSpPr>
        <p:spPr>
          <a:xfrm flipV="1">
            <a:off x="0" y="-1"/>
            <a:ext cx="12192000" cy="860887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A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34924F-9CA1-4AF2-BDC8-0F5B7902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-232340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6538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64B6F-7E17-478C-A2DC-430BC87F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E9EDE0-BA66-477A-A321-BD813FC5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A9F59-2642-4A1D-A5FD-88C004B8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C60CA-A343-41EB-BE18-69DBC825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9BF24-1167-4182-A038-08FA8645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04A80-B74B-4246-AFEB-DBB20879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86644-7034-4BBB-AE75-88DBB2F3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9BFB3-8329-4A83-8CE4-C90083BF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A4FF2-0F47-4E0A-B33D-CE56A6F1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5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FB1C5-8C18-4E5A-9E67-4634B89A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A72AD9-35EB-4036-A9AD-3BB939DD4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43FA1-AA24-44AE-9985-968EBC4F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D5F80-BA21-4E90-B2F3-19F7A3F5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4BAAA-25D1-4888-9D29-D6B63187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65891-4CE0-42C0-98F1-94E80FBB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4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9A1351-FB34-4C18-9957-BC521349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8F255-8D86-49F3-9EFE-0610B733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B12CA-CB47-4769-AE62-A9C5C053E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FE86-4416-4DE5-AC36-0FA93D2FD20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03E49-EE73-4573-BBF2-3BCE3E8D3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40C56-A0BA-4A5F-A681-DCA0D328F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E910-25A8-4A6B-B9A7-7C1E371161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3CF8B7-47A6-46D2-9E80-B6FC6A1BE8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3000">
                <a:schemeClr val="bg1">
                  <a:lumMod val="95000"/>
                </a:schemeClr>
              </a:gs>
              <a:gs pos="69000">
                <a:schemeClr val="bg1">
                  <a:lumMod val="95000"/>
                </a:schemeClr>
              </a:gs>
              <a:gs pos="97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EBDF38-D76F-48C5-A84F-0C57641099F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53" y="6446711"/>
            <a:ext cx="3016295" cy="1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2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42B7A7-A3D8-4C02-8079-CE7F0649A070}"/>
              </a:ext>
            </a:extLst>
          </p:cNvPr>
          <p:cNvSpPr/>
          <p:nvPr/>
        </p:nvSpPr>
        <p:spPr>
          <a:xfrm flipV="1">
            <a:off x="6432000" y="3108688"/>
            <a:ext cx="5760000" cy="127002"/>
          </a:xfrm>
          <a:prstGeom prst="rect">
            <a:avLst/>
          </a:prstGeom>
          <a:gradFill flip="none" rotWithShape="1">
            <a:gsLst>
              <a:gs pos="0">
                <a:srgbClr val="FF2121">
                  <a:shade val="30000"/>
                  <a:satMod val="115000"/>
                </a:srgbClr>
              </a:gs>
              <a:gs pos="50000">
                <a:srgbClr val="FF2121">
                  <a:shade val="67500"/>
                  <a:satMod val="115000"/>
                </a:srgbClr>
              </a:gs>
              <a:gs pos="100000">
                <a:srgbClr val="FF212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70DC3-E87C-40C4-8651-955D1473F44F}"/>
              </a:ext>
            </a:extLst>
          </p:cNvPr>
          <p:cNvSpPr txBox="1"/>
          <p:nvPr/>
        </p:nvSpPr>
        <p:spPr>
          <a:xfrm>
            <a:off x="5684363" y="2439769"/>
            <a:ext cx="641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3D Data Visualizer for C#</a:t>
            </a:r>
            <a:endParaRPr lang="ko-KR" altLang="en-US" sz="36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EDA22-E842-40AA-BB7F-C74DADC26A5E}"/>
              </a:ext>
            </a:extLst>
          </p:cNvPr>
          <p:cNvSpPr txBox="1"/>
          <p:nvPr/>
        </p:nvSpPr>
        <p:spPr>
          <a:xfrm>
            <a:off x="8169983" y="3324953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                            제작자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장민우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23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ChartDirector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0" y="1105441"/>
            <a:ext cx="11660958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Chart Director Event Description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A8C7F8-F003-43B1-997D-E15AB03B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8779"/>
              </p:ext>
            </p:extLst>
          </p:nvPr>
        </p:nvGraphicFramePr>
        <p:xfrm>
          <a:off x="460374" y="1708068"/>
          <a:ext cx="11200584" cy="265252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52808">
                  <a:extLst>
                    <a:ext uri="{9D8B030D-6E8A-4147-A177-3AD203B41FA5}">
                      <a16:colId xmlns:a16="http://schemas.microsoft.com/office/drawing/2014/main" val="1440630913"/>
                    </a:ext>
                  </a:extLst>
                </a:gridCol>
                <a:gridCol w="8047776">
                  <a:extLst>
                    <a:ext uri="{9D8B030D-6E8A-4147-A177-3AD203B41FA5}">
                      <a16:colId xmlns:a16="http://schemas.microsoft.com/office/drawing/2014/main" val="4188498849"/>
                    </a:ext>
                  </a:extLst>
                </a:gridCol>
              </a:tblGrid>
              <a:tr h="3683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chartViewer</a:t>
                      </a:r>
                      <a:r>
                        <a:rPr lang="en-US" altLang="ko-KR" dirty="0"/>
                        <a:t> event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269347"/>
                  </a:ext>
                </a:extLst>
              </a:tr>
              <a:tr h="54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MouseDown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마우스 단추를 누를 때 이벤트가 발생합니다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853889"/>
                  </a:ext>
                </a:extLst>
              </a:tr>
              <a:tr h="54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MouseMove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마우스 포인터가 이동할 때 이벤트가 발생합니다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875479"/>
                  </a:ext>
                </a:extLst>
              </a:tr>
              <a:tr h="54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MouseUp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마우스 단추를 놓을 때 이벤트가 발생합니다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742470"/>
                  </a:ext>
                </a:extLst>
              </a:tr>
              <a:tr h="54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ViewPortChanged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 작업을 통해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ViewPort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변경되거나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WinChartViewer.updateViewPort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호출될 때 이벤트가 발생합니다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64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98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Description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0" y="981616"/>
            <a:ext cx="11601450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1.1 </a:t>
            </a:r>
            <a:r>
              <a:rPr lang="en-US" altLang="ko-KR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openDirectory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이미지파일을 불러오는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Dialog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생성하고 이미지 정보를 수집합니다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1.2 Draw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불러온 이미지 파일을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GrayScale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변환 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3D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모델로 변환하는 함수입니다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생성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2.1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openBtn_Click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버튼클릭 이벤트가 발생하였을 때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openDriectory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함수를 실행합니다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2.2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drawChart_MouseDown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마우스 단추를 누를 때 동작하는 함수를 구현합니다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드래그 작업 허용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2.3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drawChart_MouseMove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drawChart_MouseDown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 이후 드래그에 따라 좌표 값을 바꿔주는 함수입니다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2.4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drawChart_MouseUp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마우스 단추를 뗐을 때 더 이상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drawChart_MouseMove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함수가 동작하지 않도록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 함수입니다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2.5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drawChart_ViewPortChanged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 viewport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update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되었을 때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Draw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함수를 다시 실행하도록 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Global variable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200025" y="791116"/>
            <a:ext cx="11601450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 경로를 저장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string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imgPath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마우스 이벤트 함수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private int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lastMouseX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-1;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private int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lastMouseY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-1;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private bool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isDragging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false;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차트를 움직이기 위한 멤버변수 정의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double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elevationAngle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30;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double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rotationAngle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45;</a:t>
            </a:r>
          </a:p>
        </p:txBody>
      </p:sp>
    </p:spTree>
    <p:extLst>
      <p:ext uri="{BB962C8B-B14F-4D97-AF65-F5344CB8AC3E}">
        <p14:creationId xmlns:p14="http://schemas.microsoft.com/office/powerpoint/2010/main" val="250225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openDriectory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F88F4-975B-4771-B90C-8C6AAEF7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571625"/>
            <a:ext cx="5891425" cy="44576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A09343-FEFB-4FD8-B7E3-3D6FBA6AD896}"/>
              </a:ext>
            </a:extLst>
          </p:cNvPr>
          <p:cNvSpPr/>
          <p:nvPr/>
        </p:nvSpPr>
        <p:spPr>
          <a:xfrm>
            <a:off x="422454" y="1038226"/>
            <a:ext cx="9294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 장에서 아래와 같은 대화상자를 생성하는 영역에 대해 설명하겠습니다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42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openDriectory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0" y="1105441"/>
            <a:ext cx="11660958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</a:t>
            </a:r>
            <a:r>
              <a:rPr lang="en-US" altLang="ko-KR" sz="2000" dirty="0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파일오픈창 생성 및 설정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OpenFileDialog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ofd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OpenFileDialog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openfileDialog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를 생성합니다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ofd.Title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</a:t>
            </a:r>
            <a:r>
              <a:rPr lang="en-US" altLang="ko-KR" sz="2000" dirty="0" err="1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FileOpen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타이틀의 이름을 정의합니다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ofd.FileName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파일 이름의 초기값을 지정합니다 이 부분은 파일을 클릭하면 변경됩니다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ofd.Filter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"JPEG File(*.jpg)|*.</a:t>
            </a:r>
            <a:r>
              <a:rPr lang="en-US" altLang="ko-KR" sz="2000" dirty="0" err="1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jpg|Bitmap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File(*.bmp)|*.</a:t>
            </a:r>
            <a:r>
              <a:rPr lang="en-US" altLang="ko-KR" sz="2000" dirty="0" err="1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bmp|PNG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File(*.</a:t>
            </a:r>
            <a:r>
              <a:rPr lang="en-US" altLang="ko-KR" sz="2000" dirty="0" err="1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png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)|*.</a:t>
            </a:r>
            <a:r>
              <a:rPr lang="en-US" altLang="ko-KR" sz="2000" dirty="0" err="1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png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		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찾고자 하는 파일만 보여지게 하기 위해 필터를 구성합니다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</a:t>
            </a:r>
            <a:r>
              <a:rPr lang="en-US" altLang="ko-KR" sz="2000" dirty="0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//Dialog Load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DialogResult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ofd.ShowDialog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  → 파일 세팅이 완료되면 대화상자를 </a:t>
            </a:r>
            <a:r>
              <a:rPr lang="ko-KR" altLang="en-US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로드합니다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7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openDriectory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561975" y="1105441"/>
            <a:ext cx="11660958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if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DialogResult.OK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 </a:t>
            </a:r>
            <a:r>
              <a:rPr lang="en-US" altLang="ko-KR" sz="2000" dirty="0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//</a:t>
            </a:r>
            <a:r>
              <a:rPr lang="en-US" altLang="ko-KR" sz="2000" dirty="0" err="1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DialogResult</a:t>
            </a:r>
            <a:r>
              <a:rPr lang="en-US" altLang="ko-KR" sz="2000" dirty="0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OK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   string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fileName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ofd.SafeFileName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File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명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확장자를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Get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 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fileFullName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ofd.FileName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File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경로와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File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명을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Get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label1.Text = 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파일명 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: "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+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fileName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label1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에 파일명을 입력</a:t>
            </a:r>
            <a:endParaRPr lang="en-US" altLang="ko-KR" sz="2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	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return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fileFullName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이미지 정보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(filename + Path)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DialogResult.Cancel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</a:t>
            </a:r>
            <a:r>
              <a:rPr lang="en-US" altLang="ko-KR" sz="2000" dirty="0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//Dialog Result Cancel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대화상자를 종료하였을 경우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“”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문자열을 넘겨줍니다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Draw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함수 사용불가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0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561975" y="1162591"/>
            <a:ext cx="13506450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	Mat IMG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Mat(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imgPath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OpenDriectory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함수로 부터 받은 이미지 정보를 통해 이미지를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Mat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의 인자로 받아옵니다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 </a:t>
            </a:r>
            <a:endParaRPr lang="en-US" altLang="ko-KR" sz="2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↓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Grayscale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로 변환하기 위한 영역입니다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Mat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imgGray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Mat(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Test.Rows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Test.Cols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MatType.CV_8UC1);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	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imgGray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img.CvtColor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(ColorConversionCodes.BGR2GRAY);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byte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[,] data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byte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imgGray.Rows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imgGray.Cols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이미지의 행과 열의 픽셀크기로 배열의 사이즈를 정의합니다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n-NO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	</a:t>
            </a:r>
            <a:r>
              <a:rPr lang="nn-NO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for</a:t>
            </a:r>
            <a:r>
              <a:rPr lang="nn-NO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</a:t>
            </a:r>
            <a:r>
              <a:rPr lang="nn-NO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int</a:t>
            </a:r>
            <a:r>
              <a:rPr lang="nn-NO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i = 0; i &lt; imgGray.Rows; i++)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j = 0; j &lt;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imgGray.Cols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j++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data[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j]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imgGray.At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&lt;Byte&gt;(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j);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픽셀데이터를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data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배열에 넣어줍니다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0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7D98E6-F0FC-4109-AA9D-D5B37703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1" y="1087979"/>
            <a:ext cx="6422335" cy="50011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617C69-7B41-4EB1-A956-34C099CD5044}"/>
              </a:ext>
            </a:extLst>
          </p:cNvPr>
          <p:cNvSpPr/>
          <p:nvPr/>
        </p:nvSpPr>
        <p:spPr>
          <a:xfrm>
            <a:off x="6797490" y="1087979"/>
            <a:ext cx="5289735" cy="286232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본격적으로 차트를 그려보는 함수에 대해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정의할 것입니다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ChartDriector6.2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문서를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참조하면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차트를 형성하는 방법에 대해서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알 수 있습니다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프로젝트의 차트 디자인은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Scatterd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Data Surface Chart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디자인을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많이 참고하였습니다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60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776B85-D760-49D8-B2E1-FA6E74055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1" y="1458920"/>
            <a:ext cx="292168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0414C5-A851-49CC-9D39-344AD98C2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" y="1458920"/>
            <a:ext cx="2921680" cy="360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F41A27-384F-4732-A74D-FA092907B25C}"/>
              </a:ext>
            </a:extLst>
          </p:cNvPr>
          <p:cNvSpPr/>
          <p:nvPr/>
        </p:nvSpPr>
        <p:spPr>
          <a:xfrm>
            <a:off x="772217" y="5126579"/>
            <a:ext cx="2127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RGB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채널의 이미지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EC7E44-0F1E-447D-B15C-7007D12A8913}"/>
              </a:ext>
            </a:extLst>
          </p:cNvPr>
          <p:cNvSpPr/>
          <p:nvPr/>
        </p:nvSpPr>
        <p:spPr>
          <a:xfrm>
            <a:off x="4192903" y="5126579"/>
            <a:ext cx="2127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GrayScale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68E8D-1EBA-4D31-AE29-EBE904E5818E}"/>
              </a:ext>
            </a:extLst>
          </p:cNvPr>
          <p:cNvSpPr/>
          <p:nvPr/>
        </p:nvSpPr>
        <p:spPr>
          <a:xfrm>
            <a:off x="6611994" y="1458920"/>
            <a:ext cx="5493589" cy="378565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i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Grayscale</a:t>
            </a:r>
            <a:r>
              <a:rPr lang="ko-KR" altLang="en-US" sz="2000" i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변환하는 이유</a:t>
            </a:r>
            <a:endParaRPr lang="en-US" altLang="ko-KR" sz="2000" i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Draw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함수를 정의하기에 앞서 이미지를 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Grayscale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변환하는 이유에 대해서 알 필요가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있습니다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차원의 이미지를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차원의 도형으로 표현하기 위해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픽셀의 가로길이 및 세로길이 그리고 높이를 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표현할 밝기 값이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필요합니다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그러나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RGB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경우 채널이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개가 존재하며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채널의 값을 다루기에는 비효율적이라 볼 수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있습니다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그렇기 때문에 단일채널인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grayscale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변환하여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0~255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값으로 높이를 표현하도록 하는 것 입니다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5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561975" y="1105441"/>
            <a:ext cx="11660958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double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[]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dataX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double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TestGray.Rows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*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TestGray.Cols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];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그리드의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x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좌표 입니다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double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[]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dataY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double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TestGray.Rows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*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TestGray.Cols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];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그리드의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y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좌표 입니다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double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[]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dataZ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double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TestGray.Rows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*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TestGray.Cols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];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	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→ 그리드의 포인터 마다 들어가게 되는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GrayValue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값을 입력하는 배열입니다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	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dataX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dataY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dataZ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는 이후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setData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함수의 인자로 사용됩니다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 panose="020B0604020202020204" pitchFamily="34" charset="0"/>
            </a:endParaRPr>
          </a:p>
          <a:p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SIZE = 0;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</a:t>
            </a:r>
            <a:r>
              <a:rPr lang="en-US" altLang="ko-KR" sz="2000" dirty="0" err="1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uint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x = 0; x &lt;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TestGray.Rows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 x++)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</a:t>
            </a:r>
            <a:r>
              <a:rPr lang="es-E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for</a:t>
            </a:r>
            <a:r>
              <a:rPr lang="es-E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</a:t>
            </a:r>
            <a:r>
              <a:rPr lang="es-E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uint</a:t>
            </a:r>
            <a:r>
              <a:rPr lang="es-E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y = 0; y &lt; TestGray.Cols; y++)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dataX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[SIZE] = x;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dataY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[SIZE] = y;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dataZ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[SIZE] = data[x, y];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 SIZE++;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EB95A86-C936-4562-96FA-FDED421911FB}"/>
              </a:ext>
            </a:extLst>
          </p:cNvPr>
          <p:cNvSpPr txBox="1">
            <a:spLocks/>
          </p:cNvSpPr>
          <p:nvPr/>
        </p:nvSpPr>
        <p:spPr>
          <a:xfrm>
            <a:off x="246471" y="1343566"/>
            <a:ext cx="11660958" cy="4906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  General Information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     1.1 System Configuration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     1.2 Development Environment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2.0 Setting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           2.1 </a:t>
            </a:r>
            <a:r>
              <a:rPr lang="en-US" altLang="ko-KR" sz="2000" dirty="0" err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Winform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</a:t>
            </a:r>
            <a:r>
              <a:rPr lang="en-US" altLang="ko-KR" sz="2000" dirty="0" err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.Net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Framework) setting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           2.2 Import Chart Director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    3.0 Function Description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           3.1 set Global variable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           3.2 Open Directory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           3.3 Draw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           3.4 Mouse Events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4.0 Result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917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439919" y="991682"/>
            <a:ext cx="13071837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          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↓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SurfaceChart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의 모양을 구현하는 코드입니다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ChartDriector6.2 Document Surface Charts samples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참고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 panose="020B0604020202020204" pitchFamily="34" charset="0"/>
            </a:endParaRPr>
          </a:p>
          <a:p>
            <a:endParaRPr lang="en-US" altLang="ko-KR" sz="2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SurfaceChart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c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SurfaceChart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(595, 400);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c.setPlotRegion(240, 170, 250, 250, 180);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c.setData(dataX, dataY, dataZ);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c.setInterpolation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(100, 100);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c.setViewAngle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elevationAngle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rotationAngle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c.setShadingMode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Chart.RectangularFrame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c.setColorAxis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(530, 270,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Chart.Left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200,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Chart.Right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c.setWallColor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(0x000000);</a:t>
            </a:r>
          </a:p>
          <a:p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c.setWallGrid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(0xffffff, 0xffffff, 0xffffff, 0x888888, 0x888888, 0x888888);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c.setWallThickness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(0, 0, 0);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c.setWallVisibility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</a:t>
            </a:r>
          </a:p>
          <a:p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c.xAxis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().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setTitle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"Y Axis"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"Arial Bold"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15);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c.yAxis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().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setTitle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"X Axis"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"Arial Bold"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15);</a:t>
            </a:r>
          </a:p>
          <a:p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c.xAxis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().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setLabelStyle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"Arial"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10);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c.yAxis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().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setLabelStyle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"Arial"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10);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c.zAxis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().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setLabelStyle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"Arial"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10);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c.colorAxis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().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setLabelStyle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"Arial"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10);</a:t>
            </a:r>
          </a:p>
          <a:p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// Output the chart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viewer.Chart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c;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0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openBtn_Click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439919" y="1105441"/>
            <a:ext cx="13071837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↓버튼을 클릭하면 발생하는 이벤트 입니다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	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전역변수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imgPath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에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openDirectory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함수에서의 반환되는 값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(Path,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filename)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을 저장합니다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	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imgPath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openDriectory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↓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updateViewPort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함수를 실행시켜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ViewPortChanged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이벤트를 </a:t>
            </a:r>
            <a:r>
              <a:rPr lang="ko-KR" altLang="en-US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동작시킵니다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drawChart.updateViewPort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4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1BDDAB-813D-4D4B-B237-64FDEB265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282" b="-1"/>
          <a:stretch/>
        </p:blipFill>
        <p:spPr>
          <a:xfrm>
            <a:off x="0" y="857251"/>
            <a:ext cx="12192000" cy="60007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6CD32D-0BF7-4505-B73D-66D89D934F8D}"/>
              </a:ext>
            </a:extLst>
          </p:cNvPr>
          <p:cNvSpPr/>
          <p:nvPr/>
        </p:nvSpPr>
        <p:spPr>
          <a:xfrm>
            <a:off x="85822" y="996434"/>
            <a:ext cx="1161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https://www.advsofteng.com/tutorials/extra.html 에서 마우스이벤트의 샘플코드를 다운로드 받을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12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drawChart_MouseDown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439919" y="1105441"/>
            <a:ext cx="13071837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↓마우스 클릭 이벤트가 발생했을 때 동작하는 함수입니다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	  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isDragging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을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true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로 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(0 != 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e.Button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&amp;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MouseButtons.Left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// Start Drag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isDragging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lastMouseX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e.X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lastMouseY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e.Y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(sender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WinChartViewer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).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updateViewPort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4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drawChart_MouseMove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439919" y="1105441"/>
            <a:ext cx="13071837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	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↓마우스가 이동할 때 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Move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에서 발생하는 이벤트에 따라 가로축과 세로축이 변하도록 한다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	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isDragging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rotationAngle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+= 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lastMouseX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-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e.X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 * 90.0 / 360;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elevationAngle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+= 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e.Y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-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lastMouseY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 * 90.0 / 270;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lastMouseX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e.X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lastMouseY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e.Y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(sender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WinChartViewer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).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updateViewPort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9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drawChart_MouseUp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439919" y="1105441"/>
            <a:ext cx="13071837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↓마우스 단추를 뗐을 때 더 이상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drawChart_MouseMove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함수가 동작하지 않도록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 함수입니다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	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(0 != 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e.Button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&amp;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MouseButtons.Left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>
                <a:solidFill>
                  <a:srgbClr val="008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// End Drag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isDragging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(sender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as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WinChartViewer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).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updateViewPort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1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drawChart_ViewPortChanged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-439919" y="1105441"/>
            <a:ext cx="13071837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	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↓</a:t>
            </a:r>
            <a:r>
              <a:rPr lang="en-US" altLang="ko-KR" sz="200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ViewPortChanged</a:t>
            </a:r>
            <a:r>
              <a:rPr lang="ko-KR" altLang="en-US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 이벤트가 발생했을 때 화면을 다시 그려주도록 합니다</a:t>
            </a:r>
            <a:r>
              <a:rPr lang="en-US" altLang="ko-KR" sz="20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	</a:t>
            </a:r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e.NeedUpdateChart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Draw(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drawChart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);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8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07E7B2-5994-4E80-A3D3-928A1C21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266825"/>
            <a:ext cx="5200650" cy="480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726438-C11E-441B-ADD2-81D59A8C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266825"/>
            <a:ext cx="52006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1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Configuration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EB95A86-C936-4562-96FA-FDED421911FB}"/>
              </a:ext>
            </a:extLst>
          </p:cNvPr>
          <p:cNvSpPr txBox="1">
            <a:spLocks/>
          </p:cNvSpPr>
          <p:nvPr/>
        </p:nvSpPr>
        <p:spPr>
          <a:xfrm>
            <a:off x="265521" y="1334041"/>
            <a:ext cx="11660958" cy="4906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en-US" altLang="ko-KR" sz="2400" b="1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276335-9F84-41E5-B586-C0322AE5AC33}"/>
              </a:ext>
            </a:extLst>
          </p:cNvPr>
          <p:cNvGrpSpPr/>
          <p:nvPr/>
        </p:nvGrpSpPr>
        <p:grpSpPr>
          <a:xfrm>
            <a:off x="3820103" y="2065808"/>
            <a:ext cx="1440000" cy="1440000"/>
            <a:chOff x="3813753" y="2065808"/>
            <a:chExt cx="1440000" cy="1440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B72910C-26F6-401D-8453-A5E7449AA215}"/>
                </a:ext>
              </a:extLst>
            </p:cNvPr>
            <p:cNvSpPr/>
            <p:nvPr/>
          </p:nvSpPr>
          <p:spPr>
            <a:xfrm>
              <a:off x="3813753" y="2065808"/>
              <a:ext cx="1440000" cy="1440000"/>
            </a:xfrm>
            <a:prstGeom prst="ellips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8D7207C-74E6-4E78-8D25-052EF0033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734" y="2346187"/>
              <a:ext cx="913989" cy="913989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92C936-F4A7-4979-A9E1-B0D8CD1D3CA5}"/>
              </a:ext>
            </a:extLst>
          </p:cNvPr>
          <p:cNvGrpSpPr/>
          <p:nvPr/>
        </p:nvGrpSpPr>
        <p:grpSpPr>
          <a:xfrm>
            <a:off x="759508" y="2065808"/>
            <a:ext cx="1440000" cy="1440000"/>
            <a:chOff x="759508" y="2065808"/>
            <a:chExt cx="1440000" cy="144000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F8CB2C2-0CC5-45FA-8CB3-B1668F5B8450}"/>
                </a:ext>
              </a:extLst>
            </p:cNvPr>
            <p:cNvSpPr/>
            <p:nvPr/>
          </p:nvSpPr>
          <p:spPr>
            <a:xfrm>
              <a:off x="759508" y="2065808"/>
              <a:ext cx="1440000" cy="1440000"/>
            </a:xfrm>
            <a:prstGeom prst="ellips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48B1EC5-78BE-499E-AB01-6587EB21B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170" y="2456470"/>
              <a:ext cx="658677" cy="658677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E9A134-9EE6-45A3-806A-C2A37E0CCB77}"/>
              </a:ext>
            </a:extLst>
          </p:cNvPr>
          <p:cNvGrpSpPr/>
          <p:nvPr/>
        </p:nvGrpSpPr>
        <p:grpSpPr>
          <a:xfrm>
            <a:off x="9941294" y="2065808"/>
            <a:ext cx="1440000" cy="1440000"/>
            <a:chOff x="9941294" y="2065808"/>
            <a:chExt cx="1440000" cy="144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6455B6E-48D3-4394-8CD5-D83EC9ED4198}"/>
                </a:ext>
              </a:extLst>
            </p:cNvPr>
            <p:cNvSpPr/>
            <p:nvPr/>
          </p:nvSpPr>
          <p:spPr>
            <a:xfrm>
              <a:off x="9941294" y="2065808"/>
              <a:ext cx="1440000" cy="1440000"/>
            </a:xfrm>
            <a:prstGeom prst="ellips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9" descr="C:\Documents and Settings\TK\바탕 화면\태은\동아리\작품\image\icon\ppt\수정파일\화재경과시간_수정1.png">
              <a:extLst>
                <a:ext uri="{FF2B5EF4-FFF2-40B4-BE49-F238E27FC236}">
                  <a16:creationId xmlns:a16="http://schemas.microsoft.com/office/drawing/2014/main" id="{CAE00C70-D8DD-454C-B79C-F1DD8E8A3962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90360" y="2253725"/>
              <a:ext cx="1141868" cy="1012202"/>
            </a:xfrm>
            <a:prstGeom prst="rect">
              <a:avLst/>
            </a:prstGeom>
            <a:noFill/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70EFDA-DACE-4409-8BFD-E4A5E7ACDE7C}"/>
              </a:ext>
            </a:extLst>
          </p:cNvPr>
          <p:cNvGrpSpPr/>
          <p:nvPr/>
        </p:nvGrpSpPr>
        <p:grpSpPr>
          <a:xfrm>
            <a:off x="6880698" y="2065808"/>
            <a:ext cx="1440000" cy="1440000"/>
            <a:chOff x="6887048" y="2065808"/>
            <a:chExt cx="1440000" cy="144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49EAE3A-E43C-4D12-BF19-1A2AFF1D54BB}"/>
                </a:ext>
              </a:extLst>
            </p:cNvPr>
            <p:cNvSpPr/>
            <p:nvPr/>
          </p:nvSpPr>
          <p:spPr>
            <a:xfrm>
              <a:off x="6887048" y="2065808"/>
              <a:ext cx="1440000" cy="1440000"/>
            </a:xfrm>
            <a:prstGeom prst="ellips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3F94DD4-564A-4BE8-85BE-EA2958E0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409" y="2346187"/>
              <a:ext cx="827277" cy="827277"/>
            </a:xfrm>
            <a:prstGeom prst="rect">
              <a:avLst/>
            </a:prstGeom>
          </p:spPr>
        </p:pic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FABD13D3-DF81-4CA4-834F-CE0DA3107FFB}"/>
              </a:ext>
            </a:extLst>
          </p:cNvPr>
          <p:cNvSpPr txBox="1">
            <a:spLocks/>
          </p:cNvSpPr>
          <p:nvPr/>
        </p:nvSpPr>
        <p:spPr>
          <a:xfrm>
            <a:off x="6026376" y="3671015"/>
            <a:ext cx="3191332" cy="2060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Meters and Gauges</a:t>
            </a: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X, Y, Z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영역의 값을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선형 미터로 표현하거나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게이지를 표시할 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있습니다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0D1C4B1B-CAF8-4F94-A445-F0A65D45A65F}"/>
              </a:ext>
            </a:extLst>
          </p:cNvPr>
          <p:cNvSpPr txBox="1">
            <a:spLocks/>
          </p:cNvSpPr>
          <p:nvPr/>
        </p:nvSpPr>
        <p:spPr>
          <a:xfrm>
            <a:off x="8836707" y="3671015"/>
            <a:ext cx="3698194" cy="2060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Chart</a:t>
            </a: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표시하고 싶은 데이터를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지속적으로 불러올 수 있습니다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41B12F75-8066-4629-B4FE-B2C3B5A42F21}"/>
              </a:ext>
            </a:extLst>
          </p:cNvPr>
          <p:cNvSpPr txBox="1">
            <a:spLocks/>
          </p:cNvSpPr>
          <p:nvPr/>
        </p:nvSpPr>
        <p:spPr>
          <a:xfrm>
            <a:off x="-51831" y="3671015"/>
            <a:ext cx="3100332" cy="2060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csv File</a:t>
            </a: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csv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파일을 읽어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gray value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따라 입체도형을 구현합니다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4D2DF460-D3A4-443E-AF9C-57C1DB72CCF8}"/>
              </a:ext>
            </a:extLst>
          </p:cNvPr>
          <p:cNvSpPr txBox="1">
            <a:spLocks/>
          </p:cNvSpPr>
          <p:nvPr/>
        </p:nvSpPr>
        <p:spPr>
          <a:xfrm>
            <a:off x="2943690" y="3671015"/>
            <a:ext cx="3188776" cy="2060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Event</a:t>
            </a: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마우스 이벤트 기능을 통해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구현된 도형을 자유롭게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움직일 수 있습니다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3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Environment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EB95A86-C936-4562-96FA-FDED421911FB}"/>
              </a:ext>
            </a:extLst>
          </p:cNvPr>
          <p:cNvSpPr txBox="1">
            <a:spLocks/>
          </p:cNvSpPr>
          <p:nvPr/>
        </p:nvSpPr>
        <p:spPr>
          <a:xfrm>
            <a:off x="265521" y="1334041"/>
            <a:ext cx="11660958" cy="4906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en-US" altLang="ko-KR" sz="2400" b="1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849A28-3ED0-49FD-B6DD-212536DD6714}"/>
              </a:ext>
            </a:extLst>
          </p:cNvPr>
          <p:cNvSpPr txBox="1">
            <a:spLocks/>
          </p:cNvSpPr>
          <p:nvPr/>
        </p:nvSpPr>
        <p:spPr>
          <a:xfrm>
            <a:off x="417921" y="1486441"/>
            <a:ext cx="11660958" cy="4906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OS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- Microsoft Windows 10 64bit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Language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- C#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.Net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Language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-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ChartDirector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-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OpenCvSharp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Reference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- (Chart Director Library) https://www.advsofteng.com/index.html</a:t>
            </a:r>
          </a:p>
        </p:txBody>
      </p:sp>
    </p:spTree>
    <p:extLst>
      <p:ext uri="{BB962C8B-B14F-4D97-AF65-F5344CB8AC3E}">
        <p14:creationId xmlns:p14="http://schemas.microsoft.com/office/powerpoint/2010/main" val="157842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Winform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Framework) setting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28C00-BF1E-4D5F-A8E6-72C3E958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8" y="1657259"/>
            <a:ext cx="7871057" cy="354348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0" y="1105441"/>
            <a:ext cx="11660958" cy="4906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생성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 프로젝트 →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Visual C#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→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Windows Forms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.Net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Framework)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→ 새 프로젝트를 생성합니다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38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Winform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Framework) setting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0" y="1105441"/>
            <a:ext cx="11660958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 생성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2.1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도구상자에서 버튼상자를 클릭하여 윈도우폼으로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드래그하여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생성합니다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2.2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버튼 속성창에서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Text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원하는 이름으로 변경하고 버튼 클릭이벤트를 생성합니다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버튼 클릭만으로 가능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3A1FA3-E1F6-4D82-A5BA-122C15CC4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1" y="1768395"/>
            <a:ext cx="1854244" cy="3356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597BFD-F1A7-4710-81E2-C6423B382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39" y="1750530"/>
            <a:ext cx="2838388" cy="335694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7361E9-D737-4EDB-9766-409AC1160D6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95525" y="2514600"/>
            <a:ext cx="1695450" cy="932265"/>
          </a:xfrm>
          <a:prstGeom prst="straightConnector1">
            <a:avLst/>
          </a:prstGeom>
          <a:ln w="38100">
            <a:solidFill>
              <a:srgbClr val="FF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2E254A77-A7C8-462E-A9E1-75EEBD3D77F1}"/>
              </a:ext>
            </a:extLst>
          </p:cNvPr>
          <p:cNvSpPr/>
          <p:nvPr/>
        </p:nvSpPr>
        <p:spPr>
          <a:xfrm>
            <a:off x="6991350" y="3057525"/>
            <a:ext cx="390525" cy="590550"/>
          </a:xfrm>
          <a:prstGeom prst="chevron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3500000" scaled="1"/>
            <a:tileRect/>
          </a:gradFill>
          <a:ln>
            <a:solidFill>
              <a:srgbClr val="420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9C3958-C2EE-4A42-84DF-DF1CA3BCA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273" b="15034"/>
          <a:stretch/>
        </p:blipFill>
        <p:spPr>
          <a:xfrm>
            <a:off x="7857998" y="1768395"/>
            <a:ext cx="3764417" cy="33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0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ChartDirector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0" y="1105441"/>
            <a:ext cx="11660958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netchartdir.dll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1.1 www.advsofteng.com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접속하여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download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메뉴에서 상위 카테고리를 설치합니다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1.2 https://www.advsofteng.com/doc/cdnet.htm#cover.htm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에는 라이브러리가 잘 정리되어 있기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   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때문에 반드시 확인하여야 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다운로드 폴더 내에도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Document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있음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776D2A-9BA9-44EA-8F02-98FABBED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2" y="1742996"/>
            <a:ext cx="10568553" cy="33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4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ChartDirector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0" y="1105441"/>
            <a:ext cx="11660958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netchartdir.dll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참조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2.1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설치가 끝나면 참조관리자에서 동적라이브러리를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netchartdir.dll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파일을 추가합니다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536214-512B-404D-B72B-B623466D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" y="1567451"/>
            <a:ext cx="7981951" cy="3983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79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867D31-F319-400D-AB92-20E0D26A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1657350"/>
            <a:ext cx="3689540" cy="37719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FB205D6-5995-41FF-8C28-397391F1B934}"/>
              </a:ext>
            </a:extLst>
          </p:cNvPr>
          <p:cNvSpPr txBox="1">
            <a:spLocks/>
          </p:cNvSpPr>
          <p:nvPr/>
        </p:nvSpPr>
        <p:spPr>
          <a:xfrm>
            <a:off x="265521" y="-2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ChartDirector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12B2D4-6A73-40B8-8D79-F7F20C369513}"/>
              </a:ext>
            </a:extLst>
          </p:cNvPr>
          <p:cNvSpPr txBox="1">
            <a:spLocks/>
          </p:cNvSpPr>
          <p:nvPr/>
        </p:nvSpPr>
        <p:spPr>
          <a:xfrm>
            <a:off x="0" y="1105441"/>
            <a:ext cx="11660958" cy="5876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404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netchartdir.dll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참조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3.1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도구상자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→ 항목선택 →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winchartViewer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추가합니다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endParaRPr lang="en-US" altLang="ko-KR" sz="1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3.2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이후 마우스 이벤트를 할 수 있도록 속성창에서 마우스 이벤트와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ViewportChanged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이벤트를 생성합니다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598B3-315A-48F2-89A8-B6B95C76D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774744"/>
            <a:ext cx="3327571" cy="36545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13F2BA-B3A9-4491-84ED-82D6760DB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07" y="3543300"/>
            <a:ext cx="2044805" cy="412771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7CD1079-4469-4D7A-8B2E-F7E674F48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5541"/>
              </p:ext>
            </p:extLst>
          </p:nvPr>
        </p:nvGraphicFramePr>
        <p:xfrm>
          <a:off x="8842374" y="1774743"/>
          <a:ext cx="3044825" cy="27635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4825">
                  <a:extLst>
                    <a:ext uri="{9D8B030D-6E8A-4147-A177-3AD203B41FA5}">
                      <a16:colId xmlns:a16="http://schemas.microsoft.com/office/drawing/2014/main" val="1440630913"/>
                    </a:ext>
                  </a:extLst>
                </a:gridCol>
              </a:tblGrid>
              <a:tr h="23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chartViewer</a:t>
                      </a:r>
                      <a:r>
                        <a:rPr lang="en-US" altLang="ko-KR" dirty="0"/>
                        <a:t> event</a:t>
                      </a:r>
                      <a:endParaRPr lang="ko-KR" altLang="en-US" dirty="0"/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269347"/>
                  </a:ext>
                </a:extLst>
              </a:tr>
              <a:tr h="59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MouseDown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853889"/>
                  </a:ext>
                </a:extLst>
              </a:tr>
              <a:tr h="59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MouseMove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875479"/>
                  </a:ext>
                </a:extLst>
              </a:tr>
              <a:tr h="59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MouseUp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42470"/>
                  </a:ext>
                </a:extLst>
              </a:tr>
              <a:tr h="59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ViewPortChanged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644434"/>
                  </a:ext>
                </a:extLst>
              </a:tr>
            </a:tbl>
          </a:graphicData>
        </a:graphic>
      </p:graphicFrame>
      <p:sp>
        <p:nvSpPr>
          <p:cNvPr id="12" name="사다리꼴 11">
            <a:extLst>
              <a:ext uri="{FF2B5EF4-FFF2-40B4-BE49-F238E27FC236}">
                <a16:creationId xmlns:a16="http://schemas.microsoft.com/office/drawing/2014/main" id="{A1B89BA4-F176-40BD-8224-C4B254CFC580}"/>
              </a:ext>
            </a:extLst>
          </p:cNvPr>
          <p:cNvSpPr/>
          <p:nvPr/>
        </p:nvSpPr>
        <p:spPr>
          <a:xfrm rot="16200000">
            <a:off x="7103491" y="2799442"/>
            <a:ext cx="2763583" cy="714183"/>
          </a:xfrm>
          <a:prstGeom prst="trapezoid">
            <a:avLst>
              <a:gd name="adj" fmla="val 171248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1101</Words>
  <Application>Microsoft Office PowerPoint</Application>
  <PresentationFormat>와이드스크린</PresentationFormat>
  <Paragraphs>373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KoPub돋움체 Bold</vt:lpstr>
      <vt:lpstr>KoPub돋움체 Medium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장민우</dc:creator>
  <cp:lastModifiedBy>장민우</cp:lastModifiedBy>
  <cp:revision>142</cp:revision>
  <dcterms:created xsi:type="dcterms:W3CDTF">2018-12-14T11:16:50Z</dcterms:created>
  <dcterms:modified xsi:type="dcterms:W3CDTF">2019-01-25T01:09:17Z</dcterms:modified>
</cp:coreProperties>
</file>