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42" r:id="rId3"/>
    <p:sldId id="471" r:id="rId4"/>
    <p:sldId id="472" r:id="rId5"/>
    <p:sldId id="473" r:id="rId6"/>
    <p:sldId id="474" r:id="rId7"/>
    <p:sldId id="257" r:id="rId8"/>
    <p:sldId id="258" r:id="rId9"/>
    <p:sldId id="514" r:id="rId10"/>
    <p:sldId id="515" r:id="rId11"/>
    <p:sldId id="259" r:id="rId12"/>
    <p:sldId id="475" r:id="rId13"/>
    <p:sldId id="477" r:id="rId14"/>
    <p:sldId id="516" r:id="rId15"/>
    <p:sldId id="543" r:id="rId16"/>
    <p:sldId id="476" r:id="rId17"/>
    <p:sldId id="544" r:id="rId18"/>
    <p:sldId id="260" r:id="rId19"/>
    <p:sldId id="517" r:id="rId20"/>
    <p:sldId id="545" r:id="rId21"/>
    <p:sldId id="478" r:id="rId22"/>
    <p:sldId id="518" r:id="rId23"/>
    <p:sldId id="546" r:id="rId24"/>
    <p:sldId id="519" r:id="rId25"/>
    <p:sldId id="520" r:id="rId26"/>
    <p:sldId id="521" r:id="rId27"/>
    <p:sldId id="522" r:id="rId28"/>
    <p:sldId id="523" r:id="rId29"/>
    <p:sldId id="524" r:id="rId30"/>
    <p:sldId id="525" r:id="rId31"/>
    <p:sldId id="526" r:id="rId32"/>
    <p:sldId id="527" r:id="rId33"/>
    <p:sldId id="528" r:id="rId34"/>
    <p:sldId id="529" r:id="rId35"/>
    <p:sldId id="530" r:id="rId36"/>
    <p:sldId id="531" r:id="rId37"/>
    <p:sldId id="532" r:id="rId38"/>
    <p:sldId id="533" r:id="rId39"/>
    <p:sldId id="534" r:id="rId40"/>
    <p:sldId id="535" r:id="rId41"/>
    <p:sldId id="536" r:id="rId42"/>
    <p:sldId id="541" r:id="rId43"/>
    <p:sldId id="537" r:id="rId44"/>
    <p:sldId id="538" r:id="rId45"/>
    <p:sldId id="539" r:id="rId46"/>
    <p:sldId id="540" r:id="rId47"/>
    <p:sldId id="542" r:id="rId48"/>
    <p:sldId id="325" r:id="rId49"/>
    <p:sldId id="333" r:id="rId50"/>
    <p:sldId id="334" r:id="rId51"/>
    <p:sldId id="335" r:id="rId52"/>
    <p:sldId id="336" r:id="rId53"/>
    <p:sldId id="337" r:id="rId54"/>
    <p:sldId id="338" r:id="rId55"/>
    <p:sldId id="339" r:id="rId56"/>
    <p:sldId id="340" r:id="rId57"/>
    <p:sldId id="341" r:id="rId58"/>
    <p:sldId id="328" r:id="rId59"/>
    <p:sldId id="547" r:id="rId60"/>
    <p:sldId id="511" r:id="rId61"/>
    <p:sldId id="513" r:id="rId62"/>
    <p:sldId id="512" r:id="rId63"/>
  </p:sldIdLst>
  <p:sldSz cx="12192000" cy="6858000"/>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6" autoAdjust="0"/>
    <p:restoredTop sz="94374" autoAdjust="0"/>
  </p:normalViewPr>
  <p:slideViewPr>
    <p:cSldViewPr snapToGrid="0">
      <p:cViewPr varScale="1">
        <p:scale>
          <a:sx n="74" d="100"/>
          <a:sy n="74" d="100"/>
        </p:scale>
        <p:origin x="4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07609-B867-4841-A613-288A616E5FD9}" type="datetimeFigureOut">
              <a:rPr lang="en-IN" smtClean="0"/>
              <a:pPr/>
              <a:t>12-03-2020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59DCA-A91D-4DBA-9EA2-88165F1A1CD8}" type="slidenum">
              <a:rPr lang="en-IN" smtClean="0"/>
              <a:pPr/>
              <a:t>‹#›</a:t>
            </a:fld>
            <a:endParaRPr lang="en-IN"/>
          </a:p>
        </p:txBody>
      </p:sp>
    </p:spTree>
    <p:extLst>
      <p:ext uri="{BB962C8B-B14F-4D97-AF65-F5344CB8AC3E}">
        <p14:creationId xmlns:p14="http://schemas.microsoft.com/office/powerpoint/2010/main" val="141914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cin.ufpe.br/~tfl2/artificial-intelligence-modern-approach.9780131038059.25368.pdf"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a:t>
            </a:fld>
            <a:endParaRPr lang="en-IN"/>
          </a:p>
        </p:txBody>
      </p:sp>
    </p:spTree>
    <p:extLst>
      <p:ext uri="{BB962C8B-B14F-4D97-AF65-F5344CB8AC3E}">
        <p14:creationId xmlns:p14="http://schemas.microsoft.com/office/powerpoint/2010/main" val="3068955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Source--https://cse.buffalo.edu/~shapiro/Courses/CSE563/Slides/krrSlides.pdf</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15</a:t>
            </a:fld>
            <a:endParaRPr lang="en-IN"/>
          </a:p>
        </p:txBody>
      </p:sp>
    </p:spTree>
    <p:extLst>
      <p:ext uri="{BB962C8B-B14F-4D97-AF65-F5344CB8AC3E}">
        <p14:creationId xmlns:p14="http://schemas.microsoft.com/office/powerpoint/2010/main" val="1115510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Source--https://cse.buffalo.edu/~shapiro/Courses/CSE563/Slides/krrSlides.pdf</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16</a:t>
            </a:fld>
            <a:endParaRPr lang="en-IN"/>
          </a:p>
        </p:txBody>
      </p:sp>
    </p:spTree>
    <p:extLst>
      <p:ext uri="{BB962C8B-B14F-4D97-AF65-F5344CB8AC3E}">
        <p14:creationId xmlns:p14="http://schemas.microsoft.com/office/powerpoint/2010/main" val="380865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Source--https://cse.buffalo.edu/~shapiro/Courses/CSE563/Slides/krrSlides.pdf</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17</a:t>
            </a:fld>
            <a:endParaRPr lang="en-IN"/>
          </a:p>
        </p:txBody>
      </p:sp>
    </p:spTree>
    <p:extLst>
      <p:ext uri="{BB962C8B-B14F-4D97-AF65-F5344CB8AC3E}">
        <p14:creationId xmlns:p14="http://schemas.microsoft.com/office/powerpoint/2010/main" val="4224820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 https://www.javatpoint.com/the-wumpus-world-in-artificial-intelligence</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18</a:t>
            </a:fld>
            <a:endParaRPr lang="en-IN"/>
          </a:p>
        </p:txBody>
      </p:sp>
    </p:spTree>
    <p:extLst>
      <p:ext uri="{BB962C8B-B14F-4D97-AF65-F5344CB8AC3E}">
        <p14:creationId xmlns:p14="http://schemas.microsoft.com/office/powerpoint/2010/main" val="588819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https://www.javatpoint.com/the-wumpus-world-in-artificial-intelligence</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19</a:t>
            </a:fld>
            <a:endParaRPr lang="en-IN"/>
          </a:p>
        </p:txBody>
      </p:sp>
    </p:spTree>
    <p:extLst>
      <p:ext uri="{BB962C8B-B14F-4D97-AF65-F5344CB8AC3E}">
        <p14:creationId xmlns:p14="http://schemas.microsoft.com/office/powerpoint/2010/main" val="174112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https://www.javatpoint.com/the-wumpus-world-in-artificial-intelligence</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20</a:t>
            </a:fld>
            <a:endParaRPr lang="en-IN"/>
          </a:p>
        </p:txBody>
      </p:sp>
    </p:spTree>
    <p:extLst>
      <p:ext uri="{BB962C8B-B14F-4D97-AF65-F5344CB8AC3E}">
        <p14:creationId xmlns:p14="http://schemas.microsoft.com/office/powerpoint/2010/main" val="373245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 https://www.javatpoint.com/the-wumpus-world-in-artificial-intelligence</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21</a:t>
            </a:fld>
            <a:endParaRPr lang="en-IN"/>
          </a:p>
        </p:txBody>
      </p:sp>
    </p:spTree>
    <p:extLst>
      <p:ext uri="{BB962C8B-B14F-4D97-AF65-F5344CB8AC3E}">
        <p14:creationId xmlns:p14="http://schemas.microsoft.com/office/powerpoint/2010/main" val="2304093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https://www.javatpoint.com/the-wumpus-world-in-artificial-intelligence</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22</a:t>
            </a:fld>
            <a:endParaRPr lang="en-IN"/>
          </a:p>
        </p:txBody>
      </p:sp>
    </p:spTree>
    <p:extLst>
      <p:ext uri="{BB962C8B-B14F-4D97-AF65-F5344CB8AC3E}">
        <p14:creationId xmlns:p14="http://schemas.microsoft.com/office/powerpoint/2010/main" val="380402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https://www.javatpoint.com/the-wumpus-world-in-artificial-intelligence</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23</a:t>
            </a:fld>
            <a:endParaRPr lang="en-IN"/>
          </a:p>
        </p:txBody>
      </p:sp>
    </p:spTree>
    <p:extLst>
      <p:ext uri="{BB962C8B-B14F-4D97-AF65-F5344CB8AC3E}">
        <p14:creationId xmlns:p14="http://schemas.microsoft.com/office/powerpoint/2010/main" val="692836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http://aima.eecs.berkeley.edu/slides-ppt/m9-inference.ppt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24</a:t>
            </a:fld>
            <a:endParaRPr lang="en-IN"/>
          </a:p>
        </p:txBody>
      </p:sp>
    </p:spTree>
    <p:extLst>
      <p:ext uri="{BB962C8B-B14F-4D97-AF65-F5344CB8AC3E}">
        <p14:creationId xmlns:p14="http://schemas.microsoft.com/office/powerpoint/2010/main" val="26376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a:t>
            </a:r>
            <a:r>
              <a:rPr lang="en-US" baseline="0" dirty="0"/>
              <a:t> -- </a:t>
            </a:r>
            <a:r>
              <a:rPr lang="en-US" dirty="0"/>
              <a:t>https://www.javatpoint.com/knowledge-representation-in-ai</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7</a:t>
            </a:fld>
            <a:endParaRPr lang="en-IN"/>
          </a:p>
        </p:txBody>
      </p:sp>
    </p:spTree>
    <p:extLst>
      <p:ext uri="{BB962C8B-B14F-4D97-AF65-F5344CB8AC3E}">
        <p14:creationId xmlns:p14="http://schemas.microsoft.com/office/powerpoint/2010/main" val="3889963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http://aima.eecs.berkeley.edu/slides-ppt/m9-inference.ppt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25</a:t>
            </a:fld>
            <a:endParaRPr lang="en-IN"/>
          </a:p>
        </p:txBody>
      </p:sp>
    </p:spTree>
    <p:extLst>
      <p:ext uri="{BB962C8B-B14F-4D97-AF65-F5344CB8AC3E}">
        <p14:creationId xmlns:p14="http://schemas.microsoft.com/office/powerpoint/2010/main" val="1349384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 The</a:t>
            </a:r>
            <a:r>
              <a:rPr lang="en-US" baseline="0" dirty="0"/>
              <a:t> image is taken from the source ---</a:t>
            </a:r>
            <a:r>
              <a:rPr lang="en-US" dirty="0"/>
              <a:t>http://aima.eecs.berkeley.edu/slides-ppt/m9-inference.ppt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26</a:t>
            </a:fld>
            <a:endParaRPr lang="en-IN"/>
          </a:p>
        </p:txBody>
      </p:sp>
    </p:spTree>
    <p:extLst>
      <p:ext uri="{BB962C8B-B14F-4D97-AF65-F5344CB8AC3E}">
        <p14:creationId xmlns:p14="http://schemas.microsoft.com/office/powerpoint/2010/main" val="3768600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 The</a:t>
            </a:r>
            <a:r>
              <a:rPr lang="en-US" baseline="0" dirty="0"/>
              <a:t> image is taken from the source ---</a:t>
            </a:r>
            <a:r>
              <a:rPr lang="en-US" dirty="0"/>
              <a:t>http://aima.eecs.berkeley.edu/slides-ppt/m9-inference.ppt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27</a:t>
            </a:fld>
            <a:endParaRPr lang="en-IN"/>
          </a:p>
        </p:txBody>
      </p:sp>
    </p:spTree>
    <p:extLst>
      <p:ext uri="{BB962C8B-B14F-4D97-AF65-F5344CB8AC3E}">
        <p14:creationId xmlns:p14="http://schemas.microsoft.com/office/powerpoint/2010/main" val="374062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28</a:t>
            </a:fld>
            <a:endParaRPr lang="en-IN"/>
          </a:p>
        </p:txBody>
      </p:sp>
    </p:spTree>
    <p:extLst>
      <p:ext uri="{BB962C8B-B14F-4D97-AF65-F5344CB8AC3E}">
        <p14:creationId xmlns:p14="http://schemas.microsoft.com/office/powerpoint/2010/main" val="3377091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 The</a:t>
            </a:r>
            <a:r>
              <a:rPr lang="en-US" baseline="0" dirty="0"/>
              <a:t> image is taken from the source ---</a:t>
            </a:r>
            <a:r>
              <a:rPr lang="en-US" dirty="0"/>
              <a:t>http://aima.eecs.berkeley.edu/slides-ppt/m9-inference.ppt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29</a:t>
            </a:fld>
            <a:endParaRPr lang="en-IN"/>
          </a:p>
        </p:txBody>
      </p:sp>
    </p:spTree>
    <p:extLst>
      <p:ext uri="{BB962C8B-B14F-4D97-AF65-F5344CB8AC3E}">
        <p14:creationId xmlns:p14="http://schemas.microsoft.com/office/powerpoint/2010/main" val="2925193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source ---</a:t>
            </a:r>
            <a:r>
              <a:rPr lang="en-US" dirty="0"/>
              <a:t>http://aima.eecs.berkeley.edu/slides-ppt/m9-inference.ppt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30</a:t>
            </a:fld>
            <a:endParaRPr lang="en-IN"/>
          </a:p>
        </p:txBody>
      </p:sp>
    </p:spTree>
    <p:extLst>
      <p:ext uri="{BB962C8B-B14F-4D97-AF65-F5344CB8AC3E}">
        <p14:creationId xmlns:p14="http://schemas.microsoft.com/office/powerpoint/2010/main" val="2306937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 source ---</a:t>
            </a:r>
            <a:r>
              <a:rPr lang="en-US" dirty="0"/>
              <a:t>http://aima.eecs.berkeley.edu/slides-ppt/m9-inference.ppt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31</a:t>
            </a:fld>
            <a:endParaRPr lang="en-IN"/>
          </a:p>
        </p:txBody>
      </p:sp>
    </p:spTree>
    <p:extLst>
      <p:ext uri="{BB962C8B-B14F-4D97-AF65-F5344CB8AC3E}">
        <p14:creationId xmlns:p14="http://schemas.microsoft.com/office/powerpoint/2010/main" val="864834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32</a:t>
            </a:fld>
            <a:endParaRPr lang="en-IN"/>
          </a:p>
        </p:txBody>
      </p:sp>
    </p:spTree>
    <p:extLst>
      <p:ext uri="{BB962C8B-B14F-4D97-AF65-F5344CB8AC3E}">
        <p14:creationId xmlns:p14="http://schemas.microsoft.com/office/powerpoint/2010/main" val="3566896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33</a:t>
            </a:fld>
            <a:endParaRPr lang="en-IN"/>
          </a:p>
        </p:txBody>
      </p:sp>
    </p:spTree>
    <p:extLst>
      <p:ext uri="{BB962C8B-B14F-4D97-AF65-F5344CB8AC3E}">
        <p14:creationId xmlns:p14="http://schemas.microsoft.com/office/powerpoint/2010/main" val="1236704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34</a:t>
            </a:fld>
            <a:endParaRPr lang="en-IN"/>
          </a:p>
        </p:txBody>
      </p:sp>
    </p:spTree>
    <p:extLst>
      <p:ext uri="{BB962C8B-B14F-4D97-AF65-F5344CB8AC3E}">
        <p14:creationId xmlns:p14="http://schemas.microsoft.com/office/powerpoint/2010/main" val="2670897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IN" baseline="0" dirty="0"/>
              <a:t> --http://wps.prenhall.com/wps/media/objects/1617/1656830/PPT11.ppt</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8</a:t>
            </a:fld>
            <a:endParaRPr lang="en-IN"/>
          </a:p>
        </p:txBody>
      </p:sp>
    </p:spTree>
    <p:extLst>
      <p:ext uri="{BB962C8B-B14F-4D97-AF65-F5344CB8AC3E}">
        <p14:creationId xmlns:p14="http://schemas.microsoft.com/office/powerpoint/2010/main" val="2178836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35</a:t>
            </a:fld>
            <a:endParaRPr lang="en-IN"/>
          </a:p>
        </p:txBody>
      </p:sp>
    </p:spTree>
    <p:extLst>
      <p:ext uri="{BB962C8B-B14F-4D97-AF65-F5344CB8AC3E}">
        <p14:creationId xmlns:p14="http://schemas.microsoft.com/office/powerpoint/2010/main" val="1190935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36</a:t>
            </a:fld>
            <a:endParaRPr lang="en-IN"/>
          </a:p>
        </p:txBody>
      </p:sp>
    </p:spTree>
    <p:extLst>
      <p:ext uri="{BB962C8B-B14F-4D97-AF65-F5344CB8AC3E}">
        <p14:creationId xmlns:p14="http://schemas.microsoft.com/office/powerpoint/2010/main" val="1055690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37</a:t>
            </a:fld>
            <a:endParaRPr lang="en-IN"/>
          </a:p>
        </p:txBody>
      </p:sp>
    </p:spTree>
    <p:extLst>
      <p:ext uri="{BB962C8B-B14F-4D97-AF65-F5344CB8AC3E}">
        <p14:creationId xmlns:p14="http://schemas.microsoft.com/office/powerpoint/2010/main" val="2851704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38</a:t>
            </a:fld>
            <a:endParaRPr lang="en-IN"/>
          </a:p>
        </p:txBody>
      </p:sp>
    </p:spTree>
    <p:extLst>
      <p:ext uri="{BB962C8B-B14F-4D97-AF65-F5344CB8AC3E}">
        <p14:creationId xmlns:p14="http://schemas.microsoft.com/office/powerpoint/2010/main" val="997646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40</a:t>
            </a:fld>
            <a:endParaRPr lang="en-IN"/>
          </a:p>
        </p:txBody>
      </p:sp>
    </p:spTree>
    <p:extLst>
      <p:ext uri="{BB962C8B-B14F-4D97-AF65-F5344CB8AC3E}">
        <p14:creationId xmlns:p14="http://schemas.microsoft.com/office/powerpoint/2010/main" val="1835118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source ---</a:t>
            </a:r>
            <a:r>
              <a:rPr lang="en-US" dirty="0"/>
              <a:t>http://aima.eecs.berkeley.edu/slides-ppt/m9-inference.ppt</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41</a:t>
            </a:fld>
            <a:endParaRPr lang="en-IN"/>
          </a:p>
        </p:txBody>
      </p:sp>
    </p:spTree>
    <p:extLst>
      <p:ext uri="{BB962C8B-B14F-4D97-AF65-F5344CB8AC3E}">
        <p14:creationId xmlns:p14="http://schemas.microsoft.com/office/powerpoint/2010/main" val="1327092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 --http://aima.eecs.berkeley.edu/slides-ppt/m7-logic.ppt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43</a:t>
            </a:fld>
            <a:endParaRPr lang="en-IN"/>
          </a:p>
        </p:txBody>
      </p:sp>
    </p:spTree>
    <p:extLst>
      <p:ext uri="{BB962C8B-B14F-4D97-AF65-F5344CB8AC3E}">
        <p14:creationId xmlns:p14="http://schemas.microsoft.com/office/powerpoint/2010/main" val="749509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http://aima.eecs.berkeley.edu/slides-ppt/m7-logic.ppt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44</a:t>
            </a:fld>
            <a:endParaRPr lang="en-IN"/>
          </a:p>
        </p:txBody>
      </p:sp>
    </p:spTree>
    <p:extLst>
      <p:ext uri="{BB962C8B-B14F-4D97-AF65-F5344CB8AC3E}">
        <p14:creationId xmlns:p14="http://schemas.microsoft.com/office/powerpoint/2010/main" val="2286152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The</a:t>
            </a:r>
            <a:r>
              <a:rPr lang="en-US" baseline="0" dirty="0"/>
              <a:t> image is taken from the source ---</a:t>
            </a:r>
            <a:r>
              <a:rPr lang="en-US" dirty="0"/>
              <a:t>http://aima.eecs.berkeley.edu/slides-ppt/m7-logic.ppt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45</a:t>
            </a:fld>
            <a:endParaRPr lang="en-IN"/>
          </a:p>
        </p:txBody>
      </p:sp>
    </p:spTree>
    <p:extLst>
      <p:ext uri="{BB962C8B-B14F-4D97-AF65-F5344CB8AC3E}">
        <p14:creationId xmlns:p14="http://schemas.microsoft.com/office/powerpoint/2010/main" val="809498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Source--https://people.cs.pitt.edu/~wiebe/courses/CS2710/lectures/chapter9.ppt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46</a:t>
            </a:fld>
            <a:endParaRPr lang="en-IN"/>
          </a:p>
        </p:txBody>
      </p:sp>
    </p:spTree>
    <p:extLst>
      <p:ext uri="{BB962C8B-B14F-4D97-AF65-F5344CB8AC3E}">
        <p14:creationId xmlns:p14="http://schemas.microsoft.com/office/powerpoint/2010/main" val="398593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 : http://wps.prenhall.com/wps/media/objects/1617/1656830/PPT11.ppt</a:t>
            </a:r>
          </a:p>
          <a:p>
            <a:r>
              <a:rPr lang="en-US" dirty="0"/>
              <a:t>https://study.com/academy/lesson/knowledge-engineering-in-ai-definition-process-examples.html</a:t>
            </a:r>
          </a:p>
        </p:txBody>
      </p:sp>
      <p:sp>
        <p:nvSpPr>
          <p:cNvPr id="4" name="Slide Number Placeholder 3"/>
          <p:cNvSpPr>
            <a:spLocks noGrp="1"/>
          </p:cNvSpPr>
          <p:nvPr>
            <p:ph type="sldNum" sz="quarter" idx="10"/>
          </p:nvPr>
        </p:nvSpPr>
        <p:spPr/>
        <p:txBody>
          <a:bodyPr/>
          <a:lstStyle/>
          <a:p>
            <a:fld id="{D6F59DCA-A91D-4DBA-9EA2-88165F1A1CD8}" type="slidenum">
              <a:rPr lang="en-IN" smtClean="0"/>
              <a:pPr/>
              <a:t>9</a:t>
            </a:fld>
            <a:endParaRPr lang="en-IN"/>
          </a:p>
        </p:txBody>
      </p:sp>
    </p:spTree>
    <p:extLst>
      <p:ext uri="{BB962C8B-B14F-4D97-AF65-F5344CB8AC3E}">
        <p14:creationId xmlns:p14="http://schemas.microsoft.com/office/powerpoint/2010/main" val="20997981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u="none" kern="1200" dirty="0">
                <a:solidFill>
                  <a:schemeClr val="tx1"/>
                </a:solidFill>
                <a:latin typeface="+mn-lt"/>
                <a:ea typeface="+mn-ea"/>
                <a:cs typeface="+mn-cs"/>
              </a:rPr>
              <a:t>Source : </a:t>
            </a:r>
            <a:r>
              <a:rPr lang="en-US" sz="1200" u="sng" kern="1200" dirty="0">
                <a:solidFill>
                  <a:schemeClr val="tx1"/>
                </a:solidFill>
                <a:latin typeface="+mn-lt"/>
                <a:ea typeface="+mn-ea"/>
                <a:cs typeface="+mn-cs"/>
                <a:hlinkClick r:id="rId3"/>
              </a:rPr>
              <a:t>https://www.cin.ufpe.br/~tfl2/artificial-intelligence-modern-approach.9780131038059.25368.pdf</a:t>
            </a:r>
            <a:endParaRPr lang="en-US" sz="1200" u="sng"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47</a:t>
            </a:fld>
            <a:endParaRPr lang="en-IN"/>
          </a:p>
        </p:txBody>
      </p:sp>
    </p:spTree>
    <p:extLst>
      <p:ext uri="{BB962C8B-B14F-4D97-AF65-F5344CB8AC3E}">
        <p14:creationId xmlns:p14="http://schemas.microsoft.com/office/powerpoint/2010/main" val="3845234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62</a:t>
            </a:fld>
            <a:endParaRPr lang="en-IN"/>
          </a:p>
        </p:txBody>
      </p:sp>
    </p:spTree>
    <p:extLst>
      <p:ext uri="{BB962C8B-B14F-4D97-AF65-F5344CB8AC3E}">
        <p14:creationId xmlns:p14="http://schemas.microsoft.com/office/powerpoint/2010/main" val="101559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 the image is taken from source --https://study.com/academy/lesson/knowledge-engineering-in-ai-definition-process-examples.html</a:t>
            </a:r>
          </a:p>
        </p:txBody>
      </p:sp>
      <p:sp>
        <p:nvSpPr>
          <p:cNvPr id="4" name="Slide Number Placeholder 3"/>
          <p:cNvSpPr>
            <a:spLocks noGrp="1"/>
          </p:cNvSpPr>
          <p:nvPr>
            <p:ph type="sldNum" sz="quarter" idx="10"/>
          </p:nvPr>
        </p:nvSpPr>
        <p:spPr/>
        <p:txBody>
          <a:bodyPr/>
          <a:lstStyle/>
          <a:p>
            <a:fld id="{D6F59DCA-A91D-4DBA-9EA2-88165F1A1CD8}" type="slidenum">
              <a:rPr lang="en-IN" smtClean="0"/>
              <a:pPr/>
              <a:t>10</a:t>
            </a:fld>
            <a:endParaRPr lang="en-IN"/>
          </a:p>
        </p:txBody>
      </p:sp>
    </p:spTree>
    <p:extLst>
      <p:ext uri="{BB962C8B-B14F-4D97-AF65-F5344CB8AC3E}">
        <p14:creationId xmlns:p14="http://schemas.microsoft.com/office/powerpoint/2010/main" val="148824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a:t>
            </a:r>
            <a:r>
              <a:rPr lang="en-US" baseline="0" dirty="0"/>
              <a:t> -- </a:t>
            </a:r>
            <a:r>
              <a:rPr lang="en-US" dirty="0"/>
              <a:t>https://www.cse.iitb.ac.in/~cs621-2011/2011-seminars/OntologyEngineering.ppt</a:t>
            </a:r>
          </a:p>
          <a:p>
            <a:endParaRPr lang="en-IN" dirty="0"/>
          </a:p>
          <a:p>
            <a:r>
              <a:rPr lang="en-US" dirty="0"/>
              <a:t>An ontology is a </a:t>
            </a:r>
            <a:r>
              <a:rPr lang="en-US" dirty="0" err="1"/>
              <a:t>speciﬁcation</a:t>
            </a:r>
            <a:r>
              <a:rPr lang="en-US" dirty="0"/>
              <a:t> of a conceptualization. An ontology </a:t>
            </a:r>
            <a:r>
              <a:rPr lang="en-US" dirty="0" err="1"/>
              <a:t>speciﬁes</a:t>
            </a:r>
            <a:r>
              <a:rPr lang="en-US" dirty="0"/>
              <a:t> the meanings of the symbols in an information system.</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11</a:t>
            </a:fld>
            <a:endParaRPr lang="en-IN"/>
          </a:p>
        </p:txBody>
      </p:sp>
    </p:spTree>
    <p:extLst>
      <p:ext uri="{BB962C8B-B14F-4D97-AF65-F5344CB8AC3E}">
        <p14:creationId xmlns:p14="http://schemas.microsoft.com/office/powerpoint/2010/main" val="187425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Source--https://www.cse.iitb.ac.in/~cs621-2011/2011-seminars/OntologyEngineering.ppt</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12</a:t>
            </a:fld>
            <a:endParaRPr lang="en-IN"/>
          </a:p>
        </p:txBody>
      </p:sp>
    </p:spTree>
    <p:extLst>
      <p:ext uri="{BB962C8B-B14F-4D97-AF65-F5344CB8AC3E}">
        <p14:creationId xmlns:p14="http://schemas.microsoft.com/office/powerpoint/2010/main" val="288903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Source--https://cse.buffalo.edu/~shapiro/Courses/CSE563/Slides/krrSlides.pdf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13</a:t>
            </a:fld>
            <a:endParaRPr lang="en-IN"/>
          </a:p>
        </p:txBody>
      </p:sp>
    </p:spTree>
    <p:extLst>
      <p:ext uri="{BB962C8B-B14F-4D97-AF65-F5344CB8AC3E}">
        <p14:creationId xmlns:p14="http://schemas.microsoft.com/office/powerpoint/2010/main" val="305427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Source--https://cse.buffalo.edu/~shapiro/Courses/CSE563/Slides/krrSlides.pdf</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14</a:t>
            </a:fld>
            <a:endParaRPr lang="en-IN"/>
          </a:p>
        </p:txBody>
      </p:sp>
    </p:spTree>
    <p:extLst>
      <p:ext uri="{BB962C8B-B14F-4D97-AF65-F5344CB8AC3E}">
        <p14:creationId xmlns:p14="http://schemas.microsoft.com/office/powerpoint/2010/main" val="122802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03CF78-07F4-45E3-95E7-3574FF84BC43}" type="datetime1">
              <a:rPr lang="en-IN" smtClean="0"/>
              <a:pPr/>
              <a:t>12-03-2020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071840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414FA9-CF22-4D47-958C-6F7A3C1664D2}" type="datetime1">
              <a:rPr lang="en-IN" smtClean="0"/>
              <a:pPr/>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C5BE56-5F92-44CA-A5F3-2BFC3E817DDB}" type="datetime1">
              <a:rPr lang="en-IN" smtClean="0"/>
              <a:pPr/>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2739804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8EFA54-BD14-416B-BD70-F3E51A0DDBA5}" type="datetime1">
              <a:rPr lang="en-IN" smtClean="0"/>
              <a:pPr/>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b="1"/>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91142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76FCC0-C8F8-47B0-9CD6-E6F5A8D3D4B5}" type="datetime1">
              <a:rPr lang="en-IN" smtClean="0"/>
              <a:pPr/>
              <a:t>12-03-2020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51E91B-906A-448A-9F8F-5BA2F8BDCD21}" type="datetime1">
              <a:rPr lang="en-IN" smtClean="0"/>
              <a:pPr/>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1077AD5-BEB5-4E6C-BBA4-AEA9914D5FBA}" type="datetime1">
              <a:rPr lang="en-IN" smtClean="0"/>
              <a:pPr/>
              <a:t>12-03-2020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0E79C3E-7F5F-45F3-9491-503685C61DBD}" type="datetime1">
              <a:rPr lang="en-IN" smtClean="0"/>
              <a:pPr/>
              <a:t>12-03-2020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C0CD893-2D57-44BD-B85C-6239357CA64B}" type="datetime1">
              <a:rPr lang="en-IN" smtClean="0"/>
              <a:pPr/>
              <a:t>12-03-2020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771F9-013F-4F32-8F49-966135993C40}" type="datetime1">
              <a:rPr lang="en-IN" smtClean="0"/>
              <a:pPr/>
              <a:t>12-03-2020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926A20-9899-44F9-826B-84BDA1EA4D25}" type="datetime1">
              <a:rPr lang="en-IN" smtClean="0"/>
              <a:pPr/>
              <a:t>12-03-2020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08287E-0492-4E28-A868-006EF4642436}" type="datetime1">
              <a:rPr lang="en-IN" smtClean="0"/>
              <a:pPr/>
              <a:t>12-03-2020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2D96-3015-4039-8B0B-731501647568}" type="datetime1">
              <a:rPr lang="en-IN" smtClean="0"/>
              <a:pPr/>
              <a:t>12-03-2020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pPr/>
              <a:t>‹#›</a:t>
            </a:fld>
            <a:endParaRPr lang="en-IN"/>
          </a:p>
        </p:txBody>
      </p:sp>
      <p:sp>
        <p:nvSpPr>
          <p:cNvPr id="9" name="Slide Number Placeholder 5"/>
          <p:cNvSpPr txBox="1">
            <a:spLocks/>
          </p:cNvSpPr>
          <p:nvPr userDrawn="1"/>
        </p:nvSpPr>
        <p:spPr>
          <a:xfrm>
            <a:off x="11668258" y="6356350"/>
            <a:ext cx="393879" cy="365125"/>
          </a:xfrm>
          <a:prstGeom prst="rect">
            <a:avLst/>
          </a:prstGeom>
        </p:spPr>
        <p:txBody>
          <a:bodyPr/>
          <a:lstStyle>
            <a:defPPr>
              <a:defRPr lang="en-US"/>
            </a:defPPr>
            <a:lvl1pPr marL="0" algn="l" defTabSz="914400" rtl="0" eaLnBrk="1" latinLnBrk="0" hangingPunct="1">
              <a:defRPr sz="18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z="1400" smtClean="0"/>
              <a:pPr/>
              <a:t>‹#›</a:t>
            </a:fld>
            <a:endParaRPr lang="en-IN" sz="1400" dirty="0"/>
          </a:p>
        </p:txBody>
      </p:sp>
      <p:sp>
        <p:nvSpPr>
          <p:cNvPr id="10" name="Rectangle 1"/>
          <p:cNvSpPr>
            <a:spLocks noChangeArrowheads="1"/>
          </p:cNvSpPr>
          <p:nvPr userDrawn="1"/>
        </p:nvSpPr>
        <p:spPr bwMode="auto">
          <a:xfrm>
            <a:off x="203200" y="377825"/>
            <a:ext cx="500062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12700" fontAlgn="auto">
              <a:spcBef>
                <a:spcPts val="0"/>
              </a:spcBef>
              <a:spcAft>
                <a:spcPts val="0"/>
              </a:spcAft>
              <a:buNone/>
              <a:defRPr/>
            </a:pPr>
            <a:r>
              <a:rPr lang="en-US" sz="2400" b="1" spc="-20" dirty="0">
                <a:latin typeface="Helvetica" panose="020B0604020202020204" pitchFamily="2" charset="0"/>
                <a:cs typeface="Arial" panose="020B0604020202020204" pitchFamily="34" charset="0"/>
              </a:rPr>
              <a:t>Knowledge and reasoning </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3" Type="http://schemas.openxmlformats.org/officeDocument/2006/relationships/hyperlink" Target="https://en.wikipedia.org/wiki/Artificial_intelligence" TargetMode="Externa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hyperlink" Target="https://www.javatpoint.com/ai-resolution-in-first-order-log" TargetMode="External"/><Relationship Id="rId4" Type="http://schemas.openxmlformats.org/officeDocument/2006/relationships/hyperlink" Target="http://www.alanturing.net/turing_archive/pages/reference%20articles/what%20is%20ai.html"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7Rz47HnTZ_k" TargetMode="Externa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hyperlink" Target="https://www.youtube.com/watch?v=C_iqWGOhvak" TargetMode="External"/><Relationship Id="rId5" Type="http://schemas.openxmlformats.org/officeDocument/2006/relationships/hyperlink" Target="https://www.youtube.com/watch?v=Dso6EKzvXHo" TargetMode="External"/><Relationship Id="rId4" Type="http://schemas.openxmlformats.org/officeDocument/2006/relationships/hyperlink" Target="https://www.youtube.com/watch?v=NTSZMdGlo4g" TargetMode="Externa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321601"/>
            <a:ext cx="10248181" cy="2043829"/>
          </a:xfrm>
          <a:prstGeom prst="rect">
            <a:avLst/>
          </a:prstGeom>
        </p:spPr>
        <p:txBody>
          <a:bodyPr wrap="square">
            <a:spAutoFit/>
          </a:bodyPr>
          <a:lstStyle/>
          <a:p>
            <a:pPr algn="ctr" fontAlgn="auto">
              <a:lnSpc>
                <a:spcPct val="150000"/>
              </a:lnSpc>
              <a:spcBef>
                <a:spcPts val="0"/>
              </a:spcBef>
              <a:spcAft>
                <a:spcPts val="0"/>
              </a:spcAft>
              <a:defRPr/>
            </a:pPr>
            <a:r>
              <a:rPr lang="en-US" sz="4000" b="1" spc="-20" dirty="0">
                <a:latin typeface="Helvetica" panose="020B0604020202020204" pitchFamily="2" charset="0"/>
                <a:cs typeface="Arial" panose="020B0604020202020204" pitchFamily="34" charset="0"/>
              </a:rPr>
              <a:t>Artificial Intelligence</a:t>
            </a:r>
            <a:r>
              <a:rPr lang="en-US" sz="3600" b="1" spc="-20" dirty="0">
                <a:latin typeface="Helvetica" panose="020B0604020202020204" pitchFamily="2" charset="0"/>
                <a:cs typeface="Arial" panose="020B0604020202020204" pitchFamily="34" charset="0"/>
              </a:rPr>
              <a:t> </a:t>
            </a:r>
            <a:endParaRPr lang="en-US" sz="2000" b="1" spc="-20" dirty="0">
              <a:latin typeface="Helvetica" panose="020B0604020202020204" pitchFamily="2" charset="0"/>
              <a:cs typeface="Arial" panose="020B0604020202020204" pitchFamily="34" charset="0"/>
            </a:endParaRPr>
          </a:p>
          <a:p>
            <a:pPr algn="ctr" fontAlgn="auto">
              <a:lnSpc>
                <a:spcPct val="150000"/>
              </a:lnSpc>
              <a:spcBef>
                <a:spcPts val="0"/>
              </a:spcBef>
              <a:spcAft>
                <a:spcPts val="0"/>
              </a:spcAft>
              <a:defRPr/>
            </a:pPr>
            <a:r>
              <a:rPr lang="en-US" sz="2000" b="1" spc="-20" dirty="0">
                <a:latin typeface="Helvetica" panose="020B0604020202020204" pitchFamily="2" charset="0"/>
                <a:cs typeface="Arial" panose="020B0604020202020204" pitchFamily="34" charset="0"/>
              </a:rPr>
              <a:t> </a:t>
            </a:r>
            <a:r>
              <a:rPr lang="en-IN" b="1" dirty="0">
                <a:latin typeface="Helvetica" panose="020B0604020202020204" pitchFamily="2" charset="0"/>
              </a:rPr>
              <a:t>Module Number: </a:t>
            </a:r>
            <a:r>
              <a:rPr lang="en-IN" b="1" dirty="0" smtClean="0">
                <a:latin typeface="Helvetica" panose="020B0604020202020204" pitchFamily="2" charset="0"/>
              </a:rPr>
              <a:t>3.2</a:t>
            </a:r>
            <a:endParaRPr lang="en-IN" b="1" dirty="0">
              <a:latin typeface="Helvetica" panose="020B0604020202020204" pitchFamily="2" charset="0"/>
            </a:endParaRPr>
          </a:p>
          <a:p>
            <a:pPr algn="ctr">
              <a:lnSpc>
                <a:spcPct val="150000"/>
              </a:lnSpc>
              <a:defRPr/>
            </a:pPr>
            <a:r>
              <a:rPr lang="en-GB" sz="2800" b="1" dirty="0">
                <a:latin typeface="Helvetica" panose="020B0604020202020204" pitchFamily="2" charset="0"/>
              </a:rPr>
              <a:t>Module Name: </a:t>
            </a:r>
            <a:r>
              <a:rPr lang="en-US" sz="2800" b="1" spc="-20" dirty="0">
                <a:latin typeface="Helvetica" panose="020B0604020202020204" pitchFamily="2" charset="0"/>
                <a:cs typeface="Arial" panose="020B0604020202020204" pitchFamily="34" charset="0"/>
              </a:rPr>
              <a:t>Knowledge and </a:t>
            </a:r>
            <a:r>
              <a:rPr lang="en-US" sz="2800" b="1" spc="-20" dirty="0" smtClean="0">
                <a:latin typeface="Helvetica" panose="020B0604020202020204" pitchFamily="2" charset="0"/>
                <a:cs typeface="Arial" panose="020B0604020202020204" pitchFamily="34" charset="0"/>
              </a:rPr>
              <a:t>reasoning</a:t>
            </a:r>
            <a:endParaRPr lang="en-US" sz="2800" b="1" spc="-25" dirty="0">
              <a:latin typeface="Helvetica" panose="020B0604020202020204" pitchFamily="2" charset="0"/>
              <a:cs typeface="Arial" panose="020B0604020202020204" pitchFamily="34" charset="0"/>
            </a:endParaRPr>
          </a:p>
        </p:txBody>
      </p:sp>
      <p:sp>
        <p:nvSpPr>
          <p:cNvPr id="2" name="Slide Number Placeholder 1"/>
          <p:cNvSpPr>
            <a:spLocks noGrp="1"/>
          </p:cNvSpPr>
          <p:nvPr>
            <p:ph type="sldNum" sz="quarter" idx="4294967295"/>
          </p:nvPr>
        </p:nvSpPr>
        <p:spPr>
          <a:xfrm>
            <a:off x="11668258" y="6356350"/>
            <a:ext cx="393879" cy="365125"/>
          </a:xfrm>
        </p:spPr>
        <p:txBody>
          <a:bodyPr/>
          <a:lstStyle/>
          <a:p>
            <a:fld id="{EF369875-3547-471E-A8DD-BB6BF69B36A1}" type="slidenum">
              <a:rPr lang="en-IN" smtClean="0"/>
              <a:pPr/>
              <a:t>1</a:t>
            </a:fld>
            <a:endParaRPr lang="en-IN"/>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65" y="365126"/>
            <a:ext cx="11029335" cy="726256"/>
          </a:xfrm>
        </p:spPr>
        <p:txBody>
          <a:bodyPr>
            <a:normAutofit/>
          </a:bodyPr>
          <a:lstStyle/>
          <a:p>
            <a:r>
              <a:rPr lang="en-US" sz="2400" b="1" dirty="0">
                <a:latin typeface="Helvetica"/>
              </a:rPr>
              <a:t>Knowledge engineering processes</a:t>
            </a:r>
            <a:endParaRPr lang="en-US" sz="2400" dirty="0"/>
          </a:p>
        </p:txBody>
      </p:sp>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10</a:t>
            </a:fld>
            <a:endParaRPr lang="en-IN" dirty="0"/>
          </a:p>
        </p:txBody>
      </p:sp>
      <p:pic>
        <p:nvPicPr>
          <p:cNvPr id="2050" name="Picture 2"/>
          <p:cNvPicPr>
            <a:picLocks noGrp="1" noChangeAspect="1" noChangeArrowheads="1"/>
          </p:cNvPicPr>
          <p:nvPr>
            <p:ph idx="1"/>
          </p:nvPr>
        </p:nvPicPr>
        <p:blipFill>
          <a:blip r:embed="rId3"/>
          <a:srcRect/>
          <a:stretch>
            <a:fillRect/>
          </a:stretch>
        </p:blipFill>
        <p:spPr bwMode="auto">
          <a:xfrm>
            <a:off x="2833351" y="1695859"/>
            <a:ext cx="7459793" cy="4660490"/>
          </a:xfrm>
          <a:prstGeom prst="rect">
            <a:avLst/>
          </a:prstGeom>
          <a:noFill/>
          <a:ln w="9525">
            <a:noFill/>
            <a:miter lim="800000"/>
            <a:headEnd/>
            <a:tailEnd/>
          </a:ln>
          <a:effectLst/>
        </p:spPr>
      </p:pic>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Knowledge engineering processes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11</a:t>
            </a:fld>
            <a:endParaRPr lang="en-IN"/>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General Ontology</a:t>
            </a:r>
          </a:p>
        </p:txBody>
      </p:sp>
      <p:sp>
        <p:nvSpPr>
          <p:cNvPr id="6" name="Rectangle 4"/>
          <p:cNvSpPr>
            <a:spLocks noChangeArrowheads="1"/>
          </p:cNvSpPr>
          <p:nvPr/>
        </p:nvSpPr>
        <p:spPr bwMode="auto">
          <a:xfrm>
            <a:off x="1130300" y="1738313"/>
            <a:ext cx="10918959" cy="42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b="1" dirty="0">
                <a:latin typeface="Times New Roman" pitchFamily="18" charset="0"/>
                <a:cs typeface="Times New Roman" pitchFamily="18" charset="0"/>
              </a:rPr>
              <a:t>Ontology Engineering: </a:t>
            </a:r>
          </a:p>
          <a:p>
            <a:pPr marL="342900" indent="-342900">
              <a:lnSpc>
                <a:spcPct val="150000"/>
              </a:lnSpc>
            </a:pPr>
            <a:r>
              <a:rPr lang="en-US" sz="2000" dirty="0">
                <a:latin typeface="Times New Roman" pitchFamily="18" charset="0"/>
                <a:cs typeface="Times New Roman" pitchFamily="18" charset="0"/>
              </a:rPr>
              <a:t> Ontology engineering is a set of tasks related to the development of ontology's for a particular domain.</a:t>
            </a:r>
          </a:p>
          <a:p>
            <a:pPr marL="342900" indent="-342900">
              <a:lnSpc>
                <a:spcPct val="150000"/>
              </a:lnSpc>
            </a:pPr>
            <a:r>
              <a:rPr lang="en-US" sz="2000" b="1" dirty="0">
                <a:latin typeface="Times New Roman" pitchFamily="18" charset="0"/>
                <a:cs typeface="Times New Roman" pitchFamily="18" charset="0"/>
              </a:rPr>
              <a:t>Defining terms in the domain and relations among them</a:t>
            </a:r>
          </a:p>
          <a:p>
            <a:pPr lvl="1">
              <a:lnSpc>
                <a:spcPct val="150000"/>
              </a:lnSpc>
            </a:pPr>
            <a:r>
              <a:rPr lang="en-US" sz="2000" dirty="0">
                <a:latin typeface="Times New Roman" pitchFamily="18" charset="0"/>
                <a:cs typeface="Times New Roman" pitchFamily="18" charset="0"/>
              </a:rPr>
              <a:t>Defining concepts in the domain (classes)</a:t>
            </a:r>
          </a:p>
          <a:p>
            <a:pPr lvl="1">
              <a:lnSpc>
                <a:spcPct val="150000"/>
              </a:lnSpc>
            </a:pPr>
            <a:r>
              <a:rPr lang="en-US" sz="2000" dirty="0">
                <a:latin typeface="Times New Roman" pitchFamily="18" charset="0"/>
                <a:cs typeface="Times New Roman" pitchFamily="18" charset="0"/>
              </a:rPr>
              <a:t>Arranging the concepts in a hierarchy (subclass-superclass hierarchy)</a:t>
            </a:r>
          </a:p>
          <a:p>
            <a:pPr lvl="1">
              <a:lnSpc>
                <a:spcPct val="150000"/>
              </a:lnSpc>
            </a:pPr>
            <a:r>
              <a:rPr lang="en-US" sz="2000" dirty="0">
                <a:latin typeface="Times New Roman" pitchFamily="18" charset="0"/>
                <a:cs typeface="Times New Roman" pitchFamily="18" charset="0"/>
              </a:rPr>
              <a:t>Defining which attributes and properties (slots) classes can have constraints on their values</a:t>
            </a:r>
          </a:p>
          <a:p>
            <a:pPr lvl="1">
              <a:lnSpc>
                <a:spcPct val="150000"/>
              </a:lnSpc>
            </a:pPr>
            <a:r>
              <a:rPr lang="en-US" sz="2000" dirty="0">
                <a:latin typeface="Times New Roman" pitchFamily="18" charset="0"/>
                <a:cs typeface="Times New Roman" pitchFamily="18" charset="0"/>
              </a:rPr>
              <a:t>Defining individuals and filling in property values</a:t>
            </a:r>
            <a:endParaRPr lang="en-US" sz="2000" b="1"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72993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12</a:t>
            </a:fld>
            <a:endParaRPr lang="en-IN" dirty="0"/>
          </a:p>
        </p:txBody>
      </p:sp>
      <p:grpSp>
        <p:nvGrpSpPr>
          <p:cNvPr id="5" name="Group 182"/>
          <p:cNvGrpSpPr>
            <a:grpSpLocks noGrp="1"/>
          </p:cNvGrpSpPr>
          <p:nvPr/>
        </p:nvGrpSpPr>
        <p:grpSpPr bwMode="auto">
          <a:xfrm>
            <a:off x="661600" y="2858694"/>
            <a:ext cx="10309123" cy="811162"/>
            <a:chOff x="48" y="2809"/>
            <a:chExt cx="5577" cy="359"/>
          </a:xfrm>
        </p:grpSpPr>
        <p:grpSp>
          <p:nvGrpSpPr>
            <p:cNvPr id="6" name="Group 81"/>
            <p:cNvGrpSpPr>
              <a:grpSpLocks/>
            </p:cNvGrpSpPr>
            <p:nvPr/>
          </p:nvGrpSpPr>
          <p:grpSpPr bwMode="auto">
            <a:xfrm>
              <a:off x="48" y="2809"/>
              <a:ext cx="921" cy="336"/>
              <a:chOff x="48" y="1274"/>
              <a:chExt cx="921" cy="336"/>
            </a:xfrm>
          </p:grpSpPr>
          <p:sp>
            <p:nvSpPr>
              <p:cNvPr id="25" name="AutoShape 82"/>
              <p:cNvSpPr>
                <a:spLocks noChangeArrowheads="1"/>
              </p:cNvSpPr>
              <p:nvPr/>
            </p:nvSpPr>
            <p:spPr bwMode="auto">
              <a:xfrm>
                <a:off x="48" y="1274"/>
                <a:ext cx="921" cy="336"/>
              </a:xfrm>
              <a:prstGeom prst="chevron">
                <a:avLst>
                  <a:gd name="adj" fmla="val 68527"/>
                </a:avLst>
              </a:prstGeom>
              <a:solidFill>
                <a:srgbClr val="993300"/>
              </a:solidFill>
              <a:ln w="9525">
                <a:noFill/>
                <a:miter lim="800000"/>
                <a:headEnd/>
                <a:tailEnd/>
              </a:ln>
              <a:effectLst>
                <a:prstShdw prst="shdw17" dist="17961" dir="2700000">
                  <a:srgbClr val="5C1F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6" name="Text Box 83"/>
              <p:cNvSpPr txBox="1">
                <a:spLocks noChangeArrowheads="1"/>
              </p:cNvSpPr>
              <p:nvPr/>
            </p:nvSpPr>
            <p:spPr bwMode="auto">
              <a:xfrm>
                <a:off x="325" y="1344"/>
                <a:ext cx="462" cy="204"/>
              </a:xfrm>
              <a:prstGeom prst="rect">
                <a:avLst/>
              </a:prstGeom>
              <a:noFill/>
              <a:ln w="9525">
                <a:noFill/>
                <a:miter lim="800000"/>
                <a:headEnd/>
                <a:tailEnd/>
              </a:ln>
              <a:effectLst/>
            </p:spPr>
            <p:txBody>
              <a:bodyPr wrap="none">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determine</a:t>
                </a:r>
                <a:br>
                  <a:rPr lang="en-US" sz="1200" b="1" dirty="0">
                    <a:solidFill>
                      <a:schemeClr val="bg1"/>
                    </a:solidFill>
                    <a:latin typeface="Times New Roman" panose="02020603050405020304" pitchFamily="18" charset="0"/>
                    <a:cs typeface="Times New Roman" panose="02020603050405020304" pitchFamily="18" charset="0"/>
                  </a:rPr>
                </a:br>
                <a:r>
                  <a:rPr lang="en-US" sz="1200" b="1" dirty="0">
                    <a:solidFill>
                      <a:schemeClr val="bg1"/>
                    </a:solidFill>
                    <a:latin typeface="Times New Roman" panose="02020603050405020304" pitchFamily="18" charset="0"/>
                    <a:cs typeface="Times New Roman" panose="02020603050405020304" pitchFamily="18" charset="0"/>
                  </a:rPr>
                  <a:t>scope</a:t>
                </a:r>
                <a:endParaRPr lang="en-US" sz="1200" dirty="0">
                  <a:solidFill>
                    <a:schemeClr val="bg1"/>
                  </a:solidFill>
                  <a:latin typeface="Times New Roman" panose="02020603050405020304" pitchFamily="18" charset="0"/>
                  <a:cs typeface="Times New Roman" panose="02020603050405020304" pitchFamily="18" charset="0"/>
                </a:endParaRPr>
              </a:p>
            </p:txBody>
          </p:sp>
        </p:grpSp>
        <p:grpSp>
          <p:nvGrpSpPr>
            <p:cNvPr id="7" name="Group 84"/>
            <p:cNvGrpSpPr>
              <a:grpSpLocks/>
            </p:cNvGrpSpPr>
            <p:nvPr/>
          </p:nvGrpSpPr>
          <p:grpSpPr bwMode="auto">
            <a:xfrm>
              <a:off x="830" y="2809"/>
              <a:ext cx="921" cy="336"/>
              <a:chOff x="830" y="1274"/>
              <a:chExt cx="921" cy="336"/>
            </a:xfrm>
          </p:grpSpPr>
          <p:sp>
            <p:nvSpPr>
              <p:cNvPr id="23" name="AutoShape 85"/>
              <p:cNvSpPr>
                <a:spLocks noChangeArrowheads="1"/>
              </p:cNvSpPr>
              <p:nvPr/>
            </p:nvSpPr>
            <p:spPr bwMode="auto">
              <a:xfrm>
                <a:off x="830" y="1274"/>
                <a:ext cx="921" cy="336"/>
              </a:xfrm>
              <a:prstGeom prst="chevron">
                <a:avLst>
                  <a:gd name="adj" fmla="val 68527"/>
                </a:avLst>
              </a:prstGeom>
              <a:solidFill>
                <a:srgbClr val="FF9900"/>
              </a:solidFill>
              <a:ln w="9525">
                <a:noFill/>
                <a:miter lim="800000"/>
                <a:headEnd/>
                <a:tailEnd/>
              </a:ln>
              <a:effectLst>
                <a:prstShdw prst="shdw17" dist="17961" dir="2700000">
                  <a:srgbClr val="995C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 name="Text Box 86"/>
              <p:cNvSpPr txBox="1">
                <a:spLocks noChangeArrowheads="1"/>
              </p:cNvSpPr>
              <p:nvPr/>
            </p:nvSpPr>
            <p:spPr bwMode="auto">
              <a:xfrm>
                <a:off x="1093" y="1344"/>
                <a:ext cx="401" cy="204"/>
              </a:xfrm>
              <a:prstGeom prst="rect">
                <a:avLst/>
              </a:prstGeom>
              <a:noFill/>
              <a:ln w="9525">
                <a:noFill/>
                <a:miter lim="800000"/>
                <a:headEnd/>
                <a:tailEnd/>
              </a:ln>
              <a:effectLst/>
            </p:spPr>
            <p:txBody>
              <a:bodyPr wrap="none">
                <a:spAutoFit/>
              </a:bodyPr>
              <a:lstStyle/>
              <a:p>
                <a:pPr algn="ctr"/>
                <a:r>
                  <a:rPr lang="en-US" sz="1200" b="1" dirty="0">
                    <a:latin typeface="Times New Roman" panose="02020603050405020304" pitchFamily="18" charset="0"/>
                    <a:cs typeface="Times New Roman" panose="02020603050405020304" pitchFamily="18" charset="0"/>
                  </a:rPr>
                  <a:t>consider</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reuse</a:t>
                </a:r>
                <a:endParaRPr lang="en-US" sz="1200" dirty="0">
                  <a:latin typeface="Times New Roman" panose="02020603050405020304" pitchFamily="18" charset="0"/>
                  <a:cs typeface="Times New Roman" panose="02020603050405020304" pitchFamily="18" charset="0"/>
                </a:endParaRPr>
              </a:p>
            </p:txBody>
          </p:sp>
        </p:grpSp>
        <p:grpSp>
          <p:nvGrpSpPr>
            <p:cNvPr id="8" name="Group 87"/>
            <p:cNvGrpSpPr>
              <a:grpSpLocks/>
            </p:cNvGrpSpPr>
            <p:nvPr/>
          </p:nvGrpSpPr>
          <p:grpSpPr bwMode="auto">
            <a:xfrm>
              <a:off x="1614" y="2809"/>
              <a:ext cx="921" cy="336"/>
              <a:chOff x="1614" y="1274"/>
              <a:chExt cx="921" cy="336"/>
            </a:xfrm>
          </p:grpSpPr>
          <p:sp>
            <p:nvSpPr>
              <p:cNvPr id="21" name="AutoShape 88"/>
              <p:cNvSpPr>
                <a:spLocks noChangeArrowheads="1"/>
              </p:cNvSpPr>
              <p:nvPr/>
            </p:nvSpPr>
            <p:spPr bwMode="auto">
              <a:xfrm>
                <a:off x="1614" y="1274"/>
                <a:ext cx="921" cy="336"/>
              </a:xfrm>
              <a:prstGeom prst="chevron">
                <a:avLst>
                  <a:gd name="adj" fmla="val 68527"/>
                </a:avLst>
              </a:prstGeom>
              <a:solidFill>
                <a:srgbClr val="CC9900"/>
              </a:solidFill>
              <a:ln w="9525">
                <a:noFill/>
                <a:miter lim="800000"/>
                <a:headEnd/>
                <a:tailEnd/>
              </a:ln>
              <a:effectLst>
                <a:prstShdw prst="shdw17" dist="17961" dir="2700000">
                  <a:srgbClr val="7A5C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2" name="Text Box 89"/>
              <p:cNvSpPr txBox="1">
                <a:spLocks noChangeArrowheads="1"/>
              </p:cNvSpPr>
              <p:nvPr/>
            </p:nvSpPr>
            <p:spPr bwMode="auto">
              <a:xfrm>
                <a:off x="1868" y="1344"/>
                <a:ext cx="480" cy="204"/>
              </a:xfrm>
              <a:prstGeom prst="rect">
                <a:avLst/>
              </a:prstGeom>
              <a:noFill/>
              <a:ln w="9525">
                <a:noFill/>
                <a:miter lim="800000"/>
                <a:headEnd/>
                <a:tailEnd/>
              </a:ln>
              <a:effectLst/>
            </p:spPr>
            <p:txBody>
              <a:bodyPr wrap="none">
                <a:spAutoFit/>
              </a:bodyPr>
              <a:lstStyle/>
              <a:p>
                <a:pPr algn="ctr"/>
                <a:r>
                  <a:rPr lang="en-US" sz="1200" b="1" dirty="0">
                    <a:latin typeface="Times New Roman" panose="02020603050405020304" pitchFamily="18" charset="0"/>
                    <a:cs typeface="Times New Roman" panose="02020603050405020304" pitchFamily="18" charset="0"/>
                  </a:rPr>
                  <a:t>enumerate</a:t>
                </a:r>
              </a:p>
              <a:p>
                <a:pPr algn="ctr"/>
                <a:r>
                  <a:rPr lang="en-US" sz="1200" b="1" dirty="0">
                    <a:latin typeface="Times New Roman" panose="02020603050405020304" pitchFamily="18" charset="0"/>
                    <a:cs typeface="Times New Roman" panose="02020603050405020304" pitchFamily="18" charset="0"/>
                  </a:rPr>
                  <a:t>terms</a:t>
                </a:r>
                <a:endParaRPr lang="en-US" sz="1200" dirty="0">
                  <a:latin typeface="Times New Roman" panose="02020603050405020304" pitchFamily="18" charset="0"/>
                  <a:cs typeface="Times New Roman" panose="02020603050405020304" pitchFamily="18" charset="0"/>
                </a:endParaRPr>
              </a:p>
            </p:txBody>
          </p:sp>
        </p:grpSp>
        <p:grpSp>
          <p:nvGrpSpPr>
            <p:cNvPr id="9" name="Group 90"/>
            <p:cNvGrpSpPr>
              <a:grpSpLocks/>
            </p:cNvGrpSpPr>
            <p:nvPr/>
          </p:nvGrpSpPr>
          <p:grpSpPr bwMode="auto">
            <a:xfrm>
              <a:off x="3168" y="2832"/>
              <a:ext cx="921" cy="336"/>
              <a:chOff x="2398" y="1274"/>
              <a:chExt cx="921" cy="336"/>
            </a:xfrm>
          </p:grpSpPr>
          <p:sp>
            <p:nvSpPr>
              <p:cNvPr id="19" name="AutoShape 91"/>
              <p:cNvSpPr>
                <a:spLocks noChangeArrowheads="1"/>
              </p:cNvSpPr>
              <p:nvPr/>
            </p:nvSpPr>
            <p:spPr bwMode="auto">
              <a:xfrm>
                <a:off x="2398" y="1274"/>
                <a:ext cx="921" cy="336"/>
              </a:xfrm>
              <a:prstGeom prst="chevron">
                <a:avLst>
                  <a:gd name="adj" fmla="val 68527"/>
                </a:avLst>
              </a:prstGeom>
              <a:solidFill>
                <a:srgbClr val="996633"/>
              </a:solidFill>
              <a:ln w="9525">
                <a:noFill/>
                <a:miter lim="800000"/>
                <a:headEnd/>
                <a:tailEnd/>
              </a:ln>
              <a:effectLst>
                <a:prstShdw prst="shdw17" dist="17961" dir="2700000">
                  <a:srgbClr val="5C3D1F"/>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0" name="Text Box 92"/>
              <p:cNvSpPr txBox="1">
                <a:spLocks noChangeArrowheads="1"/>
              </p:cNvSpPr>
              <p:nvPr/>
            </p:nvSpPr>
            <p:spPr bwMode="auto">
              <a:xfrm>
                <a:off x="2709" y="1344"/>
                <a:ext cx="336" cy="204"/>
              </a:xfrm>
              <a:prstGeom prst="rect">
                <a:avLst/>
              </a:prstGeom>
              <a:noFill/>
              <a:ln w="9525">
                <a:noFill/>
                <a:miter lim="800000"/>
                <a:headEnd/>
                <a:tailEnd/>
              </a:ln>
              <a:effectLst/>
            </p:spPr>
            <p:txBody>
              <a:bodyPr wrap="none">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define</a:t>
                </a:r>
                <a:br>
                  <a:rPr lang="en-US" sz="1200" b="1" dirty="0">
                    <a:solidFill>
                      <a:schemeClr val="bg1"/>
                    </a:solidFill>
                    <a:latin typeface="Times New Roman" panose="02020603050405020304" pitchFamily="18" charset="0"/>
                    <a:cs typeface="Times New Roman" panose="02020603050405020304" pitchFamily="18" charset="0"/>
                  </a:rPr>
                </a:br>
                <a:r>
                  <a:rPr lang="en-US" sz="1200" b="1" dirty="0">
                    <a:solidFill>
                      <a:schemeClr val="bg1"/>
                    </a:solidFill>
                    <a:latin typeface="Times New Roman" panose="02020603050405020304" pitchFamily="18" charset="0"/>
                    <a:cs typeface="Times New Roman" panose="02020603050405020304" pitchFamily="18" charset="0"/>
                  </a:rPr>
                  <a:t>classes</a:t>
                </a:r>
                <a:endParaRPr lang="en-US" sz="1200" dirty="0">
                  <a:solidFill>
                    <a:schemeClr val="bg1"/>
                  </a:solidFill>
                  <a:latin typeface="Times New Roman" panose="02020603050405020304" pitchFamily="18" charset="0"/>
                  <a:cs typeface="Times New Roman" panose="02020603050405020304" pitchFamily="18" charset="0"/>
                </a:endParaRPr>
              </a:p>
            </p:txBody>
          </p:sp>
        </p:grpSp>
        <p:grpSp>
          <p:nvGrpSpPr>
            <p:cNvPr id="10" name="Group 126"/>
            <p:cNvGrpSpPr>
              <a:grpSpLocks/>
            </p:cNvGrpSpPr>
            <p:nvPr/>
          </p:nvGrpSpPr>
          <p:grpSpPr bwMode="auto">
            <a:xfrm>
              <a:off x="2400" y="2832"/>
              <a:ext cx="921" cy="336"/>
              <a:chOff x="830" y="1274"/>
              <a:chExt cx="921" cy="336"/>
            </a:xfrm>
          </p:grpSpPr>
          <p:sp>
            <p:nvSpPr>
              <p:cNvPr id="17" name="AutoShape 127"/>
              <p:cNvSpPr>
                <a:spLocks noChangeArrowheads="1"/>
              </p:cNvSpPr>
              <p:nvPr/>
            </p:nvSpPr>
            <p:spPr bwMode="auto">
              <a:xfrm>
                <a:off x="830" y="1274"/>
                <a:ext cx="921" cy="336"/>
              </a:xfrm>
              <a:prstGeom prst="chevron">
                <a:avLst>
                  <a:gd name="adj" fmla="val 68527"/>
                </a:avLst>
              </a:prstGeom>
              <a:solidFill>
                <a:srgbClr val="FF9900"/>
              </a:solidFill>
              <a:ln w="9525">
                <a:noFill/>
                <a:miter lim="800000"/>
                <a:headEnd/>
                <a:tailEnd/>
              </a:ln>
              <a:effectLst>
                <a:prstShdw prst="shdw17" dist="17961" dir="2700000">
                  <a:srgbClr val="995C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18" name="Text Box 128"/>
              <p:cNvSpPr txBox="1">
                <a:spLocks noChangeArrowheads="1"/>
              </p:cNvSpPr>
              <p:nvPr/>
            </p:nvSpPr>
            <p:spPr bwMode="auto">
              <a:xfrm>
                <a:off x="1093" y="1344"/>
                <a:ext cx="401" cy="204"/>
              </a:xfrm>
              <a:prstGeom prst="rect">
                <a:avLst/>
              </a:prstGeom>
              <a:noFill/>
              <a:ln w="9525">
                <a:noFill/>
                <a:miter lim="800000"/>
                <a:headEnd/>
                <a:tailEnd/>
              </a:ln>
              <a:effectLst/>
            </p:spPr>
            <p:txBody>
              <a:bodyPr wrap="none">
                <a:spAutoFit/>
              </a:bodyPr>
              <a:lstStyle/>
              <a:p>
                <a:pPr algn="ctr"/>
                <a:r>
                  <a:rPr lang="en-US" sz="1200" b="1">
                    <a:latin typeface="Times New Roman" panose="02020603050405020304" pitchFamily="18" charset="0"/>
                    <a:cs typeface="Times New Roman" panose="02020603050405020304" pitchFamily="18" charset="0"/>
                  </a:rPr>
                  <a:t>consider</a:t>
                </a:r>
                <a:br>
                  <a:rPr lang="en-US" sz="1200" b="1">
                    <a:latin typeface="Times New Roman" panose="02020603050405020304" pitchFamily="18" charset="0"/>
                    <a:cs typeface="Times New Roman" panose="02020603050405020304" pitchFamily="18" charset="0"/>
                  </a:rPr>
                </a:br>
                <a:r>
                  <a:rPr lang="en-US" sz="1200" b="1">
                    <a:latin typeface="Times New Roman" panose="02020603050405020304" pitchFamily="18" charset="0"/>
                    <a:cs typeface="Times New Roman" panose="02020603050405020304" pitchFamily="18" charset="0"/>
                  </a:rPr>
                  <a:t>reuse</a:t>
                </a:r>
                <a:endParaRPr lang="en-US" sz="1200">
                  <a:latin typeface="Times New Roman" panose="02020603050405020304" pitchFamily="18" charset="0"/>
                  <a:cs typeface="Times New Roman" panose="02020603050405020304" pitchFamily="18" charset="0"/>
                </a:endParaRPr>
              </a:p>
            </p:txBody>
          </p:sp>
        </p:grpSp>
        <p:grpSp>
          <p:nvGrpSpPr>
            <p:cNvPr id="11" name="Group 129"/>
            <p:cNvGrpSpPr>
              <a:grpSpLocks/>
            </p:cNvGrpSpPr>
            <p:nvPr/>
          </p:nvGrpSpPr>
          <p:grpSpPr bwMode="auto">
            <a:xfrm>
              <a:off x="3936" y="2832"/>
              <a:ext cx="921" cy="336"/>
              <a:chOff x="1614" y="1274"/>
              <a:chExt cx="921" cy="336"/>
            </a:xfrm>
          </p:grpSpPr>
          <p:sp>
            <p:nvSpPr>
              <p:cNvPr id="15" name="AutoShape 130"/>
              <p:cNvSpPr>
                <a:spLocks noChangeArrowheads="1"/>
              </p:cNvSpPr>
              <p:nvPr/>
            </p:nvSpPr>
            <p:spPr bwMode="auto">
              <a:xfrm>
                <a:off x="1614" y="1274"/>
                <a:ext cx="921" cy="336"/>
              </a:xfrm>
              <a:prstGeom prst="chevron">
                <a:avLst>
                  <a:gd name="adj" fmla="val 68527"/>
                </a:avLst>
              </a:prstGeom>
              <a:solidFill>
                <a:srgbClr val="CC9900"/>
              </a:solidFill>
              <a:ln w="9525">
                <a:noFill/>
                <a:miter lim="800000"/>
                <a:headEnd/>
                <a:tailEnd/>
              </a:ln>
              <a:effectLst>
                <a:prstShdw prst="shdw17" dist="17961" dir="2700000">
                  <a:srgbClr val="7A5C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16" name="Text Box 131"/>
              <p:cNvSpPr txBox="1">
                <a:spLocks noChangeArrowheads="1"/>
              </p:cNvSpPr>
              <p:nvPr/>
            </p:nvSpPr>
            <p:spPr bwMode="auto">
              <a:xfrm>
                <a:off x="1868" y="1344"/>
                <a:ext cx="480" cy="204"/>
              </a:xfrm>
              <a:prstGeom prst="rect">
                <a:avLst/>
              </a:prstGeom>
              <a:noFill/>
              <a:ln w="9525">
                <a:noFill/>
                <a:miter lim="800000"/>
                <a:headEnd/>
                <a:tailEnd/>
              </a:ln>
              <a:effectLst/>
            </p:spPr>
            <p:txBody>
              <a:bodyPr wrap="none">
                <a:spAutoFit/>
              </a:bodyPr>
              <a:lstStyle/>
              <a:p>
                <a:pPr algn="ctr"/>
                <a:r>
                  <a:rPr lang="en-US" sz="1200" b="1" dirty="0">
                    <a:latin typeface="Times New Roman" panose="02020603050405020304" pitchFamily="18" charset="0"/>
                    <a:cs typeface="Times New Roman" panose="02020603050405020304" pitchFamily="18" charset="0"/>
                  </a:rPr>
                  <a:t>enumerate</a:t>
                </a:r>
              </a:p>
              <a:p>
                <a:pPr algn="ctr"/>
                <a:r>
                  <a:rPr lang="en-US" sz="1200" b="1" dirty="0">
                    <a:latin typeface="Times New Roman" panose="02020603050405020304" pitchFamily="18" charset="0"/>
                    <a:cs typeface="Times New Roman" panose="02020603050405020304" pitchFamily="18" charset="0"/>
                  </a:rPr>
                  <a:t>terms</a:t>
                </a:r>
                <a:endParaRPr lang="en-US" sz="1200" dirty="0">
                  <a:latin typeface="Times New Roman" panose="02020603050405020304" pitchFamily="18" charset="0"/>
                  <a:cs typeface="Times New Roman" panose="02020603050405020304" pitchFamily="18" charset="0"/>
                </a:endParaRPr>
              </a:p>
            </p:txBody>
          </p:sp>
        </p:grpSp>
        <p:grpSp>
          <p:nvGrpSpPr>
            <p:cNvPr id="12" name="Group 153"/>
            <p:cNvGrpSpPr>
              <a:grpSpLocks/>
            </p:cNvGrpSpPr>
            <p:nvPr/>
          </p:nvGrpSpPr>
          <p:grpSpPr bwMode="auto">
            <a:xfrm>
              <a:off x="4704" y="2832"/>
              <a:ext cx="921" cy="336"/>
              <a:chOff x="2398" y="1274"/>
              <a:chExt cx="921" cy="336"/>
            </a:xfrm>
          </p:grpSpPr>
          <p:sp>
            <p:nvSpPr>
              <p:cNvPr id="13" name="AutoShape 154"/>
              <p:cNvSpPr>
                <a:spLocks noChangeArrowheads="1"/>
              </p:cNvSpPr>
              <p:nvPr/>
            </p:nvSpPr>
            <p:spPr bwMode="auto">
              <a:xfrm>
                <a:off x="2398" y="1274"/>
                <a:ext cx="921" cy="336"/>
              </a:xfrm>
              <a:prstGeom prst="chevron">
                <a:avLst>
                  <a:gd name="adj" fmla="val 68527"/>
                </a:avLst>
              </a:prstGeom>
              <a:solidFill>
                <a:srgbClr val="996633"/>
              </a:solidFill>
              <a:ln w="9525">
                <a:noFill/>
                <a:miter lim="800000"/>
                <a:headEnd/>
                <a:tailEnd/>
              </a:ln>
              <a:effectLst>
                <a:prstShdw prst="shdw17" dist="17961" dir="2700000">
                  <a:srgbClr val="5C3D1F"/>
                </a:prstShdw>
              </a:effectLst>
            </p:spPr>
            <p:txBody>
              <a:bodyPr wrap="none" anchor="ctr"/>
              <a:lstStyle/>
              <a:p>
                <a:endParaRPr lang="en-US" sz="1200" dirty="0">
                  <a:latin typeface="Times New Roman" panose="02020603050405020304" pitchFamily="18" charset="0"/>
                  <a:cs typeface="Times New Roman" panose="02020603050405020304" pitchFamily="18" charset="0"/>
                </a:endParaRPr>
              </a:p>
            </p:txBody>
          </p:sp>
          <p:sp>
            <p:nvSpPr>
              <p:cNvPr id="14" name="Text Box 155"/>
              <p:cNvSpPr txBox="1">
                <a:spLocks noChangeArrowheads="1"/>
              </p:cNvSpPr>
              <p:nvPr/>
            </p:nvSpPr>
            <p:spPr bwMode="auto">
              <a:xfrm>
                <a:off x="2709" y="1344"/>
                <a:ext cx="336" cy="204"/>
              </a:xfrm>
              <a:prstGeom prst="rect">
                <a:avLst/>
              </a:prstGeom>
              <a:noFill/>
              <a:ln w="9525">
                <a:noFill/>
                <a:miter lim="800000"/>
                <a:headEnd/>
                <a:tailEnd/>
              </a:ln>
              <a:effectLst/>
            </p:spPr>
            <p:txBody>
              <a:bodyPr wrap="none">
                <a:spAutoFit/>
              </a:bodyPr>
              <a:lstStyle/>
              <a:p>
                <a:pPr algn="ctr"/>
                <a:r>
                  <a:rPr lang="en-US" sz="1200" b="1">
                    <a:solidFill>
                      <a:schemeClr val="bg1"/>
                    </a:solidFill>
                    <a:latin typeface="Times New Roman" panose="02020603050405020304" pitchFamily="18" charset="0"/>
                    <a:cs typeface="Times New Roman" panose="02020603050405020304" pitchFamily="18" charset="0"/>
                  </a:rPr>
                  <a:t>define</a:t>
                </a:r>
                <a:br>
                  <a:rPr lang="en-US" sz="1200" b="1">
                    <a:solidFill>
                      <a:schemeClr val="bg1"/>
                    </a:solidFill>
                    <a:latin typeface="Times New Roman" panose="02020603050405020304" pitchFamily="18" charset="0"/>
                    <a:cs typeface="Times New Roman" panose="02020603050405020304" pitchFamily="18" charset="0"/>
                  </a:rPr>
                </a:br>
                <a:r>
                  <a:rPr lang="en-US" sz="1200" b="1">
                    <a:solidFill>
                      <a:schemeClr val="bg1"/>
                    </a:solidFill>
                    <a:latin typeface="Times New Roman" panose="02020603050405020304" pitchFamily="18" charset="0"/>
                    <a:cs typeface="Times New Roman" panose="02020603050405020304" pitchFamily="18" charset="0"/>
                  </a:rPr>
                  <a:t>classes</a:t>
                </a:r>
                <a:endParaRPr lang="en-US" sz="1200">
                  <a:solidFill>
                    <a:schemeClr val="bg1"/>
                  </a:solidFill>
                  <a:latin typeface="Times New Roman" panose="02020603050405020304" pitchFamily="18" charset="0"/>
                  <a:cs typeface="Times New Roman" panose="02020603050405020304" pitchFamily="18" charset="0"/>
                </a:endParaRPr>
              </a:p>
            </p:txBody>
          </p:sp>
        </p:grpSp>
      </p:grpSp>
      <p:grpSp>
        <p:nvGrpSpPr>
          <p:cNvPr id="27" name="Group 182"/>
          <p:cNvGrpSpPr>
            <a:grpSpLocks/>
          </p:cNvGrpSpPr>
          <p:nvPr/>
        </p:nvGrpSpPr>
        <p:grpSpPr bwMode="auto">
          <a:xfrm>
            <a:off x="661600" y="3943417"/>
            <a:ext cx="10230515" cy="847316"/>
            <a:chOff x="48" y="2809"/>
            <a:chExt cx="5577" cy="359"/>
          </a:xfrm>
        </p:grpSpPr>
        <p:grpSp>
          <p:nvGrpSpPr>
            <p:cNvPr id="28" name="Group 81"/>
            <p:cNvGrpSpPr>
              <a:grpSpLocks/>
            </p:cNvGrpSpPr>
            <p:nvPr/>
          </p:nvGrpSpPr>
          <p:grpSpPr bwMode="auto">
            <a:xfrm>
              <a:off x="48" y="2809"/>
              <a:ext cx="921" cy="336"/>
              <a:chOff x="48" y="1274"/>
              <a:chExt cx="921" cy="336"/>
            </a:xfrm>
          </p:grpSpPr>
          <p:sp>
            <p:nvSpPr>
              <p:cNvPr id="47" name="AutoShape 82"/>
              <p:cNvSpPr>
                <a:spLocks noChangeArrowheads="1"/>
              </p:cNvSpPr>
              <p:nvPr/>
            </p:nvSpPr>
            <p:spPr bwMode="auto">
              <a:xfrm>
                <a:off x="48" y="1274"/>
                <a:ext cx="921" cy="336"/>
              </a:xfrm>
              <a:prstGeom prst="chevron">
                <a:avLst>
                  <a:gd name="adj" fmla="val 68527"/>
                </a:avLst>
              </a:prstGeom>
              <a:solidFill>
                <a:srgbClr val="993300"/>
              </a:solidFill>
              <a:ln w="9525">
                <a:noFill/>
                <a:miter lim="800000"/>
                <a:headEnd/>
                <a:tailEnd/>
              </a:ln>
              <a:effectLst>
                <a:prstShdw prst="shdw17" dist="17961" dir="2700000">
                  <a:srgbClr val="5C1F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48" name="Text Box 83"/>
              <p:cNvSpPr txBox="1">
                <a:spLocks noChangeArrowheads="1"/>
              </p:cNvSpPr>
              <p:nvPr/>
            </p:nvSpPr>
            <p:spPr bwMode="auto">
              <a:xfrm>
                <a:off x="323" y="1349"/>
                <a:ext cx="465" cy="196"/>
              </a:xfrm>
              <a:prstGeom prst="rect">
                <a:avLst/>
              </a:prstGeom>
              <a:noFill/>
              <a:ln w="9525">
                <a:noFill/>
                <a:miter lim="800000"/>
                <a:headEnd/>
                <a:tailEnd/>
              </a:ln>
              <a:effectLst/>
            </p:spPr>
            <p:txBody>
              <a:bodyPr wrap="none">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determine</a:t>
                </a:r>
                <a:br>
                  <a:rPr lang="en-US" sz="1200" b="1" dirty="0">
                    <a:solidFill>
                      <a:schemeClr val="bg1"/>
                    </a:solidFill>
                    <a:latin typeface="Times New Roman" panose="02020603050405020304" pitchFamily="18" charset="0"/>
                    <a:cs typeface="Times New Roman" panose="02020603050405020304" pitchFamily="18" charset="0"/>
                  </a:rPr>
                </a:br>
                <a:r>
                  <a:rPr lang="en-US" sz="1200" b="1" dirty="0">
                    <a:solidFill>
                      <a:schemeClr val="bg1"/>
                    </a:solidFill>
                    <a:latin typeface="Times New Roman" panose="02020603050405020304" pitchFamily="18" charset="0"/>
                    <a:cs typeface="Times New Roman" panose="02020603050405020304" pitchFamily="18" charset="0"/>
                  </a:rPr>
                  <a:t>scope</a:t>
                </a:r>
                <a:endParaRPr lang="en-US" sz="1200" dirty="0">
                  <a:solidFill>
                    <a:schemeClr val="bg1"/>
                  </a:solidFill>
                  <a:latin typeface="Times New Roman" panose="02020603050405020304" pitchFamily="18" charset="0"/>
                  <a:cs typeface="Times New Roman" panose="02020603050405020304" pitchFamily="18" charset="0"/>
                </a:endParaRPr>
              </a:p>
            </p:txBody>
          </p:sp>
        </p:grpSp>
        <p:grpSp>
          <p:nvGrpSpPr>
            <p:cNvPr id="29" name="Group 84"/>
            <p:cNvGrpSpPr>
              <a:grpSpLocks/>
            </p:cNvGrpSpPr>
            <p:nvPr/>
          </p:nvGrpSpPr>
          <p:grpSpPr bwMode="auto">
            <a:xfrm>
              <a:off x="830" y="2809"/>
              <a:ext cx="921" cy="336"/>
              <a:chOff x="830" y="1274"/>
              <a:chExt cx="921" cy="336"/>
            </a:xfrm>
          </p:grpSpPr>
          <p:sp>
            <p:nvSpPr>
              <p:cNvPr id="45" name="AutoShape 85"/>
              <p:cNvSpPr>
                <a:spLocks noChangeArrowheads="1"/>
              </p:cNvSpPr>
              <p:nvPr/>
            </p:nvSpPr>
            <p:spPr bwMode="auto">
              <a:xfrm>
                <a:off x="830" y="1274"/>
                <a:ext cx="921" cy="336"/>
              </a:xfrm>
              <a:prstGeom prst="chevron">
                <a:avLst>
                  <a:gd name="adj" fmla="val 68527"/>
                </a:avLst>
              </a:prstGeom>
              <a:solidFill>
                <a:srgbClr val="FF9900"/>
              </a:solidFill>
              <a:ln w="9525">
                <a:noFill/>
                <a:miter lim="800000"/>
                <a:headEnd/>
                <a:tailEnd/>
              </a:ln>
              <a:effectLst>
                <a:prstShdw prst="shdw17" dist="17961" dir="2700000">
                  <a:srgbClr val="995C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46" name="Text Box 86"/>
              <p:cNvSpPr txBox="1">
                <a:spLocks noChangeArrowheads="1"/>
              </p:cNvSpPr>
              <p:nvPr/>
            </p:nvSpPr>
            <p:spPr bwMode="auto">
              <a:xfrm>
                <a:off x="1092" y="1349"/>
                <a:ext cx="404" cy="196"/>
              </a:xfrm>
              <a:prstGeom prst="rect">
                <a:avLst/>
              </a:prstGeom>
              <a:noFill/>
              <a:ln w="9525">
                <a:noFill/>
                <a:miter lim="800000"/>
                <a:headEnd/>
                <a:tailEnd/>
              </a:ln>
              <a:effectLst/>
            </p:spPr>
            <p:txBody>
              <a:bodyPr wrap="none">
                <a:spAutoFit/>
              </a:bodyPr>
              <a:lstStyle/>
              <a:p>
                <a:pPr algn="ctr"/>
                <a:r>
                  <a:rPr lang="en-US" sz="1200" b="1" dirty="0">
                    <a:latin typeface="Times New Roman" panose="02020603050405020304" pitchFamily="18" charset="0"/>
                    <a:cs typeface="Times New Roman" panose="02020603050405020304" pitchFamily="18" charset="0"/>
                  </a:rPr>
                  <a:t>consider</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reuse</a:t>
                </a:r>
                <a:endParaRPr lang="en-US" sz="1200" dirty="0">
                  <a:latin typeface="Times New Roman" panose="02020603050405020304" pitchFamily="18" charset="0"/>
                  <a:cs typeface="Times New Roman" panose="02020603050405020304" pitchFamily="18" charset="0"/>
                </a:endParaRPr>
              </a:p>
            </p:txBody>
          </p:sp>
        </p:grpSp>
        <p:grpSp>
          <p:nvGrpSpPr>
            <p:cNvPr id="30" name="Group 87"/>
            <p:cNvGrpSpPr>
              <a:grpSpLocks/>
            </p:cNvGrpSpPr>
            <p:nvPr/>
          </p:nvGrpSpPr>
          <p:grpSpPr bwMode="auto">
            <a:xfrm>
              <a:off x="1614" y="2809"/>
              <a:ext cx="921" cy="336"/>
              <a:chOff x="1614" y="1274"/>
              <a:chExt cx="921" cy="336"/>
            </a:xfrm>
          </p:grpSpPr>
          <p:sp>
            <p:nvSpPr>
              <p:cNvPr id="43" name="AutoShape 88"/>
              <p:cNvSpPr>
                <a:spLocks noChangeArrowheads="1"/>
              </p:cNvSpPr>
              <p:nvPr/>
            </p:nvSpPr>
            <p:spPr bwMode="auto">
              <a:xfrm>
                <a:off x="1614" y="1274"/>
                <a:ext cx="921" cy="336"/>
              </a:xfrm>
              <a:prstGeom prst="chevron">
                <a:avLst>
                  <a:gd name="adj" fmla="val 68527"/>
                </a:avLst>
              </a:prstGeom>
              <a:solidFill>
                <a:srgbClr val="CC9900"/>
              </a:solidFill>
              <a:ln w="9525">
                <a:noFill/>
                <a:miter lim="800000"/>
                <a:headEnd/>
                <a:tailEnd/>
              </a:ln>
              <a:effectLst>
                <a:prstShdw prst="shdw17" dist="17961" dir="2700000">
                  <a:srgbClr val="7A5C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44" name="Text Box 89"/>
              <p:cNvSpPr txBox="1">
                <a:spLocks noChangeArrowheads="1"/>
              </p:cNvSpPr>
              <p:nvPr/>
            </p:nvSpPr>
            <p:spPr bwMode="auto">
              <a:xfrm>
                <a:off x="1866" y="1349"/>
                <a:ext cx="483" cy="196"/>
              </a:xfrm>
              <a:prstGeom prst="rect">
                <a:avLst/>
              </a:prstGeom>
              <a:noFill/>
              <a:ln w="9525">
                <a:noFill/>
                <a:miter lim="800000"/>
                <a:headEnd/>
                <a:tailEnd/>
              </a:ln>
              <a:effectLst/>
            </p:spPr>
            <p:txBody>
              <a:bodyPr wrap="none">
                <a:spAutoFit/>
              </a:bodyPr>
              <a:lstStyle/>
              <a:p>
                <a:pPr algn="ctr"/>
                <a:r>
                  <a:rPr lang="en-US" sz="1200" b="1" dirty="0">
                    <a:latin typeface="Times New Roman" panose="02020603050405020304" pitchFamily="18" charset="0"/>
                    <a:cs typeface="Times New Roman" panose="02020603050405020304" pitchFamily="18" charset="0"/>
                  </a:rPr>
                  <a:t>enumerate</a:t>
                </a:r>
              </a:p>
              <a:p>
                <a:pPr algn="ctr"/>
                <a:r>
                  <a:rPr lang="en-US" sz="1200" b="1" dirty="0">
                    <a:latin typeface="Times New Roman" panose="02020603050405020304" pitchFamily="18" charset="0"/>
                    <a:cs typeface="Times New Roman" panose="02020603050405020304" pitchFamily="18" charset="0"/>
                  </a:rPr>
                  <a:t>terms</a:t>
                </a:r>
                <a:endParaRPr lang="en-US" sz="1200" dirty="0">
                  <a:latin typeface="Times New Roman" panose="02020603050405020304" pitchFamily="18" charset="0"/>
                  <a:cs typeface="Times New Roman" panose="02020603050405020304" pitchFamily="18" charset="0"/>
                </a:endParaRPr>
              </a:p>
            </p:txBody>
          </p:sp>
        </p:grpSp>
        <p:grpSp>
          <p:nvGrpSpPr>
            <p:cNvPr id="31" name="Group 90"/>
            <p:cNvGrpSpPr>
              <a:grpSpLocks/>
            </p:cNvGrpSpPr>
            <p:nvPr/>
          </p:nvGrpSpPr>
          <p:grpSpPr bwMode="auto">
            <a:xfrm>
              <a:off x="3168" y="2832"/>
              <a:ext cx="921" cy="336"/>
              <a:chOff x="2398" y="1274"/>
              <a:chExt cx="921" cy="336"/>
            </a:xfrm>
          </p:grpSpPr>
          <p:sp>
            <p:nvSpPr>
              <p:cNvPr id="41" name="AutoShape 91"/>
              <p:cNvSpPr>
                <a:spLocks noChangeArrowheads="1"/>
              </p:cNvSpPr>
              <p:nvPr/>
            </p:nvSpPr>
            <p:spPr bwMode="auto">
              <a:xfrm>
                <a:off x="2398" y="1274"/>
                <a:ext cx="921" cy="336"/>
              </a:xfrm>
              <a:prstGeom prst="chevron">
                <a:avLst>
                  <a:gd name="adj" fmla="val 68527"/>
                </a:avLst>
              </a:prstGeom>
              <a:solidFill>
                <a:srgbClr val="996633"/>
              </a:solidFill>
              <a:ln w="9525">
                <a:noFill/>
                <a:miter lim="800000"/>
                <a:headEnd/>
                <a:tailEnd/>
              </a:ln>
              <a:effectLst>
                <a:prstShdw prst="shdw17" dist="17961" dir="2700000">
                  <a:srgbClr val="5C3D1F"/>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42" name="Text Box 92"/>
              <p:cNvSpPr txBox="1">
                <a:spLocks noChangeArrowheads="1"/>
              </p:cNvSpPr>
              <p:nvPr/>
            </p:nvSpPr>
            <p:spPr bwMode="auto">
              <a:xfrm>
                <a:off x="2707" y="1349"/>
                <a:ext cx="338" cy="196"/>
              </a:xfrm>
              <a:prstGeom prst="rect">
                <a:avLst/>
              </a:prstGeom>
              <a:noFill/>
              <a:ln w="9525">
                <a:noFill/>
                <a:miter lim="800000"/>
                <a:headEnd/>
                <a:tailEnd/>
              </a:ln>
              <a:effectLst/>
            </p:spPr>
            <p:txBody>
              <a:bodyPr wrap="none">
                <a:spAutoFit/>
              </a:bodyPr>
              <a:lstStyle/>
              <a:p>
                <a:pPr algn="ctr"/>
                <a:r>
                  <a:rPr lang="en-US" sz="1200" b="1">
                    <a:solidFill>
                      <a:schemeClr val="bg1"/>
                    </a:solidFill>
                    <a:latin typeface="Times New Roman" panose="02020603050405020304" pitchFamily="18" charset="0"/>
                    <a:cs typeface="Times New Roman" panose="02020603050405020304" pitchFamily="18" charset="0"/>
                  </a:rPr>
                  <a:t>define</a:t>
                </a:r>
                <a:br>
                  <a:rPr lang="en-US" sz="1200" b="1">
                    <a:solidFill>
                      <a:schemeClr val="bg1"/>
                    </a:solidFill>
                    <a:latin typeface="Times New Roman" panose="02020603050405020304" pitchFamily="18" charset="0"/>
                    <a:cs typeface="Times New Roman" panose="02020603050405020304" pitchFamily="18" charset="0"/>
                  </a:rPr>
                </a:br>
                <a:r>
                  <a:rPr lang="en-US" sz="1200" b="1">
                    <a:solidFill>
                      <a:schemeClr val="bg1"/>
                    </a:solidFill>
                    <a:latin typeface="Times New Roman" panose="02020603050405020304" pitchFamily="18" charset="0"/>
                    <a:cs typeface="Times New Roman" panose="02020603050405020304" pitchFamily="18" charset="0"/>
                  </a:rPr>
                  <a:t>classes</a:t>
                </a:r>
                <a:endParaRPr lang="en-US" sz="1200">
                  <a:solidFill>
                    <a:schemeClr val="bg1"/>
                  </a:solidFill>
                  <a:latin typeface="Times New Roman" panose="02020603050405020304" pitchFamily="18" charset="0"/>
                  <a:cs typeface="Times New Roman" panose="02020603050405020304" pitchFamily="18" charset="0"/>
                </a:endParaRPr>
              </a:p>
            </p:txBody>
          </p:sp>
        </p:grpSp>
        <p:grpSp>
          <p:nvGrpSpPr>
            <p:cNvPr id="32" name="Group 126"/>
            <p:cNvGrpSpPr>
              <a:grpSpLocks/>
            </p:cNvGrpSpPr>
            <p:nvPr/>
          </p:nvGrpSpPr>
          <p:grpSpPr bwMode="auto">
            <a:xfrm>
              <a:off x="2400" y="2832"/>
              <a:ext cx="921" cy="336"/>
              <a:chOff x="830" y="1274"/>
              <a:chExt cx="921" cy="336"/>
            </a:xfrm>
          </p:grpSpPr>
          <p:sp>
            <p:nvSpPr>
              <p:cNvPr id="39" name="AutoShape 127"/>
              <p:cNvSpPr>
                <a:spLocks noChangeArrowheads="1"/>
              </p:cNvSpPr>
              <p:nvPr/>
            </p:nvSpPr>
            <p:spPr bwMode="auto">
              <a:xfrm>
                <a:off x="830" y="1274"/>
                <a:ext cx="921" cy="336"/>
              </a:xfrm>
              <a:prstGeom prst="chevron">
                <a:avLst>
                  <a:gd name="adj" fmla="val 68527"/>
                </a:avLst>
              </a:prstGeom>
              <a:solidFill>
                <a:srgbClr val="FF9900"/>
              </a:solidFill>
              <a:ln w="9525">
                <a:noFill/>
                <a:miter lim="800000"/>
                <a:headEnd/>
                <a:tailEnd/>
              </a:ln>
              <a:effectLst>
                <a:prstShdw prst="shdw17" dist="17961" dir="2700000">
                  <a:srgbClr val="995C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40" name="Text Box 128"/>
              <p:cNvSpPr txBox="1">
                <a:spLocks noChangeArrowheads="1"/>
              </p:cNvSpPr>
              <p:nvPr/>
            </p:nvSpPr>
            <p:spPr bwMode="auto">
              <a:xfrm>
                <a:off x="1092" y="1349"/>
                <a:ext cx="404" cy="196"/>
              </a:xfrm>
              <a:prstGeom prst="rect">
                <a:avLst/>
              </a:prstGeom>
              <a:noFill/>
              <a:ln w="9525">
                <a:noFill/>
                <a:miter lim="800000"/>
                <a:headEnd/>
                <a:tailEnd/>
              </a:ln>
              <a:effectLst/>
            </p:spPr>
            <p:txBody>
              <a:bodyPr wrap="none">
                <a:spAutoFit/>
              </a:bodyPr>
              <a:lstStyle/>
              <a:p>
                <a:pPr algn="ctr"/>
                <a:r>
                  <a:rPr lang="en-US" sz="1200" b="1">
                    <a:latin typeface="Times New Roman" panose="02020603050405020304" pitchFamily="18" charset="0"/>
                    <a:cs typeface="Times New Roman" panose="02020603050405020304" pitchFamily="18" charset="0"/>
                  </a:rPr>
                  <a:t>consider</a:t>
                </a:r>
                <a:br>
                  <a:rPr lang="en-US" sz="1200" b="1">
                    <a:latin typeface="Times New Roman" panose="02020603050405020304" pitchFamily="18" charset="0"/>
                    <a:cs typeface="Times New Roman" panose="02020603050405020304" pitchFamily="18" charset="0"/>
                  </a:rPr>
                </a:br>
                <a:r>
                  <a:rPr lang="en-US" sz="1200" b="1">
                    <a:latin typeface="Times New Roman" panose="02020603050405020304" pitchFamily="18" charset="0"/>
                    <a:cs typeface="Times New Roman" panose="02020603050405020304" pitchFamily="18" charset="0"/>
                  </a:rPr>
                  <a:t>reuse</a:t>
                </a:r>
                <a:endParaRPr lang="en-US" sz="1200">
                  <a:latin typeface="Times New Roman" panose="02020603050405020304" pitchFamily="18" charset="0"/>
                  <a:cs typeface="Times New Roman" panose="02020603050405020304" pitchFamily="18" charset="0"/>
                </a:endParaRPr>
              </a:p>
            </p:txBody>
          </p:sp>
        </p:grpSp>
        <p:grpSp>
          <p:nvGrpSpPr>
            <p:cNvPr id="33" name="Group 129"/>
            <p:cNvGrpSpPr>
              <a:grpSpLocks/>
            </p:cNvGrpSpPr>
            <p:nvPr/>
          </p:nvGrpSpPr>
          <p:grpSpPr bwMode="auto">
            <a:xfrm>
              <a:off x="3936" y="2832"/>
              <a:ext cx="921" cy="336"/>
              <a:chOff x="1614" y="1274"/>
              <a:chExt cx="921" cy="336"/>
            </a:xfrm>
          </p:grpSpPr>
          <p:sp>
            <p:nvSpPr>
              <p:cNvPr id="37" name="AutoShape 130"/>
              <p:cNvSpPr>
                <a:spLocks noChangeArrowheads="1"/>
              </p:cNvSpPr>
              <p:nvPr/>
            </p:nvSpPr>
            <p:spPr bwMode="auto">
              <a:xfrm>
                <a:off x="1614" y="1274"/>
                <a:ext cx="921" cy="336"/>
              </a:xfrm>
              <a:prstGeom prst="chevron">
                <a:avLst>
                  <a:gd name="adj" fmla="val 68527"/>
                </a:avLst>
              </a:prstGeom>
              <a:solidFill>
                <a:srgbClr val="CC9900"/>
              </a:solidFill>
              <a:ln w="9525">
                <a:noFill/>
                <a:miter lim="800000"/>
                <a:headEnd/>
                <a:tailEnd/>
              </a:ln>
              <a:effectLst>
                <a:prstShdw prst="shdw17" dist="17961" dir="2700000">
                  <a:srgbClr val="7A5C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38" name="Text Box 131"/>
              <p:cNvSpPr txBox="1">
                <a:spLocks noChangeArrowheads="1"/>
              </p:cNvSpPr>
              <p:nvPr/>
            </p:nvSpPr>
            <p:spPr bwMode="auto">
              <a:xfrm>
                <a:off x="1866" y="1349"/>
                <a:ext cx="483" cy="196"/>
              </a:xfrm>
              <a:prstGeom prst="rect">
                <a:avLst/>
              </a:prstGeom>
              <a:noFill/>
              <a:ln w="9525">
                <a:noFill/>
                <a:miter lim="800000"/>
                <a:headEnd/>
                <a:tailEnd/>
              </a:ln>
              <a:effectLst/>
            </p:spPr>
            <p:txBody>
              <a:bodyPr wrap="none">
                <a:spAutoFit/>
              </a:bodyPr>
              <a:lstStyle/>
              <a:p>
                <a:pPr algn="ctr"/>
                <a:r>
                  <a:rPr lang="en-US" sz="1200" b="1" dirty="0">
                    <a:latin typeface="Times New Roman" panose="02020603050405020304" pitchFamily="18" charset="0"/>
                    <a:cs typeface="Times New Roman" panose="02020603050405020304" pitchFamily="18" charset="0"/>
                  </a:rPr>
                  <a:t>enumerate</a:t>
                </a:r>
              </a:p>
              <a:p>
                <a:pPr algn="ctr"/>
                <a:r>
                  <a:rPr lang="en-US" sz="1200" b="1" dirty="0">
                    <a:latin typeface="Times New Roman" panose="02020603050405020304" pitchFamily="18" charset="0"/>
                    <a:cs typeface="Times New Roman" panose="02020603050405020304" pitchFamily="18" charset="0"/>
                  </a:rPr>
                  <a:t>terms</a:t>
                </a:r>
                <a:endParaRPr lang="en-US" sz="1200" dirty="0">
                  <a:latin typeface="Times New Roman" panose="02020603050405020304" pitchFamily="18" charset="0"/>
                  <a:cs typeface="Times New Roman" panose="02020603050405020304" pitchFamily="18" charset="0"/>
                </a:endParaRPr>
              </a:p>
            </p:txBody>
          </p:sp>
        </p:grpSp>
        <p:grpSp>
          <p:nvGrpSpPr>
            <p:cNvPr id="34" name="Group 153"/>
            <p:cNvGrpSpPr>
              <a:grpSpLocks/>
            </p:cNvGrpSpPr>
            <p:nvPr/>
          </p:nvGrpSpPr>
          <p:grpSpPr bwMode="auto">
            <a:xfrm>
              <a:off x="4704" y="2832"/>
              <a:ext cx="921" cy="336"/>
              <a:chOff x="2398" y="1274"/>
              <a:chExt cx="921" cy="336"/>
            </a:xfrm>
          </p:grpSpPr>
          <p:sp>
            <p:nvSpPr>
              <p:cNvPr id="35" name="AutoShape 154"/>
              <p:cNvSpPr>
                <a:spLocks noChangeArrowheads="1"/>
              </p:cNvSpPr>
              <p:nvPr/>
            </p:nvSpPr>
            <p:spPr bwMode="auto">
              <a:xfrm>
                <a:off x="2398" y="1274"/>
                <a:ext cx="921" cy="336"/>
              </a:xfrm>
              <a:prstGeom prst="chevron">
                <a:avLst>
                  <a:gd name="adj" fmla="val 68527"/>
                </a:avLst>
              </a:prstGeom>
              <a:solidFill>
                <a:srgbClr val="996633"/>
              </a:solidFill>
              <a:ln w="9525">
                <a:noFill/>
                <a:miter lim="800000"/>
                <a:headEnd/>
                <a:tailEnd/>
              </a:ln>
              <a:effectLst>
                <a:prstShdw prst="shdw17" dist="17961" dir="2700000">
                  <a:srgbClr val="5C3D1F"/>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36" name="Text Box 155"/>
              <p:cNvSpPr txBox="1">
                <a:spLocks noChangeArrowheads="1"/>
              </p:cNvSpPr>
              <p:nvPr/>
            </p:nvSpPr>
            <p:spPr bwMode="auto">
              <a:xfrm>
                <a:off x="2707" y="1349"/>
                <a:ext cx="338" cy="196"/>
              </a:xfrm>
              <a:prstGeom prst="rect">
                <a:avLst/>
              </a:prstGeom>
              <a:noFill/>
              <a:ln w="9525">
                <a:noFill/>
                <a:miter lim="800000"/>
                <a:headEnd/>
                <a:tailEnd/>
              </a:ln>
              <a:effectLst/>
            </p:spPr>
            <p:txBody>
              <a:bodyPr wrap="none">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define</a:t>
                </a:r>
                <a:br>
                  <a:rPr lang="en-US" sz="1200" b="1" dirty="0">
                    <a:solidFill>
                      <a:schemeClr val="bg1"/>
                    </a:solidFill>
                    <a:latin typeface="Times New Roman" panose="02020603050405020304" pitchFamily="18" charset="0"/>
                    <a:cs typeface="Times New Roman" panose="02020603050405020304" pitchFamily="18" charset="0"/>
                  </a:rPr>
                </a:br>
                <a:r>
                  <a:rPr lang="en-US" sz="1200" b="1" dirty="0">
                    <a:solidFill>
                      <a:schemeClr val="bg1"/>
                    </a:solidFill>
                    <a:latin typeface="Times New Roman" panose="02020603050405020304" pitchFamily="18" charset="0"/>
                    <a:cs typeface="Times New Roman" panose="02020603050405020304" pitchFamily="18" charset="0"/>
                  </a:rPr>
                  <a:t>classes</a:t>
                </a:r>
                <a:endParaRPr lang="en-US" sz="1200" dirty="0">
                  <a:solidFill>
                    <a:schemeClr val="bg1"/>
                  </a:solidFill>
                  <a:latin typeface="Times New Roman" panose="02020603050405020304" pitchFamily="18" charset="0"/>
                  <a:cs typeface="Times New Roman" panose="02020603050405020304" pitchFamily="18" charset="0"/>
                </a:endParaRPr>
              </a:p>
            </p:txBody>
          </p:sp>
        </p:grpSp>
      </p:grpSp>
      <p:grpSp>
        <p:nvGrpSpPr>
          <p:cNvPr id="93" name="Group 184"/>
          <p:cNvGrpSpPr>
            <a:grpSpLocks/>
          </p:cNvGrpSpPr>
          <p:nvPr/>
        </p:nvGrpSpPr>
        <p:grpSpPr bwMode="auto">
          <a:xfrm>
            <a:off x="661600" y="4941748"/>
            <a:ext cx="6843252" cy="870156"/>
            <a:chOff x="39" y="3744"/>
            <a:chExt cx="3801" cy="336"/>
          </a:xfrm>
        </p:grpSpPr>
        <p:grpSp>
          <p:nvGrpSpPr>
            <p:cNvPr id="94" name="Group 147"/>
            <p:cNvGrpSpPr>
              <a:grpSpLocks/>
            </p:cNvGrpSpPr>
            <p:nvPr/>
          </p:nvGrpSpPr>
          <p:grpSpPr bwMode="auto">
            <a:xfrm>
              <a:off x="39" y="3744"/>
              <a:ext cx="921" cy="336"/>
              <a:chOff x="830" y="1274"/>
              <a:chExt cx="921" cy="336"/>
            </a:xfrm>
          </p:grpSpPr>
          <p:sp>
            <p:nvSpPr>
              <p:cNvPr id="108" name="AutoShape 148"/>
              <p:cNvSpPr>
                <a:spLocks noChangeArrowheads="1"/>
              </p:cNvSpPr>
              <p:nvPr/>
            </p:nvSpPr>
            <p:spPr bwMode="auto">
              <a:xfrm>
                <a:off x="830" y="1274"/>
                <a:ext cx="921" cy="336"/>
              </a:xfrm>
              <a:prstGeom prst="chevron">
                <a:avLst>
                  <a:gd name="adj" fmla="val 68527"/>
                </a:avLst>
              </a:prstGeom>
              <a:solidFill>
                <a:srgbClr val="FF9900"/>
              </a:solidFill>
              <a:ln w="9525">
                <a:noFill/>
                <a:miter lim="800000"/>
                <a:headEnd/>
                <a:tailEnd/>
              </a:ln>
              <a:effectLst>
                <a:prstShdw prst="shdw17" dist="17961" dir="2700000">
                  <a:srgbClr val="995C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109" name="Text Box 149"/>
              <p:cNvSpPr txBox="1">
                <a:spLocks noChangeArrowheads="1"/>
              </p:cNvSpPr>
              <p:nvPr/>
            </p:nvSpPr>
            <p:spPr bwMode="auto">
              <a:xfrm>
                <a:off x="1123" y="1359"/>
                <a:ext cx="412" cy="178"/>
              </a:xfrm>
              <a:prstGeom prst="rect">
                <a:avLst/>
              </a:prstGeom>
              <a:noFill/>
              <a:ln w="9525">
                <a:noFill/>
                <a:miter lim="800000"/>
                <a:headEnd/>
                <a:tailEnd/>
              </a:ln>
              <a:effectLst/>
            </p:spPr>
            <p:txBody>
              <a:bodyPr wrap="none">
                <a:spAutoFit/>
              </a:bodyPr>
              <a:lstStyle/>
              <a:p>
                <a:pPr algn="ctr"/>
                <a:r>
                  <a:rPr lang="en-US" sz="1200" b="1" dirty="0">
                    <a:latin typeface="Times New Roman" panose="02020603050405020304" pitchFamily="18" charset="0"/>
                    <a:cs typeface="Times New Roman" panose="02020603050405020304" pitchFamily="18" charset="0"/>
                  </a:rPr>
                  <a:t>consider</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reuse</a:t>
                </a:r>
                <a:endParaRPr lang="en-US" sz="1200" dirty="0">
                  <a:latin typeface="Times New Roman" panose="02020603050405020304" pitchFamily="18" charset="0"/>
                  <a:cs typeface="Times New Roman" panose="02020603050405020304" pitchFamily="18" charset="0"/>
                </a:endParaRPr>
              </a:p>
            </p:txBody>
          </p:sp>
        </p:grpSp>
        <p:grpSp>
          <p:nvGrpSpPr>
            <p:cNvPr id="95" name="Group 168"/>
            <p:cNvGrpSpPr>
              <a:grpSpLocks/>
            </p:cNvGrpSpPr>
            <p:nvPr/>
          </p:nvGrpSpPr>
          <p:grpSpPr bwMode="auto">
            <a:xfrm>
              <a:off x="816" y="3744"/>
              <a:ext cx="921" cy="336"/>
              <a:chOff x="3182" y="1274"/>
              <a:chExt cx="921" cy="336"/>
            </a:xfrm>
          </p:grpSpPr>
          <p:sp>
            <p:nvSpPr>
              <p:cNvPr id="106" name="AutoShape 169"/>
              <p:cNvSpPr>
                <a:spLocks noChangeArrowheads="1"/>
              </p:cNvSpPr>
              <p:nvPr/>
            </p:nvSpPr>
            <p:spPr bwMode="auto">
              <a:xfrm>
                <a:off x="3182" y="1274"/>
                <a:ext cx="921" cy="336"/>
              </a:xfrm>
              <a:prstGeom prst="chevron">
                <a:avLst>
                  <a:gd name="adj" fmla="val 68527"/>
                </a:avLst>
              </a:prstGeom>
              <a:solidFill>
                <a:srgbClr val="CAA400"/>
              </a:solidFill>
              <a:ln w="9525">
                <a:noFill/>
                <a:miter lim="800000"/>
                <a:headEnd/>
                <a:tailEnd/>
              </a:ln>
              <a:effectLst>
                <a:prstShdw prst="shdw17" dist="17961" dir="2700000">
                  <a:srgbClr val="7962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107" name="Text Box 170"/>
              <p:cNvSpPr txBox="1">
                <a:spLocks noChangeArrowheads="1"/>
              </p:cNvSpPr>
              <p:nvPr/>
            </p:nvSpPr>
            <p:spPr bwMode="auto">
              <a:xfrm>
                <a:off x="3440" y="1359"/>
                <a:ext cx="477" cy="178"/>
              </a:xfrm>
              <a:prstGeom prst="rect">
                <a:avLst/>
              </a:prstGeom>
              <a:noFill/>
              <a:ln w="9525">
                <a:noFill/>
                <a:miter lim="800000"/>
                <a:headEnd/>
                <a:tailEnd/>
              </a:ln>
              <a:effectLst/>
            </p:spPr>
            <p:txBody>
              <a:bodyPr wrap="none">
                <a:spAutoFit/>
              </a:bodyPr>
              <a:lstStyle/>
              <a:p>
                <a:pPr algn="ctr"/>
                <a:r>
                  <a:rPr lang="en-US" sz="1200" b="1" dirty="0">
                    <a:latin typeface="Times New Roman" panose="02020603050405020304" pitchFamily="18" charset="0"/>
                    <a:cs typeface="Times New Roman" panose="02020603050405020304" pitchFamily="18" charset="0"/>
                  </a:rPr>
                  <a:t>define</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properties</a:t>
                </a:r>
                <a:endParaRPr lang="en-US" sz="1200" dirty="0">
                  <a:latin typeface="Times New Roman" panose="02020603050405020304" pitchFamily="18" charset="0"/>
                  <a:cs typeface="Times New Roman" panose="02020603050405020304" pitchFamily="18" charset="0"/>
                </a:endParaRPr>
              </a:p>
            </p:txBody>
          </p:sp>
        </p:grpSp>
        <p:grpSp>
          <p:nvGrpSpPr>
            <p:cNvPr id="96" name="Group 171"/>
            <p:cNvGrpSpPr>
              <a:grpSpLocks/>
            </p:cNvGrpSpPr>
            <p:nvPr/>
          </p:nvGrpSpPr>
          <p:grpSpPr bwMode="auto">
            <a:xfrm>
              <a:off x="1632" y="3744"/>
              <a:ext cx="921" cy="336"/>
              <a:chOff x="3966" y="1274"/>
              <a:chExt cx="921" cy="336"/>
            </a:xfrm>
          </p:grpSpPr>
          <p:sp>
            <p:nvSpPr>
              <p:cNvPr id="104" name="AutoShape 172"/>
              <p:cNvSpPr>
                <a:spLocks noChangeArrowheads="1"/>
              </p:cNvSpPr>
              <p:nvPr/>
            </p:nvSpPr>
            <p:spPr bwMode="auto">
              <a:xfrm>
                <a:off x="3966" y="1274"/>
                <a:ext cx="921" cy="336"/>
              </a:xfrm>
              <a:prstGeom prst="chevron">
                <a:avLst>
                  <a:gd name="adj" fmla="val 68527"/>
                </a:avLst>
              </a:prstGeom>
              <a:solidFill>
                <a:srgbClr val="B0AC00"/>
              </a:solidFill>
              <a:ln w="9525">
                <a:noFill/>
                <a:miter lim="800000"/>
                <a:headEnd/>
                <a:tailEnd/>
              </a:ln>
              <a:effectLst>
                <a:prstShdw prst="shdw17" dist="17961" dir="2700000">
                  <a:srgbClr val="6A6700"/>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105" name="Text Box 173"/>
              <p:cNvSpPr txBox="1">
                <a:spLocks noChangeArrowheads="1"/>
              </p:cNvSpPr>
              <p:nvPr/>
            </p:nvSpPr>
            <p:spPr bwMode="auto">
              <a:xfrm>
                <a:off x="4255" y="1359"/>
                <a:ext cx="506" cy="178"/>
              </a:xfrm>
              <a:prstGeom prst="rect">
                <a:avLst/>
              </a:prstGeom>
              <a:noFill/>
              <a:ln w="9525">
                <a:noFill/>
                <a:miter lim="800000"/>
                <a:headEnd/>
                <a:tailEnd/>
              </a:ln>
              <a:effectLst/>
            </p:spPr>
            <p:txBody>
              <a:bodyPr wrap="none">
                <a:spAutoFit/>
              </a:bodyPr>
              <a:lstStyle/>
              <a:p>
                <a:pPr algn="ctr"/>
                <a:r>
                  <a:rPr lang="en-US" sz="1200" b="1" dirty="0">
                    <a:latin typeface="Times New Roman" panose="02020603050405020304" pitchFamily="18" charset="0"/>
                    <a:cs typeface="Times New Roman" panose="02020603050405020304" pitchFamily="18" charset="0"/>
                  </a:rPr>
                  <a:t>define</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constraints</a:t>
                </a:r>
                <a:endParaRPr lang="en-US" sz="1200" dirty="0">
                  <a:latin typeface="Times New Roman" panose="02020603050405020304" pitchFamily="18" charset="0"/>
                  <a:cs typeface="Times New Roman" panose="02020603050405020304" pitchFamily="18" charset="0"/>
                </a:endParaRPr>
              </a:p>
            </p:txBody>
          </p:sp>
        </p:grpSp>
        <p:grpSp>
          <p:nvGrpSpPr>
            <p:cNvPr id="97" name="Group 174"/>
            <p:cNvGrpSpPr>
              <a:grpSpLocks/>
            </p:cNvGrpSpPr>
            <p:nvPr/>
          </p:nvGrpSpPr>
          <p:grpSpPr bwMode="auto">
            <a:xfrm>
              <a:off x="2400" y="3744"/>
              <a:ext cx="921" cy="336"/>
              <a:chOff x="4750" y="1274"/>
              <a:chExt cx="921" cy="336"/>
            </a:xfrm>
          </p:grpSpPr>
          <p:sp>
            <p:nvSpPr>
              <p:cNvPr id="102" name="AutoShape 175"/>
              <p:cNvSpPr>
                <a:spLocks noChangeArrowheads="1"/>
              </p:cNvSpPr>
              <p:nvPr/>
            </p:nvSpPr>
            <p:spPr bwMode="auto">
              <a:xfrm>
                <a:off x="4750" y="1274"/>
                <a:ext cx="921" cy="336"/>
              </a:xfrm>
              <a:prstGeom prst="chevron">
                <a:avLst>
                  <a:gd name="adj" fmla="val 68527"/>
                </a:avLst>
              </a:prstGeom>
              <a:solidFill>
                <a:srgbClr val="666633"/>
              </a:solidFill>
              <a:ln w="9525">
                <a:noFill/>
                <a:miter lim="800000"/>
                <a:headEnd/>
                <a:tailEnd/>
              </a:ln>
              <a:effectLst>
                <a:prstShdw prst="shdw17" dist="17961" dir="2700000">
                  <a:srgbClr val="3D3D1F"/>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103" name="Text Box 176"/>
              <p:cNvSpPr txBox="1">
                <a:spLocks noChangeArrowheads="1"/>
              </p:cNvSpPr>
              <p:nvPr/>
            </p:nvSpPr>
            <p:spPr bwMode="auto">
              <a:xfrm>
                <a:off x="5029" y="1359"/>
                <a:ext cx="435" cy="178"/>
              </a:xfrm>
              <a:prstGeom prst="rect">
                <a:avLst/>
              </a:prstGeom>
              <a:noFill/>
              <a:ln w="9525">
                <a:noFill/>
                <a:miter lim="800000"/>
                <a:headEnd/>
                <a:tailEnd/>
              </a:ln>
              <a:effectLst/>
            </p:spPr>
            <p:txBody>
              <a:bodyPr wrap="none">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create</a:t>
                </a:r>
                <a:br>
                  <a:rPr lang="en-US" sz="1200" b="1" dirty="0">
                    <a:solidFill>
                      <a:schemeClr val="bg1"/>
                    </a:solidFill>
                    <a:latin typeface="Times New Roman" panose="02020603050405020304" pitchFamily="18" charset="0"/>
                    <a:cs typeface="Times New Roman" panose="02020603050405020304" pitchFamily="18" charset="0"/>
                  </a:rPr>
                </a:br>
                <a:r>
                  <a:rPr lang="en-US" sz="1200" b="1" dirty="0">
                    <a:solidFill>
                      <a:schemeClr val="bg1"/>
                    </a:solidFill>
                    <a:latin typeface="Times New Roman" panose="02020603050405020304" pitchFamily="18" charset="0"/>
                    <a:cs typeface="Times New Roman" panose="02020603050405020304" pitchFamily="18" charset="0"/>
                  </a:rPr>
                  <a:t>instances</a:t>
                </a:r>
                <a:endParaRPr lang="en-US" sz="1200" dirty="0">
                  <a:solidFill>
                    <a:schemeClr val="bg1"/>
                  </a:solidFill>
                  <a:latin typeface="Times New Roman" panose="02020603050405020304" pitchFamily="18" charset="0"/>
                  <a:cs typeface="Times New Roman" panose="02020603050405020304" pitchFamily="18" charset="0"/>
                </a:endParaRPr>
              </a:p>
            </p:txBody>
          </p:sp>
        </p:grpSp>
        <p:grpSp>
          <p:nvGrpSpPr>
            <p:cNvPr id="98" name="Group 181"/>
            <p:cNvGrpSpPr>
              <a:grpSpLocks/>
            </p:cNvGrpSpPr>
            <p:nvPr/>
          </p:nvGrpSpPr>
          <p:grpSpPr bwMode="auto">
            <a:xfrm>
              <a:off x="3456" y="3840"/>
              <a:ext cx="384" cy="96"/>
              <a:chOff x="3456" y="3840"/>
              <a:chExt cx="384" cy="96"/>
            </a:xfrm>
          </p:grpSpPr>
          <p:sp>
            <p:nvSpPr>
              <p:cNvPr id="99" name="Oval 177"/>
              <p:cNvSpPr>
                <a:spLocks noChangeArrowheads="1"/>
              </p:cNvSpPr>
              <p:nvPr/>
            </p:nvSpPr>
            <p:spPr bwMode="auto">
              <a:xfrm>
                <a:off x="3456" y="3840"/>
                <a:ext cx="96" cy="96"/>
              </a:xfrm>
              <a:prstGeom prst="ellipse">
                <a:avLst/>
              </a:prstGeom>
              <a:solidFill>
                <a:srgbClr val="FFFFCC"/>
              </a:solidFill>
              <a:ln w="9525">
                <a:noFill/>
                <a:round/>
                <a:headEnd/>
                <a:tailEnd/>
              </a:ln>
              <a:effectLst>
                <a:prstShdw prst="shdw17" dist="17961" dir="2700000">
                  <a:srgbClr val="99997A"/>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100" name="Oval 178"/>
              <p:cNvSpPr>
                <a:spLocks noChangeArrowheads="1"/>
              </p:cNvSpPr>
              <p:nvPr/>
            </p:nvSpPr>
            <p:spPr bwMode="auto">
              <a:xfrm>
                <a:off x="3600" y="3840"/>
                <a:ext cx="96" cy="96"/>
              </a:xfrm>
              <a:prstGeom prst="ellipse">
                <a:avLst/>
              </a:prstGeom>
              <a:solidFill>
                <a:srgbClr val="FFFFCC"/>
              </a:solidFill>
              <a:ln w="9525">
                <a:noFill/>
                <a:round/>
                <a:headEnd/>
                <a:tailEnd/>
              </a:ln>
              <a:effectLst>
                <a:prstShdw prst="shdw17" dist="17961" dir="2700000">
                  <a:srgbClr val="99997A"/>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101" name="Oval 179"/>
              <p:cNvSpPr>
                <a:spLocks noChangeArrowheads="1"/>
              </p:cNvSpPr>
              <p:nvPr/>
            </p:nvSpPr>
            <p:spPr bwMode="auto">
              <a:xfrm>
                <a:off x="3744" y="3840"/>
                <a:ext cx="96" cy="96"/>
              </a:xfrm>
              <a:prstGeom prst="ellipse">
                <a:avLst/>
              </a:prstGeom>
              <a:solidFill>
                <a:srgbClr val="FFFFCC"/>
              </a:solidFill>
              <a:ln w="9525">
                <a:noFill/>
                <a:round/>
                <a:headEnd/>
                <a:tailEnd/>
              </a:ln>
              <a:effectLst>
                <a:prstShdw prst="shdw17" dist="17961" dir="2700000">
                  <a:srgbClr val="99997A"/>
                </a:prstShdw>
              </a:effectLst>
            </p:spPr>
            <p:txBody>
              <a:bodyPr wrap="none" anchor="ctr"/>
              <a:lstStyle/>
              <a:p>
                <a:endParaRPr lang="en-US" sz="1200">
                  <a:latin typeface="Times New Roman" panose="02020603050405020304" pitchFamily="18" charset="0"/>
                  <a:cs typeface="Times New Roman" panose="02020603050405020304" pitchFamily="18" charset="0"/>
                </a:endParaRPr>
              </a:p>
            </p:txBody>
          </p:sp>
        </p:grpSp>
      </p:grpSp>
      <p:sp>
        <p:nvSpPr>
          <p:cNvPr id="6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smtClean="0">
                <a:latin typeface="Times New Roman" panose="02020603050405020304" pitchFamily="18" charset="0"/>
                <a:cs typeface="Times New Roman" panose="02020603050405020304" pitchFamily="18" charset="0"/>
              </a:rPr>
              <a:t>Ontology </a:t>
            </a:r>
            <a:r>
              <a:rPr lang="en-US" altLang="en-US" sz="2400" b="1" dirty="0">
                <a:latin typeface="Times New Roman" panose="02020603050405020304" pitchFamily="18" charset="0"/>
                <a:cs typeface="Times New Roman" panose="02020603050405020304" pitchFamily="18" charset="0"/>
              </a:rPr>
              <a:t>Engineering </a:t>
            </a:r>
            <a:r>
              <a:rPr lang="en-US" altLang="en-US" sz="2400" b="1" dirty="0" smtClean="0">
                <a:latin typeface="Times New Roman" panose="02020603050405020304" pitchFamily="18" charset="0"/>
                <a:cs typeface="Times New Roman" panose="02020603050405020304" pitchFamily="18" charset="0"/>
              </a:rPr>
              <a:t>Process</a:t>
            </a:r>
            <a:endParaRPr lang="en-US" altLang="en-US" sz="2400" b="1" dirty="0">
              <a:latin typeface="Times New Roman" panose="02020603050405020304" pitchFamily="18" charset="0"/>
              <a:cs typeface="Times New Roman" panose="02020603050405020304" pitchFamily="18" charset="0"/>
            </a:endParaRPr>
          </a:p>
        </p:txBody>
      </p:sp>
      <p:sp>
        <p:nvSpPr>
          <p:cNvPr id="67" name="Rectangle 4"/>
          <p:cNvSpPr>
            <a:spLocks noChangeArrowheads="1"/>
          </p:cNvSpPr>
          <p:nvPr/>
        </p:nvSpPr>
        <p:spPr bwMode="auto">
          <a:xfrm>
            <a:off x="1130300" y="1738313"/>
            <a:ext cx="10918959" cy="4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itchFamily="18" charset="0"/>
                <a:cs typeface="Times New Roman" pitchFamily="18" charset="0"/>
              </a:rPr>
              <a:t>An iterative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wipe(left)">
                                      <p:cBhvr>
                                        <p:cTn id="1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13</a:t>
            </a:fld>
            <a:endParaRPr lang="en-IN" dirty="0"/>
          </a:p>
        </p:txBody>
      </p:sp>
      <p:sp>
        <p:nvSpPr>
          <p:cNvPr id="6"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The Grocery Shopping World</a:t>
            </a:r>
          </a:p>
        </p:txBody>
      </p:sp>
      <p:sp>
        <p:nvSpPr>
          <p:cNvPr id="7" name="Rectangle 4"/>
          <p:cNvSpPr>
            <a:spLocks noChangeArrowheads="1"/>
          </p:cNvSpPr>
          <p:nvPr/>
        </p:nvSpPr>
        <p:spPr bwMode="auto">
          <a:xfrm>
            <a:off x="1130300" y="1738313"/>
            <a:ext cx="10918959" cy="44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b="1" dirty="0">
                <a:latin typeface="Times New Roman" pitchFamily="18" charset="0"/>
                <a:cs typeface="Times New Roman" pitchFamily="18" charset="0"/>
              </a:rPr>
              <a:t>It is a Knowledge Engineering example where an agent helps a buyer to find product offers on the internet.</a:t>
            </a:r>
          </a:p>
          <a:p>
            <a:pPr marL="342900" indent="-342900">
              <a:lnSpc>
                <a:spcPct val="150000"/>
              </a:lnSpc>
            </a:pPr>
            <a:r>
              <a:rPr lang="en-US" sz="2000" dirty="0" smtClean="0">
                <a:latin typeface="Times New Roman" pitchFamily="18" charset="0"/>
                <a:cs typeface="Times New Roman" pitchFamily="18" charset="0"/>
              </a:rPr>
              <a:t>IN = </a:t>
            </a:r>
            <a:r>
              <a:rPr lang="en-US" sz="2000" dirty="0">
                <a:latin typeface="Times New Roman" pitchFamily="18" charset="0"/>
                <a:cs typeface="Times New Roman" pitchFamily="18" charset="0"/>
              </a:rPr>
              <a:t>product description (precise or ¬precise) </a:t>
            </a:r>
          </a:p>
          <a:p>
            <a:pPr marL="342900" indent="-342900">
              <a:lnSpc>
                <a:spcPct val="150000"/>
              </a:lnSpc>
            </a:pPr>
            <a:r>
              <a:rPr lang="en-US" sz="2000" dirty="0" smtClean="0">
                <a:latin typeface="Times New Roman" pitchFamily="18" charset="0"/>
                <a:cs typeface="Times New Roman" pitchFamily="18" charset="0"/>
              </a:rPr>
              <a:t>OUT </a:t>
            </a:r>
            <a:r>
              <a:rPr lang="en-US" sz="2000" dirty="0">
                <a:latin typeface="Times New Roman" pitchFamily="18" charset="0"/>
                <a:cs typeface="Times New Roman" pitchFamily="18" charset="0"/>
              </a:rPr>
              <a:t>= list of </a:t>
            </a:r>
            <a:r>
              <a:rPr lang="en-US" sz="2000" dirty="0" err="1">
                <a:latin typeface="Times New Roman" pitchFamily="18" charset="0"/>
                <a:cs typeface="Times New Roman" pitchFamily="18" charset="0"/>
              </a:rPr>
              <a:t>WebPages</a:t>
            </a:r>
            <a:r>
              <a:rPr lang="en-US" sz="2000" dirty="0">
                <a:latin typeface="Times New Roman" pitchFamily="18" charset="0"/>
                <a:cs typeface="Times New Roman" pitchFamily="18" charset="0"/>
              </a:rPr>
              <a:t> that offer the product for sale </a:t>
            </a:r>
          </a:p>
          <a:p>
            <a:pPr marL="342900" indent="-342900">
              <a:lnSpc>
                <a:spcPct val="150000"/>
              </a:lnSpc>
            </a:pPr>
            <a:r>
              <a:rPr lang="en-US" sz="2000" dirty="0">
                <a:latin typeface="Times New Roman" pitchFamily="18" charset="0"/>
                <a:cs typeface="Times New Roman" pitchFamily="18" charset="0"/>
              </a:rPr>
              <a:t> Environment = WWW  </a:t>
            </a:r>
          </a:p>
          <a:p>
            <a:pPr marL="342900" indent="-342900">
              <a:lnSpc>
                <a:spcPct val="150000"/>
              </a:lnSpc>
            </a:pPr>
            <a:r>
              <a:rPr lang="en-US" sz="2000" dirty="0">
                <a:latin typeface="Times New Roman" pitchFamily="18" charset="0"/>
                <a:cs typeface="Times New Roman" pitchFamily="18" charset="0"/>
              </a:rPr>
              <a:t>Percepts = web pages (character strings) </a:t>
            </a:r>
          </a:p>
          <a:p>
            <a:pPr marL="342900" indent="-342900">
              <a:lnSpc>
                <a:spcPct val="150000"/>
              </a:lnSpc>
            </a:pPr>
            <a:r>
              <a:rPr lang="en-US" sz="2000" dirty="0">
                <a:latin typeface="Times New Roman" pitchFamily="18" charset="0"/>
                <a:cs typeface="Times New Roman" pitchFamily="18" charset="0"/>
              </a:rPr>
              <a:t> Extracting useful information required</a:t>
            </a:r>
          </a:p>
          <a:p>
            <a:pPr marL="342900" indent="-342900">
              <a:lnSpc>
                <a:spcPct val="150000"/>
              </a:lnSpc>
            </a:pPr>
            <a:r>
              <a:rPr lang="en-US" sz="2000" b="1" dirty="0">
                <a:latin typeface="Times New Roman" pitchFamily="18" charset="0"/>
                <a:cs typeface="Times New Roman" pitchFamily="18" charset="0"/>
              </a:rPr>
              <a:t>So domain knowledge is useful for Shopping agent.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14</a:t>
            </a:fld>
            <a:endParaRPr lang="en-IN" dirty="0"/>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The Grocery Shopping World</a:t>
            </a:r>
          </a:p>
        </p:txBody>
      </p:sp>
      <p:sp>
        <p:nvSpPr>
          <p:cNvPr id="6" name="Rectangle 4"/>
          <p:cNvSpPr>
            <a:spLocks noChangeArrowheads="1"/>
          </p:cNvSpPr>
          <p:nvPr/>
        </p:nvSpPr>
        <p:spPr bwMode="auto">
          <a:xfrm>
            <a:off x="1130300" y="1738313"/>
            <a:ext cx="10918959" cy="390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b="1" dirty="0">
                <a:latin typeface="Times New Roman" pitchFamily="18" charset="0"/>
                <a:cs typeface="Times New Roman" pitchFamily="18" charset="0"/>
              </a:rPr>
              <a:t>Find Relevant Product Offers </a:t>
            </a:r>
          </a:p>
          <a:p>
            <a:pPr marL="342900" indent="-342900">
              <a:lnSpc>
                <a:spcPct val="150000"/>
              </a:lnSpc>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RelevantOffer</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page,url,query</a:t>
            </a:r>
            <a:r>
              <a:rPr lang="en-US" sz="2000" dirty="0">
                <a:latin typeface="Times New Roman" pitchFamily="18" charset="0"/>
                <a:cs typeface="Times New Roman" pitchFamily="18" charset="0"/>
              </a:rPr>
              <a:t>) ⇔ Relevant(page,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 query) ∧ Offer(page)  </a:t>
            </a:r>
          </a:p>
          <a:p>
            <a:pPr marL="342900" indent="-342900">
              <a:lnSpc>
                <a:spcPct val="150000"/>
              </a:lnSpc>
            </a:pPr>
            <a:r>
              <a:rPr lang="en-US" sz="2000" dirty="0">
                <a:latin typeface="Times New Roman" pitchFamily="18" charset="0"/>
                <a:cs typeface="Times New Roman" pitchFamily="18" charset="0"/>
              </a:rPr>
              <a:t>Write axioms to define Offer(x)  </a:t>
            </a:r>
          </a:p>
          <a:p>
            <a:pPr marL="342900" indent="-342900">
              <a:lnSpc>
                <a:spcPct val="150000"/>
              </a:lnSpc>
            </a:pPr>
            <a:r>
              <a:rPr lang="en-US" sz="2000" dirty="0">
                <a:latin typeface="Times New Roman" pitchFamily="18" charset="0"/>
                <a:cs typeface="Times New Roman" pitchFamily="18" charset="0"/>
              </a:rPr>
              <a:t>Find relevant pages: Relevant(x y z) ?  </a:t>
            </a:r>
          </a:p>
          <a:p>
            <a:pPr lvl="1">
              <a:lnSpc>
                <a:spcPct val="150000"/>
              </a:lnSpc>
            </a:pPr>
            <a:r>
              <a:rPr lang="en-US" sz="2000" dirty="0">
                <a:latin typeface="Times New Roman" pitchFamily="18" charset="0"/>
                <a:cs typeface="Times New Roman" pitchFamily="18" charset="0"/>
              </a:rPr>
              <a:t> Start from an initial set of stores. </a:t>
            </a:r>
          </a:p>
          <a:p>
            <a:pPr lvl="1">
              <a:lnSpc>
                <a:spcPct val="150000"/>
              </a:lnSpc>
            </a:pPr>
            <a:r>
              <a:rPr lang="en-US" sz="2000" dirty="0">
                <a:latin typeface="Times New Roman" pitchFamily="18" charset="0"/>
                <a:cs typeface="Times New Roman" pitchFamily="18" charset="0"/>
              </a:rPr>
              <a:t>What is a relevant category?</a:t>
            </a:r>
          </a:p>
          <a:p>
            <a:pPr lvl="1">
              <a:lnSpc>
                <a:spcPct val="150000"/>
              </a:lnSpc>
            </a:pPr>
            <a:r>
              <a:rPr lang="en-US" sz="2000" dirty="0">
                <a:latin typeface="Times New Roman" pitchFamily="18" charset="0"/>
                <a:cs typeface="Times New Roman" pitchFamily="18" charset="0"/>
              </a:rPr>
              <a:t> What are relevant connected pages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15</a:t>
            </a:fld>
            <a:endParaRPr lang="en-IN" dirty="0"/>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The Grocery Shopping World</a:t>
            </a:r>
          </a:p>
        </p:txBody>
      </p:sp>
      <p:sp>
        <p:nvSpPr>
          <p:cNvPr id="6" name="Rectangle 4"/>
          <p:cNvSpPr>
            <a:spLocks noChangeArrowheads="1"/>
          </p:cNvSpPr>
          <p:nvPr/>
        </p:nvSpPr>
        <p:spPr bwMode="auto">
          <a:xfrm>
            <a:off x="1130300" y="1738313"/>
            <a:ext cx="10918959" cy="325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Require rich category vocabulary </a:t>
            </a:r>
          </a:p>
          <a:p>
            <a:pPr lvl="1">
              <a:lnSpc>
                <a:spcPct val="150000"/>
              </a:lnSpc>
            </a:pPr>
            <a:r>
              <a:rPr lang="en-US" sz="2000" dirty="0">
                <a:latin typeface="Times New Roman" pitchFamily="18" charset="0"/>
                <a:cs typeface="Times New Roman" pitchFamily="18" charset="0"/>
              </a:rPr>
              <a:t>Synonymy </a:t>
            </a:r>
          </a:p>
          <a:p>
            <a:pPr lvl="1">
              <a:lnSpc>
                <a:spcPct val="150000"/>
              </a:lnSpc>
            </a:pPr>
            <a:r>
              <a:rPr lang="en-US" sz="2000" dirty="0">
                <a:latin typeface="Times New Roman" pitchFamily="18" charset="0"/>
                <a:cs typeface="Times New Roman" pitchFamily="18" charset="0"/>
              </a:rPr>
              <a:t>ambiguity </a:t>
            </a:r>
          </a:p>
          <a:p>
            <a:pPr marL="342900" indent="-342900">
              <a:lnSpc>
                <a:spcPct val="150000"/>
              </a:lnSpc>
            </a:pPr>
            <a:r>
              <a:rPr lang="en-US" sz="2000" dirty="0">
                <a:latin typeface="Times New Roman" pitchFamily="18" charset="0"/>
                <a:cs typeface="Times New Roman" pitchFamily="18" charset="0"/>
              </a:rPr>
              <a:t> How to retrieve pages: </a:t>
            </a:r>
            <a:r>
              <a:rPr lang="en-US" sz="2000" dirty="0" err="1">
                <a:latin typeface="Times New Roman" pitchFamily="18" charset="0"/>
                <a:cs typeface="Times New Roman" pitchFamily="18" charset="0"/>
              </a:rPr>
              <a:t>GetPage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 ?</a:t>
            </a:r>
          </a:p>
          <a:p>
            <a:pPr lvl="1">
              <a:lnSpc>
                <a:spcPct val="150000"/>
              </a:lnSpc>
            </a:pPr>
            <a:r>
              <a:rPr lang="en-US" sz="2000" dirty="0">
                <a:latin typeface="Times New Roman" pitchFamily="18" charset="0"/>
                <a:cs typeface="Times New Roman" pitchFamily="18" charset="0"/>
              </a:rPr>
              <a:t>Procedural attachment  </a:t>
            </a:r>
          </a:p>
          <a:p>
            <a:pPr marL="342900" indent="-342900">
              <a:lnSpc>
                <a:spcPct val="150000"/>
              </a:lnSpc>
            </a:pPr>
            <a:r>
              <a:rPr lang="en-US" sz="2000" dirty="0">
                <a:latin typeface="Times New Roman" pitchFamily="18" charset="0"/>
                <a:cs typeface="Times New Roman" pitchFamily="18" charset="0"/>
              </a:rPr>
              <a:t>Compare offers (information extraction)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67980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16</a:t>
            </a:fld>
            <a:endParaRPr lang="en-IN" dirty="0"/>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Organizing Knowledge for Shopping Agent</a:t>
            </a:r>
          </a:p>
        </p:txBody>
      </p:sp>
      <p:sp>
        <p:nvSpPr>
          <p:cNvPr id="6" name="Rectangle 4"/>
          <p:cNvSpPr>
            <a:spLocks noChangeArrowheads="1"/>
          </p:cNvSpPr>
          <p:nvPr/>
        </p:nvSpPr>
        <p:spPr bwMode="auto">
          <a:xfrm>
            <a:off x="1130300" y="1738313"/>
            <a:ext cx="10918959" cy="49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By decomposing the domain into clusters is for considering the tasks handling the agent. It is called functional decomposition. </a:t>
            </a:r>
          </a:p>
          <a:p>
            <a:pPr marL="342900" indent="-342900">
              <a:lnSpc>
                <a:spcPct val="150000"/>
              </a:lnSpc>
            </a:pPr>
            <a:r>
              <a:rPr lang="en-US" sz="2000" dirty="0">
                <a:latin typeface="Times New Roman" pitchFamily="18" charset="0"/>
                <a:cs typeface="Times New Roman" pitchFamily="18" charset="0"/>
              </a:rPr>
              <a:t>Here it is divided (domain) into </a:t>
            </a:r>
            <a:r>
              <a:rPr lang="en-US" sz="2000" b="1" dirty="0">
                <a:latin typeface="Times New Roman" pitchFamily="18" charset="0"/>
                <a:cs typeface="Times New Roman" pitchFamily="18" charset="0"/>
              </a:rPr>
              <a:t>five</a:t>
            </a:r>
            <a:r>
              <a:rPr lang="en-US" sz="2000" dirty="0">
                <a:latin typeface="Times New Roman" pitchFamily="18" charset="0"/>
                <a:cs typeface="Times New Roman" pitchFamily="18" charset="0"/>
              </a:rPr>
              <a:t> clusters:</a:t>
            </a:r>
          </a:p>
          <a:p>
            <a:pPr marL="457200" indent="-457200">
              <a:lnSpc>
                <a:spcPct val="150000"/>
              </a:lnSpc>
              <a:buFont typeface="+mj-lt"/>
              <a:buAutoNum type="arabicPeriod"/>
            </a:pPr>
            <a:r>
              <a:rPr lang="en-US" sz="2000" b="1" dirty="0">
                <a:latin typeface="Times New Roman" pitchFamily="18" charset="0"/>
                <a:cs typeface="Times New Roman" pitchFamily="18" charset="0"/>
              </a:rPr>
              <a:t>Menu Planning: </a:t>
            </a:r>
            <a:r>
              <a:rPr lang="en-US" sz="2000" dirty="0">
                <a:latin typeface="Times New Roman" pitchFamily="18" charset="0"/>
                <a:cs typeface="Times New Roman" pitchFamily="18" charset="0"/>
              </a:rPr>
              <a:t>The agent will need to know how to modify the shopping list when the</a:t>
            </a:r>
          </a:p>
          <a:p>
            <a:pPr marL="1085850" lvl="1" indent="-342900">
              <a:lnSpc>
                <a:spcPct val="150000"/>
              </a:lnSpc>
            </a:pPr>
            <a:r>
              <a:rPr lang="en-US" sz="2000" dirty="0">
                <a:latin typeface="Times New Roman" pitchFamily="18" charset="0"/>
                <a:cs typeface="Times New Roman" pitchFamily="18" charset="0"/>
              </a:rPr>
              <a:t>store is out of stock of an item.</a:t>
            </a:r>
          </a:p>
          <a:p>
            <a:pPr marL="457200" indent="-457200">
              <a:lnSpc>
                <a:spcPct val="150000"/>
              </a:lnSpc>
              <a:buFont typeface="+mj-lt"/>
              <a:buAutoNum type="arabicPeriod" startAt="2"/>
            </a:pPr>
            <a:r>
              <a:rPr lang="en-US" sz="2000" b="1" dirty="0" smtClean="0">
                <a:latin typeface="Times New Roman" pitchFamily="18" charset="0"/>
                <a:cs typeface="Times New Roman" pitchFamily="18" charset="0"/>
              </a:rPr>
              <a:t>Navigating</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As in the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world, the agent will need to understand the effect of</a:t>
            </a:r>
          </a:p>
          <a:p>
            <a:pPr marL="1085850" lvl="1" indent="-342900">
              <a:lnSpc>
                <a:spcPct val="150000"/>
              </a:lnSpc>
            </a:pPr>
            <a:r>
              <a:rPr lang="en-US" sz="2000" dirty="0">
                <a:latin typeface="Times New Roman" pitchFamily="18" charset="0"/>
                <a:cs typeface="Times New Roman" pitchFamily="18" charset="0"/>
              </a:rPr>
              <a:t>movement actions and create an internal map of the world.</a:t>
            </a:r>
          </a:p>
          <a:p>
            <a:pPr marL="457200" indent="-457200">
              <a:lnSpc>
                <a:spcPct val="150000"/>
              </a:lnSpc>
              <a:buFont typeface="+mj-lt"/>
              <a:buAutoNum type="arabicPeriod" startAt="3"/>
            </a:pPr>
            <a:r>
              <a:rPr lang="en-US" sz="2000" b="1" dirty="0" smtClean="0">
                <a:latin typeface="Times New Roman" pitchFamily="18" charset="0"/>
                <a:cs typeface="Times New Roman" pitchFamily="18" charset="0"/>
              </a:rPr>
              <a:t>Gathering</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The agent must be able to find and gather the items it wants. Part of this</a:t>
            </a:r>
          </a:p>
          <a:p>
            <a:pPr marL="1085850" lvl="1" indent="-342900">
              <a:lnSpc>
                <a:spcPct val="150000"/>
              </a:lnSpc>
            </a:pPr>
            <a:r>
              <a:rPr lang="en-US" sz="2000" dirty="0">
                <a:latin typeface="Times New Roman" pitchFamily="18" charset="0"/>
                <a:cs typeface="Times New Roman" pitchFamily="18" charset="0"/>
              </a:rPr>
              <a:t>involves inducing objects from percepts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17</a:t>
            </a:fld>
            <a:endParaRPr lang="en-IN" dirty="0"/>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Organizing Knowledge for Shopping Agent</a:t>
            </a:r>
          </a:p>
        </p:txBody>
      </p:sp>
      <p:sp>
        <p:nvSpPr>
          <p:cNvPr id="6" name="Rectangle 4"/>
          <p:cNvSpPr>
            <a:spLocks noChangeArrowheads="1"/>
          </p:cNvSpPr>
          <p:nvPr/>
        </p:nvSpPr>
        <p:spPr bwMode="auto">
          <a:xfrm>
            <a:off x="1130300" y="1738313"/>
            <a:ext cx="10918959" cy="214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4"/>
            </a:pPr>
            <a:r>
              <a:rPr lang="en-US" sz="2000" b="1" dirty="0">
                <a:latin typeface="Times New Roman" pitchFamily="18" charset="0"/>
                <a:cs typeface="Times New Roman" pitchFamily="18" charset="0"/>
              </a:rPr>
              <a:t>Communicating: </a:t>
            </a:r>
            <a:r>
              <a:rPr lang="en-US" sz="2000" dirty="0">
                <a:latin typeface="Times New Roman" pitchFamily="18" charset="0"/>
                <a:cs typeface="Times New Roman" pitchFamily="18" charset="0"/>
              </a:rPr>
              <a:t>The agent should be able to ask questions when there is something it</a:t>
            </a:r>
          </a:p>
          <a:p>
            <a:pPr marL="1085850" lvl="1" indent="-342900">
              <a:lnSpc>
                <a:spcPct val="150000"/>
              </a:lnSpc>
            </a:pPr>
            <a:r>
              <a:rPr lang="en-US" sz="2000" dirty="0">
                <a:latin typeface="Times New Roman" pitchFamily="18" charset="0"/>
                <a:cs typeface="Times New Roman" pitchFamily="18" charset="0"/>
              </a:rPr>
              <a:t>cannot find out on its own.</a:t>
            </a:r>
          </a:p>
          <a:p>
            <a:pPr marL="457200" indent="-457200">
              <a:lnSpc>
                <a:spcPct val="150000"/>
              </a:lnSpc>
              <a:buFont typeface="+mj-lt"/>
              <a:buAutoNum type="arabicPeriod" startAt="5"/>
            </a:pPr>
            <a:r>
              <a:rPr lang="en-US" sz="2000" b="1" dirty="0">
                <a:latin typeface="Times New Roman" pitchFamily="18" charset="0"/>
                <a:cs typeface="Times New Roman" pitchFamily="18" charset="0"/>
              </a:rPr>
              <a:t>Paying: </a:t>
            </a:r>
            <a:r>
              <a:rPr lang="en-US" sz="2000" dirty="0">
                <a:latin typeface="Times New Roman" pitchFamily="18" charset="0"/>
                <a:cs typeface="Times New Roman" pitchFamily="18" charset="0"/>
              </a:rPr>
              <a:t>Even a shy agent that prefers not to ask questions will need enough inter-agent</a:t>
            </a:r>
          </a:p>
          <a:p>
            <a:pPr marL="1085850" lvl="1" indent="-342900">
              <a:lnSpc>
                <a:spcPct val="150000"/>
              </a:lnSpc>
            </a:pPr>
            <a:r>
              <a:rPr lang="en-US" sz="2000" dirty="0">
                <a:latin typeface="Times New Roman" pitchFamily="18" charset="0"/>
                <a:cs typeface="Times New Roman" pitchFamily="18" charset="0"/>
              </a:rPr>
              <a:t>skills to be able to pay the checkout clerk.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80173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1130300" y="1738313"/>
            <a:ext cx="5721261"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b="1" dirty="0">
                <a:latin typeface="Times New Roman" pitchFamily="18" charset="0"/>
                <a:cs typeface="Times New Roman" pitchFamily="18" charset="0"/>
              </a:rPr>
              <a:t>Generating the conclusions from evidence and facts is termed as Inference</a:t>
            </a:r>
            <a:r>
              <a:rPr lang="en-US" sz="2000" dirty="0">
                <a:latin typeface="Times New Roman" pitchFamily="18" charset="0"/>
                <a:cs typeface="Times New Roman" pitchFamily="18" charset="0"/>
              </a:rPr>
              <a:t>. </a:t>
            </a:r>
          </a:p>
          <a:p>
            <a:pPr marL="342900" indent="-342900">
              <a:lnSpc>
                <a:spcPct val="100000"/>
              </a:lnSpc>
            </a:pPr>
            <a:r>
              <a:rPr lang="en-US" sz="2000" dirty="0">
                <a:latin typeface="Times New Roman" pitchFamily="18" charset="0"/>
                <a:cs typeface="Times New Roman" pitchFamily="18" charset="0"/>
              </a:rPr>
              <a:t>Inference rules are the templates for generating valid argument and Inference rules are applied to derive proofs in Artificial Intelligence.</a:t>
            </a:r>
          </a:p>
          <a:p>
            <a:pPr marL="342900" indent="-342900">
              <a:lnSpc>
                <a:spcPct val="100000"/>
              </a:lnSpc>
            </a:pPr>
            <a:r>
              <a:rPr lang="en-IN" sz="2000" dirty="0">
                <a:latin typeface="Times New Roman" pitchFamily="18" charset="0"/>
                <a:cs typeface="Times New Roman" pitchFamily="18" charset="0"/>
              </a:rPr>
              <a:t>T</a:t>
            </a:r>
            <a:r>
              <a:rPr lang="en-US" sz="2000" dirty="0" err="1">
                <a:latin typeface="Times New Roman" pitchFamily="18" charset="0"/>
                <a:cs typeface="Times New Roman" pitchFamily="18" charset="0"/>
              </a:rPr>
              <a:t>ypes</a:t>
            </a:r>
            <a:r>
              <a:rPr lang="en-US" sz="2000" dirty="0">
                <a:latin typeface="Times New Roman" pitchFamily="18" charset="0"/>
                <a:cs typeface="Times New Roman" pitchFamily="18" charset="0"/>
              </a:rPr>
              <a:t> of Inference rules:</a:t>
            </a:r>
          </a:p>
          <a:p>
            <a:pPr marL="457200" indent="-457200">
              <a:lnSpc>
                <a:spcPct val="100000"/>
              </a:lnSpc>
              <a:buFont typeface="+mj-lt"/>
              <a:buAutoNum type="arabicPeriod"/>
            </a:pPr>
            <a:r>
              <a:rPr lang="en-US" sz="2000" dirty="0" smtClean="0">
                <a:latin typeface="Times New Roman" pitchFamily="18" charset="0"/>
                <a:cs typeface="Times New Roman" pitchFamily="18" charset="0"/>
              </a:rPr>
              <a:t>Modus </a:t>
            </a:r>
            <a:r>
              <a:rPr lang="en-US" sz="2000" dirty="0">
                <a:latin typeface="Times New Roman" pitchFamily="18" charset="0"/>
                <a:cs typeface="Times New Roman" pitchFamily="18" charset="0"/>
              </a:rPr>
              <a:t>Ponens:</a:t>
            </a:r>
          </a:p>
          <a:p>
            <a:pPr marL="342900" indent="-342900">
              <a:lnSpc>
                <a:spcPct val="100000"/>
              </a:lnSpc>
            </a:pPr>
            <a:r>
              <a:rPr lang="en-US" sz="2000" dirty="0">
                <a:latin typeface="Times New Roman" pitchFamily="18" charset="0"/>
                <a:cs typeface="Times New Roman" pitchFamily="18" charset="0"/>
              </a:rPr>
              <a:t>The Modus Ponens rule is one of the most important rules of inference, and it states that if P and P → Q is true, then we can infer that Q will be true</a:t>
            </a:r>
            <a:r>
              <a:rPr lang="en-US"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	</a:t>
            </a:r>
          </a:p>
          <a:p>
            <a:pPr>
              <a:lnSpc>
                <a:spcPct val="100000"/>
              </a:lnSpc>
              <a:buNone/>
            </a:pPr>
            <a:r>
              <a:rPr lang="en-IN" sz="2000" dirty="0" smtClean="0">
                <a:latin typeface="Times New Roman" pitchFamily="18" charset="0"/>
                <a:cs typeface="Times New Roman" pitchFamily="18" charset="0"/>
              </a:rPr>
              <a:t>Notation </a:t>
            </a:r>
            <a:endParaRPr lang="en-US" sz="2000" dirty="0">
              <a:latin typeface="Times New Roman" pitchFamily="18" charset="0"/>
              <a:cs typeface="Times New Roman" pitchFamily="18" charset="0"/>
            </a:endParaRPr>
          </a:p>
          <a:p>
            <a:pPr marL="342900" indent="-342900">
              <a:lnSpc>
                <a:spcPct val="100000"/>
              </a:lnSpc>
            </a:pPr>
            <a:endParaRPr lang="en-US" sz="2000" dirty="0"/>
          </a:p>
        </p:txBody>
      </p:sp>
      <p:sp>
        <p:nvSpPr>
          <p:cNvPr id="2" name="Slide Number Placeholder 1"/>
          <p:cNvSpPr>
            <a:spLocks noGrp="1"/>
          </p:cNvSpPr>
          <p:nvPr>
            <p:ph type="sldNum" sz="quarter" idx="4294967295"/>
          </p:nvPr>
        </p:nvSpPr>
        <p:spPr>
          <a:xfrm>
            <a:off x="11521440" y="6356349"/>
            <a:ext cx="527819" cy="365125"/>
          </a:xfrm>
        </p:spPr>
        <p:txBody>
          <a:bodyPr/>
          <a:lstStyle/>
          <a:p>
            <a:fld id="{EF369875-3547-471E-A8DD-BB6BF69B36A1}" type="slidenum">
              <a:rPr lang="en-IN" smtClean="0"/>
              <a:pPr/>
              <a:t>18</a:t>
            </a:fld>
            <a:endParaRPr lang="en-IN"/>
          </a:p>
        </p:txBody>
      </p:sp>
      <p:sp>
        <p:nvSpPr>
          <p:cNvPr id="18" name="Rectangle 17"/>
          <p:cNvSpPr/>
          <p:nvPr/>
        </p:nvSpPr>
        <p:spPr>
          <a:xfrm>
            <a:off x="7265907" y="1738313"/>
            <a:ext cx="4512382" cy="469393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itchFamily="18" charset="0"/>
                <a:cs typeface="Times New Roman" pitchFamily="18" charset="0"/>
              </a:rPr>
              <a:t>Some terminologies of Inference Rule</a:t>
            </a:r>
          </a:p>
          <a:p>
            <a:pPr algn="ctr"/>
            <a:endParaRPr lang="en-US" b="1" dirty="0">
              <a:solidFill>
                <a:srgbClr val="FF0000"/>
              </a:solidFill>
              <a:latin typeface="Times New Roman" pitchFamily="18" charset="0"/>
              <a:cs typeface="Times New Roman" pitchFamily="18" charset="0"/>
            </a:endParaRPr>
          </a:p>
          <a:p>
            <a:pPr algn="ctr"/>
            <a:r>
              <a:rPr lang="en-US" b="1" dirty="0">
                <a:solidFill>
                  <a:srgbClr val="FF0000"/>
                </a:solidFill>
                <a:latin typeface="Times New Roman" pitchFamily="18" charset="0"/>
                <a:cs typeface="Times New Roman" pitchFamily="18" charset="0"/>
              </a:rPr>
              <a:t>Implication:</a:t>
            </a:r>
            <a:r>
              <a:rPr lang="en-US" dirty="0">
                <a:solidFill>
                  <a:srgbClr val="FF0000"/>
                </a:solidFill>
                <a:latin typeface="Times New Roman" pitchFamily="18" charset="0"/>
                <a:cs typeface="Times New Roman" pitchFamily="18" charset="0"/>
              </a:rPr>
              <a:t> It is one of the logical connectives which can be represented as P → Q. It is a Boolean expression.</a:t>
            </a:r>
          </a:p>
          <a:p>
            <a:pPr algn="ctr"/>
            <a:endParaRPr lang="en-US" dirty="0">
              <a:solidFill>
                <a:srgbClr val="FF0000"/>
              </a:solidFill>
              <a:latin typeface="Times New Roman" pitchFamily="18" charset="0"/>
              <a:cs typeface="Times New Roman" pitchFamily="18" charset="0"/>
            </a:endParaRPr>
          </a:p>
          <a:p>
            <a:pPr algn="ctr"/>
            <a:r>
              <a:rPr lang="en-US" b="1" dirty="0">
                <a:solidFill>
                  <a:srgbClr val="FF0000"/>
                </a:solidFill>
                <a:latin typeface="Times New Roman" pitchFamily="18" charset="0"/>
                <a:cs typeface="Times New Roman" pitchFamily="18" charset="0"/>
              </a:rPr>
              <a:t>Converse:</a:t>
            </a:r>
            <a:r>
              <a:rPr lang="en-US" dirty="0">
                <a:solidFill>
                  <a:srgbClr val="FF0000"/>
                </a:solidFill>
                <a:latin typeface="Times New Roman" pitchFamily="18" charset="0"/>
                <a:cs typeface="Times New Roman" pitchFamily="18" charset="0"/>
              </a:rPr>
              <a:t> The converse of implication, which means the right-hand side proposition goes to the left-hand side and vice-versa. It can be written as   Q → P.</a:t>
            </a:r>
          </a:p>
          <a:p>
            <a:pPr algn="ctr"/>
            <a:endParaRPr lang="en-US" dirty="0">
              <a:solidFill>
                <a:srgbClr val="FF0000"/>
              </a:solidFill>
              <a:latin typeface="Times New Roman" pitchFamily="18" charset="0"/>
              <a:cs typeface="Times New Roman" pitchFamily="18" charset="0"/>
            </a:endParaRPr>
          </a:p>
          <a:p>
            <a:pPr algn="ctr"/>
            <a:r>
              <a:rPr lang="en-US" b="1" dirty="0">
                <a:solidFill>
                  <a:srgbClr val="FF0000"/>
                </a:solidFill>
                <a:latin typeface="Times New Roman" pitchFamily="18" charset="0"/>
                <a:cs typeface="Times New Roman" pitchFamily="18" charset="0"/>
              </a:rPr>
              <a:t>Contrapositive:</a:t>
            </a:r>
            <a:r>
              <a:rPr lang="en-US" dirty="0">
                <a:solidFill>
                  <a:srgbClr val="FF0000"/>
                </a:solidFill>
                <a:latin typeface="Times New Roman" pitchFamily="18" charset="0"/>
                <a:cs typeface="Times New Roman" pitchFamily="18" charset="0"/>
              </a:rPr>
              <a:t> The negation of converse is termed as contrapositive, and it can be represented as ¬ Q → ¬ P.</a:t>
            </a:r>
          </a:p>
          <a:p>
            <a:pPr algn="ctr"/>
            <a:endParaRPr lang="en-US" dirty="0">
              <a:solidFill>
                <a:srgbClr val="FF0000"/>
              </a:solidFill>
              <a:latin typeface="Times New Roman" pitchFamily="18" charset="0"/>
              <a:cs typeface="Times New Roman" pitchFamily="18" charset="0"/>
            </a:endParaRPr>
          </a:p>
          <a:p>
            <a:pPr algn="ctr"/>
            <a:r>
              <a:rPr lang="en-US" b="1" dirty="0">
                <a:solidFill>
                  <a:srgbClr val="FF0000"/>
                </a:solidFill>
                <a:latin typeface="Times New Roman" pitchFamily="18" charset="0"/>
                <a:cs typeface="Times New Roman" pitchFamily="18" charset="0"/>
              </a:rPr>
              <a:t>Inverse:</a:t>
            </a:r>
            <a:r>
              <a:rPr lang="en-US" dirty="0">
                <a:solidFill>
                  <a:srgbClr val="FF0000"/>
                </a:solidFill>
                <a:latin typeface="Times New Roman" pitchFamily="18" charset="0"/>
                <a:cs typeface="Times New Roman" pitchFamily="18" charset="0"/>
              </a:rPr>
              <a:t> The negation of implication is called inverse. It can be represented as ¬ P → ¬ Q</a:t>
            </a:r>
            <a:r>
              <a:rPr lang="en-US" dirty="0">
                <a:latin typeface="Times New Roman" pitchFamily="18" charset="0"/>
                <a:cs typeface="Times New Roman" pitchFamily="18" charset="0"/>
              </a:rPr>
              <a:t>.</a:t>
            </a:r>
          </a:p>
        </p:txBody>
      </p:sp>
      <p:sp>
        <p:nvSpPr>
          <p:cNvPr id="10" name="Rectangle 9"/>
          <p:cNvSpPr/>
          <p:nvPr/>
        </p:nvSpPr>
        <p:spPr>
          <a:xfrm>
            <a:off x="2551471" y="5748081"/>
            <a:ext cx="3200400" cy="97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P→Q, P</a:t>
            </a:r>
          </a:p>
          <a:p>
            <a:pPr algn="ctr"/>
            <a:endParaRPr lang="en-US" dirty="0"/>
          </a:p>
          <a:p>
            <a:pPr algn="ctr"/>
            <a:r>
              <a:rPr lang="en-US" dirty="0"/>
              <a:t>჻ Q</a:t>
            </a:r>
          </a:p>
        </p:txBody>
      </p:sp>
      <p:cxnSp>
        <p:nvCxnSpPr>
          <p:cNvPr id="22" name="Straight Connector 21"/>
          <p:cNvCxnSpPr/>
          <p:nvPr/>
        </p:nvCxnSpPr>
        <p:spPr>
          <a:xfrm flipV="1">
            <a:off x="3451123" y="5014452"/>
            <a:ext cx="1401096" cy="1"/>
          </a:xfrm>
          <a:prstGeom prst="line">
            <a:avLst/>
          </a:prstGeom>
        </p:spPr>
        <p:style>
          <a:lnRef idx="1">
            <a:schemeClr val="dk1"/>
          </a:lnRef>
          <a:fillRef idx="0">
            <a:schemeClr val="dk1"/>
          </a:fillRef>
          <a:effectRef idx="0">
            <a:schemeClr val="dk1"/>
          </a:effectRef>
          <a:fontRef idx="minor">
            <a:schemeClr val="tx1"/>
          </a:fontRef>
        </p:style>
      </p:cxnSp>
      <p:sp>
        <p:nvSpPr>
          <p:cNvPr id="9"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Inference Rules</a:t>
            </a:r>
          </a:p>
        </p:txBody>
      </p:sp>
    </p:spTree>
    <p:custDataLst>
      <p:tags r:id="rId1"/>
    </p:custDataLst>
    <p:extLst>
      <p:ext uri="{BB962C8B-B14F-4D97-AF65-F5344CB8AC3E}">
        <p14:creationId xmlns:p14="http://schemas.microsoft.com/office/powerpoint/2010/main" val="1863893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19</a:t>
            </a:fld>
            <a:endParaRPr lang="en-IN" dirty="0"/>
          </a:p>
        </p:txBody>
      </p:sp>
      <p:cxnSp>
        <p:nvCxnSpPr>
          <p:cNvPr id="9" name="Straight Connector 8"/>
          <p:cNvCxnSpPr/>
          <p:nvPr/>
        </p:nvCxnSpPr>
        <p:spPr>
          <a:xfrm flipV="1">
            <a:off x="2344993" y="2669459"/>
            <a:ext cx="1194619" cy="14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44994" y="5766619"/>
            <a:ext cx="1312606" cy="14749"/>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4"/>
          <p:cNvSpPr>
            <a:spLocks noChangeArrowheads="1"/>
          </p:cNvSpPr>
          <p:nvPr/>
        </p:nvSpPr>
        <p:spPr bwMode="auto">
          <a:xfrm>
            <a:off x="1130300" y="1738313"/>
            <a:ext cx="10718263" cy="453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400" dirty="0">
                <a:latin typeface="Times New Roman" panose="02020603050405020304" pitchFamily="18" charset="0"/>
                <a:cs typeface="Times New Roman" panose="02020603050405020304" pitchFamily="18" charset="0"/>
              </a:rPr>
              <a:t> </a:t>
            </a:r>
            <a:r>
              <a:rPr lang="en-US" sz="2000" b="1" dirty="0">
                <a:latin typeface="Times New Roman" pitchFamily="18" charset="0"/>
                <a:cs typeface="Times New Roman" pitchFamily="18" charset="0"/>
              </a:rPr>
              <a:t>Modus </a:t>
            </a:r>
            <a:r>
              <a:rPr lang="en-US" sz="2000" b="1" dirty="0" err="1">
                <a:latin typeface="Times New Roman" pitchFamily="18" charset="0"/>
                <a:cs typeface="Times New Roman" pitchFamily="18" charset="0"/>
              </a:rPr>
              <a:t>Tollens</a:t>
            </a:r>
            <a:r>
              <a:rPr lang="en-US" sz="2000" b="1" dirty="0">
                <a:latin typeface="Times New Roman" pitchFamily="18" charset="0"/>
                <a:cs typeface="Times New Roman" pitchFamily="18" charset="0"/>
              </a:rPr>
              <a:t>:</a:t>
            </a:r>
          </a:p>
          <a:p>
            <a:pPr marL="342900" indent="-342900">
              <a:lnSpc>
                <a:spcPct val="100000"/>
              </a:lnSpc>
            </a:pPr>
            <a:r>
              <a:rPr lang="en-US" sz="2000" dirty="0">
                <a:latin typeface="Times New Roman" pitchFamily="18" charset="0"/>
                <a:cs typeface="Times New Roman" pitchFamily="18" charset="0"/>
              </a:rPr>
              <a:t>The Modus </a:t>
            </a:r>
            <a:r>
              <a:rPr lang="en-US" sz="2000" dirty="0" err="1">
                <a:latin typeface="Times New Roman" pitchFamily="18" charset="0"/>
                <a:cs typeface="Times New Roman" pitchFamily="18" charset="0"/>
              </a:rPr>
              <a:t>Tollens</a:t>
            </a:r>
            <a:r>
              <a:rPr lang="en-US" sz="2000" dirty="0">
                <a:latin typeface="Times New Roman" pitchFamily="18" charset="0"/>
                <a:cs typeface="Times New Roman" pitchFamily="18" charset="0"/>
              </a:rPr>
              <a:t> rule state that if P→ Q is true and </a:t>
            </a:r>
            <a:r>
              <a:rPr lang="en-US" sz="2000" b="1" dirty="0">
                <a:latin typeface="Times New Roman" pitchFamily="18" charset="0"/>
                <a:cs typeface="Times New Roman" pitchFamily="18" charset="0"/>
              </a:rPr>
              <a:t>¬ Q is true, then ¬ P</a:t>
            </a:r>
            <a:r>
              <a:rPr lang="en-US" sz="2000" dirty="0">
                <a:latin typeface="Times New Roman" pitchFamily="18" charset="0"/>
                <a:cs typeface="Times New Roman" pitchFamily="18" charset="0"/>
              </a:rPr>
              <a:t> will also true.</a:t>
            </a:r>
          </a:p>
          <a:p>
            <a:pPr>
              <a:lnSpc>
                <a:spcPct val="100000"/>
              </a:lnSpc>
              <a:buNone/>
            </a:pPr>
            <a:r>
              <a:rPr lang="en-IN" sz="2000" dirty="0">
                <a:latin typeface="Times New Roman" pitchFamily="18" charset="0"/>
                <a:cs typeface="Times New Roman" pitchFamily="18" charset="0"/>
              </a:rPr>
              <a:t>Notation : P→Q, ~</a:t>
            </a:r>
            <a:r>
              <a:rPr lang="en-IN" sz="2000" dirty="0" smtClean="0">
                <a:latin typeface="Times New Roman" pitchFamily="18" charset="0"/>
                <a:cs typeface="Times New Roman" pitchFamily="18" charset="0"/>
              </a:rPr>
              <a:t>Q</a:t>
            </a:r>
          </a:p>
          <a:p>
            <a:pPr>
              <a:lnSpc>
                <a:spcPct val="100000"/>
              </a:lnSpc>
              <a:buNone/>
            </a:pPr>
            <a:r>
              <a:rPr lang="en-IN" sz="2000" dirty="0">
                <a:latin typeface="Times New Roman" pitchFamily="18" charset="0"/>
                <a:cs typeface="Times New Roman" pitchFamily="18" charset="0"/>
              </a:rPr>
              <a:t>		~P</a:t>
            </a:r>
            <a:endParaRPr lang="en-US" sz="2000" dirty="0">
              <a:latin typeface="Times New Roman" pitchFamily="18" charset="0"/>
              <a:cs typeface="Times New Roman" pitchFamily="18" charset="0"/>
            </a:endParaRPr>
          </a:p>
          <a:p>
            <a:pPr>
              <a:lnSpc>
                <a:spcPct val="100000"/>
              </a:lnSpc>
              <a:buNone/>
            </a:pPr>
            <a:r>
              <a:rPr lang="en-US" sz="2000" b="1" dirty="0">
                <a:latin typeface="Times New Roman" pitchFamily="18" charset="0"/>
                <a:cs typeface="Times New Roman" pitchFamily="18" charset="0"/>
              </a:rPr>
              <a:t>Hypothetical Syllogism: </a:t>
            </a:r>
          </a:p>
          <a:p>
            <a:pPr marL="342900" indent="-342900">
              <a:lnSpc>
                <a:spcPct val="100000"/>
              </a:lnSpc>
            </a:pPr>
            <a:r>
              <a:rPr lang="en-US" sz="1900" dirty="0">
                <a:latin typeface="Times New Roman" pitchFamily="18" charset="0"/>
                <a:cs typeface="Times New Roman" pitchFamily="18" charset="0"/>
              </a:rPr>
              <a:t>The Hypothetical Syllogism rule state that if P→R is true whenever P→Q is true, and Q→R is true. </a:t>
            </a:r>
          </a:p>
          <a:p>
            <a:pPr>
              <a:lnSpc>
                <a:spcPct val="100000"/>
              </a:lnSpc>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Disjunctive Syllogism: </a:t>
            </a:r>
          </a:p>
          <a:p>
            <a:pPr marL="342900" indent="-342900">
              <a:lnSpc>
                <a:spcPct val="100000"/>
              </a:lnSpc>
            </a:pPr>
            <a:r>
              <a:rPr lang="en-US" sz="1900" dirty="0">
                <a:latin typeface="Times New Roman" pitchFamily="18" charset="0"/>
                <a:cs typeface="Times New Roman" pitchFamily="18" charset="0"/>
              </a:rPr>
              <a:t>The Disjunctive syllogism rule state that if P∨Q is true, and ¬P is true, then Q will be true. </a:t>
            </a:r>
          </a:p>
          <a:p>
            <a:pPr>
              <a:lnSpc>
                <a:spcPct val="100000"/>
              </a:lnSpc>
              <a:buNone/>
            </a:pPr>
            <a:r>
              <a:rPr lang="en-IN" sz="2000" dirty="0">
                <a:latin typeface="Times New Roman" pitchFamily="18" charset="0"/>
                <a:cs typeface="Times New Roman" pitchFamily="18" charset="0"/>
              </a:rPr>
              <a:t>Notation : P→Q, ¬ P</a:t>
            </a:r>
          </a:p>
          <a:p>
            <a:pPr>
              <a:lnSpc>
                <a:spcPct val="100000"/>
              </a:lnSpc>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Q</a:t>
            </a:r>
            <a:endParaRPr lang="en-US" sz="2000" dirty="0">
              <a:latin typeface="Times New Roman" pitchFamily="18" charset="0"/>
              <a:cs typeface="Times New Roman" pitchFamily="18" charset="0"/>
            </a:endParaRPr>
          </a:p>
        </p:txBody>
      </p:sp>
      <p:sp>
        <p:nvSpPr>
          <p:cNvPr id="12"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Inference Rules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F369875-3547-471E-A8DD-BB6BF69B36A1}" type="slidenum">
              <a:rPr lang="en-IN" smtClean="0"/>
              <a:pPr/>
              <a:t>2</a:t>
            </a:fld>
            <a:endParaRPr lang="en-IN"/>
          </a:p>
        </p:txBody>
      </p:sp>
      <p:sp>
        <p:nvSpPr>
          <p:cNvPr id="6"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Syllabus</a:t>
            </a:r>
          </a:p>
        </p:txBody>
      </p:sp>
      <p:sp>
        <p:nvSpPr>
          <p:cNvPr id="7" name="Rectangle 4"/>
          <p:cNvSpPr>
            <a:spLocks noChangeArrowheads="1"/>
          </p:cNvSpPr>
          <p:nvPr/>
        </p:nvSpPr>
        <p:spPr bwMode="auto">
          <a:xfrm>
            <a:off x="1130300" y="1738313"/>
            <a:ext cx="10069513" cy="188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Building a Knowledge Base, Knowledge Engineering, General Ontology, The Grocery Shopping World, Inference Rules Involving Quantifiers, Generalized Modus Ponens, Forward and Backward Chaining, Completeness, Resolution: A Complete Inference Procedure, Completeness of </a:t>
            </a:r>
            <a:r>
              <a:rPr lang="en-US" altLang="en-US" sz="2000" dirty="0" smtClean="0">
                <a:latin typeface="Times New Roman" panose="02020603050405020304" pitchFamily="18" charset="0"/>
                <a:cs typeface="Times New Roman" panose="02020603050405020304" pitchFamily="18" charset="0"/>
              </a:rPr>
              <a:t>resolution</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1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20</a:t>
            </a:fld>
            <a:endParaRPr lang="en-IN" dirty="0"/>
          </a:p>
        </p:txBody>
      </p:sp>
      <p:grpSp>
        <p:nvGrpSpPr>
          <p:cNvPr id="6" name="Group 5"/>
          <p:cNvGrpSpPr/>
          <p:nvPr/>
        </p:nvGrpSpPr>
        <p:grpSpPr>
          <a:xfrm>
            <a:off x="1129953" y="1791595"/>
            <a:ext cx="10706912" cy="5170646"/>
            <a:chOff x="6818259" y="1318008"/>
            <a:chExt cx="10706912" cy="5170646"/>
          </a:xfrm>
        </p:grpSpPr>
        <p:sp>
          <p:nvSpPr>
            <p:cNvPr id="7" name="TextBox 6"/>
            <p:cNvSpPr txBox="1"/>
            <p:nvPr/>
          </p:nvSpPr>
          <p:spPr>
            <a:xfrm>
              <a:off x="6818259" y="1318008"/>
              <a:ext cx="10706912" cy="5170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smtClean="0">
                  <a:latin typeface="Times New Roman" pitchFamily="18" charset="0"/>
                  <a:cs typeface="Times New Roman" pitchFamily="18" charset="0"/>
                </a:rPr>
                <a:t>Addition:</a:t>
              </a:r>
            </a:p>
            <a:p>
              <a:pPr>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Addition rule is one the common inference rule, and it states that If P is true, then P∨Q will be true. </a:t>
              </a:r>
            </a:p>
            <a:p>
              <a:pPr>
                <a:lnSpc>
                  <a:spcPct val="150000"/>
                </a:lnSpc>
              </a:pPr>
              <a:r>
                <a:rPr lang="en-IN" sz="2000" dirty="0" smtClean="0">
                  <a:latin typeface="Times New Roman" pitchFamily="18" charset="0"/>
                  <a:cs typeface="Times New Roman" pitchFamily="18" charset="0"/>
                </a:rPr>
                <a:t>	 P</a:t>
              </a:r>
              <a:endParaRPr lang="en-IN" sz="2000" dirty="0">
                <a:latin typeface="Times New Roman" pitchFamily="18" charset="0"/>
                <a:cs typeface="Times New Roman" pitchFamily="18" charset="0"/>
              </a:endParaRPr>
            </a:p>
            <a:p>
              <a:pPr>
                <a:lnSpc>
                  <a:spcPct val="150000"/>
                </a:lnSpc>
              </a:pPr>
              <a:r>
                <a:rPr lang="en-IN" sz="2000" dirty="0">
                  <a:latin typeface="Times New Roman" pitchFamily="18" charset="0"/>
                  <a:cs typeface="Times New Roman" pitchFamily="18" charset="0"/>
                </a:rPr>
                <a:t>	P˅Q</a:t>
              </a:r>
              <a:endParaRPr lang="en-US" sz="2000" dirty="0">
                <a:latin typeface="Times New Roman" pitchFamily="18" charset="0"/>
                <a:cs typeface="Times New Roman" pitchFamily="18" charset="0"/>
              </a:endParaRPr>
            </a:p>
            <a:p>
              <a:pPr marL="342900" indent="-342900">
                <a:buFont typeface="Arial" panose="020B0604020202020204" pitchFamily="34" charset="0"/>
                <a:buChar char="•"/>
              </a:pPr>
              <a:r>
                <a:rPr lang="en-US" sz="2000" b="1" dirty="0">
                  <a:latin typeface="Times New Roman" pitchFamily="18" charset="0"/>
                  <a:cs typeface="Times New Roman" pitchFamily="18" charset="0"/>
                </a:rPr>
                <a:t>Simplification:</a:t>
              </a:r>
            </a:p>
            <a:p>
              <a:r>
                <a:rPr lang="en-US" sz="2000" dirty="0">
                  <a:latin typeface="Times New Roman" pitchFamily="18" charset="0"/>
                  <a:cs typeface="Times New Roman" pitchFamily="18" charset="0"/>
                </a:rPr>
                <a:t>The simplification rule state that if </a:t>
              </a:r>
              <a:r>
                <a:rPr lang="en-US" sz="2000" b="1" dirty="0">
                  <a:latin typeface="Times New Roman" pitchFamily="18" charset="0"/>
                  <a:cs typeface="Times New Roman" pitchFamily="18" charset="0"/>
                </a:rPr>
                <a:t>P∧ Q</a:t>
              </a:r>
              <a:r>
                <a:rPr lang="en-US" sz="2000" dirty="0">
                  <a:latin typeface="Times New Roman" pitchFamily="18" charset="0"/>
                  <a:cs typeface="Times New Roman" pitchFamily="18" charset="0"/>
                </a:rPr>
                <a:t> is true, then </a:t>
              </a:r>
              <a:r>
                <a:rPr lang="en-US" sz="2000" b="1" dirty="0">
                  <a:latin typeface="Times New Roman" pitchFamily="18" charset="0"/>
                  <a:cs typeface="Times New Roman" pitchFamily="18" charset="0"/>
                </a:rPr>
                <a:t>Q or P</a:t>
              </a:r>
              <a:r>
                <a:rPr lang="en-US" sz="2000" dirty="0">
                  <a:latin typeface="Times New Roman" pitchFamily="18" charset="0"/>
                  <a:cs typeface="Times New Roman" pitchFamily="18" charset="0"/>
                </a:rPr>
                <a:t> will also be true.</a:t>
              </a:r>
            </a:p>
            <a:p>
              <a:r>
                <a:rPr lang="en-IN" sz="2000" dirty="0">
                  <a:latin typeface="Times New Roman" pitchFamily="18" charset="0"/>
                  <a:cs typeface="Times New Roman" pitchFamily="18" charset="0"/>
                </a:rPr>
                <a:t>	P˄Q Or P˄Q</a:t>
              </a:r>
            </a:p>
            <a:p>
              <a:pPr>
                <a:lnSpc>
                  <a:spcPct val="150000"/>
                </a:lnSpc>
              </a:pPr>
              <a:r>
                <a:rPr lang="en-IN" sz="2000" dirty="0">
                  <a:latin typeface="Times New Roman" pitchFamily="18" charset="0"/>
                  <a:cs typeface="Times New Roman" pitchFamily="18" charset="0"/>
                </a:rPr>
                <a:t>	Q	 P</a:t>
              </a:r>
              <a:endParaRPr lang="en-US" sz="2000" dirty="0">
                <a:latin typeface="Times New Roman" pitchFamily="18" charset="0"/>
                <a:cs typeface="Times New Roman" pitchFamily="18" charset="0"/>
              </a:endParaRPr>
            </a:p>
            <a:p>
              <a:pPr marL="342900" indent="-342900">
                <a:lnSpc>
                  <a:spcPct val="150000"/>
                </a:lnSpc>
                <a:buFont typeface="Arial" panose="020B0604020202020204" pitchFamily="34" charset="0"/>
                <a:buChar char="•"/>
              </a:pPr>
              <a:r>
                <a:rPr lang="en-US" sz="2000" b="1" dirty="0">
                  <a:latin typeface="Times New Roman" pitchFamily="18" charset="0"/>
                  <a:cs typeface="Times New Roman" pitchFamily="18" charset="0"/>
                </a:rPr>
                <a:t> Resolution: </a:t>
              </a:r>
            </a:p>
            <a:p>
              <a:pPr>
                <a:lnSpc>
                  <a:spcPct val="150000"/>
                </a:lnSpc>
              </a:pPr>
              <a:r>
                <a:rPr lang="en-US" sz="2000" dirty="0">
                  <a:latin typeface="Times New Roman" pitchFamily="18" charset="0"/>
                  <a:cs typeface="Times New Roman" pitchFamily="18" charset="0"/>
                </a:rPr>
                <a:t>The Resolution rule state that if P∨Q and ¬ P∧R is true, then Q∨R will also be true.</a:t>
              </a:r>
            </a:p>
            <a:p>
              <a:pPr>
                <a:lnSpc>
                  <a:spcPct val="150000"/>
                </a:lnSpc>
              </a:pPr>
              <a:r>
                <a:rPr lang="en-IN" sz="2000" dirty="0">
                  <a:latin typeface="Times New Roman" pitchFamily="18" charset="0"/>
                  <a:cs typeface="Times New Roman" pitchFamily="18" charset="0"/>
                </a:rPr>
                <a:t>	P˅Q , ¬ P˄R</a:t>
              </a:r>
            </a:p>
            <a:p>
              <a:pPr>
                <a:lnSpc>
                  <a:spcPct val="150000"/>
                </a:lnSpc>
              </a:pPr>
              <a:r>
                <a:rPr lang="en-IN" sz="2000" dirty="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Q˅</a:t>
              </a:r>
              <a:r>
                <a:rPr lang="en-IN" sz="2000" dirty="0" smtClean="0">
                  <a:latin typeface="Times New Roman" pitchFamily="18" charset="0"/>
                  <a:cs typeface="Times New Roman" pitchFamily="18" charset="0"/>
                </a:rPr>
                <a:t>R</a:t>
              </a:r>
              <a:endParaRPr lang="en-US" sz="2000" dirty="0">
                <a:latin typeface="Times New Roman" pitchFamily="18" charset="0"/>
                <a:cs typeface="Times New Roman" pitchFamily="18" charset="0"/>
              </a:endParaRPr>
            </a:p>
          </p:txBody>
        </p:sp>
        <p:cxnSp>
          <p:nvCxnSpPr>
            <p:cNvPr id="13" name="Straight Connector 12"/>
            <p:cNvCxnSpPr/>
            <p:nvPr/>
          </p:nvCxnSpPr>
          <p:spPr>
            <a:xfrm>
              <a:off x="7477432" y="2726789"/>
              <a:ext cx="85540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551174" y="4505322"/>
              <a:ext cx="2020529" cy="29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462684" y="6324354"/>
              <a:ext cx="1666568"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Inference Rules</a:t>
            </a:r>
          </a:p>
        </p:txBody>
      </p:sp>
    </p:spTree>
    <p:extLst>
      <p:ext uri="{BB962C8B-B14F-4D97-AF65-F5344CB8AC3E}">
        <p14:creationId xmlns:p14="http://schemas.microsoft.com/office/powerpoint/2010/main" val="4075370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21</a:t>
            </a:fld>
            <a:endParaRPr lang="en-IN" dirty="0"/>
          </a:p>
        </p:txBody>
      </p:sp>
      <p:cxnSp>
        <p:nvCxnSpPr>
          <p:cNvPr id="15" name="Straight Connector 14"/>
          <p:cNvCxnSpPr/>
          <p:nvPr/>
        </p:nvCxnSpPr>
        <p:spPr>
          <a:xfrm>
            <a:off x="1774378" y="6797941"/>
            <a:ext cx="166656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err="1">
                <a:latin typeface="Times New Roman" panose="02020603050405020304" pitchFamily="18" charset="0"/>
                <a:cs typeface="Times New Roman" panose="02020603050405020304" pitchFamily="18" charset="0"/>
              </a:rPr>
              <a:t>InfereaInference</a:t>
            </a:r>
            <a:r>
              <a:rPr lang="en-US" altLang="en-US" sz="2400" b="1" dirty="0">
                <a:latin typeface="Times New Roman" panose="02020603050405020304" pitchFamily="18" charset="0"/>
                <a:cs typeface="Times New Roman" panose="02020603050405020304" pitchFamily="18" charset="0"/>
              </a:rPr>
              <a:t> Rules for </a:t>
            </a:r>
            <a:r>
              <a:rPr lang="en-US" altLang="en-US" sz="2400" b="1" dirty="0" err="1">
                <a:latin typeface="Times New Roman" panose="02020603050405020304" pitchFamily="18" charset="0"/>
                <a:cs typeface="Times New Roman" panose="02020603050405020304" pitchFamily="18" charset="0"/>
              </a:rPr>
              <a:t>Quantifiernce</a:t>
            </a:r>
            <a:r>
              <a:rPr lang="en-US" altLang="en-US" sz="2400" b="1" dirty="0">
                <a:latin typeface="Times New Roman" panose="02020603050405020304" pitchFamily="18" charset="0"/>
                <a:cs typeface="Times New Roman" panose="02020603050405020304" pitchFamily="18" charset="0"/>
              </a:rPr>
              <a:t> Rules</a:t>
            </a:r>
          </a:p>
        </p:txBody>
      </p:sp>
      <p:sp>
        <p:nvSpPr>
          <p:cNvPr id="17" name="Rectangle 4"/>
          <p:cNvSpPr>
            <a:spLocks noChangeArrowheads="1"/>
          </p:cNvSpPr>
          <p:nvPr/>
        </p:nvSpPr>
        <p:spPr bwMode="auto">
          <a:xfrm>
            <a:off x="1130300" y="1738313"/>
            <a:ext cx="10718263"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buNone/>
            </a:pP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Some inference rules for quantifiers</a:t>
            </a:r>
            <a:endParaRPr lang="en-US" sz="2000" b="1" dirty="0">
              <a:latin typeface="Times New Roman" pitchFamily="18" charset="0"/>
              <a:cs typeface="Times New Roman" pitchFamily="18" charset="0"/>
            </a:endParaRPr>
          </a:p>
          <a:p>
            <a:pPr marL="514350" indent="-514350">
              <a:lnSpc>
                <a:spcPct val="150000"/>
              </a:lnSpc>
              <a:buFont typeface="+mj-lt"/>
              <a:buAutoNum type="arabicPeriod"/>
            </a:pPr>
            <a:r>
              <a:rPr lang="en-US" sz="2000" dirty="0">
                <a:latin typeface="Times New Roman" pitchFamily="18" charset="0"/>
                <a:cs typeface="Times New Roman" pitchFamily="18" charset="0"/>
              </a:rPr>
              <a:t>Universal Generalization</a:t>
            </a:r>
          </a:p>
          <a:p>
            <a:pPr marL="514350" indent="-514350">
              <a:lnSpc>
                <a:spcPct val="150000"/>
              </a:lnSpc>
              <a:buFont typeface="+mj-lt"/>
              <a:buAutoNum type="arabicPeriod"/>
            </a:pPr>
            <a:r>
              <a:rPr lang="en-US" sz="2000" dirty="0">
                <a:latin typeface="Times New Roman" pitchFamily="18" charset="0"/>
                <a:cs typeface="Times New Roman" pitchFamily="18" charset="0"/>
              </a:rPr>
              <a:t>Universal Instantiation </a:t>
            </a:r>
          </a:p>
          <a:p>
            <a:pPr marL="514350" indent="-514350">
              <a:lnSpc>
                <a:spcPct val="150000"/>
              </a:lnSpc>
              <a:buFont typeface="+mj-lt"/>
              <a:buAutoNum type="arabicPeriod"/>
            </a:pPr>
            <a:r>
              <a:rPr lang="en-US" sz="2000" dirty="0">
                <a:latin typeface="Times New Roman" pitchFamily="18" charset="0"/>
                <a:cs typeface="Times New Roman" pitchFamily="18" charset="0"/>
              </a:rPr>
              <a:t>Existential Instantiation</a:t>
            </a:r>
          </a:p>
          <a:p>
            <a:pPr marL="514350" indent="-514350">
              <a:lnSpc>
                <a:spcPct val="150000"/>
              </a:lnSpc>
              <a:buFont typeface="+mj-lt"/>
              <a:buAutoNum type="arabicPeriod"/>
            </a:pPr>
            <a:r>
              <a:rPr lang="en-US" sz="2000" dirty="0">
                <a:latin typeface="Times New Roman" pitchFamily="18" charset="0"/>
                <a:cs typeface="Times New Roman" pitchFamily="18" charset="0"/>
              </a:rPr>
              <a:t>Existential Introduction</a:t>
            </a:r>
          </a:p>
          <a:p>
            <a:pPr>
              <a:lnSpc>
                <a:spcPct val="150000"/>
              </a:lnSpc>
              <a:buNone/>
            </a:pPr>
            <a:r>
              <a:rPr lang="en-US" sz="2000" b="1" dirty="0">
                <a:latin typeface="Times New Roman" pitchFamily="18" charset="0"/>
                <a:cs typeface="Times New Roman" pitchFamily="18" charset="0"/>
              </a:rPr>
              <a:t>Universal Generalization:</a:t>
            </a:r>
          </a:p>
          <a:p>
            <a:pPr marL="342900" indent="-342900">
              <a:lnSpc>
                <a:spcPct val="150000"/>
              </a:lnSpc>
            </a:pPr>
            <a:r>
              <a:rPr lang="en-US" sz="2000" dirty="0">
                <a:latin typeface="Times New Roman" pitchFamily="18" charset="0"/>
                <a:cs typeface="Times New Roman" pitchFamily="18" charset="0"/>
              </a:rPr>
              <a:t>Universal Generalization is a valid inference rule which states that if premise P(c) is true for any arbitrary element c in the universe of discourse, then we can have a conclusion as ∀ x P(x).</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22</a:t>
            </a:fld>
            <a:endParaRPr lang="en-IN" dirty="0"/>
          </a:p>
        </p:txBody>
      </p:sp>
      <p:sp>
        <p:nvSpPr>
          <p:cNvPr id="13"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 Inference Rules for Quantifier</a:t>
            </a:r>
          </a:p>
        </p:txBody>
      </p:sp>
      <p:sp>
        <p:nvSpPr>
          <p:cNvPr id="14" name="Rectangle 4"/>
          <p:cNvSpPr>
            <a:spLocks noChangeArrowheads="1"/>
          </p:cNvSpPr>
          <p:nvPr/>
        </p:nvSpPr>
        <p:spPr bwMode="auto">
          <a:xfrm>
            <a:off x="1194695" y="1738313"/>
            <a:ext cx="10718263" cy="437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itchFamily="18" charset="0"/>
                <a:cs typeface="Times New Roman" pitchFamily="18" charset="0"/>
              </a:rPr>
              <a:t>Existential Instantiation: </a:t>
            </a:r>
            <a:endParaRPr lang="en-US" sz="2000" dirty="0">
              <a:latin typeface="Times New Roman" pitchFamily="18" charset="0"/>
              <a:cs typeface="Times New Roman" pitchFamily="18" charset="0"/>
            </a:endParaRPr>
          </a:p>
          <a:p>
            <a:pPr marL="342900" indent="-342900">
              <a:lnSpc>
                <a:spcPct val="150000"/>
              </a:lnSpc>
            </a:pPr>
            <a:r>
              <a:rPr lang="en-US" sz="2000" dirty="0">
                <a:latin typeface="Times New Roman" pitchFamily="18" charset="0"/>
                <a:cs typeface="Times New Roman" pitchFamily="18" charset="0"/>
              </a:rPr>
              <a:t>Existential Instantiation is also called as Existential Elimination, which is a valid inference rule in first-order logic.</a:t>
            </a:r>
          </a:p>
          <a:p>
            <a:pPr marL="342900" indent="-342900">
              <a:lnSpc>
                <a:spcPct val="150000"/>
              </a:lnSpc>
            </a:pPr>
            <a:r>
              <a:rPr lang="en-US" sz="2000" dirty="0">
                <a:latin typeface="Times New Roman" pitchFamily="18" charset="0"/>
                <a:cs typeface="Times New Roman" pitchFamily="18" charset="0"/>
              </a:rPr>
              <a:t>It can be applied only once to replace the existential sentence.</a:t>
            </a:r>
          </a:p>
          <a:p>
            <a:pPr marL="342900" indent="-342900">
              <a:lnSpc>
                <a:spcPct val="150000"/>
              </a:lnSpc>
            </a:pPr>
            <a:r>
              <a:rPr lang="en-US" sz="2000" dirty="0">
                <a:latin typeface="Times New Roman" pitchFamily="18" charset="0"/>
                <a:cs typeface="Times New Roman" pitchFamily="18" charset="0"/>
              </a:rPr>
              <a:t>The new KB is not logically equivalent to old KB, but it will be </a:t>
            </a:r>
            <a:r>
              <a:rPr lang="en-US" sz="2000" dirty="0" err="1">
                <a:latin typeface="Times New Roman" pitchFamily="18" charset="0"/>
                <a:cs typeface="Times New Roman" pitchFamily="18" charset="0"/>
              </a:rPr>
              <a:t>satisfiable</a:t>
            </a:r>
            <a:r>
              <a:rPr lang="en-US" sz="2000" dirty="0">
                <a:latin typeface="Times New Roman" pitchFamily="18" charset="0"/>
                <a:cs typeface="Times New Roman" pitchFamily="18" charset="0"/>
              </a:rPr>
              <a:t> if old KB was </a:t>
            </a:r>
            <a:r>
              <a:rPr lang="en-US" sz="2000" dirty="0" err="1">
                <a:latin typeface="Times New Roman" pitchFamily="18" charset="0"/>
                <a:cs typeface="Times New Roman" pitchFamily="18" charset="0"/>
              </a:rPr>
              <a:t>satisfiable</a:t>
            </a:r>
            <a:r>
              <a:rPr lang="en-US" sz="2000" dirty="0">
                <a:latin typeface="Times New Roman" pitchFamily="18" charset="0"/>
                <a:cs typeface="Times New Roman" pitchFamily="18" charset="0"/>
              </a:rPr>
              <a:t>.</a:t>
            </a:r>
          </a:p>
          <a:p>
            <a:pPr marL="342900" indent="-342900">
              <a:lnSpc>
                <a:spcPct val="150000"/>
              </a:lnSpc>
            </a:pPr>
            <a:r>
              <a:rPr lang="en-US" sz="2000" dirty="0">
                <a:latin typeface="Times New Roman" pitchFamily="18" charset="0"/>
                <a:cs typeface="Times New Roman" pitchFamily="18" charset="0"/>
              </a:rPr>
              <a:t>This rule states that one can infer P(c) from the formula given in the form of ∃x P(x) for a new constant symbol c.</a:t>
            </a:r>
          </a:p>
          <a:p>
            <a:pPr marL="342900" indent="-342900">
              <a:lnSpc>
                <a:spcPct val="150000"/>
              </a:lnSpc>
            </a:pPr>
            <a:r>
              <a:rPr lang="en-US" sz="2000" dirty="0">
                <a:latin typeface="Times New Roman" pitchFamily="18" charset="0"/>
                <a:cs typeface="Times New Roman" pitchFamily="18" charset="0"/>
              </a:rPr>
              <a:t>The restriction with this rule is that c used in the rule must be a new term for which P(c) is true.</a:t>
            </a:r>
            <a:endParaRPr lang="en-US"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23</a:t>
            </a:fld>
            <a:endParaRPr lang="en-IN" dirty="0"/>
          </a:p>
        </p:txBody>
      </p:sp>
      <p:sp>
        <p:nvSpPr>
          <p:cNvPr id="11" name="TextBox 10"/>
          <p:cNvSpPr txBox="1"/>
          <p:nvPr/>
        </p:nvSpPr>
        <p:spPr>
          <a:xfrm>
            <a:off x="-171994" y="3349938"/>
            <a:ext cx="10706912" cy="498663"/>
          </a:xfrm>
          <a:prstGeom prst="rect">
            <a:avLst/>
          </a:prstGeom>
          <a:noFill/>
        </p:spPr>
        <p:txBody>
          <a:bodyPr wrap="square" rtlCol="0">
            <a:spAutoFit/>
          </a:bodyPr>
          <a:lstStyle/>
          <a:p>
            <a:pPr>
              <a:lnSpc>
                <a:spcPct val="150000"/>
              </a:lnSpc>
            </a:pPr>
            <a:endParaRPr lang="en-US" sz="2000" dirty="0">
              <a:latin typeface="Times New Roman" pitchFamily="18" charset="0"/>
              <a:cs typeface="Times New Roman" pitchFamily="18" charset="0"/>
            </a:endParaRPr>
          </a:p>
        </p:txBody>
      </p:sp>
      <p:sp>
        <p:nvSpPr>
          <p:cNvPr id="12"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Inference </a:t>
            </a:r>
            <a:r>
              <a:rPr lang="en-US" altLang="en-US" sz="2400" b="1" dirty="0">
                <a:latin typeface="Times New Roman" panose="02020603050405020304" pitchFamily="18" charset="0"/>
                <a:cs typeface="Times New Roman" panose="02020603050405020304" pitchFamily="18" charset="0"/>
              </a:rPr>
              <a:t>Rules for </a:t>
            </a:r>
            <a:r>
              <a:rPr lang="en-US" altLang="en-US" sz="2400" b="1" dirty="0" smtClean="0">
                <a:latin typeface="Times New Roman" panose="02020603050405020304" pitchFamily="18" charset="0"/>
                <a:cs typeface="Times New Roman" panose="02020603050405020304" pitchFamily="18" charset="0"/>
              </a:rPr>
              <a:t>Quantifier</a:t>
            </a:r>
            <a:endParaRPr lang="en-US" altLang="en-US" sz="2400" b="1"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 Inference Rules for Quantifier</a:t>
            </a:r>
          </a:p>
        </p:txBody>
      </p:sp>
      <p:sp>
        <p:nvSpPr>
          <p:cNvPr id="7" name="Rectangle 4"/>
          <p:cNvSpPr>
            <a:spLocks noChangeArrowheads="1"/>
          </p:cNvSpPr>
          <p:nvPr/>
        </p:nvSpPr>
        <p:spPr bwMode="auto">
          <a:xfrm>
            <a:off x="1194695" y="1738313"/>
            <a:ext cx="10718263" cy="265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itchFamily="18" charset="0"/>
                <a:cs typeface="Times New Roman" pitchFamily="18" charset="0"/>
              </a:rPr>
              <a:t>Existential Introduction </a:t>
            </a:r>
            <a:endParaRPr lang="en-US" sz="2000" dirty="0">
              <a:latin typeface="Times New Roman" pitchFamily="18" charset="0"/>
              <a:cs typeface="Times New Roman" pitchFamily="18" charset="0"/>
            </a:endParaRPr>
          </a:p>
          <a:p>
            <a:pPr marL="342900" indent="-342900">
              <a:lnSpc>
                <a:spcPct val="150000"/>
              </a:lnSpc>
            </a:pPr>
            <a:r>
              <a:rPr lang="en-US" sz="2000" dirty="0">
                <a:latin typeface="Times New Roman" pitchFamily="18" charset="0"/>
                <a:cs typeface="Times New Roman" pitchFamily="18" charset="0"/>
              </a:rPr>
              <a:t>An Existential Introduction is also known as an Existential Generalization, which is a valid inference rule in first-order logic.</a:t>
            </a:r>
          </a:p>
          <a:p>
            <a:pPr marL="342900" indent="-342900">
              <a:lnSpc>
                <a:spcPct val="150000"/>
              </a:lnSpc>
            </a:pPr>
            <a:r>
              <a:rPr lang="en-US" sz="2000" dirty="0">
                <a:latin typeface="Times New Roman" pitchFamily="18" charset="0"/>
                <a:cs typeface="Times New Roman" pitchFamily="18" charset="0"/>
              </a:rPr>
              <a:t>This rule states that if there is some element c in the universe of discourse which has a property P, then we can infer that there exists something in the universe which has the property P.</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91520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168937" y="1738313"/>
            <a:ext cx="10718263" cy="468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itchFamily="18" charset="0"/>
                <a:cs typeface="Times New Roman" pitchFamily="18" charset="0"/>
              </a:rPr>
              <a:t>p</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 p</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 … , </a:t>
            </a:r>
            <a:r>
              <a:rPr lang="en-US" sz="2000" b="1" dirty="0" err="1">
                <a:latin typeface="Times New Roman" pitchFamily="18" charset="0"/>
                <a:cs typeface="Times New Roman" pitchFamily="18" charset="0"/>
              </a:rPr>
              <a:t>p</a:t>
            </a:r>
            <a:r>
              <a:rPr lang="en-US" sz="2000" b="1" baseline="-25000" dirty="0" err="1">
                <a:latin typeface="Times New Roman" pitchFamily="18" charset="0"/>
                <a:cs typeface="Times New Roman" pitchFamily="18" charset="0"/>
              </a:rPr>
              <a:t>n</a:t>
            </a:r>
            <a:r>
              <a:rPr lang="en-US" sz="2000" b="1" dirty="0">
                <a:latin typeface="Times New Roman" pitchFamily="18" charset="0"/>
                <a:cs typeface="Times New Roman" pitchFamily="18" charset="0"/>
              </a:rPr>
              <a:t>', ( p</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 </a:t>
            </a:r>
            <a:r>
              <a:rPr lang="en-US" sz="2000" b="1" dirty="0">
                <a:latin typeface="Times New Roman" pitchFamily="18" charset="0"/>
                <a:cs typeface="Times New Roman" pitchFamily="18" charset="0"/>
                <a:sym typeface="Symbol" pitchFamily="18" charset="2"/>
              </a:rPr>
              <a:t></a:t>
            </a:r>
            <a:r>
              <a:rPr lang="en-US" sz="2000" b="1" dirty="0">
                <a:latin typeface="Times New Roman" pitchFamily="18" charset="0"/>
                <a:cs typeface="Times New Roman" pitchFamily="18" charset="0"/>
              </a:rPr>
              <a:t> p</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 </a:t>
            </a:r>
            <a:r>
              <a:rPr lang="en-US" sz="2000" b="1" dirty="0">
                <a:latin typeface="Times New Roman" pitchFamily="18" charset="0"/>
                <a:cs typeface="Times New Roman" pitchFamily="18" charset="0"/>
                <a:sym typeface="Symbol" pitchFamily="18" charset="2"/>
              </a:rPr>
              <a:t></a:t>
            </a:r>
            <a:r>
              <a:rPr lang="en-US" sz="2000" b="1" dirty="0">
                <a:latin typeface="Times New Roman" pitchFamily="18" charset="0"/>
                <a:cs typeface="Times New Roman" pitchFamily="18" charset="0"/>
              </a:rPr>
              <a:t> … </a:t>
            </a:r>
            <a:r>
              <a:rPr lang="en-US" sz="2000" b="1" dirty="0">
                <a:latin typeface="Times New Roman" pitchFamily="18" charset="0"/>
                <a:cs typeface="Times New Roman" pitchFamily="18" charset="0"/>
                <a:sym typeface="Symbol" pitchFamily="18" charset="2"/>
              </a:rPr>
              <a: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a:t>
            </a:r>
            <a:r>
              <a:rPr lang="en-US" sz="2000" b="1" baseline="-25000" dirty="0" err="1">
                <a:latin typeface="Times New Roman" pitchFamily="18" charset="0"/>
                <a:cs typeface="Times New Roman" pitchFamily="18" charset="0"/>
              </a:rPr>
              <a:t>n</a:t>
            </a:r>
            <a:r>
              <a:rPr lang="en-US" sz="2000" b="1" dirty="0">
                <a:latin typeface="Times New Roman" pitchFamily="18" charset="0"/>
                <a:cs typeface="Times New Roman" pitchFamily="18" charset="0"/>
              </a:rPr>
              <a:t> </a:t>
            </a:r>
            <a:r>
              <a:rPr lang="en-US" sz="2000" b="1" dirty="0">
                <a:latin typeface="Times New Roman" pitchFamily="18" charset="0"/>
                <a:cs typeface="Times New Roman" pitchFamily="18" charset="0"/>
                <a:sym typeface="Symbol" pitchFamily="18" charset="2"/>
              </a:rPr>
              <a:t></a:t>
            </a:r>
            <a:r>
              <a:rPr lang="en-US" sz="2000" b="1" dirty="0">
                <a:latin typeface="Times New Roman" pitchFamily="18" charset="0"/>
                <a:cs typeface="Times New Roman" pitchFamily="18" charset="0"/>
              </a:rPr>
              <a:t>q)</a:t>
            </a:r>
          </a:p>
          <a:p>
            <a:pPr>
              <a:lnSpc>
                <a:spcPct val="150000"/>
              </a:lnSpc>
              <a:buNone/>
            </a:pPr>
            <a:r>
              <a:rPr lang="en-US" sz="2000" b="1" dirty="0">
                <a:latin typeface="Times New Roman" pitchFamily="18" charset="0"/>
                <a:cs typeface="Times New Roman" pitchFamily="18" charset="0"/>
              </a:rPr>
              <a:t> q</a:t>
            </a:r>
            <a:r>
              <a:rPr lang="el-GR" sz="2000" b="1" dirty="0" smtClean="0">
                <a:latin typeface="Times New Roman" pitchFamily="18" charset="0"/>
                <a:cs typeface="Times New Roman" pitchFamily="18" charset="0"/>
              </a:rPr>
              <a:t>θ</a:t>
            </a:r>
            <a:endParaRPr lang="en-US" sz="2000" dirty="0">
              <a:latin typeface="Times New Roman" pitchFamily="18" charset="0"/>
              <a:cs typeface="Times New Roman" pitchFamily="18" charset="0"/>
            </a:endParaRPr>
          </a:p>
          <a:p>
            <a:pPr>
              <a:lnSpc>
                <a:spcPct val="150000"/>
              </a:lnSpc>
              <a:buNone/>
            </a:pPr>
            <a:r>
              <a:rPr lang="en-US" sz="2000" dirty="0">
                <a:latin typeface="Times New Roman" pitchFamily="18" charset="0"/>
                <a:cs typeface="Times New Roman" pitchFamily="18" charset="0"/>
              </a:rPr>
              <a:t>p</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is King(John) 	p</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is King(x) </a:t>
            </a:r>
          </a:p>
          <a:p>
            <a:pPr>
              <a:lnSpc>
                <a:spcPct val="150000"/>
              </a:lnSpc>
              <a:buNone/>
            </a:pPr>
            <a:r>
              <a:rPr lang="en-US" sz="2000" dirty="0">
                <a:latin typeface="Times New Roman" pitchFamily="18" charset="0"/>
                <a:cs typeface="Times New Roman" pitchFamily="18" charset="0"/>
              </a:rPr>
              <a:t>p</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is Greedy(y) 	p</a:t>
            </a:r>
            <a:r>
              <a:rPr lang="en-US" sz="2000" baseline="-25000" dirty="0">
                <a:latin typeface="Times New Roman" pitchFamily="18" charset="0"/>
                <a:cs typeface="Times New Roman" pitchFamily="18" charset="0"/>
              </a:rPr>
              <a:t>2 </a:t>
            </a:r>
            <a:r>
              <a:rPr lang="en-US" sz="2000" dirty="0">
                <a:latin typeface="Times New Roman" pitchFamily="18" charset="0"/>
                <a:cs typeface="Times New Roman" pitchFamily="18" charset="0"/>
              </a:rPr>
              <a:t>is Greedy(x) </a:t>
            </a:r>
          </a:p>
          <a:p>
            <a:pPr>
              <a:lnSpc>
                <a:spcPct val="150000"/>
              </a:lnSpc>
              <a:buNone/>
            </a:pPr>
            <a:r>
              <a:rPr lang="el-GR" sz="2000" dirty="0">
                <a:latin typeface="Times New Roman" pitchFamily="18" charset="0"/>
                <a:cs typeface="Times New Roman" pitchFamily="18" charset="0"/>
              </a:rPr>
              <a:t>θ</a:t>
            </a:r>
            <a:r>
              <a:rPr lang="en-US" sz="2000" dirty="0">
                <a:latin typeface="Times New Roman" pitchFamily="18" charset="0"/>
                <a:cs typeface="Times New Roman" pitchFamily="18" charset="0"/>
              </a:rPr>
              <a:t> is {x/</a:t>
            </a:r>
            <a:r>
              <a:rPr lang="en-US" sz="2000" dirty="0" err="1">
                <a:latin typeface="Times New Roman" pitchFamily="18" charset="0"/>
                <a:cs typeface="Times New Roman" pitchFamily="18" charset="0"/>
              </a:rPr>
              <a:t>John,y</a:t>
            </a:r>
            <a:r>
              <a:rPr lang="en-US" sz="2000" dirty="0">
                <a:latin typeface="Times New Roman" pitchFamily="18" charset="0"/>
                <a:cs typeface="Times New Roman" pitchFamily="18" charset="0"/>
              </a:rPr>
              <a:t>/John} 	q is Evil(x) </a:t>
            </a:r>
          </a:p>
          <a:p>
            <a:pPr>
              <a:lnSpc>
                <a:spcPct val="150000"/>
              </a:lnSpc>
              <a:buNone/>
            </a:pPr>
            <a:r>
              <a:rPr lang="en-US" sz="2000" dirty="0">
                <a:latin typeface="Times New Roman" pitchFamily="18" charset="0"/>
                <a:cs typeface="Times New Roman" pitchFamily="18" charset="0"/>
              </a:rPr>
              <a:t>q </a:t>
            </a:r>
            <a:r>
              <a:rPr lang="el-GR" sz="2000" dirty="0">
                <a:latin typeface="Times New Roman" pitchFamily="18" charset="0"/>
                <a:cs typeface="Times New Roman" pitchFamily="18" charset="0"/>
              </a:rPr>
              <a:t>θ</a:t>
            </a:r>
            <a:r>
              <a:rPr lang="en-US" sz="2000" dirty="0">
                <a:latin typeface="Times New Roman" pitchFamily="18" charset="0"/>
                <a:cs typeface="Times New Roman" pitchFamily="18" charset="0"/>
              </a:rPr>
              <a:t> is Evil(John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nSpc>
                <a:spcPct val="150000"/>
              </a:lnSpc>
              <a:buNone/>
            </a:pPr>
            <a:r>
              <a:rPr lang="en-US" sz="2000" dirty="0">
                <a:latin typeface="Times New Roman" pitchFamily="18" charset="0"/>
                <a:cs typeface="Times New Roman" pitchFamily="18" charset="0"/>
              </a:rPr>
              <a:t>GMP used with KB of </a:t>
            </a:r>
            <a:r>
              <a:rPr lang="en-US" sz="2000" dirty="0">
                <a:solidFill>
                  <a:schemeClr val="accent2"/>
                </a:solidFill>
                <a:latin typeface="Times New Roman" pitchFamily="18" charset="0"/>
                <a:cs typeface="Times New Roman" pitchFamily="18" charset="0"/>
              </a:rPr>
              <a:t>definite clauses</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exactly</a:t>
            </a:r>
            <a:r>
              <a:rPr lang="en-US" sz="2000" dirty="0">
                <a:latin typeface="Times New Roman" pitchFamily="18" charset="0"/>
                <a:cs typeface="Times New Roman" pitchFamily="18" charset="0"/>
              </a:rPr>
              <a:t> one positive literal</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nSpc>
                <a:spcPct val="150000"/>
              </a:lnSpc>
              <a:buNone/>
            </a:pPr>
            <a:r>
              <a:rPr lang="en-US" sz="2000" dirty="0">
                <a:latin typeface="Times New Roman" pitchFamily="18" charset="0"/>
                <a:cs typeface="Times New Roman" pitchFamily="18" charset="0"/>
              </a:rPr>
              <a:t>All variables assumed universally quantified</a:t>
            </a:r>
            <a:endParaRPr lang="en-US" sz="2000" dirty="0">
              <a:latin typeface="Times New Roman" pitchFamily="18" charset="0"/>
              <a:cs typeface="Times New Roman" pitchFamily="18" charset="0"/>
            </a:endParaRPr>
          </a:p>
        </p:txBody>
      </p:sp>
      <p:sp>
        <p:nvSpPr>
          <p:cNvPr id="19460" name="Rectangle 4"/>
          <p:cNvSpPr>
            <a:spLocks noChangeArrowheads="1"/>
          </p:cNvSpPr>
          <p:nvPr/>
        </p:nvSpPr>
        <p:spPr bwMode="auto">
          <a:xfrm>
            <a:off x="5602930" y="1921930"/>
            <a:ext cx="2564805" cy="596445"/>
          </a:xfrm>
          <a:prstGeom prst="rect">
            <a:avLst/>
          </a:prstGeom>
          <a:noFill/>
          <a:ln w="9525">
            <a:noFill/>
            <a:miter lim="800000"/>
            <a:headEnd/>
            <a:tailEnd/>
          </a:ln>
          <a:effectLst/>
        </p:spPr>
        <p:txBody>
          <a:bodyPr wrap="none">
            <a:spAutoFit/>
          </a:bodyPr>
          <a:lstStyle/>
          <a:p>
            <a:pPr>
              <a:lnSpc>
                <a:spcPct val="80000"/>
              </a:lnSpc>
              <a:spcBef>
                <a:spcPct val="20000"/>
              </a:spcBef>
            </a:pPr>
            <a:r>
              <a:rPr lang="en-US" b="1" dirty="0">
                <a:latin typeface="Times New Roman" pitchFamily="18" charset="0"/>
                <a:cs typeface="Times New Roman" pitchFamily="18" charset="0"/>
              </a:rPr>
              <a:t>where p</a:t>
            </a:r>
            <a:r>
              <a:rPr lang="en-US" b="1" baseline="-25000" dirty="0">
                <a:latin typeface="Times New Roman" pitchFamily="18" charset="0"/>
                <a:cs typeface="Times New Roman" pitchFamily="18" charset="0"/>
              </a:rPr>
              <a:t>i</a:t>
            </a:r>
            <a:r>
              <a:rPr lang="en-US" b="1" dirty="0">
                <a:latin typeface="Times New Roman" pitchFamily="18" charset="0"/>
                <a:cs typeface="Times New Roman" pitchFamily="18" charset="0"/>
              </a:rPr>
              <a:t>'</a:t>
            </a:r>
            <a:r>
              <a:rPr lang="el-GR" b="1" dirty="0">
                <a:latin typeface="Times New Roman" pitchFamily="18" charset="0"/>
                <a:cs typeface="Times New Roman" pitchFamily="18" charset="0"/>
              </a:rPr>
              <a:t>θ</a:t>
            </a:r>
            <a:r>
              <a:rPr lang="en-US" b="1" dirty="0">
                <a:latin typeface="Times New Roman" pitchFamily="18" charset="0"/>
                <a:cs typeface="Times New Roman" pitchFamily="18" charset="0"/>
              </a:rPr>
              <a:t> = p</a:t>
            </a:r>
            <a:r>
              <a:rPr lang="en-US" b="1" baseline="-25000" dirty="0">
                <a:latin typeface="Times New Roman" pitchFamily="18" charset="0"/>
                <a:cs typeface="Times New Roman" pitchFamily="18" charset="0"/>
              </a:rPr>
              <a:t>i</a:t>
            </a:r>
            <a:r>
              <a:rPr lang="en-US" b="1" dirty="0">
                <a:latin typeface="Times New Roman" pitchFamily="18" charset="0"/>
                <a:cs typeface="Times New Roman" pitchFamily="18" charset="0"/>
              </a:rPr>
              <a:t> </a:t>
            </a:r>
            <a:r>
              <a:rPr lang="el-GR" b="1" dirty="0">
                <a:latin typeface="Times New Roman" pitchFamily="18" charset="0"/>
                <a:cs typeface="Times New Roman" pitchFamily="18" charset="0"/>
              </a:rPr>
              <a:t>θ</a:t>
            </a:r>
            <a:r>
              <a:rPr lang="en-US" b="1" dirty="0">
                <a:latin typeface="Times New Roman" pitchFamily="18" charset="0"/>
                <a:cs typeface="Times New Roman" pitchFamily="18" charset="0"/>
              </a:rPr>
              <a:t> for all </a:t>
            </a:r>
            <a:r>
              <a:rPr lang="en-US" b="1" i="1" dirty="0" err="1">
                <a:latin typeface="Times New Roman" pitchFamily="18" charset="0"/>
                <a:cs typeface="Times New Roman" pitchFamily="18" charset="0"/>
              </a:rPr>
              <a:t>i</a:t>
            </a:r>
            <a:r>
              <a:rPr lang="en-US" dirty="0"/>
              <a:t>
</a:t>
            </a:r>
          </a:p>
        </p:txBody>
      </p:sp>
      <p:sp>
        <p:nvSpPr>
          <p:cNvPr id="19461" name="Line 5"/>
          <p:cNvSpPr>
            <a:spLocks noChangeShapeType="1"/>
          </p:cNvSpPr>
          <p:nvPr/>
        </p:nvSpPr>
        <p:spPr bwMode="auto">
          <a:xfrm flipV="1">
            <a:off x="1272344" y="2258540"/>
            <a:ext cx="4188542" cy="45719"/>
          </a:xfrm>
          <a:prstGeom prst="line">
            <a:avLst/>
          </a:prstGeom>
          <a:noFill/>
          <a:ln w="9525">
            <a:solidFill>
              <a:schemeClr val="tx1"/>
            </a:solidFill>
            <a:round/>
            <a:headEnd/>
            <a:tailEnd/>
          </a:ln>
          <a:effectLst/>
        </p:spPr>
        <p:txBody>
          <a:bodyPr/>
          <a:lstStyle/>
          <a:p>
            <a:endParaRPr lang="en-US"/>
          </a:p>
        </p:txBody>
      </p:sp>
      <p:sp>
        <p:nvSpPr>
          <p:cNvPr id="7"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smtClean="0">
                <a:latin typeface="Times New Roman" panose="02020603050405020304" pitchFamily="18" charset="0"/>
                <a:cs typeface="Times New Roman" panose="02020603050405020304" pitchFamily="18" charset="0"/>
              </a:rPr>
              <a:t>Generalized Modus Ponens (GMP)</a:t>
            </a:r>
            <a:endParaRPr lang="en-US"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194695" y="1738313"/>
            <a:ext cx="10718263" cy="384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533400" indent="-533400">
              <a:lnSpc>
                <a:spcPct val="150000"/>
              </a:lnSpc>
            </a:pPr>
            <a:r>
              <a:rPr lang="en-US" sz="2000" dirty="0">
                <a:latin typeface="Times New Roman" pitchFamily="18" charset="0"/>
                <a:cs typeface="Times New Roman" pitchFamily="18" charset="0"/>
              </a:rPr>
              <a:t>Need to show that,</a:t>
            </a:r>
          </a:p>
          <a:p>
            <a:pPr marL="533400" indent="-533400">
              <a:lnSpc>
                <a:spcPct val="150000"/>
              </a:lnSpc>
            </a:pPr>
            <a:r>
              <a:rPr lang="en-US" sz="2000" b="1" dirty="0">
                <a:latin typeface="Times New Roman" pitchFamily="18" charset="0"/>
                <a:cs typeface="Times New Roman" pitchFamily="18" charset="0"/>
              </a:rPr>
              <a:t>p</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 …, </a:t>
            </a:r>
            <a:r>
              <a:rPr lang="en-US" sz="2000" b="1" dirty="0" err="1">
                <a:latin typeface="Times New Roman" pitchFamily="18" charset="0"/>
                <a:cs typeface="Times New Roman" pitchFamily="18" charset="0"/>
              </a:rPr>
              <a:t>p</a:t>
            </a:r>
            <a:r>
              <a:rPr lang="en-US" sz="2000" b="1" baseline="-25000" dirty="0" err="1">
                <a:latin typeface="Times New Roman" pitchFamily="18" charset="0"/>
                <a:cs typeface="Times New Roman" pitchFamily="18" charset="0"/>
              </a:rPr>
              <a:t>n</a:t>
            </a:r>
            <a:r>
              <a:rPr lang="en-US" sz="2000" b="1" dirty="0">
                <a:latin typeface="Times New Roman" pitchFamily="18" charset="0"/>
                <a:cs typeface="Times New Roman" pitchFamily="18" charset="0"/>
              </a:rPr>
              <a:t>', (p</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 </a:t>
            </a:r>
            <a:r>
              <a:rPr lang="en-US" sz="2000" b="1" dirty="0">
                <a:latin typeface="Times New Roman" pitchFamily="18" charset="0"/>
                <a:cs typeface="Times New Roman" pitchFamily="18" charset="0"/>
                <a:sym typeface="Symbol" pitchFamily="18" charset="2"/>
              </a:rPr>
              <a:t></a:t>
            </a:r>
            <a:r>
              <a:rPr lang="en-US" sz="2000" b="1" dirty="0">
                <a:latin typeface="Times New Roman" pitchFamily="18" charset="0"/>
                <a:cs typeface="Times New Roman" pitchFamily="18" charset="0"/>
              </a:rPr>
              <a:t> … </a:t>
            </a:r>
            <a:r>
              <a:rPr lang="en-US" sz="2000" b="1" dirty="0">
                <a:latin typeface="Times New Roman" pitchFamily="18" charset="0"/>
                <a:cs typeface="Times New Roman" pitchFamily="18" charset="0"/>
                <a:sym typeface="Symbol" pitchFamily="18" charset="2"/>
              </a:rPr>
              <a: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a:t>
            </a:r>
            <a:r>
              <a:rPr lang="en-US" sz="2000" b="1" baseline="-25000" dirty="0" err="1">
                <a:latin typeface="Times New Roman" pitchFamily="18" charset="0"/>
                <a:cs typeface="Times New Roman" pitchFamily="18" charset="0"/>
              </a:rPr>
              <a:t>n</a:t>
            </a:r>
            <a:r>
              <a:rPr lang="en-US" sz="2000" b="1" dirty="0">
                <a:latin typeface="Times New Roman" pitchFamily="18" charset="0"/>
                <a:cs typeface="Times New Roman" pitchFamily="18" charset="0"/>
              </a:rPr>
              <a:t> </a:t>
            </a:r>
            <a:r>
              <a:rPr lang="en-US" sz="2000" b="1" dirty="0">
                <a:latin typeface="Times New Roman" pitchFamily="18" charset="0"/>
                <a:cs typeface="Times New Roman" pitchFamily="18" charset="0"/>
                <a:sym typeface="Symbol" pitchFamily="18" charset="2"/>
              </a:rPr>
              <a:t> </a:t>
            </a:r>
            <a:r>
              <a:rPr lang="en-US" sz="2000" b="1" dirty="0">
                <a:latin typeface="Times New Roman" pitchFamily="18" charset="0"/>
                <a:cs typeface="Times New Roman" pitchFamily="18" charset="0"/>
              </a:rPr>
              <a:t>q) ╞ q</a:t>
            </a:r>
            <a:r>
              <a:rPr lang="el-GR" sz="2000" b="1" dirty="0">
                <a:latin typeface="Times New Roman" pitchFamily="18" charset="0"/>
                <a:cs typeface="Times New Roman" pitchFamily="18" charset="0"/>
              </a:rPr>
              <a:t>θ</a:t>
            </a:r>
            <a:endParaRPr lang="en-US" sz="2000" b="1" dirty="0">
              <a:latin typeface="Times New Roman" pitchFamily="18" charset="0"/>
              <a:cs typeface="Times New Roman" pitchFamily="18" charset="0"/>
            </a:endParaRPr>
          </a:p>
          <a:p>
            <a:pPr marL="533400" indent="-533400">
              <a:lnSpc>
                <a:spcPct val="150000"/>
              </a:lnSpc>
              <a:buNone/>
            </a:pPr>
            <a:r>
              <a:rPr lang="en-US" sz="2000" b="1" dirty="0">
                <a:latin typeface="Times New Roman" pitchFamily="18" charset="0"/>
                <a:cs typeface="Times New Roman" pitchFamily="18" charset="0"/>
              </a:rPr>
              <a:t>	provided that p</a:t>
            </a:r>
            <a:r>
              <a:rPr lang="en-US" sz="2000" b="1" baseline="-25000" dirty="0">
                <a:latin typeface="Times New Roman" pitchFamily="18" charset="0"/>
                <a:cs typeface="Times New Roman" pitchFamily="18" charset="0"/>
              </a:rPr>
              <a:t>i</a:t>
            </a:r>
            <a:r>
              <a:rPr lang="en-US" sz="2000" b="1" dirty="0">
                <a:latin typeface="Times New Roman" pitchFamily="18" charset="0"/>
                <a:cs typeface="Times New Roman" pitchFamily="18" charset="0"/>
              </a:rPr>
              <a:t>'</a:t>
            </a:r>
            <a:r>
              <a:rPr lang="el-GR" sz="2000" b="1" dirty="0">
                <a:latin typeface="Times New Roman" pitchFamily="18" charset="0"/>
                <a:cs typeface="Times New Roman" pitchFamily="18" charset="0"/>
              </a:rPr>
              <a:t>θ</a:t>
            </a:r>
            <a:r>
              <a:rPr lang="en-US" sz="2000" b="1" dirty="0">
                <a:latin typeface="Times New Roman" pitchFamily="18" charset="0"/>
                <a:cs typeface="Times New Roman" pitchFamily="18" charset="0"/>
              </a:rPr>
              <a:t> = p</a:t>
            </a:r>
            <a:r>
              <a:rPr lang="en-US" sz="2000" b="1" baseline="-25000" dirty="0">
                <a:latin typeface="Times New Roman" pitchFamily="18" charset="0"/>
                <a:cs typeface="Times New Roman" pitchFamily="18" charset="0"/>
              </a:rPr>
              <a:t>i</a:t>
            </a:r>
            <a:r>
              <a:rPr lang="el-GR" sz="2000" b="1" dirty="0">
                <a:latin typeface="Times New Roman" pitchFamily="18" charset="0"/>
                <a:cs typeface="Times New Roman" pitchFamily="18" charset="0"/>
              </a:rPr>
              <a:t>θ</a:t>
            </a:r>
            <a:r>
              <a:rPr lang="en-US" sz="2000" b="1" dirty="0">
                <a:latin typeface="Times New Roman" pitchFamily="18" charset="0"/>
                <a:cs typeface="Times New Roman" pitchFamily="18" charset="0"/>
              </a:rPr>
              <a:t> for all </a:t>
            </a:r>
            <a:r>
              <a:rPr lang="en-US" sz="2000" b="1" i="1" dirty="0" smtClean="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marL="533400" indent="-533400">
              <a:lnSpc>
                <a:spcPct val="150000"/>
              </a:lnSpc>
            </a:pPr>
            <a:r>
              <a:rPr lang="en-US" sz="2000" b="1" dirty="0">
                <a:latin typeface="Times New Roman" pitchFamily="18" charset="0"/>
                <a:cs typeface="Times New Roman" pitchFamily="18" charset="0"/>
              </a:rPr>
              <a:t>Lemma: For any sentence </a:t>
            </a:r>
            <a:r>
              <a:rPr lang="en-US" sz="2000" b="1" i="1" dirty="0">
                <a:latin typeface="Times New Roman" pitchFamily="18" charset="0"/>
                <a:cs typeface="Times New Roman" pitchFamily="18" charset="0"/>
              </a:rPr>
              <a:t>p</a:t>
            </a:r>
            <a:r>
              <a:rPr lang="en-US" sz="2000" b="1" dirty="0">
                <a:latin typeface="Times New Roman" pitchFamily="18" charset="0"/>
                <a:cs typeface="Times New Roman" pitchFamily="18" charset="0"/>
              </a:rPr>
              <a:t>, we have </a:t>
            </a:r>
            <a:r>
              <a:rPr lang="en-US" sz="2000" b="1" i="1" dirty="0">
                <a:latin typeface="Times New Roman" pitchFamily="18" charset="0"/>
                <a:cs typeface="Times New Roman" pitchFamily="18" charset="0"/>
              </a:rPr>
              <a:t>p</a:t>
            </a:r>
            <a:r>
              <a:rPr lang="en-US" sz="2000" b="1" dirty="0">
                <a:latin typeface="Times New Roman" pitchFamily="18" charset="0"/>
                <a:cs typeface="Times New Roman" pitchFamily="18" charset="0"/>
              </a:rPr>
              <a:t> ╞ p</a:t>
            </a:r>
            <a:r>
              <a:rPr lang="el-GR" sz="2000" b="1" dirty="0">
                <a:latin typeface="Times New Roman" pitchFamily="18" charset="0"/>
                <a:cs typeface="Times New Roman" pitchFamily="18" charset="0"/>
              </a:rPr>
              <a:t>θ</a:t>
            </a:r>
            <a:r>
              <a:rPr lang="en-US" sz="2000" b="1" dirty="0">
                <a:latin typeface="Times New Roman" pitchFamily="18" charset="0"/>
                <a:cs typeface="Times New Roman" pitchFamily="18" charset="0"/>
              </a:rPr>
              <a:t> by </a:t>
            </a:r>
            <a:r>
              <a:rPr lang="en-US" sz="2000" b="1" dirty="0" smtClean="0">
                <a:latin typeface="Times New Roman" pitchFamily="18" charset="0"/>
                <a:cs typeface="Times New Roman" pitchFamily="18" charset="0"/>
              </a:rPr>
              <a:t>UI</a:t>
            </a:r>
            <a:endParaRPr lang="en-US" sz="2000" dirty="0">
              <a:latin typeface="Times New Roman" pitchFamily="18" charset="0"/>
              <a:cs typeface="Times New Roman" pitchFamily="18" charset="0"/>
            </a:endParaRPr>
          </a:p>
          <a:p>
            <a:pPr marL="914400" lvl="1" indent="-457200">
              <a:lnSpc>
                <a:spcPct val="150000"/>
              </a:lnSpc>
              <a:buFont typeface="+mj-lt"/>
              <a:buAutoNum type="arabicPeriod"/>
            </a:pPr>
            <a:r>
              <a:rPr lang="en-US" sz="2000" dirty="0">
                <a:latin typeface="Times New Roman" pitchFamily="18" charset="0"/>
                <a:cs typeface="Times New Roman" pitchFamily="18" charset="0"/>
              </a:rPr>
              <a:t>(p</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q) ╞ (p</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q)</a:t>
            </a:r>
            <a:r>
              <a:rPr lang="el-GR" sz="2000" dirty="0">
                <a:latin typeface="Times New Roman" pitchFamily="18" charset="0"/>
                <a:cs typeface="Times New Roman" pitchFamily="18" charset="0"/>
              </a:rPr>
              <a:t>θ</a:t>
            </a:r>
            <a:r>
              <a:rPr lang="en-US" sz="2000" dirty="0">
                <a:latin typeface="Times New Roman" pitchFamily="18" charset="0"/>
                <a:cs typeface="Times New Roman" pitchFamily="18" charset="0"/>
              </a:rPr>
              <a:t> = (p</a:t>
            </a:r>
            <a:r>
              <a:rPr lang="en-US" sz="2000" baseline="-25000" dirty="0">
                <a:latin typeface="Times New Roman" pitchFamily="18" charset="0"/>
                <a:cs typeface="Times New Roman" pitchFamily="18" charset="0"/>
              </a:rPr>
              <a:t>1</a:t>
            </a:r>
            <a:r>
              <a:rPr lang="el-GR" sz="2000" dirty="0">
                <a:latin typeface="Times New Roman" pitchFamily="18" charset="0"/>
                <a:cs typeface="Times New Roman" pitchFamily="18" charset="0"/>
              </a:rPr>
              <a:t>θ</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t>
            </a:r>
            <a:r>
              <a:rPr lang="en-US" sz="2000" baseline="-25000" dirty="0" err="1">
                <a:latin typeface="Times New Roman" pitchFamily="18" charset="0"/>
                <a:cs typeface="Times New Roman" pitchFamily="18" charset="0"/>
              </a:rPr>
              <a:t>n</a:t>
            </a:r>
            <a:r>
              <a:rPr lang="el-GR" sz="2000" dirty="0">
                <a:latin typeface="Times New Roman" pitchFamily="18" charset="0"/>
                <a:cs typeface="Times New Roman" pitchFamily="18" charset="0"/>
              </a:rPr>
              <a:t>θ</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q</a:t>
            </a:r>
            <a:r>
              <a:rPr lang="el-GR" sz="2000" dirty="0">
                <a:latin typeface="Times New Roman" pitchFamily="18" charset="0"/>
                <a:cs typeface="Times New Roman" pitchFamily="18" charset="0"/>
              </a:rPr>
              <a:t>θ</a:t>
            </a:r>
            <a:r>
              <a:rPr lang="en-US" sz="2000" dirty="0">
                <a:latin typeface="Times New Roman" pitchFamily="18" charset="0"/>
                <a:cs typeface="Times New Roman" pitchFamily="18" charset="0"/>
              </a:rPr>
              <a:t>)</a:t>
            </a:r>
          </a:p>
          <a:p>
            <a:pPr marL="914400" lvl="1" indent="-457200">
              <a:lnSpc>
                <a:spcPct val="150000"/>
              </a:lnSpc>
              <a:buFont typeface="+mj-lt"/>
              <a:buAutoNum type="arabicPeriod"/>
            </a:pPr>
            <a:r>
              <a:rPr lang="en-US" sz="2000" dirty="0">
                <a:latin typeface="Times New Roman" pitchFamily="18" charset="0"/>
                <a:cs typeface="Times New Roman" pitchFamily="18" charset="0"/>
              </a:rPr>
              <a:t>p</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 \;</a:t>
            </a:r>
            <a:r>
              <a:rPr lang="en-US" sz="2000" dirty="0" err="1">
                <a:latin typeface="Times New Roman" pitchFamily="18" charset="0"/>
                <a:cs typeface="Times New Roman" pitchFamily="18" charset="0"/>
              </a:rPr>
              <a:t>p</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 p</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 p</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a:t>
            </a:r>
            <a:r>
              <a:rPr lang="el-GR" sz="2000" dirty="0">
                <a:latin typeface="Times New Roman" pitchFamily="18" charset="0"/>
                <a:cs typeface="Times New Roman" pitchFamily="18" charset="0"/>
              </a:rPr>
              <a:t>θ</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el-GR" sz="2000" dirty="0">
                <a:latin typeface="Times New Roman" pitchFamily="18" charset="0"/>
                <a:cs typeface="Times New Roman" pitchFamily="18" charset="0"/>
              </a:rPr>
              <a:t>θ</a:t>
            </a:r>
            <a:r>
              <a:rPr lang="en-US" sz="2000" dirty="0">
                <a:latin typeface="Times New Roman" pitchFamily="18" charset="0"/>
                <a:cs typeface="Times New Roman" pitchFamily="18" charset="0"/>
              </a:rPr>
              <a:t> </a:t>
            </a:r>
          </a:p>
          <a:p>
            <a:pPr marL="914400" lvl="1" indent="-457200">
              <a:lnSpc>
                <a:spcPct val="150000"/>
              </a:lnSpc>
              <a:buFont typeface="+mj-lt"/>
              <a:buAutoNum type="arabicPeriod"/>
            </a:pPr>
            <a:r>
              <a:rPr lang="en-US" sz="2000" dirty="0">
                <a:latin typeface="Times New Roman" pitchFamily="18" charset="0"/>
                <a:cs typeface="Times New Roman" pitchFamily="18" charset="0"/>
              </a:rPr>
              <a:t>From 1 and 2, q</a:t>
            </a:r>
            <a:r>
              <a:rPr lang="el-GR" sz="2000" dirty="0">
                <a:latin typeface="Times New Roman" pitchFamily="18" charset="0"/>
                <a:cs typeface="Times New Roman" pitchFamily="18" charset="0"/>
              </a:rPr>
              <a:t>θ</a:t>
            </a:r>
            <a:r>
              <a:rPr lang="en-US" sz="2000" dirty="0">
                <a:latin typeface="Times New Roman" pitchFamily="18" charset="0"/>
                <a:cs typeface="Times New Roman" pitchFamily="18" charset="0"/>
              </a:rPr>
              <a:t> follows by ordinary Modus </a:t>
            </a:r>
            <a:r>
              <a:rPr lang="en-US" sz="2000" dirty="0" err="1">
                <a:latin typeface="Times New Roman" pitchFamily="18" charset="0"/>
                <a:cs typeface="Times New Roman" pitchFamily="18" charset="0"/>
              </a:rPr>
              <a:t>Ponen</a:t>
            </a:r>
            <a:endParaRPr lang="en-US" sz="2000" dirty="0">
              <a:latin typeface="Times New Roman" pitchFamily="18" charset="0"/>
              <a:cs typeface="Times New Roman" pitchFamily="18" charset="0"/>
            </a:endParaRPr>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Soundness of GMP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8" name="Picture 6"/>
          <p:cNvPicPr>
            <a:picLocks noChangeAspect="1" noChangeArrowheads="1"/>
          </p:cNvPicPr>
          <p:nvPr/>
        </p:nvPicPr>
        <p:blipFill>
          <a:blip r:embed="rId3"/>
          <a:srcRect l="53906" t="32292" r="8984" b="12500"/>
          <a:stretch>
            <a:fillRect/>
          </a:stretch>
        </p:blipFill>
        <p:spPr bwMode="auto">
          <a:xfrm>
            <a:off x="2139324" y="2002665"/>
            <a:ext cx="7913352" cy="4506913"/>
          </a:xfrm>
          <a:prstGeom prst="rect">
            <a:avLst/>
          </a:prstGeom>
          <a:noFill/>
          <a:ln w="9525">
            <a:noFill/>
            <a:miter lim="800000"/>
            <a:headEnd/>
            <a:tailEnd/>
          </a:ln>
          <a:effectLst/>
        </p:spPr>
      </p:pic>
      <p:sp>
        <p:nvSpPr>
          <p:cNvPr id="5"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Forward Chaining Algorithm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crime-fc1c"/>
          <p:cNvPicPr>
            <a:picLocks noChangeAspect="1" noChangeArrowheads="1"/>
          </p:cNvPicPr>
          <p:nvPr/>
        </p:nvPicPr>
        <p:blipFill>
          <a:blip r:embed="rId3"/>
          <a:srcRect/>
          <a:stretch>
            <a:fillRect/>
          </a:stretch>
        </p:blipFill>
        <p:spPr bwMode="auto">
          <a:xfrm>
            <a:off x="2247838" y="1822630"/>
            <a:ext cx="7236496" cy="3114675"/>
          </a:xfrm>
          <a:prstGeom prst="rect">
            <a:avLst/>
          </a:prstGeom>
          <a:noFill/>
        </p:spPr>
      </p:pic>
      <p:sp>
        <p:nvSpPr>
          <p:cNvPr id="4"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Forward Chaining Proof</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descr="crime-fc2c"/>
          <p:cNvPicPr>
            <a:picLocks noChangeAspect="1" noChangeArrowheads="1"/>
          </p:cNvPicPr>
          <p:nvPr/>
        </p:nvPicPr>
        <p:blipFill>
          <a:blip r:embed="rId3"/>
          <a:srcRect/>
          <a:stretch>
            <a:fillRect/>
          </a:stretch>
        </p:blipFill>
        <p:spPr bwMode="auto">
          <a:xfrm>
            <a:off x="2818327" y="2032717"/>
            <a:ext cx="6555347" cy="3114675"/>
          </a:xfrm>
          <a:prstGeom prst="rect">
            <a:avLst/>
          </a:prstGeom>
          <a:noFill/>
        </p:spPr>
      </p:pic>
      <p:sp>
        <p:nvSpPr>
          <p:cNvPr id="4"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Forward Chaining Proof</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Picture 5" descr="crime-fc3c"/>
          <p:cNvPicPr>
            <a:picLocks noChangeAspect="1" noChangeArrowheads="1"/>
          </p:cNvPicPr>
          <p:nvPr/>
        </p:nvPicPr>
        <p:blipFill>
          <a:blip r:embed="rId3"/>
          <a:srcRect/>
          <a:stretch>
            <a:fillRect/>
          </a:stretch>
        </p:blipFill>
        <p:spPr bwMode="auto">
          <a:xfrm>
            <a:off x="2921358" y="2200142"/>
            <a:ext cx="6349284" cy="3114675"/>
          </a:xfrm>
          <a:prstGeom prst="rect">
            <a:avLst/>
          </a:prstGeom>
          <a:noFill/>
        </p:spPr>
      </p:pic>
      <p:sp>
        <p:nvSpPr>
          <p:cNvPr id="4"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Forward Chaining Proof</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AIM:</a:t>
            </a:r>
          </a:p>
        </p:txBody>
      </p:sp>
      <p:sp>
        <p:nvSpPr>
          <p:cNvPr id="16387" name="Rectangle 4"/>
          <p:cNvSpPr>
            <a:spLocks noChangeArrowheads="1"/>
          </p:cNvSpPr>
          <p:nvPr/>
        </p:nvSpPr>
        <p:spPr bwMode="auto">
          <a:xfrm>
            <a:off x="1130300" y="1738313"/>
            <a:ext cx="10069513" cy="498663"/>
          </a:xfrm>
          <a:prstGeom prst="rect">
            <a:avLst/>
          </a:prstGeom>
          <a:noFill/>
          <a:ln w="9525">
            <a:noFill/>
            <a:miter lim="800000"/>
            <a:headEnd/>
            <a:tailEnd/>
          </a:ln>
        </p:spPr>
        <p:txBody>
          <a:bodyPr>
            <a:spAutoFit/>
          </a:bodyPr>
          <a:lstStyle/>
          <a:p>
            <a:pPr>
              <a:lnSpc>
                <a:spcPct val="150000"/>
              </a:lnSpc>
            </a:pPr>
            <a:r>
              <a:rPr lang="en-US" altLang="en-US" sz="2000" dirty="0">
                <a:latin typeface="Times New Roman" pitchFamily="18" charset="0"/>
                <a:cs typeface="Times New Roman" pitchFamily="18" charset="0"/>
              </a:rPr>
              <a:t>To create computer programs that can solve problems and achieve goals like humans would.</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194695" y="1738313"/>
            <a:ext cx="10718263" cy="285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533400" indent="-533400">
              <a:lnSpc>
                <a:spcPct val="150000"/>
              </a:lnSpc>
            </a:pPr>
            <a:r>
              <a:rPr lang="en-US" sz="2000" dirty="0">
                <a:latin typeface="Times New Roman" pitchFamily="18" charset="0"/>
                <a:cs typeface="Times New Roman" pitchFamily="18" charset="0"/>
              </a:rPr>
              <a:t>Sound and complete for first-order definite clauses.</a:t>
            </a:r>
          </a:p>
          <a:p>
            <a:pPr marL="533400" indent="-533400">
              <a:lnSpc>
                <a:spcPct val="150000"/>
              </a:lnSpc>
            </a:pPr>
            <a:r>
              <a:rPr lang="en-US" sz="2000" dirty="0">
                <a:latin typeface="Times New Roman" pitchFamily="18" charset="0"/>
                <a:cs typeface="Times New Roman" pitchFamily="18" charset="0"/>
              </a:rPr>
              <a:t>Data log = first-order definite clauses + no functions.</a:t>
            </a:r>
          </a:p>
          <a:p>
            <a:pPr marL="533400" indent="-533400">
              <a:lnSpc>
                <a:spcPct val="150000"/>
              </a:lnSpc>
            </a:pPr>
            <a:r>
              <a:rPr lang="en-US" sz="2000" dirty="0">
                <a:latin typeface="Times New Roman" pitchFamily="18" charset="0"/>
                <a:cs typeface="Times New Roman" pitchFamily="18" charset="0"/>
              </a:rPr>
              <a:t>FC terminates for Data log in finite number of iterations.</a:t>
            </a:r>
          </a:p>
          <a:p>
            <a:pPr marL="533400" indent="-533400">
              <a:lnSpc>
                <a:spcPct val="150000"/>
              </a:lnSpc>
            </a:pPr>
            <a:r>
              <a:rPr lang="en-US" sz="2000" dirty="0">
                <a:latin typeface="Times New Roman" pitchFamily="18" charset="0"/>
                <a:cs typeface="Times New Roman" pitchFamily="18" charset="0"/>
              </a:rPr>
              <a:t>May not terminate in general if α is not entailed.</a:t>
            </a:r>
          </a:p>
          <a:p>
            <a:pPr marL="533400" indent="-533400">
              <a:lnSpc>
                <a:spcPct val="150000"/>
              </a:lnSpc>
            </a:pPr>
            <a:r>
              <a:rPr lang="en-US" sz="2000" dirty="0">
                <a:latin typeface="Times New Roman" pitchFamily="18" charset="0"/>
                <a:cs typeface="Times New Roman" pitchFamily="18" charset="0"/>
              </a:rPr>
              <a:t>This is unavoidable: entailment with definite clauses is semi-decidable.</a:t>
            </a:r>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Properties of Forward Chaining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194695" y="1738313"/>
            <a:ext cx="10718263"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dirty="0">
                <a:latin typeface="Times New Roman" pitchFamily="18" charset="0"/>
                <a:cs typeface="Times New Roman" pitchFamily="18" charset="0"/>
              </a:rPr>
              <a:t>Incremental Forward Chaining: no need to match a rule on iteration </a:t>
            </a:r>
            <a:r>
              <a:rPr lang="en-US" sz="2000" i="1" dirty="0">
                <a:latin typeface="Times New Roman" pitchFamily="18" charset="0"/>
                <a:cs typeface="Times New Roman" pitchFamily="18" charset="0"/>
              </a:rPr>
              <a:t>k </a:t>
            </a:r>
            <a:r>
              <a:rPr lang="en-US" sz="2000" dirty="0">
                <a:latin typeface="Times New Roman" pitchFamily="18" charset="0"/>
                <a:cs typeface="Times New Roman" pitchFamily="18" charset="0"/>
              </a:rPr>
              <a:t>if a premise wasn't added on iteration </a:t>
            </a:r>
            <a:r>
              <a:rPr lang="en-US" sz="2000" i="1" dirty="0">
                <a:latin typeface="Times New Roman" pitchFamily="18" charset="0"/>
                <a:cs typeface="Times New Roman" pitchFamily="18" charset="0"/>
              </a:rPr>
              <a:t>k-1.</a:t>
            </a:r>
          </a:p>
          <a:p>
            <a:pPr lvl="1">
              <a:lnSpc>
                <a:spcPct val="150000"/>
              </a:lnSpc>
              <a:buNone/>
            </a:pPr>
            <a:r>
              <a:rPr lang="en-US" sz="2000" dirty="0">
                <a:latin typeface="Times New Roman" pitchFamily="18" charset="0"/>
                <a:cs typeface="Times New Roman" pitchFamily="18" charset="0"/>
                <a:sym typeface="Symbol" pitchFamily="18" charset="2"/>
              </a:rPr>
              <a:t> </a:t>
            </a:r>
            <a:r>
              <a:rPr lang="en-US" sz="2000" dirty="0">
                <a:latin typeface="Times New Roman" pitchFamily="18" charset="0"/>
                <a:cs typeface="Times New Roman" pitchFamily="18" charset="0"/>
              </a:rPr>
              <a:t>match each rule whose premise contains a newly added positive </a:t>
            </a:r>
            <a:r>
              <a:rPr lang="en-US" sz="2000" dirty="0" smtClean="0">
                <a:latin typeface="Times New Roman" pitchFamily="18" charset="0"/>
                <a:cs typeface="Times New Roman" pitchFamily="18" charset="0"/>
              </a:rPr>
              <a:t>literal</a:t>
            </a:r>
            <a:endParaRPr lang="en-US" sz="1600" dirty="0">
              <a:latin typeface="Times New Roman" pitchFamily="18" charset="0"/>
              <a:cs typeface="Times New Roman" pitchFamily="18" charset="0"/>
            </a:endParaRPr>
          </a:p>
          <a:p>
            <a:pPr>
              <a:lnSpc>
                <a:spcPct val="150000"/>
              </a:lnSpc>
              <a:buNone/>
            </a:pPr>
            <a:r>
              <a:rPr lang="en-US" sz="2000" dirty="0">
                <a:latin typeface="Times New Roman" pitchFamily="18" charset="0"/>
                <a:cs typeface="Times New Roman" pitchFamily="18" charset="0"/>
              </a:rPr>
              <a:t>Matching itself can be expensive:</a:t>
            </a:r>
          </a:p>
          <a:p>
            <a:pPr>
              <a:lnSpc>
                <a:spcPct val="150000"/>
              </a:lnSpc>
              <a:buNone/>
            </a:pPr>
            <a:r>
              <a:rPr lang="en-US" sz="2000" dirty="0">
                <a:solidFill>
                  <a:schemeClr val="accent2"/>
                </a:solidFill>
                <a:latin typeface="Times New Roman" pitchFamily="18" charset="0"/>
                <a:cs typeface="Times New Roman" pitchFamily="18" charset="0"/>
              </a:rPr>
              <a:t>Database indexing</a:t>
            </a:r>
            <a:r>
              <a:rPr lang="en-US" sz="2000" dirty="0">
                <a:latin typeface="Times New Roman" pitchFamily="18" charset="0"/>
                <a:cs typeface="Times New Roman" pitchFamily="18" charset="0"/>
              </a:rPr>
              <a:t> allows O(1) retrieval of known facts.</a:t>
            </a:r>
            <a:endParaRPr lang="en-US" sz="2400" dirty="0">
              <a:latin typeface="Times New Roman" pitchFamily="18" charset="0"/>
              <a:cs typeface="Times New Roman" pitchFamily="18" charset="0"/>
            </a:endParaRPr>
          </a:p>
          <a:p>
            <a:pPr lvl="1">
              <a:lnSpc>
                <a:spcPct val="150000"/>
              </a:lnSpc>
            </a:pPr>
            <a:r>
              <a:rPr lang="en-US" sz="2000" dirty="0">
                <a:latin typeface="Times New Roman" pitchFamily="18" charset="0"/>
                <a:cs typeface="Times New Roman" pitchFamily="18" charset="0"/>
              </a:rPr>
              <a:t>e.g., query </a:t>
            </a:r>
            <a:r>
              <a:rPr lang="en-US" sz="2000" i="1" dirty="0">
                <a:latin typeface="Times New Roman" pitchFamily="18" charset="0"/>
                <a:cs typeface="Times New Roman" pitchFamily="18" charset="0"/>
              </a:rPr>
              <a:t>Missile(x) </a:t>
            </a:r>
            <a:r>
              <a:rPr lang="en-US" sz="2000" dirty="0">
                <a:latin typeface="Times New Roman" pitchFamily="18" charset="0"/>
                <a:cs typeface="Times New Roman" pitchFamily="18" charset="0"/>
              </a:rPr>
              <a:t>retrieves </a:t>
            </a:r>
            <a:r>
              <a:rPr lang="en-US" sz="2000" i="1" dirty="0">
                <a:latin typeface="Times New Roman" pitchFamily="18" charset="0"/>
                <a:cs typeface="Times New Roman" pitchFamily="18" charset="0"/>
              </a:rPr>
              <a:t>Missile(M</a:t>
            </a:r>
            <a:r>
              <a:rPr lang="en-US" sz="2000" i="1" baseline="-25000" dirty="0">
                <a:latin typeface="Times New Roman" pitchFamily="18" charset="0"/>
                <a:cs typeface="Times New Roman" pitchFamily="18" charset="0"/>
              </a:rPr>
              <a:t>1</a:t>
            </a:r>
            <a:r>
              <a:rPr lang="en-US" sz="2000" i="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lnSpc>
                <a:spcPct val="150000"/>
              </a:lnSpc>
              <a:buNone/>
            </a:pPr>
            <a:r>
              <a:rPr lang="en-US" sz="2000" dirty="0">
                <a:latin typeface="Times New Roman" pitchFamily="18" charset="0"/>
                <a:cs typeface="Times New Roman" pitchFamily="18" charset="0"/>
              </a:rPr>
              <a:t>Forward chaining is widely used in </a:t>
            </a:r>
            <a:r>
              <a:rPr lang="en-US" sz="2000" dirty="0">
                <a:solidFill>
                  <a:schemeClr val="accent2"/>
                </a:solidFill>
                <a:latin typeface="Times New Roman" pitchFamily="18" charset="0"/>
                <a:cs typeface="Times New Roman" pitchFamily="18" charset="0"/>
              </a:rPr>
              <a:t>deductive databases.</a:t>
            </a:r>
            <a:endParaRPr lang="en-US" sz="2000" dirty="0">
              <a:solidFill>
                <a:schemeClr val="accent2"/>
              </a:solidFill>
              <a:latin typeface="Times New Roman" pitchFamily="18" charset="0"/>
              <a:cs typeface="Times New Roman" pitchFamily="18" charset="0"/>
            </a:endParaRPr>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Efficiency of Forward Chaining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838200" y="5284076"/>
            <a:ext cx="10515600" cy="402420"/>
          </a:xfrm>
        </p:spPr>
        <p:txBody>
          <a:bodyPr>
            <a:noAutofit/>
          </a:bodyPr>
          <a:lstStyle/>
          <a:p>
            <a:pPr algn="ctr">
              <a:lnSpc>
                <a:spcPct val="90000"/>
              </a:lnSpc>
              <a:buFontTx/>
              <a:buNone/>
            </a:pPr>
            <a:r>
              <a:rPr lang="en-US" sz="2000" b="1" dirty="0" smtClean="0">
                <a:latin typeface="Times New Roman" panose="02020603050405020304" pitchFamily="18" charset="0"/>
                <a:cs typeface="Times New Roman" panose="02020603050405020304" pitchFamily="18" charset="0"/>
              </a:rPr>
              <a:t>SUBST(COMPOSE(</a:t>
            </a:r>
            <a:r>
              <a:rPr lang="el-GR" sz="2000" b="1" dirty="0">
                <a:latin typeface="Times New Roman" panose="02020603050405020304" pitchFamily="18" charset="0"/>
                <a:cs typeface="Times New Roman" panose="02020603050405020304" pitchFamily="18" charset="0"/>
              </a:rPr>
              <a:t>θ</a:t>
            </a:r>
            <a:r>
              <a:rPr lang="en-US" sz="2000" b="1" baseline="-25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l-GR" sz="2000" b="1" dirty="0">
                <a:latin typeface="Times New Roman" panose="02020603050405020304" pitchFamily="18" charset="0"/>
                <a:cs typeface="Times New Roman" panose="02020603050405020304" pitchFamily="18" charset="0"/>
              </a:rPr>
              <a:t>θ</a:t>
            </a:r>
            <a:r>
              <a:rPr lang="en-US" sz="2000" b="1" baseline="-25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p) = SUBST(</a:t>
            </a:r>
            <a:r>
              <a:rPr lang="el-GR" sz="2000" b="1" dirty="0">
                <a:latin typeface="Times New Roman" panose="02020603050405020304" pitchFamily="18" charset="0"/>
                <a:cs typeface="Times New Roman" panose="02020603050405020304" pitchFamily="18" charset="0"/>
              </a:rPr>
              <a:t>θ</a:t>
            </a:r>
            <a:r>
              <a:rPr lang="en-US" sz="2000" b="1" baseline="-25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SUBST(</a:t>
            </a:r>
            <a:r>
              <a:rPr lang="el-GR" sz="2000" b="1" dirty="0">
                <a:latin typeface="Times New Roman" panose="02020603050405020304" pitchFamily="18" charset="0"/>
                <a:cs typeface="Times New Roman" panose="02020603050405020304" pitchFamily="18" charset="0"/>
              </a:rPr>
              <a:t>θ</a:t>
            </a:r>
            <a:r>
              <a:rPr lang="en-US" sz="2000" b="1" baseline="-25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p</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pic>
        <p:nvPicPr>
          <p:cNvPr id="30724" name="Picture 4"/>
          <p:cNvPicPr>
            <a:picLocks noChangeAspect="1" noChangeArrowheads="1"/>
          </p:cNvPicPr>
          <p:nvPr/>
        </p:nvPicPr>
        <p:blipFill>
          <a:blip r:embed="rId3"/>
          <a:srcRect l="53906" t="27083" r="8984" b="27083"/>
          <a:stretch>
            <a:fillRect/>
          </a:stretch>
        </p:blipFill>
        <p:spPr bwMode="auto">
          <a:xfrm>
            <a:off x="2733898" y="1754352"/>
            <a:ext cx="6724203" cy="3502572"/>
          </a:xfrm>
          <a:prstGeom prst="rect">
            <a:avLst/>
          </a:prstGeom>
          <a:noFill/>
          <a:ln w="9525">
            <a:noFill/>
            <a:miter lim="800000"/>
            <a:headEnd/>
            <a:tailEnd/>
          </a:ln>
          <a:effectLst/>
        </p:spPr>
      </p:pic>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Backward Chaining Algorithm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descr="crime-bc01c"/>
          <p:cNvPicPr>
            <a:picLocks noChangeAspect="1" noChangeArrowheads="1"/>
          </p:cNvPicPr>
          <p:nvPr/>
        </p:nvPicPr>
        <p:blipFill>
          <a:blip r:embed="rId3"/>
          <a:srcRect/>
          <a:stretch>
            <a:fillRect/>
          </a:stretch>
        </p:blipFill>
        <p:spPr bwMode="auto">
          <a:xfrm>
            <a:off x="1777285" y="2215167"/>
            <a:ext cx="7193566" cy="3084513"/>
          </a:xfrm>
          <a:prstGeom prst="rect">
            <a:avLst/>
          </a:prstGeom>
          <a:noFill/>
        </p:spPr>
      </p:pic>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Backward Chaining Algorithm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Picture 5" descr="crime-bc02c"/>
          <p:cNvPicPr>
            <a:picLocks noChangeAspect="1" noChangeArrowheads="1"/>
          </p:cNvPicPr>
          <p:nvPr/>
        </p:nvPicPr>
        <p:blipFill>
          <a:blip r:embed="rId3"/>
          <a:srcRect/>
          <a:stretch>
            <a:fillRect/>
          </a:stretch>
        </p:blipFill>
        <p:spPr bwMode="auto">
          <a:xfrm>
            <a:off x="2296523" y="2498501"/>
            <a:ext cx="7598954" cy="3683358"/>
          </a:xfrm>
          <a:prstGeom prst="rect">
            <a:avLst/>
          </a:prstGeom>
          <a:noFill/>
        </p:spPr>
      </p:pic>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Backward Chaining Algorithm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3" name="Picture 5" descr="crime-bc03c"/>
          <p:cNvPicPr>
            <a:picLocks noChangeAspect="1" noChangeArrowheads="1"/>
          </p:cNvPicPr>
          <p:nvPr/>
        </p:nvPicPr>
        <p:blipFill>
          <a:blip r:embed="rId3"/>
          <a:srcRect/>
          <a:stretch>
            <a:fillRect/>
          </a:stretch>
        </p:blipFill>
        <p:spPr bwMode="auto">
          <a:xfrm>
            <a:off x="2348499" y="2292440"/>
            <a:ext cx="7495003" cy="3915178"/>
          </a:xfrm>
          <a:prstGeom prst="rect">
            <a:avLst/>
          </a:prstGeom>
          <a:noFill/>
        </p:spPr>
      </p:pic>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Backward Chaining Algorithm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7" name="Picture 5" descr="crime-bc04c"/>
          <p:cNvPicPr>
            <a:picLocks noChangeAspect="1" noChangeArrowheads="1"/>
          </p:cNvPicPr>
          <p:nvPr/>
        </p:nvPicPr>
        <p:blipFill>
          <a:blip r:embed="rId3"/>
          <a:srcRect/>
          <a:stretch>
            <a:fillRect/>
          </a:stretch>
        </p:blipFill>
        <p:spPr bwMode="auto">
          <a:xfrm>
            <a:off x="2866981" y="2524259"/>
            <a:ext cx="6458039" cy="3117850"/>
          </a:xfrm>
          <a:prstGeom prst="rect">
            <a:avLst/>
          </a:prstGeom>
          <a:noFill/>
        </p:spPr>
      </p:pic>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Backward Chaining Algorithm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descr="crime-bc01c"/>
          <p:cNvPicPr>
            <a:picLocks noChangeAspect="1" noChangeArrowheads="1"/>
          </p:cNvPicPr>
          <p:nvPr/>
        </p:nvPicPr>
        <p:blipFill>
          <a:blip r:embed="rId3"/>
          <a:srcRect/>
          <a:stretch>
            <a:fillRect/>
          </a:stretch>
        </p:blipFill>
        <p:spPr bwMode="auto">
          <a:xfrm>
            <a:off x="1422400" y="1828801"/>
            <a:ext cx="9042400" cy="3084513"/>
          </a:xfrm>
          <a:prstGeom prst="rect">
            <a:avLst/>
          </a:prstGeom>
          <a:noFill/>
        </p:spPr>
      </p:pic>
      <p:pic>
        <p:nvPicPr>
          <p:cNvPr id="55301" name="Picture 5" descr="crime-bc05c"/>
          <p:cNvPicPr>
            <a:picLocks noChangeAspect="1" noChangeArrowheads="1"/>
          </p:cNvPicPr>
          <p:nvPr/>
        </p:nvPicPr>
        <p:blipFill>
          <a:blip r:embed="rId4"/>
          <a:srcRect/>
          <a:stretch>
            <a:fillRect/>
          </a:stretch>
        </p:blipFill>
        <p:spPr bwMode="auto">
          <a:xfrm>
            <a:off x="3079482" y="1828800"/>
            <a:ext cx="6033037" cy="3117850"/>
          </a:xfrm>
          <a:prstGeom prst="rect">
            <a:avLst/>
          </a:prstGeom>
          <a:noFill/>
        </p:spPr>
      </p:pic>
      <p:sp>
        <p:nvSpPr>
          <p:cNvPr id="5" name="Rectangle 4"/>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Backward Chaining Algorithm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5" name="Picture 5" descr="crime-bc06c"/>
          <p:cNvPicPr>
            <a:picLocks noChangeAspect="1" noChangeArrowheads="1"/>
          </p:cNvPicPr>
          <p:nvPr/>
        </p:nvPicPr>
        <p:blipFill>
          <a:blip r:embed="rId3"/>
          <a:srcRect/>
          <a:stretch>
            <a:fillRect/>
          </a:stretch>
        </p:blipFill>
        <p:spPr bwMode="auto">
          <a:xfrm>
            <a:off x="2467735" y="2552738"/>
            <a:ext cx="7256530" cy="3334069"/>
          </a:xfrm>
          <a:prstGeom prst="rect">
            <a:avLst/>
          </a:prstGeom>
          <a:noFill/>
        </p:spPr>
      </p:pic>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Backward Chaining Algorithm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descr="crime-bc07c"/>
          <p:cNvPicPr>
            <a:picLocks noChangeAspect="1" noChangeArrowheads="1"/>
          </p:cNvPicPr>
          <p:nvPr/>
        </p:nvPicPr>
        <p:blipFill>
          <a:blip r:embed="rId2"/>
          <a:srcRect/>
          <a:stretch>
            <a:fillRect/>
          </a:stretch>
        </p:blipFill>
        <p:spPr bwMode="auto">
          <a:xfrm>
            <a:off x="2873420" y="1828800"/>
            <a:ext cx="6445161" cy="3117850"/>
          </a:xfrm>
          <a:prstGeom prst="rect">
            <a:avLst/>
          </a:prstGeom>
          <a:noFill/>
        </p:spPr>
      </p:pic>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Backward Chaining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Objectives:</a:t>
            </a:r>
          </a:p>
        </p:txBody>
      </p:sp>
      <p:sp>
        <p:nvSpPr>
          <p:cNvPr id="17411" name="Rectangle 4"/>
          <p:cNvSpPr>
            <a:spLocks noChangeArrowheads="1"/>
          </p:cNvSpPr>
          <p:nvPr/>
        </p:nvSpPr>
        <p:spPr bwMode="auto">
          <a:xfrm>
            <a:off x="1130300" y="1738313"/>
            <a:ext cx="10069513" cy="1883657"/>
          </a:xfrm>
          <a:prstGeom prst="rect">
            <a:avLst/>
          </a:prstGeom>
          <a:noFill/>
          <a:ln w="9525">
            <a:noFill/>
            <a:miter lim="800000"/>
            <a:headEnd/>
            <a:tailEnd/>
          </a:ln>
        </p:spPr>
        <p:txBody>
          <a:bodyPr>
            <a:spAutoFit/>
          </a:bodyPr>
          <a:lstStyle/>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To become familiar with basic principles of AI toward problem solving, inference, perception, knowledge representation, and learning. </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Investigate applications of AI techniques in intelligent agents, expert systems, artificial neural networks, and other machine learning models.</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3" name="Picture 5" descr="crime-bc07c"/>
          <p:cNvPicPr>
            <a:picLocks noChangeAspect="1" noChangeArrowheads="1"/>
          </p:cNvPicPr>
          <p:nvPr/>
        </p:nvPicPr>
        <p:blipFill>
          <a:blip r:embed="rId3"/>
          <a:srcRect/>
          <a:stretch>
            <a:fillRect/>
          </a:stretch>
        </p:blipFill>
        <p:spPr bwMode="auto">
          <a:xfrm>
            <a:off x="3118119" y="1828800"/>
            <a:ext cx="5955763" cy="3117850"/>
          </a:xfrm>
          <a:prstGeom prst="rect">
            <a:avLst/>
          </a:prstGeom>
          <a:noFill/>
        </p:spPr>
      </p:pic>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Backward Chaining Algorithm</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Properties of Backward Chaining</a:t>
            </a:r>
          </a:p>
        </p:txBody>
      </p:sp>
      <p:sp>
        <p:nvSpPr>
          <p:cNvPr id="5" name="Rectangle 4"/>
          <p:cNvSpPr>
            <a:spLocks noChangeArrowheads="1"/>
          </p:cNvSpPr>
          <p:nvPr/>
        </p:nvSpPr>
        <p:spPr bwMode="auto">
          <a:xfrm>
            <a:off x="1194695" y="1738313"/>
            <a:ext cx="10718263" cy="331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Depth-first recursive proof search: space is linear in size of proof</a:t>
            </a:r>
          </a:p>
          <a:p>
            <a:pPr marL="342900" indent="-342900">
              <a:lnSpc>
                <a:spcPct val="150000"/>
              </a:lnSpc>
            </a:pPr>
            <a:r>
              <a:rPr lang="en-US" sz="2000" dirty="0">
                <a:latin typeface="Times New Roman" pitchFamily="18" charset="0"/>
                <a:cs typeface="Times New Roman" pitchFamily="18" charset="0"/>
              </a:rPr>
              <a:t>Incomplete due to infinite loops</a:t>
            </a:r>
          </a:p>
          <a:p>
            <a:pPr lvl="1">
              <a:lnSpc>
                <a:spcPct val="150000"/>
              </a:lnSpc>
            </a:pP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fix by checking current goal against every goal on stack</a:t>
            </a:r>
          </a:p>
          <a:p>
            <a:pPr marL="342900" indent="-342900">
              <a:lnSpc>
                <a:spcPct val="150000"/>
              </a:lnSpc>
            </a:pPr>
            <a:r>
              <a:rPr lang="en-US" sz="2000" dirty="0">
                <a:latin typeface="Times New Roman" pitchFamily="18" charset="0"/>
                <a:cs typeface="Times New Roman" pitchFamily="18" charset="0"/>
              </a:rPr>
              <a:t>Inefficient due to repeated sub goals (both success and failure)</a:t>
            </a:r>
          </a:p>
          <a:p>
            <a:pPr lvl="1">
              <a:lnSpc>
                <a:spcPct val="150000"/>
              </a:lnSpc>
            </a:pP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fix using caching of previous results (extra space)</a:t>
            </a:r>
          </a:p>
          <a:p>
            <a:pPr marL="342900" indent="-342900">
              <a:lnSpc>
                <a:spcPct val="150000"/>
              </a:lnSpc>
            </a:pPr>
            <a:r>
              <a:rPr lang="en-US" sz="2000" dirty="0">
                <a:latin typeface="Times New Roman" pitchFamily="18" charset="0"/>
                <a:cs typeface="Times New Roman" pitchFamily="18" charset="0"/>
              </a:rPr>
              <a:t>Widely used for </a:t>
            </a:r>
            <a:r>
              <a:rPr lang="en-US" sz="2000" dirty="0">
                <a:solidFill>
                  <a:schemeClr val="accent2"/>
                </a:solidFill>
                <a:latin typeface="Times New Roman" pitchFamily="18" charset="0"/>
                <a:cs typeface="Times New Roman" pitchFamily="18" charset="0"/>
              </a:rPr>
              <a:t>logic programming</a:t>
            </a:r>
            <a:endParaRPr lang="en-US" sz="20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42</a:t>
            </a:fld>
            <a:endParaRPr lang="en-IN" dirty="0"/>
          </a:p>
        </p:txBody>
      </p:sp>
      <p:sp>
        <p:nvSpPr>
          <p:cNvPr id="5" name="Rectangle 4"/>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smtClean="0">
                <a:latin typeface="Times New Roman" panose="02020603050405020304" pitchFamily="18" charset="0"/>
                <a:cs typeface="Times New Roman" panose="02020603050405020304" pitchFamily="18" charset="0"/>
              </a:rPr>
              <a:t>Completeness</a:t>
            </a:r>
            <a:endParaRPr lang="en-US" altLang="en-US" sz="2400" b="1" dirty="0">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1194695" y="1738313"/>
            <a:ext cx="10718263" cy="306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ⱯX ¬P(x) =&gt; R(x) cannot be converted to Horn form, and thus cannot be used by Modus Ponens. So we can say the proof procedure using Modus Ponens is incomplete.</a:t>
            </a:r>
            <a:endParaRPr lang="en-IN" sz="2000" dirty="0">
              <a:latin typeface="Times New Roman" pitchFamily="18" charset="0"/>
              <a:cs typeface="Times New Roman" pitchFamily="18" charset="0"/>
            </a:endParaRPr>
          </a:p>
          <a:p>
            <a:pPr marL="342900" indent="-342900">
              <a:lnSpc>
                <a:spcPct val="150000"/>
              </a:lnSpc>
            </a:pPr>
            <a:r>
              <a:rPr lang="en-US" sz="2000"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Comapleteness</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Theorem </a:t>
            </a:r>
          </a:p>
          <a:p>
            <a:pPr marL="342900" indent="-342900">
              <a:lnSpc>
                <a:spcPct val="150000"/>
              </a:lnSpc>
            </a:pPr>
            <a:r>
              <a:rPr lang="en-US" sz="2000" dirty="0">
                <a:latin typeface="Times New Roman" pitchFamily="18" charset="0"/>
                <a:cs typeface="Times New Roman" pitchFamily="18" charset="0"/>
              </a:rPr>
              <a:t>In first-order logic, any sentence that is entailed by another set of sentences can be proved from that set. Thus, we can find inference rules that allow a complete proof procedure R, which can be represented as </a:t>
            </a:r>
            <a:r>
              <a:rPr lang="en-US" sz="2000" b="1" dirty="0">
                <a:latin typeface="Times New Roman" pitchFamily="18" charset="0"/>
                <a:cs typeface="Times New Roman" pitchFamily="18" charset="0"/>
              </a:rPr>
              <a:t>if KB </a:t>
            </a:r>
            <a:r>
              <a:rPr lang="en-US" sz="2000" b="1" dirty="0">
                <a:latin typeface="Bookman Old Style"/>
                <a:cs typeface="Times New Roman" pitchFamily="18" charset="0"/>
              </a:rPr>
              <a:t>╞</a:t>
            </a:r>
            <a:r>
              <a:rPr lang="en-US" sz="2000" b="1" dirty="0">
                <a:latin typeface="Times New Roman" pitchFamily="18" charset="0"/>
                <a:cs typeface="Times New Roman" pitchFamily="18" charset="0"/>
              </a:rPr>
              <a:t> </a:t>
            </a:r>
            <a:r>
              <a:rPr lang="el-GR" sz="2000" b="1" dirty="0">
                <a:latin typeface="Times New Roman" pitchFamily="18" charset="0"/>
                <a:cs typeface="Times New Roman" pitchFamily="18" charset="0"/>
              </a:rPr>
              <a:t>α</a:t>
            </a:r>
            <a:r>
              <a:rPr lang="en-IN" sz="2000" b="1" dirty="0">
                <a:latin typeface="Times New Roman" pitchFamily="18" charset="0"/>
                <a:cs typeface="Times New Roman" pitchFamily="18" charset="0"/>
              </a:rPr>
              <a:t> </a:t>
            </a:r>
            <a:r>
              <a:rPr lang="en-US" sz="2000" b="1" dirty="0">
                <a:latin typeface="Times New Roman" pitchFamily="18" charset="0"/>
                <a:cs typeface="Times New Roman" pitchFamily="18" charset="0"/>
              </a:rPr>
              <a:t>then KB </a:t>
            </a:r>
            <a:r>
              <a:rPr lang="el-GR" sz="2000" b="1" dirty="0">
                <a:latin typeface="Times New Roman" pitchFamily="18" charset="0"/>
                <a:cs typeface="Times New Roman" pitchFamily="18" charset="0"/>
              </a:rPr>
              <a:t>Ͱ</a:t>
            </a:r>
            <a:r>
              <a:rPr lang="en-IN" sz="2000" b="1" dirty="0">
                <a:latin typeface="Times New Roman" pitchFamily="18" charset="0"/>
                <a:cs typeface="Times New Roman" pitchFamily="18" charset="0"/>
              </a:rPr>
              <a:t> </a:t>
            </a:r>
            <a:r>
              <a:rPr lang="en-US" sz="2400" b="1" baseline="-25000" dirty="0">
                <a:latin typeface="Times New Roman" pitchFamily="18" charset="0"/>
                <a:cs typeface="Times New Roman" pitchFamily="18" charset="0"/>
              </a:rPr>
              <a:t>R </a:t>
            </a:r>
            <a:r>
              <a:rPr lang="en-US" sz="2400" b="1" baseline="30000" dirty="0">
                <a:latin typeface="Times New Roman" pitchFamily="18" charset="0"/>
                <a:cs typeface="Times New Roman" pitchFamily="18" charset="0"/>
              </a:rPr>
              <a:t>a</a:t>
            </a:r>
            <a:endParaRPr lang="en-US" sz="2400" b="1" baseline="300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1233416" y="4863642"/>
            <a:ext cx="10286175" cy="29498"/>
          </a:xfrm>
          <a:prstGeom prst="line">
            <a:avLst/>
          </a:prstGeom>
        </p:spPr>
        <p:style>
          <a:lnRef idx="1">
            <a:schemeClr val="dk1"/>
          </a:lnRef>
          <a:fillRef idx="0">
            <a:schemeClr val="dk1"/>
          </a:fillRef>
          <a:effectRef idx="0">
            <a:schemeClr val="dk1"/>
          </a:effectRef>
          <a:fontRef idx="minor">
            <a:schemeClr val="tx1"/>
          </a:fontRef>
        </p:style>
      </p:cxnSp>
      <p:sp>
        <p:nvSpPr>
          <p:cNvPr id="5" name="Rectangle 4"/>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Resolution : A Complete Inference Procedure</a:t>
            </a:r>
          </a:p>
        </p:txBody>
      </p:sp>
      <p:sp>
        <p:nvSpPr>
          <p:cNvPr id="7" name="Rectangle 6"/>
          <p:cNvSpPr>
            <a:spLocks noChangeArrowheads="1"/>
          </p:cNvSpPr>
          <p:nvPr/>
        </p:nvSpPr>
        <p:spPr bwMode="auto">
          <a:xfrm>
            <a:off x="1194695" y="1738313"/>
            <a:ext cx="10718263" cy="461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FontTx/>
              <a:buNone/>
            </a:pPr>
            <a:r>
              <a:rPr lang="en-US" sz="2000" dirty="0">
                <a:latin typeface="Times New Roman" pitchFamily="18" charset="0"/>
                <a:cs typeface="Times New Roman" pitchFamily="18" charset="0"/>
              </a:rPr>
              <a:t>Resolution is a theorem proving technique that proceeds by building refutation proofs, i.e., proofs by contradictions.</a:t>
            </a:r>
          </a:p>
          <a:p>
            <a:pPr>
              <a:lnSpc>
                <a:spcPct val="150000"/>
              </a:lnSpc>
              <a:buFontTx/>
              <a:buNone/>
            </a:pPr>
            <a:r>
              <a:rPr lang="en-US" sz="2000" dirty="0">
                <a:latin typeface="Times New Roman" pitchFamily="18" charset="0"/>
                <a:cs typeface="Times New Roman" pitchFamily="18" charset="0"/>
              </a:rPr>
              <a:t>Resolution is used, if there are various statements given, and we need to prove a conclusion of those statements. Unification is a key concept in proofs by resolutions. Resolution is a single inference rule, which can efficiently operate on the </a:t>
            </a:r>
            <a:r>
              <a:rPr lang="en-US" sz="2000" b="1" dirty="0">
                <a:latin typeface="Times New Roman" pitchFamily="18" charset="0"/>
                <a:cs typeface="Times New Roman" pitchFamily="18" charset="0"/>
              </a:rPr>
              <a:t>conjunctive normal form or clausal form</a:t>
            </a:r>
            <a:r>
              <a:rPr lang="en-US" sz="2000" dirty="0">
                <a:latin typeface="Times New Roman" pitchFamily="18" charset="0"/>
                <a:cs typeface="Times New Roman" pitchFamily="18" charset="0"/>
              </a:rPr>
              <a:t>.</a:t>
            </a:r>
          </a:p>
          <a:p>
            <a:pPr>
              <a:lnSpc>
                <a:spcPct val="150000"/>
              </a:lnSpc>
              <a:buFontTx/>
              <a:buNone/>
            </a:pPr>
            <a:r>
              <a:rPr lang="en-US" sz="2000" dirty="0">
                <a:latin typeface="Times New Roman" pitchFamily="18" charset="0"/>
                <a:cs typeface="Times New Roman" pitchFamily="18" charset="0"/>
              </a:rPr>
              <a:t>Soundness of resolution inference rule: </a:t>
            </a:r>
          </a:p>
          <a:p>
            <a:pPr>
              <a:lnSpc>
                <a:spcPct val="100000"/>
              </a:lnSpc>
              <a:buFontTx/>
              <a:buNone/>
            </a:pPr>
            <a:r>
              <a:rPr lang="en-US" sz="2400" dirty="0">
                <a:latin typeface="Monotype Corsiva" pitchFamily="66" charset="0"/>
                <a:sym typeface="Symbol" pitchFamily="18" charset="2"/>
              </a:rPr>
              <a:t></a:t>
            </a:r>
            <a:r>
              <a:rPr lang="en-US" sz="2400" dirty="0"/>
              <a:t>(</a:t>
            </a:r>
            <a:r>
              <a:rPr lang="en-US" sz="2400" dirty="0">
                <a:latin typeface="Monotype Corsiva" pitchFamily="66" charset="0"/>
              </a:rPr>
              <a:t>l</a:t>
            </a:r>
            <a:r>
              <a:rPr lang="en-US" sz="2400" baseline="-25000" dirty="0"/>
              <a:t>i</a:t>
            </a:r>
            <a:r>
              <a:rPr lang="en-US" sz="2400" dirty="0"/>
              <a:t> </a:t>
            </a:r>
            <a:r>
              <a:rPr lang="en-US" sz="2400" dirty="0">
                <a:sym typeface="Symbol" pitchFamily="18" charset="2"/>
              </a:rPr>
              <a:t></a:t>
            </a:r>
            <a:r>
              <a:rPr lang="en-US" sz="2400" dirty="0"/>
              <a:t> … </a:t>
            </a:r>
            <a:r>
              <a:rPr lang="en-US" sz="2400" dirty="0">
                <a:sym typeface="Symbol" pitchFamily="18" charset="2"/>
              </a:rPr>
              <a:t></a:t>
            </a:r>
            <a:r>
              <a:rPr lang="en-US" sz="2400" dirty="0"/>
              <a:t> </a:t>
            </a:r>
            <a:r>
              <a:rPr lang="en-US" sz="2400" dirty="0">
                <a:latin typeface="Monotype Corsiva" pitchFamily="66" charset="0"/>
              </a:rPr>
              <a:t>l</a:t>
            </a:r>
            <a:r>
              <a:rPr lang="en-US" sz="2400" baseline="-25000" dirty="0"/>
              <a:t>i-1 </a:t>
            </a:r>
            <a:r>
              <a:rPr lang="en-US" sz="2400" dirty="0">
                <a:sym typeface="Symbol" pitchFamily="18" charset="2"/>
              </a:rPr>
              <a:t></a:t>
            </a:r>
            <a:r>
              <a:rPr lang="en-US" sz="2400" baseline="-25000" dirty="0"/>
              <a:t> </a:t>
            </a:r>
            <a:r>
              <a:rPr lang="en-US" sz="2400" dirty="0">
                <a:latin typeface="Monotype Corsiva" pitchFamily="66" charset="0"/>
              </a:rPr>
              <a:t>l</a:t>
            </a:r>
            <a:r>
              <a:rPr lang="en-US" sz="2400" baseline="-25000" dirty="0"/>
              <a:t>i+1 </a:t>
            </a:r>
            <a:r>
              <a:rPr lang="en-US" sz="2400" dirty="0">
                <a:sym typeface="Symbol" pitchFamily="18" charset="2"/>
              </a:rPr>
              <a:t></a:t>
            </a:r>
            <a:r>
              <a:rPr lang="en-US" sz="2400" dirty="0"/>
              <a:t> … </a:t>
            </a:r>
            <a:r>
              <a:rPr lang="en-US" sz="2400" dirty="0">
                <a:sym typeface="Symbol" pitchFamily="18" charset="2"/>
              </a:rPr>
              <a:t></a:t>
            </a:r>
            <a:r>
              <a:rPr lang="en-US" sz="2400" dirty="0"/>
              <a:t> </a:t>
            </a:r>
            <a:r>
              <a:rPr lang="en-US" sz="2400" dirty="0" err="1">
                <a:latin typeface="Monotype Corsiva" pitchFamily="66" charset="0"/>
              </a:rPr>
              <a:t>l</a:t>
            </a:r>
            <a:r>
              <a:rPr lang="en-US" sz="2400" baseline="-25000" dirty="0" err="1"/>
              <a:t>k</a:t>
            </a:r>
            <a:r>
              <a:rPr lang="en-US" sz="2400" dirty="0"/>
              <a:t>) </a:t>
            </a:r>
            <a:r>
              <a:rPr lang="en-US" sz="2400" dirty="0">
                <a:sym typeface="Symbol" pitchFamily="18" charset="2"/>
              </a:rPr>
              <a:t> </a:t>
            </a:r>
            <a:r>
              <a:rPr lang="en-US" sz="2400" dirty="0">
                <a:latin typeface="Monotype Corsiva" pitchFamily="66" charset="0"/>
              </a:rPr>
              <a:t>l</a:t>
            </a:r>
            <a:r>
              <a:rPr lang="en-US" sz="2400" baseline="-25000" dirty="0"/>
              <a:t>i</a:t>
            </a:r>
            <a:endParaRPr lang="en-US" sz="2400" dirty="0"/>
          </a:p>
          <a:p>
            <a:pPr>
              <a:lnSpc>
                <a:spcPct val="100000"/>
              </a:lnSpc>
              <a:buFontTx/>
              <a:buNone/>
            </a:pPr>
            <a:r>
              <a:rPr lang="en-US" sz="2400" dirty="0">
                <a:latin typeface="Monotype Corsiva" pitchFamily="66" charset="0"/>
                <a:sym typeface="Symbol" pitchFamily="18" charset="2"/>
              </a:rPr>
              <a:t>		</a:t>
            </a:r>
            <a:r>
              <a:rPr lang="en-US" sz="2400" dirty="0" smtClean="0">
                <a:latin typeface="Monotype Corsiva" pitchFamily="66" charset="0"/>
                <a:sym typeface="Symbol" pitchFamily="18" charset="2"/>
              </a:rPr>
              <a:t>		 </a:t>
            </a:r>
            <a:r>
              <a:rPr lang="en-US" sz="2400" dirty="0" err="1">
                <a:latin typeface="Monotype Corsiva" pitchFamily="66" charset="0"/>
              </a:rPr>
              <a:t>m</a:t>
            </a:r>
            <a:r>
              <a:rPr lang="en-US" sz="2400" baseline="-25000" dirty="0" err="1"/>
              <a:t>j</a:t>
            </a:r>
            <a:r>
              <a:rPr lang="en-US" sz="2400" dirty="0">
                <a:sym typeface="Symbol" pitchFamily="18" charset="2"/>
              </a:rPr>
              <a:t>  </a:t>
            </a:r>
            <a:r>
              <a:rPr lang="en-US" sz="2400" dirty="0"/>
              <a:t>(</a:t>
            </a:r>
            <a:r>
              <a:rPr lang="en-US" sz="2400" dirty="0">
                <a:latin typeface="Monotype Corsiva" pitchFamily="66" charset="0"/>
              </a:rPr>
              <a:t>m</a:t>
            </a:r>
            <a:r>
              <a:rPr lang="en-US" sz="2400" baseline="-25000" dirty="0"/>
              <a:t>1</a:t>
            </a:r>
            <a:r>
              <a:rPr lang="en-US" sz="2400" dirty="0"/>
              <a:t> </a:t>
            </a:r>
            <a:r>
              <a:rPr lang="en-US" sz="2400" dirty="0">
                <a:sym typeface="Symbol" pitchFamily="18" charset="2"/>
              </a:rPr>
              <a:t></a:t>
            </a:r>
            <a:r>
              <a:rPr lang="en-US" sz="2400" dirty="0"/>
              <a:t> … </a:t>
            </a:r>
            <a:r>
              <a:rPr lang="en-US" sz="2400" dirty="0">
                <a:sym typeface="Symbol" pitchFamily="18" charset="2"/>
              </a:rPr>
              <a:t></a:t>
            </a:r>
            <a:r>
              <a:rPr lang="en-US" sz="2400" dirty="0"/>
              <a:t> </a:t>
            </a:r>
            <a:r>
              <a:rPr lang="en-US" sz="2400" dirty="0">
                <a:latin typeface="Monotype Corsiva" pitchFamily="66" charset="0"/>
              </a:rPr>
              <a:t>m</a:t>
            </a:r>
            <a:r>
              <a:rPr lang="en-US" sz="2400" baseline="-25000" dirty="0"/>
              <a:t>j-1 </a:t>
            </a:r>
            <a:r>
              <a:rPr lang="en-US" sz="2400" dirty="0">
                <a:sym typeface="Symbol" pitchFamily="18" charset="2"/>
              </a:rPr>
              <a:t></a:t>
            </a:r>
            <a:r>
              <a:rPr lang="en-US" sz="2400" dirty="0"/>
              <a:t> </a:t>
            </a:r>
            <a:r>
              <a:rPr lang="en-US" sz="2400" dirty="0">
                <a:latin typeface="Monotype Corsiva" pitchFamily="66" charset="0"/>
              </a:rPr>
              <a:t>m</a:t>
            </a:r>
            <a:r>
              <a:rPr lang="en-US" sz="2400" baseline="-25000" dirty="0"/>
              <a:t>j+1</a:t>
            </a:r>
            <a:r>
              <a:rPr lang="en-US" sz="2400" dirty="0"/>
              <a:t> </a:t>
            </a:r>
            <a:r>
              <a:rPr lang="en-US" sz="2400" dirty="0">
                <a:sym typeface="Symbol" pitchFamily="18" charset="2"/>
              </a:rPr>
              <a:t></a:t>
            </a:r>
            <a:r>
              <a:rPr lang="en-US" sz="2400" dirty="0"/>
              <a:t>... </a:t>
            </a:r>
            <a:r>
              <a:rPr lang="en-US" sz="2400" dirty="0">
                <a:sym typeface="Symbol" pitchFamily="18" charset="2"/>
              </a:rPr>
              <a:t></a:t>
            </a:r>
            <a:r>
              <a:rPr lang="en-US" sz="2400" dirty="0"/>
              <a:t> </a:t>
            </a:r>
            <a:r>
              <a:rPr lang="en-US" sz="2400" dirty="0" err="1">
                <a:latin typeface="Monotype Corsiva" pitchFamily="66" charset="0"/>
              </a:rPr>
              <a:t>m</a:t>
            </a:r>
            <a:r>
              <a:rPr lang="en-US" sz="2400" baseline="-25000" dirty="0" err="1"/>
              <a:t>n</a:t>
            </a:r>
            <a:r>
              <a:rPr lang="en-US" sz="2400" dirty="0"/>
              <a:t>)</a:t>
            </a:r>
          </a:p>
          <a:p>
            <a:pPr>
              <a:lnSpc>
                <a:spcPct val="100000"/>
              </a:lnSpc>
              <a:buFontTx/>
              <a:buNone/>
            </a:pPr>
            <a:r>
              <a:rPr lang="en-US" sz="2400" dirty="0">
                <a:latin typeface="Monotype Corsiva" pitchFamily="66" charset="0"/>
                <a:sym typeface="Symbol" pitchFamily="18" charset="2"/>
              </a:rPr>
              <a:t></a:t>
            </a:r>
            <a:r>
              <a:rPr lang="en-US" sz="2400" dirty="0"/>
              <a:t>(</a:t>
            </a:r>
            <a:r>
              <a:rPr lang="en-US" sz="2400" dirty="0">
                <a:latin typeface="Monotype Corsiva" pitchFamily="66" charset="0"/>
              </a:rPr>
              <a:t>l</a:t>
            </a:r>
            <a:r>
              <a:rPr lang="en-US" sz="2400" baseline="-25000" dirty="0"/>
              <a:t>i</a:t>
            </a:r>
            <a:r>
              <a:rPr lang="en-US" sz="2400" dirty="0"/>
              <a:t> </a:t>
            </a:r>
            <a:r>
              <a:rPr lang="en-US" sz="2400" dirty="0">
                <a:sym typeface="Symbol" pitchFamily="18" charset="2"/>
              </a:rPr>
              <a:t></a:t>
            </a:r>
            <a:r>
              <a:rPr lang="en-US" sz="2400" dirty="0"/>
              <a:t> … </a:t>
            </a:r>
            <a:r>
              <a:rPr lang="en-US" sz="2400" dirty="0">
                <a:sym typeface="Symbol" pitchFamily="18" charset="2"/>
              </a:rPr>
              <a:t></a:t>
            </a:r>
            <a:r>
              <a:rPr lang="en-US" sz="2400" dirty="0"/>
              <a:t> </a:t>
            </a:r>
            <a:r>
              <a:rPr lang="en-US" sz="2400" dirty="0">
                <a:latin typeface="Monotype Corsiva" pitchFamily="66" charset="0"/>
              </a:rPr>
              <a:t>l</a:t>
            </a:r>
            <a:r>
              <a:rPr lang="en-US" sz="2400" baseline="-25000" dirty="0"/>
              <a:t>i-1 </a:t>
            </a:r>
            <a:r>
              <a:rPr lang="en-US" sz="2400" dirty="0">
                <a:sym typeface="Symbol" pitchFamily="18" charset="2"/>
              </a:rPr>
              <a:t></a:t>
            </a:r>
            <a:r>
              <a:rPr lang="en-US" sz="2400" baseline="-25000" dirty="0"/>
              <a:t> </a:t>
            </a:r>
            <a:r>
              <a:rPr lang="en-US" sz="2400" dirty="0">
                <a:latin typeface="Monotype Corsiva" pitchFamily="66" charset="0"/>
              </a:rPr>
              <a:t>l</a:t>
            </a:r>
            <a:r>
              <a:rPr lang="en-US" sz="2400" baseline="-25000" dirty="0"/>
              <a:t>i+1 </a:t>
            </a:r>
            <a:r>
              <a:rPr lang="en-US" sz="2400" dirty="0">
                <a:sym typeface="Symbol" pitchFamily="18" charset="2"/>
              </a:rPr>
              <a:t></a:t>
            </a:r>
            <a:r>
              <a:rPr lang="en-US" sz="2400" dirty="0"/>
              <a:t> … </a:t>
            </a:r>
            <a:r>
              <a:rPr lang="en-US" sz="2400" dirty="0">
                <a:sym typeface="Symbol" pitchFamily="18" charset="2"/>
              </a:rPr>
              <a:t></a:t>
            </a:r>
            <a:r>
              <a:rPr lang="en-US" sz="2400" dirty="0"/>
              <a:t> </a:t>
            </a:r>
            <a:r>
              <a:rPr lang="en-US" sz="2400" dirty="0" err="1">
                <a:latin typeface="Monotype Corsiva" pitchFamily="66" charset="0"/>
              </a:rPr>
              <a:t>l</a:t>
            </a:r>
            <a:r>
              <a:rPr lang="en-US" sz="2400" baseline="-25000" dirty="0" err="1"/>
              <a:t>k</a:t>
            </a:r>
            <a:r>
              <a:rPr lang="en-US" sz="2400" dirty="0"/>
              <a:t>) </a:t>
            </a:r>
            <a:r>
              <a:rPr lang="en-US" sz="2400" dirty="0">
                <a:sym typeface="Symbol" pitchFamily="18" charset="2"/>
              </a:rPr>
              <a:t> </a:t>
            </a:r>
            <a:r>
              <a:rPr lang="en-US" sz="2400" dirty="0"/>
              <a:t>(</a:t>
            </a:r>
            <a:r>
              <a:rPr lang="en-US" sz="2400" dirty="0">
                <a:latin typeface="Monotype Corsiva" pitchFamily="66" charset="0"/>
              </a:rPr>
              <a:t>m</a:t>
            </a:r>
            <a:r>
              <a:rPr lang="en-US" sz="2400" baseline="-25000" dirty="0"/>
              <a:t>1</a:t>
            </a:r>
            <a:r>
              <a:rPr lang="en-US" sz="2400" dirty="0"/>
              <a:t> </a:t>
            </a:r>
            <a:r>
              <a:rPr lang="en-US" sz="2400" dirty="0">
                <a:sym typeface="Symbol" pitchFamily="18" charset="2"/>
              </a:rPr>
              <a:t></a:t>
            </a:r>
            <a:r>
              <a:rPr lang="en-US" sz="2400" dirty="0"/>
              <a:t> … </a:t>
            </a:r>
            <a:r>
              <a:rPr lang="en-US" sz="2400" dirty="0">
                <a:sym typeface="Symbol" pitchFamily="18" charset="2"/>
              </a:rPr>
              <a:t></a:t>
            </a:r>
            <a:r>
              <a:rPr lang="en-US" sz="2400" dirty="0"/>
              <a:t> </a:t>
            </a:r>
            <a:r>
              <a:rPr lang="en-US" sz="2400" dirty="0">
                <a:latin typeface="Monotype Corsiva" pitchFamily="66" charset="0"/>
              </a:rPr>
              <a:t>m</a:t>
            </a:r>
            <a:r>
              <a:rPr lang="en-US" sz="2400" baseline="-25000" dirty="0"/>
              <a:t>j-1 </a:t>
            </a:r>
            <a:r>
              <a:rPr lang="en-US" sz="2400" dirty="0">
                <a:sym typeface="Symbol" pitchFamily="18" charset="2"/>
              </a:rPr>
              <a:t></a:t>
            </a:r>
            <a:r>
              <a:rPr lang="en-US" sz="2400" dirty="0"/>
              <a:t> </a:t>
            </a:r>
            <a:r>
              <a:rPr lang="en-US" sz="2400" dirty="0">
                <a:latin typeface="Monotype Corsiva" pitchFamily="66" charset="0"/>
              </a:rPr>
              <a:t>m</a:t>
            </a:r>
            <a:r>
              <a:rPr lang="en-US" sz="2400" baseline="-25000" dirty="0"/>
              <a:t>j+1</a:t>
            </a:r>
            <a:r>
              <a:rPr lang="en-US" sz="2400" dirty="0"/>
              <a:t> </a:t>
            </a:r>
            <a:r>
              <a:rPr lang="en-US" sz="2400" dirty="0">
                <a:sym typeface="Symbol" pitchFamily="18" charset="2"/>
              </a:rPr>
              <a:t></a:t>
            </a:r>
            <a:r>
              <a:rPr lang="en-US" sz="2400" dirty="0"/>
              <a:t>... </a:t>
            </a:r>
            <a:r>
              <a:rPr lang="en-US" sz="2400" dirty="0">
                <a:sym typeface="Symbol" pitchFamily="18" charset="2"/>
              </a:rPr>
              <a:t></a:t>
            </a:r>
            <a:r>
              <a:rPr lang="en-US" sz="2400" dirty="0"/>
              <a:t> </a:t>
            </a:r>
            <a:r>
              <a:rPr lang="en-US" sz="2400" dirty="0" err="1">
                <a:latin typeface="Monotype Corsiva" pitchFamily="66" charset="0"/>
              </a:rPr>
              <a:t>m</a:t>
            </a:r>
            <a:r>
              <a:rPr lang="en-US" sz="2400" baseline="-25000" dirty="0" err="1"/>
              <a:t>n</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p:cNvPicPr>
            <a:picLocks noChangeAspect="1" noChangeArrowheads="1"/>
          </p:cNvPicPr>
          <p:nvPr/>
        </p:nvPicPr>
        <p:blipFill>
          <a:blip r:embed="rId3"/>
          <a:srcRect l="25781" t="28125" r="5469" b="32292"/>
          <a:stretch>
            <a:fillRect/>
          </a:stretch>
        </p:blipFill>
        <p:spPr bwMode="auto">
          <a:xfrm>
            <a:off x="2759377" y="2543579"/>
            <a:ext cx="7132034" cy="3355975"/>
          </a:xfrm>
          <a:prstGeom prst="rect">
            <a:avLst/>
          </a:prstGeom>
          <a:noFill/>
          <a:ln w="9525">
            <a:noFill/>
            <a:miter lim="800000"/>
            <a:headEnd/>
            <a:tailEnd/>
          </a:ln>
          <a:effectLst/>
        </p:spPr>
      </p:pic>
      <p:sp>
        <p:nvSpPr>
          <p:cNvPr id="5" name="Rectangle 4"/>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Resolution Algorithm</a:t>
            </a:r>
          </a:p>
        </p:txBody>
      </p:sp>
      <p:sp>
        <p:nvSpPr>
          <p:cNvPr id="6" name="Rectangle 5"/>
          <p:cNvSpPr>
            <a:spLocks noChangeArrowheads="1"/>
          </p:cNvSpPr>
          <p:nvPr/>
        </p:nvSpPr>
        <p:spPr bwMode="auto">
          <a:xfrm>
            <a:off x="1194695" y="1738313"/>
            <a:ext cx="10718263" cy="4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FontTx/>
              <a:buNone/>
            </a:pPr>
            <a:r>
              <a:rPr lang="en-US" sz="2000" dirty="0">
                <a:latin typeface="Times New Roman" pitchFamily="18" charset="0"/>
                <a:cs typeface="Times New Roman" pitchFamily="18" charset="0"/>
              </a:rPr>
              <a:t>Proof by contradiction, i.e., show KBα </a:t>
            </a:r>
            <a:r>
              <a:rPr lang="en-US" sz="2000" dirty="0" err="1">
                <a:latin typeface="Times New Roman" pitchFamily="18" charset="0"/>
                <a:cs typeface="Times New Roman" pitchFamily="18" charset="0"/>
              </a:rPr>
              <a:t>unsatisfiable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descr="wumpus-resolution"/>
          <p:cNvPicPr>
            <a:picLocks noChangeAspect="1" noChangeArrowheads="1"/>
          </p:cNvPicPr>
          <p:nvPr/>
        </p:nvPicPr>
        <p:blipFill>
          <a:blip r:embed="rId3"/>
          <a:srcRect/>
          <a:stretch>
            <a:fillRect/>
          </a:stretch>
        </p:blipFill>
        <p:spPr bwMode="auto">
          <a:xfrm>
            <a:off x="997860" y="2571556"/>
            <a:ext cx="9562816" cy="2256503"/>
          </a:xfrm>
          <a:prstGeom prst="rect">
            <a:avLst/>
          </a:prstGeom>
          <a:noFill/>
        </p:spPr>
      </p:pic>
      <p:sp>
        <p:nvSpPr>
          <p:cNvPr id="6" name="Rectangle 5"/>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Resolution Example</a:t>
            </a:r>
          </a:p>
        </p:txBody>
      </p:sp>
      <p:sp>
        <p:nvSpPr>
          <p:cNvPr id="7" name="Rectangle 6"/>
          <p:cNvSpPr>
            <a:spLocks noChangeArrowheads="1"/>
          </p:cNvSpPr>
          <p:nvPr/>
        </p:nvSpPr>
        <p:spPr bwMode="auto">
          <a:xfrm>
            <a:off x="1194695" y="1738313"/>
            <a:ext cx="10718263" cy="4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FontTx/>
              <a:buNone/>
            </a:pPr>
            <a:r>
              <a:rPr lang="en-US" sz="2000" dirty="0">
                <a:latin typeface="Times New Roman" pitchFamily="18" charset="0"/>
                <a:cs typeface="Times New Roman" pitchFamily="18" charset="0"/>
              </a:rPr>
              <a:t>KB = (B1,1  (P1,2 P2,1))  B1,1 </a:t>
            </a:r>
            <a:r>
              <a:rPr lang="el-GR" sz="2000" dirty="0">
                <a:latin typeface="Times New Roman" pitchFamily="18" charset="0"/>
                <a:cs typeface="Times New Roman" pitchFamily="18" charset="0"/>
              </a:rPr>
              <a:t>α = </a:t>
            </a:r>
            <a:r>
              <a:rPr lang="en-US" sz="2000" dirty="0">
                <a:latin typeface="Times New Roman" pitchFamily="18" charset="0"/>
                <a:cs typeface="Times New Roman" pitchFamily="18" charset="0"/>
              </a:rPr>
              <a:t>P1,2</a:t>
            </a:r>
          </a:p>
        </p:txBody>
      </p:sp>
      <p:sp>
        <p:nvSpPr>
          <p:cNvPr id="8" name="Rectangle 7"/>
          <p:cNvSpPr>
            <a:spLocks noChangeArrowheads="1"/>
          </p:cNvSpPr>
          <p:nvPr/>
        </p:nvSpPr>
        <p:spPr bwMode="auto">
          <a:xfrm>
            <a:off x="1194695" y="4454572"/>
            <a:ext cx="10718263" cy="199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US" sz="2000" b="1" dirty="0">
                <a:latin typeface="Times New Roman" pitchFamily="18" charset="0"/>
                <a:cs typeface="Times New Roman" pitchFamily="18" charset="0"/>
              </a:rPr>
              <a:t>Steps for Resolution:</a:t>
            </a:r>
          </a:p>
          <a:p>
            <a:pPr marL="342900" indent="-342900">
              <a:buFont typeface="+mj-lt"/>
              <a:buAutoNum type="arabicPeriod"/>
            </a:pPr>
            <a:r>
              <a:rPr lang="en-US" sz="2000" dirty="0">
                <a:latin typeface="Times New Roman" pitchFamily="18" charset="0"/>
                <a:cs typeface="Times New Roman" pitchFamily="18" charset="0"/>
              </a:rPr>
              <a:t>Conversion of facts into first-order logic.</a:t>
            </a:r>
          </a:p>
          <a:p>
            <a:pPr marL="342900" indent="-342900">
              <a:buFont typeface="+mj-lt"/>
              <a:buAutoNum type="arabicPeriod"/>
            </a:pPr>
            <a:r>
              <a:rPr lang="en-US" sz="2000" dirty="0">
                <a:latin typeface="Times New Roman" pitchFamily="18" charset="0"/>
                <a:cs typeface="Times New Roman" pitchFamily="18" charset="0"/>
              </a:rPr>
              <a:t>Convert FOL statements into CNF.</a:t>
            </a:r>
          </a:p>
          <a:p>
            <a:pPr marL="342900" indent="-342900">
              <a:buFont typeface="+mj-lt"/>
              <a:buAutoNum type="arabicPeriod"/>
            </a:pPr>
            <a:r>
              <a:rPr lang="en-US" sz="2000" dirty="0">
                <a:latin typeface="Times New Roman" pitchFamily="18" charset="0"/>
                <a:cs typeface="Times New Roman" pitchFamily="18" charset="0"/>
              </a:rPr>
              <a:t>Negate the statement which needs to prove (proof by contradiction).</a:t>
            </a:r>
          </a:p>
          <a:p>
            <a:pPr marL="342900" indent="-342900">
              <a:buFont typeface="+mj-lt"/>
              <a:buAutoNum type="arabicPeriod"/>
            </a:pPr>
            <a:r>
              <a:rPr lang="en-US" sz="2000" dirty="0">
                <a:latin typeface="Times New Roman" pitchFamily="18" charset="0"/>
                <a:cs typeface="Times New Roman" pitchFamily="18" charset="0"/>
              </a:rPr>
              <a:t>Draw resolution graph (unification).</a:t>
            </a:r>
            <a:endParaRPr lang="en-US" sz="20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46</a:t>
            </a:fld>
            <a:endParaRPr lang="en-IN" dirty="0"/>
          </a:p>
        </p:txBody>
      </p:sp>
      <p:sp>
        <p:nvSpPr>
          <p:cNvPr id="5" name="Rectangle 4"/>
          <p:cNvSpPr>
            <a:spLocks noChangeArrowheads="1"/>
          </p:cNvSpPr>
          <p:nvPr/>
        </p:nvSpPr>
        <p:spPr bwMode="auto">
          <a:xfrm>
            <a:off x="1194695" y="1738313"/>
            <a:ext cx="10718263" cy="272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itchFamily="18" charset="0"/>
                <a:cs typeface="Times New Roman" pitchFamily="18" charset="0"/>
              </a:rPr>
              <a:t>Resolution is a </a:t>
            </a:r>
            <a:r>
              <a:rPr lang="en-US" sz="2000" b="1" u="sng" dirty="0">
                <a:latin typeface="Times New Roman" pitchFamily="18" charset="0"/>
                <a:cs typeface="Times New Roman" pitchFamily="18" charset="0"/>
              </a:rPr>
              <a:t>refutation complete</a:t>
            </a:r>
            <a:r>
              <a:rPr lang="en-US" sz="2000" b="1" dirty="0">
                <a:latin typeface="Times New Roman" pitchFamily="18" charset="0"/>
                <a:cs typeface="Times New Roman" pitchFamily="18" charset="0"/>
              </a:rPr>
              <a:t> inference procedure for the First-Order Logic.</a:t>
            </a:r>
          </a:p>
          <a:p>
            <a:pPr marL="457200" lvl="1" indent="0">
              <a:lnSpc>
                <a:spcPct val="150000"/>
              </a:lnSpc>
              <a:buNone/>
            </a:pPr>
            <a:r>
              <a:rPr lang="en-US" sz="2000" dirty="0">
                <a:latin typeface="Times New Roman" pitchFamily="18" charset="0"/>
                <a:cs typeface="Times New Roman" pitchFamily="18" charset="0"/>
              </a:rPr>
              <a:t>If a set of sentences contains a contradiction, then a finite sequence of resolutions will prove this.</a:t>
            </a:r>
          </a:p>
          <a:p>
            <a:pPr marL="457200" lvl="1" indent="0">
              <a:lnSpc>
                <a:spcPct val="150000"/>
              </a:lnSpc>
              <a:buNone/>
            </a:pPr>
            <a:r>
              <a:rPr lang="en-US" sz="2000" dirty="0">
                <a:latin typeface="Times New Roman" pitchFamily="18" charset="0"/>
                <a:cs typeface="Times New Roman" pitchFamily="18" charset="0"/>
              </a:rPr>
              <a:t>If not, resolution may loop forever (“semi-decidable”).</a:t>
            </a:r>
          </a:p>
          <a:p>
            <a:pPr>
              <a:lnSpc>
                <a:spcPct val="150000"/>
              </a:lnSpc>
              <a:buNone/>
            </a:pPr>
            <a:r>
              <a:rPr lang="en-US" sz="2000" b="1" dirty="0">
                <a:latin typeface="Times New Roman" pitchFamily="18" charset="0"/>
                <a:cs typeface="Times New Roman" pitchFamily="18" charset="0"/>
              </a:rPr>
              <a:t>Refutation Completeness: If KB |= A </a:t>
            </a:r>
            <a:r>
              <a:rPr lang="en-US" sz="2000" b="1" dirty="0">
                <a:latin typeface="Times New Roman" pitchFamily="18" charset="0"/>
                <a:cs typeface="Times New Roman" pitchFamily="18" charset="0"/>
                <a:sym typeface="Wingdings" charset="2"/>
              </a:rPr>
              <a:t>then KB |- A</a:t>
            </a:r>
          </a:p>
          <a:p>
            <a:pPr marL="457200" lvl="1" indent="0">
              <a:lnSpc>
                <a:spcPct val="150000"/>
              </a:lnSpc>
              <a:buNone/>
            </a:pPr>
            <a:r>
              <a:rPr lang="en-US" sz="2000" dirty="0">
                <a:latin typeface="Times New Roman" pitchFamily="18" charset="0"/>
                <a:cs typeface="Times New Roman" pitchFamily="18" charset="0"/>
              </a:rPr>
              <a:t>If it’s entailed, then there’s a proof</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Rectangle 5"/>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Completeness of Resolution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47</a:t>
            </a:fld>
            <a:endParaRPr lang="en-IN" dirty="0"/>
          </a:p>
        </p:txBody>
      </p:sp>
      <p:pic>
        <p:nvPicPr>
          <p:cNvPr id="1026" name="Picture 2"/>
          <p:cNvPicPr>
            <a:picLocks noGrp="1" noChangeAspect="1" noChangeArrowheads="1"/>
          </p:cNvPicPr>
          <p:nvPr>
            <p:ph idx="1"/>
          </p:nvPr>
        </p:nvPicPr>
        <p:blipFill>
          <a:blip r:embed="rId3"/>
          <a:srcRect/>
          <a:stretch>
            <a:fillRect/>
          </a:stretch>
        </p:blipFill>
        <p:spPr bwMode="auto">
          <a:xfrm>
            <a:off x="1839810" y="2019273"/>
            <a:ext cx="9292098" cy="4519638"/>
          </a:xfrm>
          <a:prstGeom prst="rect">
            <a:avLst/>
          </a:prstGeom>
          <a:noFill/>
          <a:ln w="9525">
            <a:noFill/>
            <a:miter lim="800000"/>
            <a:headEnd/>
            <a:tailEnd/>
          </a:ln>
          <a:effectLst/>
        </p:spPr>
      </p:pic>
      <p:sp>
        <p:nvSpPr>
          <p:cNvPr id="6" name="Rectangle 5"/>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Structure of a Completeness Proof for Resolution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48</a:t>
            </a:fld>
            <a:endParaRPr lang="en-IN" dirty="0"/>
          </a:p>
        </p:txBody>
      </p:sp>
      <p:sp>
        <p:nvSpPr>
          <p:cNvPr id="7" name="Rectangle 6"/>
          <p:cNvSpPr>
            <a:spLocks noChangeArrowheads="1"/>
          </p:cNvSpPr>
          <p:nvPr/>
        </p:nvSpPr>
        <p:spPr bwMode="auto">
          <a:xfrm>
            <a:off x="1194695" y="1738313"/>
            <a:ext cx="10718263" cy="3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Inference </a:t>
            </a:r>
            <a:r>
              <a:rPr lang="en-US" sz="2000" dirty="0">
                <a:latin typeface="Times New Roman" panose="02020603050405020304" pitchFamily="18" charset="0"/>
                <a:cs typeface="Times New Roman" panose="02020603050405020304" pitchFamily="18" charset="0"/>
              </a:rPr>
              <a:t>algorithm is complete only if </a:t>
            </a:r>
            <a:r>
              <a:rPr lang="en-US" sz="2000" dirty="0" smtClean="0">
                <a:latin typeface="Times New Roman" panose="02020603050405020304" pitchFamily="18" charset="0"/>
                <a:cs typeface="Times New Roman" panose="02020603050405020304" pitchFamily="18" charset="0"/>
              </a:rPr>
              <a:t>_____________.</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derive any </a:t>
            </a:r>
            <a:r>
              <a:rPr lang="en-US" dirty="0" smtClean="0">
                <a:latin typeface="Times New Roman" panose="02020603050405020304" pitchFamily="18" charset="0"/>
                <a:cs typeface="Times New Roman" panose="02020603050405020304" pitchFamily="18" charset="0"/>
              </a:rPr>
              <a:t>sentence</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derive any sentence that is an entailed </a:t>
            </a:r>
            <a:r>
              <a:rPr lang="en-US" dirty="0" smtClean="0">
                <a:latin typeface="Times New Roman" panose="02020603050405020304" pitchFamily="18" charset="0"/>
                <a:cs typeface="Times New Roman" panose="02020603050405020304" pitchFamily="18" charset="0"/>
              </a:rPr>
              <a:t>version</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truth </a:t>
            </a:r>
            <a:r>
              <a:rPr lang="en-US" dirty="0" smtClean="0">
                <a:latin typeface="Times New Roman" panose="02020603050405020304" pitchFamily="18" charset="0"/>
                <a:cs typeface="Times New Roman" panose="02020603050405020304" pitchFamily="18" charset="0"/>
              </a:rPr>
              <a:t>preserving</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derive any sentence that is an entailed version &amp; is truth </a:t>
            </a:r>
            <a:r>
              <a:rPr lang="en-US" dirty="0" smtClean="0">
                <a:latin typeface="Times New Roman" panose="02020603050405020304" pitchFamily="18" charset="0"/>
                <a:cs typeface="Times New Roman" panose="02020603050405020304" pitchFamily="18" charset="0"/>
              </a:rPr>
              <a:t>preserving</a:t>
            </a:r>
          </a:p>
          <a:p>
            <a:pPr lvl="2" indent="0">
              <a:lnSpc>
                <a:spcPct val="200000"/>
              </a:lnSpc>
              <a:buNone/>
            </a:pPr>
            <a:r>
              <a:rPr lang="en-US" b="1" dirty="0" smtClean="0">
                <a:latin typeface="Times New Roman" panose="02020603050405020304" pitchFamily="18" charset="0"/>
                <a:cs typeface="Times New Roman" panose="02020603050405020304" pitchFamily="18" charset="0"/>
              </a:rPr>
              <a:t>Answer</a:t>
            </a:r>
            <a:r>
              <a:rPr lang="en-US" b="1" dirty="0">
                <a:latin typeface="Times New Roman" panose="02020603050405020304" pitchFamily="18" charset="0"/>
                <a:cs typeface="Times New Roman" panose="02020603050405020304" pitchFamily="18" charset="0"/>
              </a:rPr>
              <a:t>: d</a:t>
            </a:r>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8" name="Rectangle 7"/>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81901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49</a:t>
            </a:fld>
            <a:endParaRPr lang="en-IN" dirty="0"/>
          </a:p>
        </p:txBody>
      </p:sp>
      <p:sp>
        <p:nvSpPr>
          <p:cNvPr id="6" name="Rectangle 5"/>
          <p:cNvSpPr>
            <a:spLocks noChangeArrowheads="1"/>
          </p:cNvSpPr>
          <p:nvPr/>
        </p:nvSpPr>
        <p:spPr bwMode="auto">
          <a:xfrm>
            <a:off x="1194695" y="1738313"/>
            <a:ext cx="10718263" cy="3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2"/>
            </a:pPr>
            <a:r>
              <a:rPr lang="en-US" sz="2000" dirty="0" smtClean="0">
                <a:latin typeface="Times New Roman" panose="02020603050405020304" pitchFamily="18" charset="0"/>
                <a:cs typeface="Times New Roman" panose="02020603050405020304" pitchFamily="18" charset="0"/>
              </a:rPr>
              <a:t>Which </a:t>
            </a:r>
            <a:r>
              <a:rPr lang="en-US" sz="2000" dirty="0">
                <a:latin typeface="Times New Roman" panose="02020603050405020304" pitchFamily="18" charset="0"/>
                <a:cs typeface="Times New Roman" panose="02020603050405020304" pitchFamily="18" charset="0"/>
              </a:rPr>
              <a:t>one of the given options is not a Familiar Connectives in the First Order </a:t>
            </a:r>
            <a:r>
              <a:rPr lang="en-US" sz="2000" dirty="0" smtClean="0">
                <a:latin typeface="Times New Roman" panose="02020603050405020304" pitchFamily="18" charset="0"/>
                <a:cs typeface="Times New Roman" panose="02020603050405020304" pitchFamily="18" charset="0"/>
              </a:rPr>
              <a:t>Logic?</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And</a:t>
            </a:r>
          </a:p>
          <a:p>
            <a:pPr marL="1600200" lvl="2" indent="-457200">
              <a:lnSpc>
                <a:spcPct val="200000"/>
              </a:lnSpc>
              <a:buFont typeface="+mj-lt"/>
              <a:buAutoNum type="alphaLcPeriod"/>
            </a:pPr>
            <a:r>
              <a:rPr lang="en-US" dirty="0" err="1" smtClean="0">
                <a:latin typeface="Times New Roman" panose="02020603050405020304" pitchFamily="18" charset="0"/>
                <a:cs typeface="Times New Roman" panose="02020603050405020304" pitchFamily="18" charset="0"/>
              </a:rPr>
              <a:t>Iff</a:t>
            </a:r>
            <a:endParaRPr lang="en-US" dirty="0" smtClean="0">
              <a:latin typeface="Times New Roman" panose="02020603050405020304" pitchFamily="18" charset="0"/>
              <a:cs typeface="Times New Roman" panose="02020603050405020304" pitchFamily="18" charset="0"/>
            </a:endParaRP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Or</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Not</a:t>
            </a:r>
          </a:p>
          <a:p>
            <a:pPr lvl="2" indent="0">
              <a:lnSpc>
                <a:spcPct val="200000"/>
              </a:lnSpc>
              <a:buNone/>
            </a:pPr>
            <a:r>
              <a:rPr lang="en-US" b="1" dirty="0">
                <a:latin typeface="Times New Roman" panose="02020603050405020304" pitchFamily="18" charset="0"/>
                <a:cs typeface="Times New Roman" panose="02020603050405020304" pitchFamily="18" charset="0"/>
              </a:rPr>
              <a:t>Answer: d</a:t>
            </a:r>
            <a:r>
              <a:rPr lang="en-US" b="1" dirty="0" smtClean="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245332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a:latin typeface="Times New Roman" pitchFamily="18" charset="0"/>
                <a:cs typeface="Times New Roman" pitchFamily="18" charset="0"/>
              </a:rPr>
              <a:t>Outcomes:</a:t>
            </a:r>
          </a:p>
        </p:txBody>
      </p:sp>
      <p:sp>
        <p:nvSpPr>
          <p:cNvPr id="18435" name="Rectangle 4"/>
          <p:cNvSpPr>
            <a:spLocks noChangeArrowheads="1"/>
          </p:cNvSpPr>
          <p:nvPr/>
        </p:nvSpPr>
        <p:spPr bwMode="auto">
          <a:xfrm>
            <a:off x="1130300" y="1738313"/>
            <a:ext cx="10069513" cy="2400657"/>
          </a:xfrm>
          <a:prstGeom prst="rect">
            <a:avLst/>
          </a:prstGeom>
          <a:noFill/>
          <a:ln w="9525">
            <a:noFill/>
            <a:miter lim="800000"/>
            <a:headEnd/>
            <a:tailEnd/>
          </a:ln>
        </p:spPr>
        <p:txBody>
          <a:bodyPr>
            <a:spAutoFit/>
          </a:bodyPr>
          <a:lstStyle/>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Apply basic principles of AI in solutions that require problem solving, inference, perception, knowledge representation, and learning. </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Demonstrate awareness and a fundamental understanding of various applications of AI techniques in intelligent agents, expert systems, artificial neural networks, and other machine learning models. </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z="2000" smtClean="0"/>
              <a:pPr/>
              <a:t>50</a:t>
            </a:fld>
            <a:endParaRPr lang="en-IN" sz="2000" dirty="0"/>
          </a:p>
        </p:txBody>
      </p:sp>
      <p:sp>
        <p:nvSpPr>
          <p:cNvPr id="6" name="Rectangle 5"/>
          <p:cNvSpPr>
            <a:spLocks noChangeArrowheads="1"/>
          </p:cNvSpPr>
          <p:nvPr/>
        </p:nvSpPr>
        <p:spPr bwMode="auto">
          <a:xfrm>
            <a:off x="1194695" y="1738313"/>
            <a:ext cx="10718263" cy="3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3"/>
            </a:pPr>
            <a:r>
              <a:rPr lang="en-US" sz="2000" dirty="0" smtClean="0">
                <a:latin typeface="Times New Roman" panose="02020603050405020304" pitchFamily="18" charset="0"/>
                <a:cs typeface="Times New Roman" panose="02020603050405020304" pitchFamily="18" charset="0"/>
              </a:rPr>
              <a:t>Which </a:t>
            </a:r>
            <a:r>
              <a:rPr lang="en-US" sz="2000" dirty="0">
                <a:latin typeface="Times New Roman" panose="02020603050405020304" pitchFamily="18" charset="0"/>
                <a:cs typeface="Times New Roman" panose="02020603050405020304" pitchFamily="18" charset="0"/>
              </a:rPr>
              <a:t>is not a property of representation of </a:t>
            </a:r>
            <a:r>
              <a:rPr lang="en-US" sz="2000" dirty="0" smtClean="0">
                <a:latin typeface="Times New Roman" panose="02020603050405020304" pitchFamily="18" charset="0"/>
                <a:cs typeface="Times New Roman" panose="02020603050405020304" pitchFamily="18" charset="0"/>
              </a:rPr>
              <a:t>knowledge?</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Representational Verification</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Representational Adequacy</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Inferential Adequacy</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Inferential Efficiency</a:t>
            </a:r>
          </a:p>
          <a:p>
            <a:pPr lvl="2" indent="0">
              <a:lnSpc>
                <a:spcPct val="200000"/>
              </a:lnSpc>
              <a:buNone/>
            </a:pPr>
            <a:r>
              <a:rPr lang="en-US" b="1" dirty="0" smtClean="0">
                <a:latin typeface="Times New Roman" panose="02020603050405020304" pitchFamily="18" charset="0"/>
                <a:cs typeface="Times New Roman" panose="02020603050405020304" pitchFamily="18" charset="0"/>
              </a:rPr>
              <a:t>Answer: a.</a:t>
            </a:r>
            <a:endParaRPr lang="en-GB" b="1" dirty="0">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24661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51</a:t>
            </a:fld>
            <a:endParaRPr lang="en-IN" dirty="0"/>
          </a:p>
        </p:txBody>
      </p:sp>
      <p:sp>
        <p:nvSpPr>
          <p:cNvPr id="6" name="Rectangle 5"/>
          <p:cNvSpPr>
            <a:spLocks noChangeArrowheads="1"/>
          </p:cNvSpPr>
          <p:nvPr/>
        </p:nvSpPr>
        <p:spPr bwMode="auto">
          <a:xfrm>
            <a:off x="1194695" y="1738313"/>
            <a:ext cx="10718263" cy="359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4"/>
            </a:pPr>
            <a:r>
              <a:rPr lang="en-US" sz="2000" dirty="0" smtClean="0">
                <a:latin typeface="Times New Roman" panose="02020603050405020304" pitchFamily="18" charset="0"/>
                <a:cs typeface="Times New Roman" panose="02020603050405020304" pitchFamily="18" charset="0"/>
              </a:rPr>
              <a:t>Knowledge </a:t>
            </a:r>
            <a:r>
              <a:rPr lang="en-US" sz="2000" dirty="0">
                <a:latin typeface="Times New Roman" panose="02020603050405020304" pitchFamily="18" charset="0"/>
                <a:cs typeface="Times New Roman" panose="02020603050405020304" pitchFamily="18" charset="0"/>
              </a:rPr>
              <a:t>and reasoning also play a crucial role in dealing with __________________ </a:t>
            </a:r>
            <a:r>
              <a:rPr lang="en-US" sz="2000" dirty="0" smtClean="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a:p>
            <a:pPr marL="1600200" lvl="2" indent="-457200">
              <a:lnSpc>
                <a:spcPct val="150000"/>
              </a:lnSpc>
              <a:buFont typeface="+mj-lt"/>
              <a:buAutoNum type="alphaLcPeriod"/>
            </a:pPr>
            <a:r>
              <a:rPr lang="en-US" dirty="0" smtClean="0">
                <a:latin typeface="Times New Roman" panose="02020603050405020304" pitchFamily="18" charset="0"/>
                <a:cs typeface="Times New Roman" panose="02020603050405020304" pitchFamily="18" charset="0"/>
              </a:rPr>
              <a:t>Completely Observable</a:t>
            </a:r>
          </a:p>
          <a:p>
            <a:pPr marL="1600200" lvl="2" indent="-457200">
              <a:lnSpc>
                <a:spcPct val="150000"/>
              </a:lnSpc>
              <a:buFont typeface="+mj-lt"/>
              <a:buAutoNum type="alphaLcPeriod"/>
            </a:pPr>
            <a:r>
              <a:rPr lang="en-US" dirty="0" smtClean="0">
                <a:latin typeface="Times New Roman" panose="02020603050405020304" pitchFamily="18" charset="0"/>
                <a:cs typeface="Times New Roman" panose="02020603050405020304" pitchFamily="18" charset="0"/>
              </a:rPr>
              <a:t>Partially Observable</a:t>
            </a:r>
          </a:p>
          <a:p>
            <a:pPr marL="1600200" lvl="2" indent="-457200">
              <a:lnSpc>
                <a:spcPct val="150000"/>
              </a:lnSpc>
              <a:buFont typeface="+mj-lt"/>
              <a:buAutoNum type="alphaLcPeriod"/>
            </a:pPr>
            <a:r>
              <a:rPr lang="en-US" dirty="0" smtClean="0">
                <a:latin typeface="Times New Roman" panose="02020603050405020304" pitchFamily="18" charset="0"/>
                <a:cs typeface="Times New Roman" panose="02020603050405020304" pitchFamily="18" charset="0"/>
              </a:rPr>
              <a:t>Neither </a:t>
            </a:r>
            <a:r>
              <a:rPr lang="en-US" dirty="0">
                <a:latin typeface="Times New Roman" panose="02020603050405020304" pitchFamily="18" charset="0"/>
                <a:cs typeface="Times New Roman" panose="02020603050405020304" pitchFamily="18" charset="0"/>
              </a:rPr>
              <a:t>Completely nor Partially </a:t>
            </a:r>
            <a:r>
              <a:rPr lang="en-US" dirty="0" smtClean="0">
                <a:latin typeface="Times New Roman" panose="02020603050405020304" pitchFamily="18" charset="0"/>
                <a:cs typeface="Times New Roman" panose="02020603050405020304" pitchFamily="18" charset="0"/>
              </a:rPr>
              <a:t>Observable</a:t>
            </a:r>
          </a:p>
          <a:p>
            <a:pPr marL="1600200" lvl="2" indent="-457200">
              <a:lnSpc>
                <a:spcPct val="150000"/>
              </a:lnSpc>
              <a:buFont typeface="+mj-lt"/>
              <a:buAutoNum type="alphaLcPeriod"/>
            </a:pPr>
            <a:r>
              <a:rPr lang="en-US" dirty="0" smtClean="0">
                <a:latin typeface="Times New Roman" panose="02020603050405020304" pitchFamily="18" charset="0"/>
                <a:cs typeface="Times New Roman" panose="02020603050405020304" pitchFamily="18" charset="0"/>
              </a:rPr>
              <a:t>Only </a:t>
            </a:r>
            <a:r>
              <a:rPr lang="en-US" dirty="0">
                <a:latin typeface="Times New Roman" panose="02020603050405020304" pitchFamily="18" charset="0"/>
                <a:cs typeface="Times New Roman" panose="02020603050405020304" pitchFamily="18" charset="0"/>
              </a:rPr>
              <a:t>Completely and Partially </a:t>
            </a:r>
            <a:r>
              <a:rPr lang="en-US" dirty="0" smtClean="0">
                <a:latin typeface="Times New Roman" panose="02020603050405020304" pitchFamily="18" charset="0"/>
                <a:cs typeface="Times New Roman" panose="02020603050405020304" pitchFamily="18" charset="0"/>
              </a:rPr>
              <a:t>Observable</a:t>
            </a:r>
          </a:p>
          <a:p>
            <a:pPr lvl="2" indent="0">
              <a:lnSpc>
                <a:spcPct val="150000"/>
              </a:lnSpc>
              <a:buNone/>
            </a:pPr>
            <a:r>
              <a:rPr lang="en-US" b="1" dirty="0" smtClean="0">
                <a:latin typeface="Times New Roman" panose="02020603050405020304" pitchFamily="18" charset="0"/>
                <a:cs typeface="Times New Roman" panose="02020603050405020304" pitchFamily="18" charset="0"/>
              </a:rPr>
              <a:t>Answer</a:t>
            </a:r>
            <a:r>
              <a:rPr lang="en-US" b="1" dirty="0">
                <a:latin typeface="Times New Roman" panose="02020603050405020304" pitchFamily="18" charset="0"/>
                <a:cs typeface="Times New Roman" panose="02020603050405020304" pitchFamily="18" charset="0"/>
              </a:rPr>
              <a:t>: b.</a:t>
            </a:r>
            <a:r>
              <a:rPr lang="en-US" dirty="0">
                <a:latin typeface="Times New Roman" panose="02020603050405020304" pitchFamily="18" charset="0"/>
                <a:cs typeface="Times New Roman" panose="02020603050405020304" pitchFamily="18" charset="0"/>
              </a:rPr>
              <a:t> </a:t>
            </a:r>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31490934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52</a:t>
            </a:fld>
            <a:endParaRPr lang="en-IN" dirty="0"/>
          </a:p>
        </p:txBody>
      </p:sp>
      <p:sp>
        <p:nvSpPr>
          <p:cNvPr id="6" name="Rectangle 5"/>
          <p:cNvSpPr>
            <a:spLocks noChangeArrowheads="1"/>
          </p:cNvSpPr>
          <p:nvPr/>
        </p:nvSpPr>
        <p:spPr bwMode="auto">
          <a:xfrm>
            <a:off x="1194695" y="1738313"/>
            <a:ext cx="10718263" cy="351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5"/>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corresponding Existential Instantiation rule: for the existential quantifier is slightly more complicated. For any sentence a, variable v, and constant symbol k that does not appear elsewhere in the knowledge base. Is the above statement true or false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771650" lvl="3"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True</a:t>
            </a:r>
          </a:p>
          <a:p>
            <a:pPr marL="1771650" lvl="3"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False</a:t>
            </a:r>
            <a:endParaRPr lang="en-US" sz="2000" dirty="0">
              <a:latin typeface="Times New Roman" panose="02020603050405020304" pitchFamily="18" charset="0"/>
              <a:cs typeface="Times New Roman" panose="02020603050405020304" pitchFamily="18" charset="0"/>
            </a:endParaRPr>
          </a:p>
          <a:p>
            <a:pPr lvl="3">
              <a:lnSpc>
                <a:spcPct val="200000"/>
              </a:lnSpc>
              <a:buNone/>
            </a:pPr>
            <a:r>
              <a:rPr lang="en-US" sz="2000" b="1" dirty="0" smtClean="0">
                <a:latin typeface="Times New Roman" panose="02020603050405020304" pitchFamily="18" charset="0"/>
                <a:cs typeface="Times New Roman" panose="02020603050405020304" pitchFamily="18" charset="0"/>
              </a:rPr>
              <a:t>Answer</a:t>
            </a:r>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423070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53</a:t>
            </a:fld>
            <a:endParaRPr lang="en-IN" dirty="0"/>
          </a:p>
        </p:txBody>
      </p:sp>
      <p:sp>
        <p:nvSpPr>
          <p:cNvPr id="6" name="Rectangle 5"/>
          <p:cNvSpPr>
            <a:spLocks noChangeArrowheads="1"/>
          </p:cNvSpPr>
          <p:nvPr/>
        </p:nvSpPr>
        <p:spPr bwMode="auto">
          <a:xfrm>
            <a:off x="1194695" y="1738313"/>
            <a:ext cx="10718263" cy="441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6"/>
            </a:pPr>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among the following could be the universal instantiation of ___________</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For all x King(x) ^ Greedy(x) =&gt; Evil(x</a:t>
            </a:r>
            <a:r>
              <a:rPr lang="en-US" sz="2000" dirty="0" smtClean="0">
                <a:latin typeface="Times New Roman" panose="02020603050405020304" pitchFamily="18" charset="0"/>
                <a:cs typeface="Times New Roman" panose="02020603050405020304" pitchFamily="18" charset="0"/>
              </a:rPr>
              <a:t>).</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King(John</a:t>
            </a:r>
            <a:r>
              <a:rPr lang="en-US" dirty="0">
                <a:latin typeface="Times New Roman" panose="02020603050405020304" pitchFamily="18" charset="0"/>
                <a:cs typeface="Times New Roman" panose="02020603050405020304" pitchFamily="18" charset="0"/>
              </a:rPr>
              <a:t>) ^ Greedy(John) =&gt; </a:t>
            </a:r>
            <a:r>
              <a:rPr lang="en-US" dirty="0" smtClean="0">
                <a:latin typeface="Times New Roman" panose="02020603050405020304" pitchFamily="18" charset="0"/>
                <a:cs typeface="Times New Roman" panose="02020603050405020304" pitchFamily="18" charset="0"/>
              </a:rPr>
              <a:t>Evil(John)</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King(y</a:t>
            </a:r>
            <a:r>
              <a:rPr lang="en-US" dirty="0">
                <a:latin typeface="Times New Roman" panose="02020603050405020304" pitchFamily="18" charset="0"/>
                <a:cs typeface="Times New Roman" panose="02020603050405020304" pitchFamily="18" charset="0"/>
              </a:rPr>
              <a:t>) ^ Greedy(y) =&gt; </a:t>
            </a:r>
            <a:r>
              <a:rPr lang="en-US" dirty="0" smtClean="0">
                <a:latin typeface="Times New Roman" panose="02020603050405020304" pitchFamily="18" charset="0"/>
                <a:cs typeface="Times New Roman" panose="02020603050405020304" pitchFamily="18" charset="0"/>
              </a:rPr>
              <a:t>Evil(y)</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King(Richard</a:t>
            </a:r>
            <a:r>
              <a:rPr lang="en-US" dirty="0">
                <a:latin typeface="Times New Roman" panose="02020603050405020304" pitchFamily="18" charset="0"/>
                <a:cs typeface="Times New Roman" panose="02020603050405020304" pitchFamily="18" charset="0"/>
              </a:rPr>
              <a:t>) ^ Greedy(Richard) =&gt; </a:t>
            </a:r>
            <a:r>
              <a:rPr lang="en-US" dirty="0" smtClean="0">
                <a:latin typeface="Times New Roman" panose="02020603050405020304" pitchFamily="18" charset="0"/>
                <a:cs typeface="Times New Roman" panose="02020603050405020304" pitchFamily="18" charset="0"/>
              </a:rPr>
              <a:t>Evil(Richard)</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of the </a:t>
            </a:r>
            <a:r>
              <a:rPr lang="en-US" dirty="0" smtClean="0">
                <a:latin typeface="Times New Roman" panose="02020603050405020304" pitchFamily="18" charset="0"/>
                <a:cs typeface="Times New Roman" panose="02020603050405020304" pitchFamily="18" charset="0"/>
              </a:rPr>
              <a:t>mentioned</a:t>
            </a:r>
          </a:p>
          <a:p>
            <a:pPr lvl="2" indent="0">
              <a:lnSpc>
                <a:spcPct val="200000"/>
              </a:lnSpc>
              <a:buNone/>
            </a:pPr>
            <a:r>
              <a:rPr lang="en-US" b="1" dirty="0" smtClean="0">
                <a:latin typeface="Times New Roman" panose="02020603050405020304" pitchFamily="18" charset="0"/>
                <a:cs typeface="Times New Roman" panose="02020603050405020304" pitchFamily="18" charset="0"/>
              </a:rPr>
              <a:t>Answer</a:t>
            </a: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16617658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54</a:t>
            </a:fld>
            <a:endParaRPr lang="en-IN" dirty="0"/>
          </a:p>
        </p:txBody>
      </p:sp>
      <p:sp>
        <p:nvSpPr>
          <p:cNvPr id="6" name="Rectangle 5"/>
          <p:cNvSpPr>
            <a:spLocks noChangeArrowheads="1"/>
          </p:cNvSpPr>
          <p:nvPr/>
        </p:nvSpPr>
        <p:spPr bwMode="auto">
          <a:xfrm>
            <a:off x="1194695" y="1738313"/>
            <a:ext cx="10718263" cy="3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7"/>
            </a:pPr>
            <a:r>
              <a:rPr lang="en-US" sz="2000" dirty="0" smtClean="0">
                <a:latin typeface="Times New Roman" panose="02020603050405020304" pitchFamily="18" charset="0"/>
                <a:cs typeface="Times New Roman" panose="02020603050405020304" pitchFamily="18" charset="0"/>
              </a:rPr>
              <a:t>Which </a:t>
            </a:r>
            <a:r>
              <a:rPr lang="en-US" sz="2000" dirty="0">
                <a:latin typeface="Times New Roman" panose="02020603050405020304" pitchFamily="18" charset="0"/>
                <a:cs typeface="Times New Roman" panose="02020603050405020304" pitchFamily="18" charset="0"/>
              </a:rPr>
              <a:t>one of the given options is not the style of </a:t>
            </a:r>
            <a:r>
              <a:rPr lang="en-US" sz="2000" dirty="0" smtClean="0">
                <a:latin typeface="Times New Roman" panose="02020603050405020304" pitchFamily="18" charset="0"/>
                <a:cs typeface="Times New Roman" panose="02020603050405020304" pitchFamily="18" charset="0"/>
              </a:rPr>
              <a:t>inference?\</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Forward Chaining</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Backward Chaining</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Resolution Refutation</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Modus </a:t>
            </a:r>
            <a:r>
              <a:rPr lang="en-US" dirty="0" err="1" smtClean="0">
                <a:latin typeface="Times New Roman" panose="02020603050405020304" pitchFamily="18" charset="0"/>
                <a:cs typeface="Times New Roman" panose="02020603050405020304" pitchFamily="18" charset="0"/>
              </a:rPr>
              <a:t>Ponen</a:t>
            </a:r>
            <a:endParaRPr lang="en-US" dirty="0" smtClean="0">
              <a:latin typeface="Times New Roman" panose="02020603050405020304" pitchFamily="18" charset="0"/>
              <a:cs typeface="Times New Roman" panose="02020603050405020304" pitchFamily="18" charset="0"/>
            </a:endParaRPr>
          </a:p>
          <a:p>
            <a:pPr lvl="2" indent="0">
              <a:lnSpc>
                <a:spcPct val="200000"/>
              </a:lnSpc>
              <a:buNone/>
            </a:pPr>
            <a:r>
              <a:rPr lang="en-US" b="1" dirty="0" smtClean="0">
                <a:latin typeface="Times New Roman" panose="02020603050405020304" pitchFamily="18" charset="0"/>
                <a:cs typeface="Times New Roman" panose="02020603050405020304" pitchFamily="18" charset="0"/>
              </a:rPr>
              <a:t>Answer</a:t>
            </a: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34214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55</a:t>
            </a:fld>
            <a:endParaRPr lang="en-IN" dirty="0"/>
          </a:p>
        </p:txBody>
      </p:sp>
      <p:sp>
        <p:nvSpPr>
          <p:cNvPr id="6" name="Rectangle 5"/>
          <p:cNvSpPr>
            <a:spLocks noChangeArrowheads="1"/>
          </p:cNvSpPr>
          <p:nvPr/>
        </p:nvSpPr>
        <p:spPr bwMode="auto">
          <a:xfrm>
            <a:off x="1194695" y="1738313"/>
            <a:ext cx="10718263" cy="3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8"/>
            </a:pPr>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are the two basic types of </a:t>
            </a:r>
            <a:r>
              <a:rPr lang="en-US" sz="2000" dirty="0" smtClean="0">
                <a:latin typeface="Times New Roman" panose="02020603050405020304" pitchFamily="18" charset="0"/>
                <a:cs typeface="Times New Roman" panose="02020603050405020304" pitchFamily="18" charset="0"/>
              </a:rPr>
              <a:t>inferences?</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Reduction </a:t>
            </a:r>
            <a:r>
              <a:rPr lang="en-US" dirty="0">
                <a:latin typeface="Times New Roman" panose="02020603050405020304" pitchFamily="18" charset="0"/>
                <a:cs typeface="Times New Roman" panose="02020603050405020304" pitchFamily="18" charset="0"/>
              </a:rPr>
              <a:t>to propositional logic, Manipulate rules </a:t>
            </a:r>
            <a:r>
              <a:rPr lang="en-US" dirty="0" smtClean="0">
                <a:latin typeface="Times New Roman" panose="02020603050405020304" pitchFamily="18" charset="0"/>
                <a:cs typeface="Times New Roman" panose="02020603050405020304" pitchFamily="18" charset="0"/>
              </a:rPr>
              <a:t>directly</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Reduction </a:t>
            </a:r>
            <a:r>
              <a:rPr lang="en-US" dirty="0">
                <a:latin typeface="Times New Roman" panose="02020603050405020304" pitchFamily="18" charset="0"/>
                <a:cs typeface="Times New Roman" panose="02020603050405020304" pitchFamily="18" charset="0"/>
              </a:rPr>
              <a:t>to propositional logic, Apply modus </a:t>
            </a:r>
            <a:r>
              <a:rPr lang="en-US" dirty="0" err="1" smtClean="0">
                <a:latin typeface="Times New Roman" panose="02020603050405020304" pitchFamily="18" charset="0"/>
                <a:cs typeface="Times New Roman" panose="02020603050405020304" pitchFamily="18" charset="0"/>
              </a:rPr>
              <a:t>ponen</a:t>
            </a:r>
            <a:endParaRPr lang="en-US" dirty="0" smtClean="0">
              <a:latin typeface="Times New Roman" panose="02020603050405020304" pitchFamily="18" charset="0"/>
              <a:cs typeface="Times New Roman" panose="02020603050405020304" pitchFamily="18" charset="0"/>
            </a:endParaRP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Apply </a:t>
            </a:r>
            <a:r>
              <a:rPr lang="en-US" dirty="0">
                <a:latin typeface="Times New Roman" panose="02020603050405020304" pitchFamily="18" charset="0"/>
                <a:cs typeface="Times New Roman" panose="02020603050405020304" pitchFamily="18" charset="0"/>
              </a:rPr>
              <a:t>modus </a:t>
            </a:r>
            <a:r>
              <a:rPr lang="en-US" dirty="0" err="1">
                <a:latin typeface="Times New Roman" panose="02020603050405020304" pitchFamily="18" charset="0"/>
                <a:cs typeface="Times New Roman" panose="02020603050405020304" pitchFamily="18" charset="0"/>
              </a:rPr>
              <a:t>ponen</a:t>
            </a:r>
            <a:r>
              <a:rPr lang="en-US" dirty="0">
                <a:latin typeface="Times New Roman" panose="02020603050405020304" pitchFamily="18" charset="0"/>
                <a:cs typeface="Times New Roman" panose="02020603050405020304" pitchFamily="18" charset="0"/>
              </a:rPr>
              <a:t>, Manipulate rules </a:t>
            </a:r>
            <a:r>
              <a:rPr lang="en-US" dirty="0" smtClean="0">
                <a:latin typeface="Times New Roman" panose="02020603050405020304" pitchFamily="18" charset="0"/>
                <a:cs typeface="Times New Roman" panose="02020603050405020304" pitchFamily="18" charset="0"/>
              </a:rPr>
              <a:t>directly</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Convert </a:t>
            </a:r>
            <a:r>
              <a:rPr lang="en-US" dirty="0">
                <a:latin typeface="Times New Roman" panose="02020603050405020304" pitchFamily="18" charset="0"/>
                <a:cs typeface="Times New Roman" panose="02020603050405020304" pitchFamily="18" charset="0"/>
              </a:rPr>
              <a:t>every rule to Horn Clause, Reduction to propositional </a:t>
            </a:r>
            <a:r>
              <a:rPr lang="en-US" dirty="0" smtClean="0">
                <a:latin typeface="Times New Roman" panose="02020603050405020304" pitchFamily="18" charset="0"/>
                <a:cs typeface="Times New Roman" panose="02020603050405020304" pitchFamily="18" charset="0"/>
              </a:rPr>
              <a:t>logic</a:t>
            </a:r>
          </a:p>
          <a:p>
            <a:pPr lvl="2" indent="0">
              <a:lnSpc>
                <a:spcPct val="200000"/>
              </a:lnSpc>
              <a:buNone/>
            </a:pPr>
            <a:r>
              <a:rPr lang="en-US" b="1" dirty="0" smtClean="0">
                <a:latin typeface="Times New Roman" panose="02020603050405020304" pitchFamily="18" charset="0"/>
                <a:cs typeface="Times New Roman" panose="02020603050405020304" pitchFamily="18" charset="0"/>
              </a:rPr>
              <a:t>Answer</a:t>
            </a:r>
            <a:r>
              <a:rPr lang="en-US" b="1" dirty="0">
                <a:latin typeface="Times New Roman" panose="02020603050405020304" pitchFamily="18" charset="0"/>
                <a:cs typeface="Times New Roman" panose="02020603050405020304" pitchFamily="18" charset="0"/>
              </a:rPr>
              <a:t>: a. </a:t>
            </a:r>
            <a:endParaRPr lang="en-IN" b="1" dirty="0">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14409289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94695" y="1738313"/>
            <a:ext cx="10718263" cy="441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9"/>
            </a:pPr>
            <a:r>
              <a:rPr lang="en-US" sz="2000" dirty="0" smtClean="0">
                <a:latin typeface="Times New Roman" panose="02020603050405020304" pitchFamily="18" charset="0"/>
                <a:cs typeface="Times New Roman" panose="02020603050405020304" pitchFamily="18" charset="0"/>
              </a:rPr>
              <a:t>Translate </a:t>
            </a:r>
            <a:r>
              <a:rPr lang="en-US" sz="2000" dirty="0">
                <a:latin typeface="Times New Roman" panose="02020603050405020304" pitchFamily="18" charset="0"/>
                <a:cs typeface="Times New Roman" panose="02020603050405020304" pitchFamily="18" charset="0"/>
              </a:rPr>
              <a:t>the given statement into FOL.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“For every a, if a is a PhD student, then a has a master degree</a:t>
            </a:r>
            <a:r>
              <a:rPr lang="en-US" sz="2000" dirty="0" smtClean="0">
                <a:latin typeface="Times New Roman" panose="02020603050405020304" pitchFamily="18" charset="0"/>
                <a:cs typeface="Times New Roman" panose="02020603050405020304" pitchFamily="18" charset="0"/>
              </a:rPr>
              <a:t>.”</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PhD(a) -&gt; Master(a</a:t>
            </a:r>
            <a:r>
              <a:rPr lang="en-US" dirty="0" smtClean="0">
                <a:latin typeface="Times New Roman" panose="02020603050405020304" pitchFamily="18" charset="0"/>
                <a:cs typeface="Times New Roman" panose="02020603050405020304" pitchFamily="18" charset="0"/>
              </a:rPr>
              <a:t>)</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PhD(a) -&gt; </a:t>
            </a:r>
            <a:r>
              <a:rPr lang="en-US" dirty="0" smtClean="0">
                <a:latin typeface="Times New Roman" panose="02020603050405020304" pitchFamily="18" charset="0"/>
                <a:cs typeface="Times New Roman" panose="02020603050405020304" pitchFamily="18" charset="0"/>
              </a:rPr>
              <a:t>Master(a)</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is true, B is </a:t>
            </a:r>
            <a:r>
              <a:rPr lang="en-US" dirty="0" smtClean="0">
                <a:latin typeface="Times New Roman" panose="02020603050405020304" pitchFamily="18" charset="0"/>
                <a:cs typeface="Times New Roman" panose="02020603050405020304" pitchFamily="18" charset="0"/>
              </a:rPr>
              <a:t>true</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is false, B is </a:t>
            </a:r>
            <a:r>
              <a:rPr lang="en-US" dirty="0" smtClean="0">
                <a:latin typeface="Times New Roman" panose="02020603050405020304" pitchFamily="18" charset="0"/>
                <a:cs typeface="Times New Roman" panose="02020603050405020304" pitchFamily="18" charset="0"/>
              </a:rPr>
              <a:t>false</a:t>
            </a:r>
          </a:p>
          <a:p>
            <a:pPr lvl="2" indent="0">
              <a:lnSpc>
                <a:spcPct val="200000"/>
              </a:lnSpc>
              <a:buNone/>
            </a:pPr>
            <a:r>
              <a:rPr lang="en-US" b="1" dirty="0" smtClean="0">
                <a:latin typeface="Times New Roman" panose="02020603050405020304" pitchFamily="18" charset="0"/>
                <a:cs typeface="Times New Roman" panose="02020603050405020304" pitchFamily="18" charset="0"/>
              </a:rPr>
              <a:t>Answer</a:t>
            </a: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56</a:t>
            </a:fld>
            <a:endParaRPr lang="en-IN" dirty="0"/>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134855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94695" y="1738313"/>
            <a:ext cx="10718263" cy="441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9"/>
            </a:pPr>
            <a:r>
              <a:rPr lang="en-US" sz="2000" dirty="0" smtClean="0">
                <a:latin typeface="Times New Roman" panose="02020603050405020304" pitchFamily="18" charset="0"/>
                <a:cs typeface="Times New Roman" panose="02020603050405020304" pitchFamily="18" charset="0"/>
              </a:rPr>
              <a:t>Forward </a:t>
            </a:r>
            <a:r>
              <a:rPr lang="en-US" sz="2000" dirty="0">
                <a:latin typeface="Times New Roman" panose="02020603050405020304" pitchFamily="18" charset="0"/>
                <a:cs typeface="Times New Roman" panose="02020603050405020304" pitchFamily="18" charset="0"/>
              </a:rPr>
              <a:t>chaining systems are _____________ where as backward chaining systems are </a:t>
            </a:r>
            <a:r>
              <a:rPr lang="en-US" sz="2000" dirty="0" smtClean="0">
                <a:latin typeface="Times New Roman" panose="02020603050405020304" pitchFamily="18" charset="0"/>
                <a:cs typeface="Times New Roman" panose="02020603050405020304" pitchFamily="18" charset="0"/>
              </a:rPr>
              <a:t>___________.</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Goal-driven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goal-driven</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Goal-driven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data-driven</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Data-driven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goal-driven</a:t>
            </a:r>
          </a:p>
          <a:p>
            <a:pPr marL="1600200" lvl="2" indent="-457200">
              <a:lnSpc>
                <a:spcPct val="200000"/>
              </a:lnSpc>
              <a:buFont typeface="+mj-lt"/>
              <a:buAutoNum type="alphaLcPeriod"/>
            </a:pPr>
            <a:r>
              <a:rPr lang="en-US" dirty="0" smtClean="0">
                <a:latin typeface="Times New Roman" panose="02020603050405020304" pitchFamily="18" charset="0"/>
                <a:cs typeface="Times New Roman" panose="02020603050405020304" pitchFamily="18" charset="0"/>
              </a:rPr>
              <a:t>Data-driven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data-driven</a:t>
            </a:r>
          </a:p>
          <a:p>
            <a:pPr lvl="2" indent="0">
              <a:lnSpc>
                <a:spcPct val="200000"/>
              </a:lnSpc>
              <a:buNone/>
            </a:pPr>
            <a:r>
              <a:rPr lang="en-US" sz="2000" b="1" dirty="0" smtClean="0">
                <a:latin typeface="Times New Roman" panose="02020603050405020304" pitchFamily="18" charset="0"/>
                <a:cs typeface="Times New Roman" panose="02020603050405020304" pitchFamily="18" charset="0"/>
              </a:rPr>
              <a:t>Answer</a:t>
            </a:r>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57</a:t>
            </a:fld>
            <a:endParaRPr lang="en-IN" dirty="0"/>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212144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F369875-3547-471E-A8DD-BB6BF69B36A1}" type="slidenum">
              <a:rPr lang="en-IN" smtClean="0"/>
              <a:pPr/>
              <a:t>58</a:t>
            </a:fld>
            <a:endParaRPr lang="en-IN" dirty="0"/>
          </a:p>
        </p:txBody>
      </p:sp>
      <p:sp>
        <p:nvSpPr>
          <p:cNvPr id="6" name="Rectangle 5"/>
          <p:cNvSpPr>
            <a:spLocks noChangeArrowheads="1"/>
          </p:cNvSpPr>
          <p:nvPr/>
        </p:nvSpPr>
        <p:spPr bwMode="auto">
          <a:xfrm>
            <a:off x="1194695" y="1738313"/>
            <a:ext cx="10718263" cy="265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Which component derives new knowledge using inference rules in an AI program? </a:t>
            </a:r>
          </a:p>
          <a:p>
            <a:pPr marL="342900" indent="-342900">
              <a:lnSpc>
                <a:spcPct val="150000"/>
              </a:lnSpc>
            </a:pPr>
            <a:r>
              <a:rPr lang="en-US" sz="2000" dirty="0">
                <a:latin typeface="Times New Roman" panose="02020603050405020304" pitchFamily="18" charset="0"/>
                <a:cs typeface="Times New Roman" panose="02020603050405020304" pitchFamily="18" charset="0"/>
              </a:rPr>
              <a:t>Explain any two points of difference between forward reasoning and backward reasoning inference mechanism.</a:t>
            </a:r>
          </a:p>
          <a:p>
            <a:pPr marL="342900" indent="-342900">
              <a:lnSpc>
                <a:spcPct val="150000"/>
              </a:lnSpc>
            </a:pPr>
            <a:r>
              <a:rPr lang="en-US" sz="2000" dirty="0">
                <a:latin typeface="Times New Roman" panose="02020603050405020304" pitchFamily="18" charset="0"/>
                <a:cs typeface="Times New Roman" panose="02020603050405020304" pitchFamily="18" charset="0"/>
              </a:rPr>
              <a:t>You are given old assertions and you have to derive new assertions from the same. Which inference mechanism would be appropriate? Why? </a:t>
            </a:r>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Assignment</a:t>
            </a:r>
          </a:p>
        </p:txBody>
      </p:sp>
    </p:spTree>
    <p:custDataLst>
      <p:tags r:id="rId1"/>
    </p:custDataLst>
    <p:extLst>
      <p:ext uri="{BB962C8B-B14F-4D97-AF65-F5344CB8AC3E}">
        <p14:creationId xmlns:p14="http://schemas.microsoft.com/office/powerpoint/2010/main" val="22151271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F369875-3547-471E-A8DD-BB6BF69B36A1}" type="slidenum">
              <a:rPr lang="en-IN" smtClean="0"/>
              <a:pPr/>
              <a:t>59</a:t>
            </a:fld>
            <a:endParaRPr lang="en-IN" dirty="0"/>
          </a:p>
        </p:txBody>
      </p:sp>
      <p:sp>
        <p:nvSpPr>
          <p:cNvPr id="6" name="Rectangle 5"/>
          <p:cNvSpPr>
            <a:spLocks noChangeArrowheads="1"/>
          </p:cNvSpPr>
          <p:nvPr/>
        </p:nvSpPr>
        <p:spPr bwMode="auto">
          <a:xfrm>
            <a:off x="1194695" y="1738313"/>
            <a:ext cx="10718263" cy="462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IN" sz="2000" dirty="0">
                <a:latin typeface="Times New Roman" panose="02020603050405020304" pitchFamily="18" charset="0"/>
                <a:cs typeface="Times New Roman" panose="02020603050405020304" pitchFamily="18" charset="0"/>
              </a:rPr>
              <a:t>Consider the following clausal form: </a:t>
            </a:r>
          </a:p>
          <a:p>
            <a:pPr>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isa</a:t>
            </a:r>
            <a:r>
              <a:rPr lang="en-IN" sz="2000" dirty="0">
                <a:latin typeface="Times New Roman" panose="02020603050405020304" pitchFamily="18" charset="0"/>
                <a:cs typeface="Times New Roman" panose="02020603050405020304" pitchFamily="18" charset="0"/>
              </a:rPr>
              <a:t>(X, </a:t>
            </a:r>
            <a:r>
              <a:rPr lang="en-IN" sz="2000" dirty="0" err="1">
                <a:latin typeface="Times New Roman" panose="02020603050405020304" pitchFamily="18" charset="0"/>
                <a:cs typeface="Times New Roman" panose="02020603050405020304" pitchFamily="18" charset="0"/>
              </a:rPr>
              <a:t>living_thing</a:t>
            </a:r>
            <a:r>
              <a:rPr lang="en-IN" sz="2000" dirty="0">
                <a:latin typeface="Times New Roman" panose="02020603050405020304" pitchFamily="18" charset="0"/>
                <a:cs typeface="Times New Roman" panose="02020603050405020304" pitchFamily="18" charset="0"/>
              </a:rPr>
              <a:t>) &lt;- </a:t>
            </a:r>
            <a:r>
              <a:rPr lang="en-IN" sz="2000" dirty="0" err="1">
                <a:latin typeface="Times New Roman" panose="02020603050405020304" pitchFamily="18" charset="0"/>
                <a:cs typeface="Times New Roman" panose="02020603050405020304" pitchFamily="18" charset="0"/>
              </a:rPr>
              <a:t>isa</a:t>
            </a:r>
            <a:r>
              <a:rPr lang="en-IN" sz="2000" dirty="0">
                <a:latin typeface="Times New Roman" panose="02020603050405020304" pitchFamily="18" charset="0"/>
                <a:cs typeface="Times New Roman" panose="02020603050405020304" pitchFamily="18" charset="0"/>
              </a:rPr>
              <a:t>(X, animate)</a:t>
            </a:r>
          </a:p>
          <a:p>
            <a:pPr>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isa</a:t>
            </a:r>
            <a:r>
              <a:rPr lang="en-IN" sz="2000" dirty="0">
                <a:latin typeface="Times New Roman" panose="02020603050405020304" pitchFamily="18" charset="0"/>
                <a:cs typeface="Times New Roman" panose="02020603050405020304" pitchFamily="18" charset="0"/>
              </a:rPr>
              <a:t>(X, animate) &lt;- </a:t>
            </a:r>
            <a:r>
              <a:rPr lang="en-IN" sz="2000" dirty="0" err="1">
                <a:latin typeface="Times New Roman" panose="02020603050405020304" pitchFamily="18" charset="0"/>
                <a:cs typeface="Times New Roman" panose="02020603050405020304" pitchFamily="18" charset="0"/>
              </a:rPr>
              <a:t>isa</a:t>
            </a:r>
            <a:r>
              <a:rPr lang="en-IN" sz="2000" dirty="0">
                <a:latin typeface="Times New Roman" panose="02020603050405020304" pitchFamily="18" charset="0"/>
                <a:cs typeface="Times New Roman" panose="02020603050405020304" pitchFamily="18" charset="0"/>
              </a:rPr>
              <a:t>(X, human) </a:t>
            </a:r>
          </a:p>
          <a:p>
            <a:pPr>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isa</a:t>
            </a:r>
            <a:r>
              <a:rPr lang="en-IN" sz="2000" dirty="0">
                <a:latin typeface="Times New Roman" panose="02020603050405020304" pitchFamily="18" charset="0"/>
                <a:cs typeface="Times New Roman" panose="02020603050405020304" pitchFamily="18" charset="0"/>
              </a:rPr>
              <a:t>(X, human) &lt;- </a:t>
            </a:r>
            <a:r>
              <a:rPr lang="en-IN" sz="2000" dirty="0" err="1">
                <a:latin typeface="Times New Roman" panose="02020603050405020304" pitchFamily="18" charset="0"/>
                <a:cs typeface="Times New Roman" panose="02020603050405020304" pitchFamily="18" charset="0"/>
              </a:rPr>
              <a:t>isa</a:t>
            </a:r>
            <a:r>
              <a:rPr lang="en-IN" sz="2000" dirty="0">
                <a:latin typeface="Times New Roman" panose="02020603050405020304" pitchFamily="18" charset="0"/>
                <a:cs typeface="Times New Roman" panose="02020603050405020304" pitchFamily="18" charset="0"/>
              </a:rPr>
              <a:t>(X, man)</a:t>
            </a:r>
          </a:p>
          <a:p>
            <a:pPr>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isa</a:t>
            </a:r>
            <a:r>
              <a:rPr lang="en-IN" sz="2000" dirty="0">
                <a:latin typeface="Times New Roman" panose="02020603050405020304" pitchFamily="18" charset="0"/>
                <a:cs typeface="Times New Roman" panose="02020603050405020304" pitchFamily="18" charset="0"/>
              </a:rPr>
              <a:t>(Jay, man) </a:t>
            </a:r>
          </a:p>
          <a:p>
            <a:pPr marL="342900" indent="-342900">
              <a:lnSpc>
                <a:spcPct val="150000"/>
              </a:lnSpc>
            </a:pPr>
            <a:r>
              <a:rPr lang="en-IN" sz="2000" dirty="0">
                <a:latin typeface="Times New Roman" panose="02020603050405020304" pitchFamily="18" charset="0"/>
                <a:cs typeface="Times New Roman" panose="02020603050405020304" pitchFamily="18" charset="0"/>
              </a:rPr>
              <a:t>		</a:t>
            </a:r>
          </a:p>
          <a:p>
            <a:pPr marL="457200" indent="-457200">
              <a:lnSpc>
                <a:spcPct val="150000"/>
              </a:lnSpc>
              <a:buFont typeface="+mj-lt"/>
              <a:buAutoNum type="alphaLcPeriod"/>
            </a:pPr>
            <a:r>
              <a:rPr lang="en-IN" sz="2000" dirty="0">
                <a:latin typeface="Times New Roman" panose="02020603050405020304" pitchFamily="18" charset="0"/>
                <a:cs typeface="Times New Roman" panose="02020603050405020304" pitchFamily="18" charset="0"/>
              </a:rPr>
              <a:t>Represent forward reasoning inference. </a:t>
            </a:r>
          </a:p>
          <a:p>
            <a:pPr marL="457200" indent="-457200">
              <a:lnSpc>
                <a:spcPct val="150000"/>
              </a:lnSpc>
              <a:buFont typeface="+mj-lt"/>
              <a:buAutoNum type="alphaLcPeriod"/>
            </a:pPr>
            <a:r>
              <a:rPr lang="en-IN" sz="2000" dirty="0">
                <a:latin typeface="Times New Roman" panose="02020603050405020304" pitchFamily="18" charset="0"/>
                <a:cs typeface="Times New Roman" panose="02020603050405020304" pitchFamily="18" charset="0"/>
              </a:rPr>
              <a:t>Represent backward reasoning inference.</a:t>
            </a:r>
            <a:endParaRPr lang="en-IN" sz="2000" dirty="0">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Assignment</a:t>
            </a:r>
          </a:p>
        </p:txBody>
      </p:sp>
    </p:spTree>
    <p:custDataLst>
      <p:tags r:id="rId1"/>
    </p:custDataLst>
    <p:extLst>
      <p:ext uri="{BB962C8B-B14F-4D97-AF65-F5344CB8AC3E}">
        <p14:creationId xmlns:p14="http://schemas.microsoft.com/office/powerpoint/2010/main" val="772012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Table of Content:	</a:t>
            </a:r>
          </a:p>
        </p:txBody>
      </p:sp>
      <p:sp>
        <p:nvSpPr>
          <p:cNvPr id="7" name="Rectangle 4"/>
          <p:cNvSpPr>
            <a:spLocks noChangeArrowheads="1"/>
          </p:cNvSpPr>
          <p:nvPr/>
        </p:nvSpPr>
        <p:spPr bwMode="auto">
          <a:xfrm>
            <a:off x="1130300" y="1738313"/>
            <a:ext cx="10069513"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altLang="en-US" sz="2000" dirty="0">
                <a:latin typeface="Times New Roman" pitchFamily="18" charset="0"/>
                <a:cs typeface="Times New Roman" pitchFamily="18" charset="0"/>
              </a:rPr>
              <a:t>Building a Knowledge Base</a:t>
            </a:r>
          </a:p>
          <a:p>
            <a:pPr marL="342900" indent="-342900">
              <a:lnSpc>
                <a:spcPct val="100000"/>
              </a:lnSpc>
            </a:pPr>
            <a:r>
              <a:rPr lang="en-US" altLang="en-US" sz="2000" dirty="0">
                <a:latin typeface="Times New Roman" pitchFamily="18" charset="0"/>
                <a:cs typeface="Times New Roman" pitchFamily="18" charset="0"/>
              </a:rPr>
              <a:t> Knowledge Engineering</a:t>
            </a:r>
          </a:p>
          <a:p>
            <a:pPr marL="342900" indent="-342900">
              <a:lnSpc>
                <a:spcPct val="100000"/>
              </a:lnSpc>
            </a:pPr>
            <a:r>
              <a:rPr lang="en-US" altLang="en-US" sz="2000" dirty="0">
                <a:latin typeface="Times New Roman" pitchFamily="18" charset="0"/>
                <a:cs typeface="Times New Roman" pitchFamily="18" charset="0"/>
              </a:rPr>
              <a:t> General Ontology</a:t>
            </a:r>
          </a:p>
          <a:p>
            <a:pPr marL="342900" indent="-342900">
              <a:lnSpc>
                <a:spcPct val="100000"/>
              </a:lnSpc>
            </a:pPr>
            <a:r>
              <a:rPr lang="en-US" altLang="en-US" sz="2000" dirty="0">
                <a:latin typeface="Times New Roman" pitchFamily="18" charset="0"/>
                <a:cs typeface="Times New Roman" pitchFamily="18" charset="0"/>
              </a:rPr>
              <a:t> The Grocery Shopping World</a:t>
            </a:r>
          </a:p>
          <a:p>
            <a:pPr marL="342900" indent="-342900">
              <a:lnSpc>
                <a:spcPct val="100000"/>
              </a:lnSpc>
            </a:pPr>
            <a:r>
              <a:rPr lang="en-US" altLang="en-US" sz="2000" dirty="0">
                <a:latin typeface="Times New Roman" pitchFamily="18" charset="0"/>
                <a:cs typeface="Times New Roman" pitchFamily="18" charset="0"/>
              </a:rPr>
              <a:t> Inference Rules Involving Quantifiers</a:t>
            </a:r>
          </a:p>
          <a:p>
            <a:pPr marL="342900" indent="-342900">
              <a:lnSpc>
                <a:spcPct val="100000"/>
              </a:lnSpc>
            </a:pPr>
            <a:r>
              <a:rPr lang="en-US" altLang="en-US" sz="2000" dirty="0">
                <a:latin typeface="Times New Roman" pitchFamily="18" charset="0"/>
                <a:cs typeface="Times New Roman" pitchFamily="18" charset="0"/>
              </a:rPr>
              <a:t> Generalized Modus Ponens</a:t>
            </a:r>
          </a:p>
          <a:p>
            <a:pPr marL="342900" indent="-342900">
              <a:lnSpc>
                <a:spcPct val="100000"/>
              </a:lnSpc>
            </a:pPr>
            <a:r>
              <a:rPr lang="en-US" altLang="en-US" sz="2000" dirty="0">
                <a:latin typeface="Times New Roman" pitchFamily="18" charset="0"/>
                <a:cs typeface="Times New Roman" pitchFamily="18" charset="0"/>
              </a:rPr>
              <a:t> Forward and Backward Chaining</a:t>
            </a:r>
          </a:p>
          <a:p>
            <a:pPr marL="342900" indent="-342900">
              <a:lnSpc>
                <a:spcPct val="100000"/>
              </a:lnSpc>
            </a:pPr>
            <a:r>
              <a:rPr lang="en-US" altLang="en-US" sz="2000" dirty="0">
                <a:latin typeface="Times New Roman" pitchFamily="18" charset="0"/>
                <a:cs typeface="Times New Roman" pitchFamily="18" charset="0"/>
              </a:rPr>
              <a:t> Completeness</a:t>
            </a:r>
          </a:p>
          <a:p>
            <a:pPr marL="342900" indent="-342900">
              <a:lnSpc>
                <a:spcPct val="100000"/>
              </a:lnSpc>
            </a:pPr>
            <a:r>
              <a:rPr lang="en-US" altLang="en-US" sz="2000" dirty="0">
                <a:latin typeface="Times New Roman" pitchFamily="18" charset="0"/>
                <a:cs typeface="Times New Roman" pitchFamily="18" charset="0"/>
              </a:rPr>
              <a:t> Resolution: A Complete Inference Procedure</a:t>
            </a:r>
          </a:p>
          <a:p>
            <a:pPr marL="342900" indent="-342900">
              <a:lnSpc>
                <a:spcPct val="100000"/>
              </a:lnSpc>
            </a:pPr>
            <a:r>
              <a:rPr lang="en-US" altLang="en-US" sz="2000" dirty="0">
                <a:latin typeface="Times New Roman" pitchFamily="18" charset="0"/>
                <a:cs typeface="Times New Roman" pitchFamily="18" charset="0"/>
              </a:rPr>
              <a:t> Completeness of </a:t>
            </a:r>
            <a:r>
              <a:rPr lang="en-US" altLang="en-US" sz="2000" dirty="0" smtClean="0">
                <a:latin typeface="Times New Roman" pitchFamily="18" charset="0"/>
                <a:cs typeface="Times New Roman" pitchFamily="18" charset="0"/>
              </a:rPr>
              <a:t>Resolution</a:t>
            </a:r>
            <a:endParaRPr lang="en-US" altLang="en-US" sz="2000" dirty="0">
              <a:latin typeface="Times New Roman" pitchFamily="18" charset="0"/>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053624649"/>
              </p:ext>
            </p:extLst>
          </p:nvPr>
        </p:nvGraphicFramePr>
        <p:xfrm>
          <a:off x="1432507" y="1727199"/>
          <a:ext cx="10287267" cy="3630411"/>
        </p:xfrm>
        <a:graphic>
          <a:graphicData uri="http://schemas.openxmlformats.org/drawingml/2006/table">
            <a:tbl>
              <a:tblPr firstRow="1" bandRow="1">
                <a:tableStyleId>{5A111915-BE36-4E01-A7E5-04B1672EAD32}</a:tableStyleId>
              </a:tblPr>
              <a:tblGrid>
                <a:gridCol w="2204915">
                  <a:extLst>
                    <a:ext uri="{9D8B030D-6E8A-4147-A177-3AD203B41FA5}">
                      <a16:colId xmlns:a16="http://schemas.microsoft.com/office/drawing/2014/main" val="20000"/>
                    </a:ext>
                  </a:extLst>
                </a:gridCol>
                <a:gridCol w="4839055">
                  <a:extLst>
                    <a:ext uri="{9D8B030D-6E8A-4147-A177-3AD203B41FA5}">
                      <a16:colId xmlns:a16="http://schemas.microsoft.com/office/drawing/2014/main" val="20001"/>
                    </a:ext>
                  </a:extLst>
                </a:gridCol>
                <a:gridCol w="3243297">
                  <a:extLst>
                    <a:ext uri="{9D8B030D-6E8A-4147-A177-3AD203B41FA5}">
                      <a16:colId xmlns:a16="http://schemas.microsoft.com/office/drawing/2014/main" val="20002"/>
                    </a:ext>
                  </a:extLst>
                </a:gridCol>
              </a:tblGrid>
              <a:tr h="576421">
                <a:tc>
                  <a:txBody>
                    <a:bodyPr/>
                    <a:lstStyle/>
                    <a:p>
                      <a:r>
                        <a:rPr lang="en-IN" sz="1800" dirty="0">
                          <a:latin typeface="Times New Roman" panose="02020603050405020304" pitchFamily="18" charset="0"/>
                          <a:cs typeface="Times New Roman" panose="02020603050405020304" pitchFamily="18" charset="0"/>
                        </a:rPr>
                        <a:t>Topic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URL</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Notes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48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 Base Ontology </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200" kern="1200" dirty="0">
                          <a:solidFill>
                            <a:schemeClr val="tx1"/>
                          </a:solidFill>
                          <a:latin typeface="+mn-lt"/>
                          <a:ea typeface="+mn-ea"/>
                          <a:cs typeface="+mn-cs"/>
                          <a:hlinkClick r:id="rId3"/>
                        </a:rPr>
                        <a:t>https://en.wikipedia.org/wiki/Artificial_intelligence</a:t>
                      </a:r>
                      <a:r>
                        <a:rPr lang="en-IN" sz="1200" kern="1200" dirty="0">
                          <a:solidFill>
                            <a:schemeClr val="tx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Outline knowledge</a:t>
                      </a:r>
                      <a:r>
                        <a:rPr lang="en-US" sz="1200" baseline="0" dirty="0">
                          <a:effectLst/>
                          <a:latin typeface="Calibri" panose="020F0502020204030204" pitchFamily="34" charset="0"/>
                          <a:ea typeface="Calibri" panose="020F0502020204030204" pitchFamily="34" charset="0"/>
                          <a:cs typeface="Calibri" panose="020F0502020204030204" pitchFamily="34" charset="0"/>
                        </a:rPr>
                        <a:t> base and general ontology strategies with their representation and example.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810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Inference Rules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Modus Ponens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Forward and Backward Chaining</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200" kern="1200" dirty="0">
                          <a:solidFill>
                            <a:schemeClr val="tx1"/>
                          </a:solidFill>
                          <a:latin typeface="+mn-lt"/>
                          <a:ea typeface="+mn-ea"/>
                          <a:cs typeface="+mn-cs"/>
                          <a:hlinkClick r:id="rId4"/>
                        </a:rPr>
                        <a:t>https://www.javatpoint.com/knowledge-based-agent-in-ai</a:t>
                      </a:r>
                      <a:r>
                        <a:rPr lang="en-IN" sz="1200" kern="1200" dirty="0">
                          <a:solidFill>
                            <a:schemeClr val="tx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Explains </a:t>
                      </a:r>
                      <a:r>
                        <a:rPr lang="en-US" sz="12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about inference rules for quantifiers , chaining</a:t>
                      </a:r>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how they</a:t>
                      </a:r>
                      <a:r>
                        <a:rPr lang="en-US" sz="12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are </a:t>
                      </a:r>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used in artificial intelligence concept.</a:t>
                      </a:r>
                      <a:endParaRPr lang="en-IN"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244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Resolution</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dirty="0">
                          <a:hlinkClick r:id="rId5"/>
                        </a:rPr>
                        <a:t>https://www.javatpoint.com/ai-resolution-in-first-order-log</a:t>
                      </a:r>
                      <a:endParaRPr lang="en-IN" sz="12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Summarize the Resolution and completeness of Resolution.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Document Link</a:t>
            </a:r>
          </a:p>
        </p:txBody>
      </p:sp>
    </p:spTree>
    <p:custDataLst>
      <p:tags r:id="rId1"/>
    </p:custDataLst>
    <p:extLst>
      <p:ext uri="{BB962C8B-B14F-4D97-AF65-F5344CB8AC3E}">
        <p14:creationId xmlns:p14="http://schemas.microsoft.com/office/powerpoint/2010/main" val="42445297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80816246"/>
              </p:ext>
            </p:extLst>
          </p:nvPr>
        </p:nvGraphicFramePr>
        <p:xfrm>
          <a:off x="1437493" y="1727200"/>
          <a:ext cx="10282281" cy="4519053"/>
        </p:xfrm>
        <a:graphic>
          <a:graphicData uri="http://schemas.openxmlformats.org/drawingml/2006/table">
            <a:tbl>
              <a:tblPr firstRow="1" bandRow="1">
                <a:tableStyleId>{5A111915-BE36-4E01-A7E5-04B1672EAD32}</a:tableStyleId>
              </a:tblPr>
              <a:tblGrid>
                <a:gridCol w="2217971">
                  <a:extLst>
                    <a:ext uri="{9D8B030D-6E8A-4147-A177-3AD203B41FA5}">
                      <a16:colId xmlns:a16="http://schemas.microsoft.com/office/drawing/2014/main" val="20000"/>
                    </a:ext>
                  </a:extLst>
                </a:gridCol>
                <a:gridCol w="4822586">
                  <a:extLst>
                    <a:ext uri="{9D8B030D-6E8A-4147-A177-3AD203B41FA5}">
                      <a16:colId xmlns:a16="http://schemas.microsoft.com/office/drawing/2014/main" val="20001"/>
                    </a:ext>
                  </a:extLst>
                </a:gridCol>
                <a:gridCol w="3241724">
                  <a:extLst>
                    <a:ext uri="{9D8B030D-6E8A-4147-A177-3AD203B41FA5}">
                      <a16:colId xmlns:a16="http://schemas.microsoft.com/office/drawing/2014/main" val="20002"/>
                    </a:ext>
                  </a:extLst>
                </a:gridCol>
              </a:tblGrid>
              <a:tr h="654773">
                <a:tc>
                  <a:txBody>
                    <a:bodyPr/>
                    <a:lstStyle/>
                    <a:p>
                      <a:r>
                        <a:rPr lang="en-IN" sz="1800" dirty="0">
                          <a:latin typeface="Times New Roman" panose="02020603050405020304" pitchFamily="18" charset="0"/>
                          <a:cs typeface="Times New Roman" panose="02020603050405020304" pitchFamily="18" charset="0"/>
                        </a:rPr>
                        <a:t>Topic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URL</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Notes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23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 Base Ontology </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hlinkClick r:id="rId3"/>
                        </a:rPr>
                        <a:t>https://www.youtube.com/watch?v=7Rz47HnTZ_k</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Outline knowledge</a:t>
                      </a:r>
                      <a:r>
                        <a:rPr lang="en-US" sz="1200" baseline="0" dirty="0">
                          <a:effectLst/>
                          <a:latin typeface="Calibri" panose="020F0502020204030204" pitchFamily="34" charset="0"/>
                          <a:ea typeface="Calibri" panose="020F0502020204030204" pitchFamily="34" charset="0"/>
                          <a:cs typeface="Calibri" panose="020F0502020204030204" pitchFamily="34" charset="0"/>
                        </a:rPr>
                        <a:t> base and general ontology strategies with their representation and an example.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15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Inference Rules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Modus Ponens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https://</a:t>
                      </a:r>
                      <a:r>
                        <a:rPr lang="en-US" sz="1400" dirty="0" smtClean="0">
                          <a:hlinkClick r:id="rId4"/>
                        </a:rPr>
                        <a:t>www.youtube.com/watch?v=NTSZMdGlo4g</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Explains </a:t>
                      </a:r>
                      <a:r>
                        <a:rPr lang="en-US" sz="12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about inference rules for quantifiers </a:t>
                      </a:r>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how they</a:t>
                      </a:r>
                      <a:r>
                        <a:rPr lang="en-US" sz="12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are </a:t>
                      </a:r>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used in artificial intelligence concept.</a:t>
                      </a:r>
                      <a:endParaRPr lang="en-IN"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55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Forward and Backward Chaining</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5"/>
                        </a:rPr>
                        <a:t>https://www.youtube.com/watch?v=Dso6EKzvXHo</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Describe </a:t>
                      </a:r>
                      <a:r>
                        <a:rPr lang="en-US" sz="12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about forward and backward chaining</a:t>
                      </a:r>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how they</a:t>
                      </a:r>
                      <a:r>
                        <a:rPr lang="en-US" sz="12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are </a:t>
                      </a:r>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used in artificial intelligence concept</a:t>
                      </a:r>
                      <a:r>
                        <a:rPr lang="en-IN" sz="12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N"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70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Resolution</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6"/>
                        </a:rPr>
                        <a:t>https://www.youtube.com/watch?v=C_iqWGOhvak</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2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Summarize the resolution and completeness of resolution.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Video Link</a:t>
            </a:r>
          </a:p>
        </p:txBody>
      </p:sp>
    </p:spTree>
    <p:custDataLst>
      <p:tags r:id="rId1"/>
    </p:custDataLst>
    <p:extLst>
      <p:ext uri="{BB962C8B-B14F-4D97-AF65-F5344CB8AC3E}">
        <p14:creationId xmlns:p14="http://schemas.microsoft.com/office/powerpoint/2010/main" val="1197235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153348050"/>
              </p:ext>
            </p:extLst>
          </p:nvPr>
        </p:nvGraphicFramePr>
        <p:xfrm>
          <a:off x="1441441" y="1727200"/>
          <a:ext cx="10265455" cy="4506175"/>
        </p:xfrm>
        <a:graphic>
          <a:graphicData uri="http://schemas.openxmlformats.org/drawingml/2006/table">
            <a:tbl>
              <a:tblPr firstRow="1" bandRow="1">
                <a:tableStyleId>{5A111915-BE36-4E01-A7E5-04B1672EAD32}</a:tableStyleId>
              </a:tblPr>
              <a:tblGrid>
                <a:gridCol w="1909780">
                  <a:extLst>
                    <a:ext uri="{9D8B030D-6E8A-4147-A177-3AD203B41FA5}">
                      <a16:colId xmlns:a16="http://schemas.microsoft.com/office/drawing/2014/main" val="20000"/>
                    </a:ext>
                  </a:extLst>
                </a:gridCol>
                <a:gridCol w="1174789">
                  <a:extLst>
                    <a:ext uri="{9D8B030D-6E8A-4147-A177-3AD203B41FA5}">
                      <a16:colId xmlns:a16="http://schemas.microsoft.com/office/drawing/2014/main" val="20001"/>
                    </a:ext>
                  </a:extLst>
                </a:gridCol>
                <a:gridCol w="1232363">
                  <a:extLst>
                    <a:ext uri="{9D8B030D-6E8A-4147-A177-3AD203B41FA5}">
                      <a16:colId xmlns:a16="http://schemas.microsoft.com/office/drawing/2014/main" val="20002"/>
                    </a:ext>
                  </a:extLst>
                </a:gridCol>
                <a:gridCol w="3673391">
                  <a:extLst>
                    <a:ext uri="{9D8B030D-6E8A-4147-A177-3AD203B41FA5}">
                      <a16:colId xmlns:a16="http://schemas.microsoft.com/office/drawing/2014/main" val="20003"/>
                    </a:ext>
                  </a:extLst>
                </a:gridCol>
                <a:gridCol w="2275132">
                  <a:extLst>
                    <a:ext uri="{9D8B030D-6E8A-4147-A177-3AD203B41FA5}">
                      <a16:colId xmlns:a16="http://schemas.microsoft.com/office/drawing/2014/main" val="20004"/>
                    </a:ext>
                  </a:extLst>
                </a:gridCol>
              </a:tblGrid>
              <a:tr h="648629">
                <a:tc>
                  <a:txBody>
                    <a:bodyPr/>
                    <a:lstStyle/>
                    <a:p>
                      <a:r>
                        <a:rPr lang="en-IN" sz="1800" dirty="0" err="1">
                          <a:latin typeface="Times New Roman" panose="02020603050405020304" pitchFamily="18" charset="0"/>
                          <a:cs typeface="Times New Roman" panose="02020603050405020304" pitchFamily="18" charset="0"/>
                        </a:rPr>
                        <a:t>Ebook</a:t>
                      </a:r>
                      <a:r>
                        <a:rPr lang="en-IN" sz="1800" dirty="0">
                          <a:latin typeface="Times New Roman" panose="02020603050405020304" pitchFamily="18" charset="0"/>
                          <a:cs typeface="Times New Roman" panose="02020603050405020304" pitchFamily="18" charset="0"/>
                        </a:rPr>
                        <a:t> name</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Chapter</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Page No.</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Notes</a:t>
                      </a:r>
                      <a:endParaRPr lang="en-IN" sz="1800" dirty="0">
                        <a:latin typeface="Times New Roman" panose="02020603050405020304" pitchFamily="18" charset="0"/>
                        <a:cs typeface="Times New Roman" panose="02020603050405020304" pitchFamily="18" charset="0"/>
                      </a:endParaRP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URL</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60226">
                <a:tc>
                  <a:txBody>
                    <a:bodyPr/>
                    <a:lstStyle/>
                    <a:p>
                      <a:pPr marL="0" algn="l"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Artificial Intelligence: A Modern Approach by Stuart Russell and Peter </a:t>
                      </a:r>
                      <a:r>
                        <a:rPr lang="en-IN" sz="1400" kern="1200" dirty="0" err="1">
                          <a:solidFill>
                            <a:schemeClr val="tx1"/>
                          </a:solidFill>
                          <a:latin typeface="Times New Roman" panose="02020603050405020304" pitchFamily="18" charset="0"/>
                          <a:ea typeface="+mn-ea"/>
                          <a:cs typeface="Times New Roman" panose="02020603050405020304" pitchFamily="18" charset="0"/>
                        </a:rPr>
                        <a:t>Norvig</a:t>
                      </a:r>
                      <a:r>
                        <a:rPr lang="en-IN" sz="1400" kern="1200" dirty="0">
                          <a:solidFill>
                            <a:schemeClr val="tx1"/>
                          </a:solidFill>
                          <a:latin typeface="Times New Roman" panose="02020603050405020304" pitchFamily="18" charset="0"/>
                          <a:ea typeface="+mn-ea"/>
                          <a:cs typeface="Times New Roman" panose="02020603050405020304" pitchFamily="18" charset="0"/>
                        </a:rPr>
                        <a:t>, c 1995 Prentice-Hall, Inc.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Chapter 8 </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217-261</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Times New Roman" panose="02020603050405020304" pitchFamily="18" charset="0"/>
                          <a:ea typeface="+mn-ea"/>
                          <a:cs typeface="Times New Roman" panose="02020603050405020304" pitchFamily="18" charset="0"/>
                        </a:rPr>
                        <a:t>Give a description about different</a:t>
                      </a:r>
                      <a:r>
                        <a:rPr lang="en-IN" sz="1400" kern="1200" baseline="0" dirty="0">
                          <a:solidFill>
                            <a:schemeClr val="tx1"/>
                          </a:solidFill>
                          <a:latin typeface="Times New Roman" panose="02020603050405020304" pitchFamily="18" charset="0"/>
                          <a:ea typeface="+mn-ea"/>
                          <a:cs typeface="Times New Roman" panose="02020603050405020304" pitchFamily="18" charset="0"/>
                        </a:rPr>
                        <a:t> types of knowledge engineering and ontology rules </a:t>
                      </a:r>
                      <a:r>
                        <a:rPr lang="en-IN" sz="1400" kern="1200" dirty="0">
                          <a:solidFill>
                            <a:schemeClr val="tx1"/>
                          </a:solidFill>
                          <a:latin typeface="Times New Roman" panose="02020603050405020304" pitchFamily="18" charset="0"/>
                          <a:ea typeface="+mn-ea"/>
                          <a:cs typeface="Times New Roman" panose="02020603050405020304" pitchFamily="18" charset="0"/>
                        </a:rPr>
                        <a:t>with examples.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Times New Roman" panose="02020603050405020304" pitchFamily="18" charset="0"/>
                          <a:ea typeface="+mn-ea"/>
                          <a:cs typeface="Times New Roman" panose="02020603050405020304" pitchFamily="18" charset="0"/>
                          <a:hlinkClick r:id="" action="ppaction://noaction"/>
                        </a:rPr>
                        <a:t>https://www.cin.ufpe.br/~tfl2/artificial-intelligence-modern-approach.9780131038059.25368.pdf</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97320">
                <a:tc>
                  <a:txBody>
                    <a:bodyPr/>
                    <a:lstStyle/>
                    <a:p>
                      <a:pPr marL="0" algn="l"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Artificial Intelligence: A Modern Approach by Stuart Russell and Peter </a:t>
                      </a:r>
                      <a:r>
                        <a:rPr lang="en-IN" sz="1400" kern="1200" dirty="0" err="1">
                          <a:solidFill>
                            <a:schemeClr val="tx1"/>
                          </a:solidFill>
                          <a:latin typeface="Times New Roman" panose="02020603050405020304" pitchFamily="18" charset="0"/>
                          <a:ea typeface="+mn-ea"/>
                          <a:cs typeface="Times New Roman" panose="02020603050405020304" pitchFamily="18" charset="0"/>
                        </a:rPr>
                        <a:t>Norvig</a:t>
                      </a:r>
                      <a:r>
                        <a:rPr lang="en-IN" sz="1400" kern="1200" dirty="0">
                          <a:solidFill>
                            <a:schemeClr val="tx1"/>
                          </a:solidFill>
                          <a:latin typeface="Times New Roman" panose="02020603050405020304" pitchFamily="18" charset="0"/>
                          <a:ea typeface="+mn-ea"/>
                          <a:cs typeface="Times New Roman" panose="02020603050405020304" pitchFamily="18" charset="0"/>
                        </a:rPr>
                        <a:t>, c 1995 Prentice-Hall, Inc.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Chapter 9</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265-294</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Times New Roman" panose="02020603050405020304" pitchFamily="18" charset="0"/>
                          <a:ea typeface="+mn-ea"/>
                          <a:cs typeface="Times New Roman" panose="02020603050405020304" pitchFamily="18" charset="0"/>
                        </a:rPr>
                        <a:t>Give a description about different</a:t>
                      </a:r>
                      <a:r>
                        <a:rPr lang="en-IN" sz="1400" kern="1200" baseline="0" dirty="0">
                          <a:solidFill>
                            <a:schemeClr val="tx1"/>
                          </a:solidFill>
                          <a:latin typeface="Times New Roman" panose="02020603050405020304" pitchFamily="18" charset="0"/>
                          <a:ea typeface="+mn-ea"/>
                          <a:cs typeface="Times New Roman" panose="02020603050405020304" pitchFamily="18" charset="0"/>
                        </a:rPr>
                        <a:t> types of inference rules in first order logic and chaining </a:t>
                      </a:r>
                      <a:r>
                        <a:rPr lang="en-IN" sz="1400" kern="1200" dirty="0">
                          <a:solidFill>
                            <a:schemeClr val="tx1"/>
                          </a:solidFill>
                          <a:latin typeface="Times New Roman" panose="02020603050405020304" pitchFamily="18" charset="0"/>
                          <a:ea typeface="+mn-ea"/>
                          <a:cs typeface="Times New Roman" panose="02020603050405020304" pitchFamily="18" charset="0"/>
                        </a:rPr>
                        <a:t>with examples.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Times New Roman" panose="02020603050405020304" pitchFamily="18" charset="0"/>
                          <a:ea typeface="+mn-ea"/>
                          <a:cs typeface="Times New Roman" panose="02020603050405020304" pitchFamily="18" charset="0"/>
                          <a:hlinkClick r:id="" action="ppaction://noaction"/>
                        </a:rPr>
                        <a:t>https://www.cin.ufpe.br/~tfl2/artificial-intelligence-modern-approach.9780131038059.25368.pdf</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E- Book Link</a:t>
            </a:r>
          </a:p>
        </p:txBody>
      </p:sp>
    </p:spTree>
    <p:custDataLst>
      <p:tags r:id="rId1"/>
    </p:custDataLst>
    <p:extLst>
      <p:ext uri="{BB962C8B-B14F-4D97-AF65-F5344CB8AC3E}">
        <p14:creationId xmlns:p14="http://schemas.microsoft.com/office/powerpoint/2010/main" val="351987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21440" y="6356349"/>
            <a:ext cx="527819" cy="365125"/>
          </a:xfrm>
        </p:spPr>
        <p:txBody>
          <a:bodyPr/>
          <a:lstStyle/>
          <a:p>
            <a:fld id="{EF369875-3547-471E-A8DD-BB6BF69B36A1}" type="slidenum">
              <a:rPr lang="en-IN" smtClean="0"/>
              <a:pPr/>
              <a:t>7</a:t>
            </a:fld>
            <a:endParaRPr lang="en-IN"/>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Knowledge Base</a:t>
            </a:r>
          </a:p>
        </p:txBody>
      </p:sp>
      <p:sp>
        <p:nvSpPr>
          <p:cNvPr id="6" name="Rectangle 4"/>
          <p:cNvSpPr>
            <a:spLocks noChangeArrowheads="1"/>
          </p:cNvSpPr>
          <p:nvPr/>
        </p:nvSpPr>
        <p:spPr bwMode="auto">
          <a:xfrm>
            <a:off x="1130300" y="1738313"/>
            <a:ext cx="10918959" cy="52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smtClean="0">
                <a:latin typeface="Times New Roman" panose="02020603050405020304" pitchFamily="18" charset="0"/>
                <a:cs typeface="Times New Roman" pitchFamily="18" charset="0"/>
              </a:rPr>
              <a:t>An </a:t>
            </a:r>
            <a:r>
              <a:rPr lang="en-US" sz="2000" dirty="0">
                <a:latin typeface="Times New Roman" pitchFamily="18" charset="0"/>
                <a:cs typeface="Times New Roman" pitchFamily="18" charset="0"/>
              </a:rPr>
              <a:t>intelligent agent needs </a:t>
            </a:r>
            <a:r>
              <a:rPr lang="en-US" sz="2000" b="1" dirty="0">
                <a:latin typeface="Times New Roman" pitchFamily="18" charset="0"/>
                <a:cs typeface="Times New Roman" pitchFamily="18" charset="0"/>
              </a:rPr>
              <a:t>knowledge</a:t>
            </a:r>
            <a:r>
              <a:rPr lang="en-US" sz="2000" dirty="0">
                <a:latin typeface="Times New Roman" pitchFamily="18" charset="0"/>
                <a:cs typeface="Times New Roman" pitchFamily="18" charset="0"/>
              </a:rPr>
              <a:t> about the real world for taking decisions and </a:t>
            </a:r>
            <a:r>
              <a:rPr lang="en-US" sz="2000" b="1" dirty="0">
                <a:latin typeface="Times New Roman" pitchFamily="18" charset="0"/>
                <a:cs typeface="Times New Roman" pitchFamily="18" charset="0"/>
              </a:rPr>
              <a:t>reasoning</a:t>
            </a:r>
            <a:r>
              <a:rPr lang="en-US" sz="2000" dirty="0">
                <a:latin typeface="Times New Roman" pitchFamily="18" charset="0"/>
                <a:cs typeface="Times New Roman" pitchFamily="18" charset="0"/>
              </a:rPr>
              <a:t> to act efficiently. </a:t>
            </a:r>
          </a:p>
          <a:p>
            <a:pPr marL="342900" indent="-342900">
              <a:lnSpc>
                <a:spcPct val="150000"/>
              </a:lnSpc>
            </a:pPr>
            <a:r>
              <a:rPr lang="en-US" sz="2000" dirty="0">
                <a:latin typeface="Times New Roman" pitchFamily="18" charset="0"/>
                <a:cs typeface="Times New Roman" pitchFamily="18" charset="0"/>
              </a:rPr>
              <a:t>Knowledge-based agents are those agents who have the capability of </a:t>
            </a:r>
            <a:r>
              <a:rPr lang="en-US" sz="2000" b="1" dirty="0">
                <a:latin typeface="Times New Roman" pitchFamily="18" charset="0"/>
                <a:cs typeface="Times New Roman" pitchFamily="18" charset="0"/>
              </a:rPr>
              <a:t>maintaining an internal state of knowledge, reason over that knowledge, update their knowledge after observations and take actions. These agents can represent the world with some formal representation and act intelligently</a:t>
            </a:r>
            <a:r>
              <a:rPr lang="en-US" sz="2000" dirty="0">
                <a:latin typeface="Times New Roman" pitchFamily="18" charset="0"/>
                <a:cs typeface="Times New Roman" pitchFamily="18" charset="0"/>
              </a:rPr>
              <a:t>.</a:t>
            </a:r>
          </a:p>
          <a:p>
            <a:pPr marL="342900" indent="-342900">
              <a:lnSpc>
                <a:spcPct val="150000"/>
              </a:lnSpc>
            </a:pPr>
            <a:r>
              <a:rPr lang="en-US" sz="2000" dirty="0">
                <a:latin typeface="Times New Roman" pitchFamily="18" charset="0"/>
                <a:cs typeface="Times New Roman" pitchFamily="18" charset="0"/>
              </a:rPr>
              <a:t>Knowledge-based agents are composed of two main parts: </a:t>
            </a:r>
          </a:p>
          <a:p>
            <a:pPr lvl="1">
              <a:lnSpc>
                <a:spcPct val="150000"/>
              </a:lnSpc>
            </a:pPr>
            <a:r>
              <a:rPr lang="en-US" sz="2000" b="1" dirty="0">
                <a:latin typeface="Times New Roman" pitchFamily="18" charset="0"/>
                <a:cs typeface="Times New Roman" pitchFamily="18" charset="0"/>
              </a:rPr>
              <a:t>Knowledge-base and</a:t>
            </a:r>
            <a:endParaRPr lang="en-US" sz="2000" dirty="0">
              <a:latin typeface="Times New Roman" pitchFamily="18" charset="0"/>
              <a:cs typeface="Times New Roman" pitchFamily="18" charset="0"/>
            </a:endParaRPr>
          </a:p>
          <a:p>
            <a:pPr lvl="1">
              <a:lnSpc>
                <a:spcPct val="150000"/>
              </a:lnSpc>
            </a:pPr>
            <a:r>
              <a:rPr lang="en-US" sz="2000" b="1" dirty="0">
                <a:latin typeface="Times New Roman" pitchFamily="18" charset="0"/>
                <a:cs typeface="Times New Roman" pitchFamily="18" charset="0"/>
              </a:rPr>
              <a:t>Inference </a:t>
            </a:r>
            <a:r>
              <a:rPr lang="en-US" sz="2000" b="1" dirty="0" smtClean="0">
                <a:latin typeface="Times New Roman" pitchFamily="18" charset="0"/>
                <a:cs typeface="Times New Roman" pitchFamily="18" charset="0"/>
              </a:rPr>
              <a:t>system</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pPr>
            <a:r>
              <a:rPr lang="en-US" sz="2000" dirty="0">
                <a:latin typeface="Times New Roman" panose="02020603050405020304" pitchFamily="18" charset="0"/>
                <a:cs typeface="Times New Roman" panose="02020603050405020304" pitchFamily="18" charset="0"/>
              </a:rPr>
              <a:t>Standard </a:t>
            </a:r>
            <a:r>
              <a:rPr lang="en-US" sz="2000" dirty="0" smtClean="0">
                <a:latin typeface="Times New Roman" panose="02020603050405020304" pitchFamily="18" charset="0"/>
                <a:cs typeface="Times New Roman" panose="02020603050405020304" pitchFamily="18" charset="0"/>
              </a:rPr>
              <a:t>search</a:t>
            </a:r>
            <a:endParaRPr lang="en-US"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322690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207034" y="1227158"/>
            <a:ext cx="11744560" cy="1154162"/>
          </a:xfrm>
          <a:prstGeom prst="rect">
            <a:avLst/>
          </a:prstGeom>
        </p:spPr>
        <p:txBody>
          <a:bodyPr wrap="square" lIns="0" tIns="0" rIns="0" bIns="0">
            <a:spAutoFit/>
          </a:bodyPr>
          <a:lstStyle/>
          <a:p>
            <a:pPr>
              <a:lnSpc>
                <a:spcPct val="150000"/>
              </a:lnSpc>
              <a:defRPr/>
            </a:pPr>
            <a:r>
              <a:rPr lang="en-US" sz="2200" b="1" spc="-25" dirty="0">
                <a:latin typeface="Helvetica" panose="020B0604020202020204" pitchFamily="2" charset="0"/>
              </a:rPr>
              <a:t> </a:t>
            </a:r>
            <a:endParaRPr lang="en-US" sz="2400" dirty="0"/>
          </a:p>
          <a:p>
            <a:pPr>
              <a:defRPr/>
            </a:pPr>
            <a:r>
              <a:rPr lang="en-US" sz="2400" dirty="0"/>
              <a:t>	</a:t>
            </a:r>
          </a:p>
          <a:p>
            <a:pPr marL="12739">
              <a:tabLst>
                <a:tab pos="356702" algn="l"/>
              </a:tabLst>
              <a:defRPr/>
            </a:pPr>
            <a:endParaRPr dirty="0">
              <a:latin typeface="Helvetica" panose="020B0604020202020204" pitchFamily="2" charset="0"/>
              <a:cs typeface="Times New Roman"/>
            </a:endParaRPr>
          </a:p>
        </p:txBody>
      </p:sp>
      <p:sp>
        <p:nvSpPr>
          <p:cNvPr id="2" name="Slide Number Placeholder 1"/>
          <p:cNvSpPr>
            <a:spLocks noGrp="1"/>
          </p:cNvSpPr>
          <p:nvPr>
            <p:ph type="sldNum" sz="quarter" idx="4294967295"/>
          </p:nvPr>
        </p:nvSpPr>
        <p:spPr>
          <a:xfrm>
            <a:off x="11521440" y="6356349"/>
            <a:ext cx="527819" cy="365125"/>
          </a:xfrm>
        </p:spPr>
        <p:txBody>
          <a:bodyPr/>
          <a:lstStyle/>
          <a:p>
            <a:fld id="{EF369875-3547-471E-A8DD-BB6BF69B36A1}" type="slidenum">
              <a:rPr lang="en-IN" smtClean="0"/>
              <a:pPr/>
              <a:t>8</a:t>
            </a:fld>
            <a:endParaRPr lang="en-IN"/>
          </a:p>
        </p:txBody>
      </p:sp>
      <p:sp>
        <p:nvSpPr>
          <p:cNvPr id="6"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Knowledge Engineering</a:t>
            </a:r>
          </a:p>
        </p:txBody>
      </p:sp>
      <p:sp>
        <p:nvSpPr>
          <p:cNvPr id="8" name="Rectangle 4"/>
          <p:cNvSpPr>
            <a:spLocks noChangeArrowheads="1"/>
          </p:cNvSpPr>
          <p:nvPr/>
        </p:nvSpPr>
        <p:spPr bwMode="auto">
          <a:xfrm>
            <a:off x="1130300" y="1738313"/>
            <a:ext cx="10918959" cy="507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b="1" dirty="0">
                <a:latin typeface="Times New Roman" pitchFamily="18" charset="0"/>
                <a:cs typeface="Times New Roman" pitchFamily="18" charset="0"/>
              </a:rPr>
              <a:t>The process of building a knowledge base is called knowledge engineering and that is in the first-order logic.</a:t>
            </a:r>
          </a:p>
          <a:p>
            <a:pPr marL="342900" indent="-342900">
              <a:lnSpc>
                <a:spcPct val="150000"/>
              </a:lnSpc>
            </a:pPr>
            <a:r>
              <a:rPr lang="en-US" sz="2000" b="1" dirty="0">
                <a:latin typeface="Times New Roman" pitchFamily="18" charset="0"/>
                <a:cs typeface="Times New Roman" pitchFamily="18" charset="0"/>
              </a:rPr>
              <a:t>A knowledge </a:t>
            </a:r>
            <a:r>
              <a:rPr lang="en-US" sz="2000" dirty="0">
                <a:latin typeface="Times New Roman" pitchFamily="18" charset="0"/>
                <a:cs typeface="Times New Roman" pitchFamily="18" charset="0"/>
              </a:rPr>
              <a:t>engineer is someone who investigates a particular domain, determines what concepts are important in that domain, and creates a formal representation of the objects and relations in the domain.</a:t>
            </a:r>
          </a:p>
          <a:p>
            <a:pPr marL="342900" indent="-342900">
              <a:lnSpc>
                <a:spcPct val="150000"/>
              </a:lnSpc>
            </a:pPr>
            <a:r>
              <a:rPr lang="en-IN" sz="2000" dirty="0">
                <a:latin typeface="Times New Roman" pitchFamily="18" charset="0"/>
                <a:cs typeface="Times New Roman" pitchFamily="18" charset="0"/>
              </a:rPr>
              <a:t> 5 steps of </a:t>
            </a:r>
            <a:r>
              <a:rPr lang="en-US" sz="2000" dirty="0">
                <a:latin typeface="Times New Roman" pitchFamily="18" charset="0"/>
                <a:cs typeface="Times New Roman" pitchFamily="18" charset="0"/>
              </a:rPr>
              <a:t>Knowledge Engineering process.</a:t>
            </a:r>
          </a:p>
          <a:p>
            <a:pPr marL="342900" indent="-342900">
              <a:lnSpc>
                <a:spcPct val="150000"/>
              </a:lnSpc>
            </a:pP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Process of acquiring knowledge from experts and building knowledge base:</a:t>
            </a:r>
          </a:p>
          <a:p>
            <a:pPr lvl="1"/>
            <a:r>
              <a:rPr lang="en-US" sz="2000" dirty="0">
                <a:latin typeface="Times New Roman" pitchFamily="18" charset="0"/>
                <a:cs typeface="Times New Roman" pitchFamily="18" charset="0"/>
              </a:rPr>
              <a:t>Narrow perspective</a:t>
            </a:r>
          </a:p>
          <a:p>
            <a:pPr lvl="2"/>
            <a:r>
              <a:rPr lang="en-US" dirty="0">
                <a:latin typeface="Times New Roman" pitchFamily="18" charset="0"/>
                <a:cs typeface="Times New Roman" pitchFamily="18" charset="0"/>
              </a:rPr>
              <a:t>Knowledge acquisition, representation, validation, inference, maintenance</a:t>
            </a:r>
          </a:p>
          <a:p>
            <a:pPr lvl="1"/>
            <a:r>
              <a:rPr lang="en-US" sz="2000" dirty="0">
                <a:latin typeface="Times New Roman" pitchFamily="18" charset="0"/>
                <a:cs typeface="Times New Roman" pitchFamily="18" charset="0"/>
              </a:rPr>
              <a:t>Broad perspective</a:t>
            </a:r>
          </a:p>
          <a:p>
            <a:pPr lvl="2"/>
            <a:r>
              <a:rPr lang="en-US" dirty="0">
                <a:latin typeface="Times New Roman" pitchFamily="18" charset="0"/>
                <a:cs typeface="Times New Roman" pitchFamily="18" charset="0"/>
              </a:rPr>
              <a:t>Process of developing and maintaining intelligent </a:t>
            </a:r>
            <a:r>
              <a:rPr lang="en-US" dirty="0" smtClean="0">
                <a:latin typeface="Times New Roman" pitchFamily="18" charset="0"/>
                <a:cs typeface="Times New Roman" pitchFamily="18" charset="0"/>
              </a:rPr>
              <a:t>system</a:t>
            </a:r>
            <a:endParaRPr lang="en-US"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203889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21440" y="6356349"/>
            <a:ext cx="527819" cy="365125"/>
          </a:xfrm>
        </p:spPr>
        <p:txBody>
          <a:bodyPr/>
          <a:lstStyle/>
          <a:p>
            <a:fld id="{EF369875-3547-471E-A8DD-BB6BF69B36A1}" type="slidenum">
              <a:rPr lang="en-IN" smtClean="0"/>
              <a:pPr/>
              <a:t>9</a:t>
            </a:fld>
            <a:endParaRPr lang="en-IN" dirty="0"/>
          </a:p>
        </p:txBody>
      </p:sp>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Knowledge engineering processes</a:t>
            </a:r>
          </a:p>
        </p:txBody>
      </p:sp>
      <p:sp>
        <p:nvSpPr>
          <p:cNvPr id="6" name="Rectangle 4"/>
          <p:cNvSpPr>
            <a:spLocks noChangeArrowheads="1"/>
          </p:cNvSpPr>
          <p:nvPr/>
        </p:nvSpPr>
        <p:spPr bwMode="auto">
          <a:xfrm>
            <a:off x="1130300" y="1738313"/>
            <a:ext cx="10918959" cy="507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a:pPr>
            <a:r>
              <a:rPr lang="en-US" sz="2000" b="1" dirty="0">
                <a:latin typeface="Times New Roman" pitchFamily="18" charset="0"/>
                <a:cs typeface="Times New Roman" pitchFamily="18" charset="0"/>
              </a:rPr>
              <a:t>Acquisition of knowledge</a:t>
            </a:r>
          </a:p>
          <a:p>
            <a:pPr lvl="1">
              <a:lnSpc>
                <a:spcPct val="150000"/>
              </a:lnSpc>
            </a:pPr>
            <a:r>
              <a:rPr lang="en-US" sz="2000" dirty="0" smtClean="0">
                <a:latin typeface="Times New Roman" pitchFamily="18" charset="0"/>
                <a:cs typeface="Times New Roman" pitchFamily="18" charset="0"/>
              </a:rPr>
              <a:t>General </a:t>
            </a:r>
            <a:r>
              <a:rPr lang="en-US" sz="2000" dirty="0">
                <a:latin typeface="Times New Roman" pitchFamily="18" charset="0"/>
                <a:cs typeface="Times New Roman" pitchFamily="18" charset="0"/>
              </a:rPr>
              <a:t>knowledge or meta-knowledge</a:t>
            </a:r>
          </a:p>
          <a:p>
            <a:pPr lvl="1">
              <a:lnSpc>
                <a:spcPct val="150000"/>
              </a:lnSpc>
            </a:pPr>
            <a:r>
              <a:rPr lang="en-US" sz="2000" dirty="0" smtClean="0">
                <a:latin typeface="Times New Roman" pitchFamily="18" charset="0"/>
                <a:cs typeface="Times New Roman" pitchFamily="18" charset="0"/>
              </a:rPr>
              <a:t>From </a:t>
            </a:r>
            <a:r>
              <a:rPr lang="en-US" sz="2000" dirty="0">
                <a:latin typeface="Times New Roman" pitchFamily="18" charset="0"/>
                <a:cs typeface="Times New Roman" pitchFamily="18" charset="0"/>
              </a:rPr>
              <a:t>experts, books, documents, sensors, and files</a:t>
            </a:r>
          </a:p>
          <a:p>
            <a:pPr marL="457200" indent="-457200">
              <a:lnSpc>
                <a:spcPct val="150000"/>
              </a:lnSpc>
              <a:buFont typeface="+mj-lt"/>
              <a:buAutoNum type="arabicPeriod"/>
            </a:pPr>
            <a:r>
              <a:rPr lang="en-US" sz="2000" b="1" dirty="0">
                <a:latin typeface="Times New Roman" pitchFamily="18" charset="0"/>
                <a:cs typeface="Times New Roman" pitchFamily="18" charset="0"/>
              </a:rPr>
              <a:t>Knowledge representation</a:t>
            </a:r>
          </a:p>
          <a:p>
            <a:pPr lvl="1">
              <a:lnSpc>
                <a:spcPct val="150000"/>
              </a:lnSpc>
            </a:pPr>
            <a:r>
              <a:rPr lang="en-US" sz="2000" dirty="0" smtClean="0">
                <a:latin typeface="Times New Roman" pitchFamily="18" charset="0"/>
                <a:cs typeface="Times New Roman" pitchFamily="18" charset="0"/>
              </a:rPr>
              <a:t>Organized </a:t>
            </a:r>
            <a:r>
              <a:rPr lang="en-US" sz="2000" dirty="0">
                <a:latin typeface="Times New Roman" pitchFamily="18" charset="0"/>
                <a:cs typeface="Times New Roman" pitchFamily="18" charset="0"/>
              </a:rPr>
              <a:t>knowledge</a:t>
            </a:r>
          </a:p>
          <a:p>
            <a:pPr marL="457200" indent="-457200">
              <a:lnSpc>
                <a:spcPct val="150000"/>
              </a:lnSpc>
              <a:buFont typeface="+mj-lt"/>
              <a:buAutoNum type="arabicPeriod"/>
            </a:pPr>
            <a:r>
              <a:rPr lang="en-US" sz="2000" b="1" dirty="0">
                <a:latin typeface="Times New Roman" pitchFamily="18" charset="0"/>
                <a:cs typeface="Times New Roman" pitchFamily="18" charset="0"/>
              </a:rPr>
              <a:t>Knowledge validation and verification</a:t>
            </a:r>
          </a:p>
          <a:p>
            <a:pPr marL="457200" indent="-457200">
              <a:lnSpc>
                <a:spcPct val="150000"/>
              </a:lnSpc>
              <a:buFont typeface="+mj-lt"/>
              <a:buAutoNum type="arabicPeriod"/>
            </a:pPr>
            <a:r>
              <a:rPr lang="en-US" sz="2000" b="1" dirty="0">
                <a:latin typeface="Times New Roman" pitchFamily="18" charset="0"/>
                <a:cs typeface="Times New Roman" pitchFamily="18" charset="0"/>
              </a:rPr>
              <a:t>Inferences</a:t>
            </a:r>
          </a:p>
          <a:p>
            <a:pPr lvl="1">
              <a:lnSpc>
                <a:spcPct val="150000"/>
              </a:lnSpc>
            </a:pPr>
            <a:r>
              <a:rPr lang="en-US" sz="2000" dirty="0" smtClean="0">
                <a:latin typeface="Times New Roman" pitchFamily="18" charset="0"/>
                <a:cs typeface="Times New Roman" pitchFamily="18" charset="0"/>
              </a:rPr>
              <a:t>Software </a:t>
            </a:r>
            <a:r>
              <a:rPr lang="en-US" sz="2000" dirty="0">
                <a:latin typeface="Times New Roman" pitchFamily="18" charset="0"/>
                <a:cs typeface="Times New Roman" pitchFamily="18" charset="0"/>
              </a:rPr>
              <a:t>designed to pass statistical sample data to generalizations </a:t>
            </a:r>
          </a:p>
          <a:p>
            <a:pPr marL="457200" indent="-457200">
              <a:lnSpc>
                <a:spcPct val="150000"/>
              </a:lnSpc>
              <a:buFont typeface="+mj-lt"/>
              <a:buAutoNum type="arabicPeriod"/>
            </a:pPr>
            <a:r>
              <a:rPr lang="en-US" sz="2000" b="1" dirty="0">
                <a:latin typeface="Times New Roman" pitchFamily="18" charset="0"/>
                <a:cs typeface="Times New Roman" pitchFamily="18" charset="0"/>
              </a:rPr>
              <a:t>Explanation and justification capabilities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7734</TotalTime>
  <Words>3085</Words>
  <Application>Microsoft Office PowerPoint</Application>
  <PresentationFormat>Widescreen</PresentationFormat>
  <Paragraphs>511</Paragraphs>
  <Slides>62</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Bookman Old Style</vt:lpstr>
      <vt:lpstr>Calibri</vt:lpstr>
      <vt:lpstr>Calibri Light</vt:lpstr>
      <vt:lpstr>Helvetica</vt:lpstr>
      <vt:lpstr>Monotype Corsiva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Knowledge engineering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iNurture</cp:lastModifiedBy>
  <cp:revision>387</cp:revision>
  <dcterms:created xsi:type="dcterms:W3CDTF">2018-01-29T06:10:27Z</dcterms:created>
  <dcterms:modified xsi:type="dcterms:W3CDTF">2020-03-12T06:34:57Z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1CAB4DCC-0C70-4364-B017-0190E988CF24</vt:lpwstr>
  </property>
  <property fmtid="{D5CDD505-2E9C-101B-9397-08002B2CF9AE}" pid="3" name="ArticulatePath">
    <vt:lpwstr>Constraint satisfaction problem</vt:lpwstr>
  </property>
</Properties>
</file>