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42" r:id="rId3"/>
    <p:sldId id="471" r:id="rId4"/>
    <p:sldId id="472" r:id="rId5"/>
    <p:sldId id="473" r:id="rId6"/>
    <p:sldId id="474" r:id="rId7"/>
    <p:sldId id="257" r:id="rId8"/>
    <p:sldId id="258" r:id="rId9"/>
    <p:sldId id="259" r:id="rId10"/>
    <p:sldId id="475" r:id="rId11"/>
    <p:sldId id="477" r:id="rId12"/>
    <p:sldId id="476" r:id="rId13"/>
    <p:sldId id="260" r:id="rId14"/>
    <p:sldId id="478" r:id="rId15"/>
    <p:sldId id="479" r:id="rId16"/>
    <p:sldId id="480" r:id="rId17"/>
    <p:sldId id="482" r:id="rId18"/>
    <p:sldId id="483" r:id="rId19"/>
    <p:sldId id="484" r:id="rId20"/>
    <p:sldId id="487" r:id="rId21"/>
    <p:sldId id="488" r:id="rId22"/>
    <p:sldId id="489" r:id="rId23"/>
    <p:sldId id="490" r:id="rId24"/>
    <p:sldId id="491" r:id="rId25"/>
    <p:sldId id="492" r:id="rId26"/>
    <p:sldId id="493" r:id="rId27"/>
    <p:sldId id="494" r:id="rId28"/>
    <p:sldId id="495" r:id="rId29"/>
    <p:sldId id="496" r:id="rId30"/>
    <p:sldId id="497" r:id="rId31"/>
    <p:sldId id="498" r:id="rId32"/>
    <p:sldId id="511" r:id="rId33"/>
    <p:sldId id="501" r:id="rId34"/>
    <p:sldId id="502" r:id="rId35"/>
    <p:sldId id="503" r:id="rId36"/>
    <p:sldId id="504" r:id="rId37"/>
    <p:sldId id="505" r:id="rId38"/>
    <p:sldId id="506" r:id="rId39"/>
    <p:sldId id="507" r:id="rId40"/>
    <p:sldId id="508" r:id="rId41"/>
    <p:sldId id="509" r:id="rId42"/>
    <p:sldId id="510" r:id="rId43"/>
    <p:sldId id="325" r:id="rId44"/>
    <p:sldId id="333" r:id="rId45"/>
    <p:sldId id="334" r:id="rId46"/>
    <p:sldId id="335" r:id="rId47"/>
    <p:sldId id="336" r:id="rId48"/>
    <p:sldId id="337" r:id="rId49"/>
    <p:sldId id="338" r:id="rId50"/>
    <p:sldId id="328" r:id="rId51"/>
    <p:sldId id="329" r:id="rId52"/>
    <p:sldId id="512" r:id="rId53"/>
    <p:sldId id="456" r:id="rId54"/>
    <p:sldId id="458" r:id="rId55"/>
    <p:sldId id="457" r:id="rId56"/>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158" autoAdjust="0"/>
  </p:normalViewPr>
  <p:slideViewPr>
    <p:cSldViewPr snapToGrid="0">
      <p:cViewPr varScale="1">
        <p:scale>
          <a:sx n="74" d="100"/>
          <a:sy n="74" d="100"/>
        </p:scale>
        <p:origin x="57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07609-B867-4841-A613-288A616E5FD9}" type="datetimeFigureOut">
              <a:rPr lang="en-IN" smtClean="0"/>
              <a:pPr/>
              <a:t>12-03-2020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59DCA-A91D-4DBA-9EA2-88165F1A1CD8}" type="slidenum">
              <a:rPr lang="en-IN" smtClean="0"/>
              <a:pPr/>
              <a:t>‹#›</a:t>
            </a:fld>
            <a:endParaRPr lang="en-IN"/>
          </a:p>
        </p:txBody>
      </p:sp>
    </p:spTree>
    <p:extLst>
      <p:ext uri="{BB962C8B-B14F-4D97-AF65-F5344CB8AC3E}">
        <p14:creationId xmlns:p14="http://schemas.microsoft.com/office/powerpoint/2010/main" val="141914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lanturing.net/turing_archive/pages/reference%20articles/what%20is%20ai.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a:t>
            </a:fld>
            <a:endParaRPr lang="en-IN"/>
          </a:p>
        </p:txBody>
      </p:sp>
    </p:spTree>
    <p:extLst>
      <p:ext uri="{BB962C8B-B14F-4D97-AF65-F5344CB8AC3E}">
        <p14:creationId xmlns:p14="http://schemas.microsoft.com/office/powerpoint/2010/main" val="2775859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https://www.javatpoint.com/the-wumpus-world-in-artificial-intelligence</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15</a:t>
            </a:fld>
            <a:endParaRPr lang="en-IN"/>
          </a:p>
        </p:txBody>
      </p:sp>
    </p:spTree>
    <p:extLst>
      <p:ext uri="{BB962C8B-B14F-4D97-AF65-F5344CB8AC3E}">
        <p14:creationId xmlns:p14="http://schemas.microsoft.com/office/powerpoint/2010/main" val="3285587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Note: The</a:t>
            </a:r>
            <a:r>
              <a:rPr lang="en-IN" baseline="0" dirty="0"/>
              <a:t> image is taken from </a:t>
            </a:r>
            <a:r>
              <a:rPr lang="en-IN" dirty="0"/>
              <a:t>Source: https://www.javatpoint.com/the-wumpus-world-in-artificial-intelligence.</a:t>
            </a:r>
            <a:endParaRPr lang="en-US" dirty="0"/>
          </a:p>
          <a:p>
            <a:pPr>
              <a:lnSpc>
                <a:spcPct val="90000"/>
              </a:lnSpc>
            </a:pPr>
            <a:endParaRPr lang="en-US" dirty="0"/>
          </a:p>
          <a:p>
            <a:pPr>
              <a:lnSpc>
                <a:spcPct val="90000"/>
              </a:lnSpc>
            </a:pPr>
            <a:r>
              <a:rPr lang="en-US" dirty="0"/>
              <a:t>The </a:t>
            </a:r>
            <a:r>
              <a:rPr lang="en-US" dirty="0" err="1"/>
              <a:t>Wumpus</a:t>
            </a:r>
            <a:r>
              <a:rPr lang="en-US" dirty="0"/>
              <a:t> computer game.</a:t>
            </a:r>
          </a:p>
          <a:p>
            <a:pPr>
              <a:lnSpc>
                <a:spcPct val="90000"/>
              </a:lnSpc>
            </a:pPr>
            <a:r>
              <a:rPr lang="en-US" dirty="0"/>
              <a:t>The agent explores a cave consisting of rooms connected by passageways. </a:t>
            </a:r>
          </a:p>
          <a:p>
            <a:pPr>
              <a:lnSpc>
                <a:spcPct val="90000"/>
              </a:lnSpc>
            </a:pPr>
            <a:r>
              <a:rPr lang="en-US" dirty="0"/>
              <a:t>Lurking somewhere in the cave is </a:t>
            </a:r>
            <a:r>
              <a:rPr lang="en-US" sz="2800" b="1" dirty="0">
                <a:solidFill>
                  <a:srgbClr val="FF0000"/>
                </a:solidFill>
              </a:rPr>
              <a:t>the </a:t>
            </a:r>
            <a:r>
              <a:rPr lang="en-US" sz="2800" b="1" dirty="0" err="1">
                <a:solidFill>
                  <a:srgbClr val="FF0000"/>
                </a:solidFill>
              </a:rPr>
              <a:t>Wumpus</a:t>
            </a:r>
            <a:r>
              <a:rPr lang="en-US" dirty="0"/>
              <a:t>, a beast that </a:t>
            </a:r>
            <a:r>
              <a:rPr lang="en-US" u="sng" dirty="0"/>
              <a:t>eats any agent</a:t>
            </a:r>
            <a:r>
              <a:rPr lang="en-US" dirty="0"/>
              <a:t> that enters its room. </a:t>
            </a:r>
          </a:p>
          <a:p>
            <a:pPr>
              <a:lnSpc>
                <a:spcPct val="90000"/>
              </a:lnSpc>
            </a:pPr>
            <a:r>
              <a:rPr lang="en-US" dirty="0"/>
              <a:t>Some rooms contain </a:t>
            </a:r>
            <a:r>
              <a:rPr lang="en-US" dirty="0">
                <a:solidFill>
                  <a:srgbClr val="FF0000"/>
                </a:solidFill>
              </a:rPr>
              <a:t>bottomless pits</a:t>
            </a:r>
            <a:r>
              <a:rPr lang="en-US" dirty="0"/>
              <a:t> that </a:t>
            </a:r>
            <a:r>
              <a:rPr lang="en-US" i="0" dirty="0">
                <a:solidFill>
                  <a:schemeClr val="accent2"/>
                </a:solidFill>
              </a:rPr>
              <a:t>trap any agent</a:t>
            </a:r>
            <a:r>
              <a:rPr lang="en-US" i="0" dirty="0"/>
              <a:t> that </a:t>
            </a:r>
            <a:r>
              <a:rPr lang="en-US" dirty="0"/>
              <a:t>wanders into the room. </a:t>
            </a:r>
          </a:p>
          <a:p>
            <a:pPr>
              <a:lnSpc>
                <a:spcPct val="90000"/>
              </a:lnSpc>
            </a:pPr>
            <a:r>
              <a:rPr lang="en-US" dirty="0"/>
              <a:t>Occasionally, there is a </a:t>
            </a:r>
            <a:r>
              <a:rPr lang="en-US" dirty="0">
                <a:solidFill>
                  <a:srgbClr val="FF0000"/>
                </a:solidFill>
              </a:rPr>
              <a:t>heap of gold</a:t>
            </a:r>
            <a:r>
              <a:rPr lang="en-US" dirty="0"/>
              <a:t> in a room.</a:t>
            </a:r>
          </a:p>
          <a:p>
            <a:pPr>
              <a:lnSpc>
                <a:spcPct val="90000"/>
              </a:lnSpc>
            </a:pPr>
            <a:r>
              <a:rPr lang="en-US" dirty="0"/>
              <a:t>The goal is:</a:t>
            </a:r>
          </a:p>
          <a:p>
            <a:pPr lvl="1">
              <a:lnSpc>
                <a:spcPct val="90000"/>
              </a:lnSpc>
            </a:pPr>
            <a:r>
              <a:rPr lang="en-US" dirty="0"/>
              <a:t> </a:t>
            </a:r>
            <a:r>
              <a:rPr lang="en-US" b="1" dirty="0"/>
              <a:t>to collect the gold and </a:t>
            </a:r>
          </a:p>
          <a:p>
            <a:pPr lvl="1">
              <a:lnSpc>
                <a:spcPct val="90000"/>
              </a:lnSpc>
            </a:pPr>
            <a:r>
              <a:rPr lang="en-US" b="1" dirty="0"/>
              <a:t>exit the world </a:t>
            </a:r>
          </a:p>
          <a:p>
            <a:pPr lvl="1">
              <a:lnSpc>
                <a:spcPct val="90000"/>
              </a:lnSpc>
            </a:pPr>
            <a:r>
              <a:rPr lang="en-US" b="1" dirty="0"/>
              <a:t>without being eaten</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16</a:t>
            </a:fld>
            <a:endParaRPr lang="en-IN"/>
          </a:p>
        </p:txBody>
      </p:sp>
    </p:spTree>
    <p:extLst>
      <p:ext uri="{BB962C8B-B14F-4D97-AF65-F5344CB8AC3E}">
        <p14:creationId xmlns:p14="http://schemas.microsoft.com/office/powerpoint/2010/main" val="1739961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86C3E4ED-3980-4D16-8024-1ACC27990FFE}" type="slidenum">
              <a:rPr lang="en-US"/>
              <a:pPr/>
              <a:t>17</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IN" dirty="0"/>
              <a:t>Note: The</a:t>
            </a:r>
            <a:r>
              <a:rPr lang="en-IN" baseline="0" dirty="0"/>
              <a:t> image is taken from </a:t>
            </a:r>
            <a:r>
              <a:rPr lang="en-IN" dirty="0"/>
              <a:t>Source --https://www.ics.uci.edu/~welling/teaching/ICS171fall10/PropLogic171fall10.ppt</a:t>
            </a:r>
          </a:p>
          <a:p>
            <a:pPr eaLnBrk="1" hangingPunct="1"/>
            <a:endParaRPr lang="en-IN" dirty="0"/>
          </a:p>
          <a:p>
            <a:r>
              <a:rPr lang="en-US" dirty="0">
                <a:solidFill>
                  <a:srgbClr val="FF0000"/>
                </a:solidFill>
              </a:rPr>
              <a:t>The agent perceives</a:t>
            </a:r>
            <a:r>
              <a:rPr lang="en-US" dirty="0"/>
              <a:t> </a:t>
            </a:r>
          </a:p>
          <a:p>
            <a:pPr lvl="1"/>
            <a:r>
              <a:rPr lang="en-US" sz="2400" dirty="0"/>
              <a:t>a </a:t>
            </a:r>
            <a:r>
              <a:rPr lang="en-US" sz="2400" dirty="0">
                <a:solidFill>
                  <a:schemeClr val="accent2"/>
                </a:solidFill>
              </a:rPr>
              <a:t>stench</a:t>
            </a:r>
            <a:r>
              <a:rPr lang="en-US" sz="2400" dirty="0"/>
              <a:t> in the square containing the </a:t>
            </a:r>
            <a:r>
              <a:rPr lang="en-US" sz="2400" dirty="0" err="1"/>
              <a:t>wumpus</a:t>
            </a:r>
            <a:r>
              <a:rPr lang="en-US" sz="2400" dirty="0"/>
              <a:t> and in the adjacent squares (not diagonally) </a:t>
            </a:r>
          </a:p>
          <a:p>
            <a:pPr lvl="1"/>
            <a:r>
              <a:rPr lang="en-US" sz="2400" dirty="0"/>
              <a:t>a </a:t>
            </a:r>
            <a:r>
              <a:rPr lang="en-US" sz="2400" dirty="0">
                <a:solidFill>
                  <a:schemeClr val="accent2"/>
                </a:solidFill>
              </a:rPr>
              <a:t>breeze</a:t>
            </a:r>
            <a:r>
              <a:rPr lang="en-US" sz="2400" dirty="0"/>
              <a:t> in the squares adjacent to a pit</a:t>
            </a:r>
          </a:p>
          <a:p>
            <a:pPr lvl="1"/>
            <a:r>
              <a:rPr lang="en-US" sz="2400" dirty="0"/>
              <a:t>a </a:t>
            </a:r>
            <a:r>
              <a:rPr lang="en-US" sz="2400" dirty="0">
                <a:solidFill>
                  <a:schemeClr val="accent2"/>
                </a:solidFill>
              </a:rPr>
              <a:t>glitter</a:t>
            </a:r>
            <a:r>
              <a:rPr lang="en-US" sz="2400" dirty="0"/>
              <a:t> in the square where the gold is</a:t>
            </a:r>
          </a:p>
          <a:p>
            <a:pPr lvl="1"/>
            <a:r>
              <a:rPr lang="en-US" sz="2400" dirty="0"/>
              <a:t>a </a:t>
            </a:r>
            <a:r>
              <a:rPr lang="en-US" sz="2400" dirty="0">
                <a:solidFill>
                  <a:schemeClr val="accent2"/>
                </a:solidFill>
              </a:rPr>
              <a:t>bump</a:t>
            </a:r>
            <a:r>
              <a:rPr lang="en-US" sz="2400" dirty="0"/>
              <a:t>, if it walks into a wall</a:t>
            </a:r>
          </a:p>
          <a:p>
            <a:pPr lvl="1"/>
            <a:r>
              <a:rPr lang="en-US" sz="2400" dirty="0"/>
              <a:t>a </a:t>
            </a:r>
            <a:r>
              <a:rPr lang="en-US" sz="2400" dirty="0">
                <a:solidFill>
                  <a:schemeClr val="accent2"/>
                </a:solidFill>
              </a:rPr>
              <a:t>woeful scream</a:t>
            </a:r>
            <a:r>
              <a:rPr lang="en-US" sz="2400" dirty="0"/>
              <a:t> everywhere in the cave, if the </a:t>
            </a:r>
            <a:r>
              <a:rPr lang="en-US" sz="2400" dirty="0" err="1"/>
              <a:t>wumpus</a:t>
            </a:r>
            <a:r>
              <a:rPr lang="en-US" sz="2400" dirty="0"/>
              <a:t> is killed</a:t>
            </a:r>
            <a:endParaRPr lang="en-US" dirty="0"/>
          </a:p>
          <a:p>
            <a:r>
              <a:rPr lang="en-US" dirty="0"/>
              <a:t>The percepts will be given as a </a:t>
            </a:r>
            <a:r>
              <a:rPr lang="en-US" dirty="0">
                <a:solidFill>
                  <a:srgbClr val="FF0000"/>
                </a:solidFill>
              </a:rPr>
              <a:t>five-symbol list</a:t>
            </a:r>
            <a:r>
              <a:rPr lang="en-US" dirty="0"/>
              <a:t>:</a:t>
            </a:r>
          </a:p>
          <a:p>
            <a:pPr lvl="1"/>
            <a:r>
              <a:rPr lang="en-US" dirty="0"/>
              <a:t> If there is a stench, and a breeze, but no glitter, no bump, and no scream, the percept is </a:t>
            </a:r>
          </a:p>
          <a:p>
            <a:pPr lvl="2">
              <a:buFontTx/>
              <a:buNone/>
            </a:pPr>
            <a:r>
              <a:rPr lang="en-US" sz="2000" dirty="0"/>
              <a:t>[Stench, Breeze, None, None, None]</a:t>
            </a:r>
            <a:r>
              <a:rPr lang="en-US" dirty="0"/>
              <a:t> </a:t>
            </a:r>
          </a:p>
          <a:p>
            <a:r>
              <a:rPr lang="en-US" dirty="0">
                <a:solidFill>
                  <a:schemeClr val="accent2"/>
                </a:solidFill>
              </a:rPr>
              <a:t>The agent can not perceive its own location</a:t>
            </a:r>
            <a:r>
              <a:rPr lang="en-US" dirty="0"/>
              <a:t>. </a:t>
            </a:r>
          </a:p>
          <a:p>
            <a:pPr eaLnBrk="1" hangingPunct="1"/>
            <a:endParaRPr lang="en-US" dirty="0"/>
          </a:p>
        </p:txBody>
      </p:sp>
    </p:spTree>
    <p:extLst>
      <p:ext uri="{BB962C8B-B14F-4D97-AF65-F5344CB8AC3E}">
        <p14:creationId xmlns:p14="http://schemas.microsoft.com/office/powerpoint/2010/main" val="210418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134D2E2-EA1D-48BB-8549-8292E3D26FB4}" type="slidenum">
              <a:rPr lang="en-US"/>
              <a:pPr/>
              <a:t>18</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:https://www.ics.uci.edu/~welling/teaching/ICS171fall10/PropLogic171fall10.ppt</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r>
              <a:rPr lang="en-US" b="1" dirty="0">
                <a:solidFill>
                  <a:srgbClr val="FF0000"/>
                </a:solidFill>
              </a:rPr>
              <a:t>go forward</a:t>
            </a:r>
            <a:r>
              <a:rPr lang="en-US" b="1" dirty="0"/>
              <a:t> </a:t>
            </a:r>
          </a:p>
          <a:p>
            <a:r>
              <a:rPr lang="en-US" b="1" dirty="0">
                <a:solidFill>
                  <a:srgbClr val="FF0000"/>
                </a:solidFill>
              </a:rPr>
              <a:t>turn right</a:t>
            </a:r>
            <a:r>
              <a:rPr lang="en-US" dirty="0"/>
              <a:t> 90 degrees</a:t>
            </a:r>
          </a:p>
          <a:p>
            <a:r>
              <a:rPr lang="en-US" b="1" dirty="0">
                <a:solidFill>
                  <a:srgbClr val="FF0000"/>
                </a:solidFill>
              </a:rPr>
              <a:t>turn left</a:t>
            </a:r>
            <a:r>
              <a:rPr lang="en-US" dirty="0"/>
              <a:t> 90 degrees</a:t>
            </a:r>
          </a:p>
          <a:p>
            <a:r>
              <a:rPr lang="en-US" b="1" dirty="0">
                <a:solidFill>
                  <a:srgbClr val="FF0000"/>
                </a:solidFill>
              </a:rPr>
              <a:t>grab</a:t>
            </a:r>
            <a:r>
              <a:rPr lang="en-US" dirty="0"/>
              <a:t> means pick up an object that is in the same square as the agent</a:t>
            </a:r>
          </a:p>
          <a:p>
            <a:r>
              <a:rPr lang="en-US" b="1" dirty="0">
                <a:solidFill>
                  <a:srgbClr val="FF0000"/>
                </a:solidFill>
              </a:rPr>
              <a:t>shoot</a:t>
            </a:r>
            <a:r>
              <a:rPr lang="en-US" dirty="0"/>
              <a:t> means fire an arrow in a straight line in the direction the agent is looking. </a:t>
            </a:r>
          </a:p>
          <a:p>
            <a:pPr lvl="1"/>
            <a:r>
              <a:rPr lang="en-US" dirty="0"/>
              <a:t>The arrow continues until it either hits and kills the </a:t>
            </a:r>
            <a:r>
              <a:rPr lang="en-US" dirty="0" err="1"/>
              <a:t>wumpus</a:t>
            </a:r>
            <a:r>
              <a:rPr lang="en-US" dirty="0"/>
              <a:t> or hits the wall. </a:t>
            </a:r>
          </a:p>
          <a:p>
            <a:pPr lvl="1"/>
            <a:r>
              <a:rPr lang="en-US" dirty="0"/>
              <a:t>The agent has only one arrow. </a:t>
            </a:r>
          </a:p>
          <a:p>
            <a:pPr lvl="1"/>
            <a:r>
              <a:rPr lang="en-US" dirty="0"/>
              <a:t>Only the first shot has any effect. </a:t>
            </a:r>
          </a:p>
          <a:p>
            <a:r>
              <a:rPr lang="en-US" b="1" dirty="0">
                <a:solidFill>
                  <a:srgbClr val="FF0000"/>
                </a:solidFill>
              </a:rPr>
              <a:t>climb</a:t>
            </a:r>
            <a:r>
              <a:rPr lang="en-US" dirty="0"/>
              <a:t> is used to leave the cave. </a:t>
            </a:r>
          </a:p>
          <a:p>
            <a:pPr lvl="1"/>
            <a:r>
              <a:rPr lang="en-US" dirty="0"/>
              <a:t>Only effective in start field. </a:t>
            </a:r>
          </a:p>
          <a:p>
            <a:r>
              <a:rPr lang="en-US" b="1" dirty="0">
                <a:solidFill>
                  <a:srgbClr val="FF0000"/>
                </a:solidFill>
              </a:rPr>
              <a:t>die</a:t>
            </a:r>
            <a:r>
              <a:rPr lang="en-US" dirty="0"/>
              <a:t>, if the agent enters a square with a pit or a live </a:t>
            </a:r>
            <a:r>
              <a:rPr lang="en-US" dirty="0" err="1"/>
              <a:t>wumpus</a:t>
            </a:r>
            <a:r>
              <a:rPr lang="en-US" dirty="0"/>
              <a:t>.</a:t>
            </a:r>
          </a:p>
          <a:p>
            <a:pPr lvl="1"/>
            <a:r>
              <a:rPr lang="en-US" dirty="0"/>
              <a:t> (No take-backs!)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eaLnBrk="1" hangingPunct="1"/>
            <a:endParaRPr lang="en-US" dirty="0"/>
          </a:p>
        </p:txBody>
      </p:sp>
    </p:spTree>
    <p:extLst>
      <p:ext uri="{BB962C8B-B14F-4D97-AF65-F5344CB8AC3E}">
        <p14:creationId xmlns:p14="http://schemas.microsoft.com/office/powerpoint/2010/main" val="2240242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EC89DDE2-3BF7-4FE3-93FC-6EB950A3B72B}" type="slidenum">
              <a:rPr lang="en-US"/>
              <a:pPr/>
              <a:t>19</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Note: The</a:t>
            </a:r>
            <a:r>
              <a:rPr lang="en-IN" baseline="0" dirty="0"/>
              <a:t> image is taken from </a:t>
            </a:r>
            <a:r>
              <a:rPr lang="en-IN" dirty="0"/>
              <a:t>Source : https://www.ics.uci.edu/~welling/teaching/ICS171fall10/PropLogic171fall10.ppt</a:t>
            </a:r>
            <a:endParaRPr lang="en-US" dirty="0"/>
          </a:p>
          <a:p>
            <a:pPr eaLnBrk="1" hangingPunct="1"/>
            <a:endParaRPr lang="en-IN" dirty="0"/>
          </a:p>
          <a:p>
            <a:pPr eaLnBrk="1" hangingPunct="1"/>
            <a:endParaRPr lang="en-IN" dirty="0"/>
          </a:p>
          <a:p>
            <a:pPr>
              <a:buFontTx/>
              <a:buNone/>
            </a:pPr>
            <a:r>
              <a:rPr lang="en-US" sz="3200" dirty="0"/>
              <a:t>The agent’s goal is to </a:t>
            </a:r>
            <a:r>
              <a:rPr lang="en-US" sz="3200" dirty="0">
                <a:solidFill>
                  <a:srgbClr val="FF0000"/>
                </a:solidFill>
              </a:rPr>
              <a:t>find the gold</a:t>
            </a:r>
            <a:r>
              <a:rPr lang="en-US" sz="3200" dirty="0"/>
              <a:t> and </a:t>
            </a:r>
            <a:r>
              <a:rPr lang="en-US" sz="3200" dirty="0">
                <a:solidFill>
                  <a:srgbClr val="FF0000"/>
                </a:solidFill>
              </a:rPr>
              <a:t>bring it back to the start</a:t>
            </a:r>
            <a:r>
              <a:rPr lang="en-US" sz="3200" dirty="0"/>
              <a:t> as quickly as possible, </a:t>
            </a:r>
            <a:r>
              <a:rPr lang="en-US" sz="3200" dirty="0">
                <a:solidFill>
                  <a:schemeClr val="accent2"/>
                </a:solidFill>
              </a:rPr>
              <a:t>without getting killed</a:t>
            </a:r>
            <a:r>
              <a:rPr lang="en-US" sz="3200" dirty="0"/>
              <a:t>. </a:t>
            </a:r>
          </a:p>
          <a:p>
            <a:pPr lvl="1"/>
            <a:r>
              <a:rPr lang="en-US" sz="3200" dirty="0"/>
              <a:t>1000 points reward for climbing out of the cave with the gold</a:t>
            </a:r>
          </a:p>
          <a:p>
            <a:pPr lvl="1"/>
            <a:r>
              <a:rPr lang="en-US" sz="3200" dirty="0"/>
              <a:t>1 point deducted for every action taken</a:t>
            </a:r>
          </a:p>
          <a:p>
            <a:pPr lvl="1"/>
            <a:r>
              <a:rPr lang="en-US" sz="3200" dirty="0"/>
              <a:t>10000 points penalty for getting killed</a:t>
            </a:r>
            <a:endParaRPr lang="en-US" sz="2800" dirty="0"/>
          </a:p>
          <a:p>
            <a:pPr eaLnBrk="1" hangingPunct="1"/>
            <a:endParaRPr lang="en-US" dirty="0"/>
          </a:p>
        </p:txBody>
      </p:sp>
    </p:spTree>
    <p:extLst>
      <p:ext uri="{BB962C8B-B14F-4D97-AF65-F5344CB8AC3E}">
        <p14:creationId xmlns:p14="http://schemas.microsoft.com/office/powerpoint/2010/main" val="1086691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1CC08B6-58DE-4FBB-A808-F3361A4E4190}" type="slidenum">
              <a:rPr lang="en-US"/>
              <a:pPr/>
              <a:t>20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Note: The</a:t>
            </a:r>
            <a:r>
              <a:rPr lang="en-IN" baseline="0" dirty="0"/>
              <a:t> image is taken from </a:t>
            </a:r>
            <a:r>
              <a:rPr lang="en-IN" dirty="0"/>
              <a:t>Source --https://www.ics.uci.edu/~welling/teaching/ICS171fall10/PropLogic171fall10.ppt</a:t>
            </a:r>
            <a:endParaRPr lang="en-US" dirty="0"/>
          </a:p>
          <a:p>
            <a:pPr eaLnBrk="1" hangingPunct="1"/>
            <a:endParaRPr lang="en-US" dirty="0"/>
          </a:p>
        </p:txBody>
      </p:sp>
    </p:spTree>
    <p:extLst>
      <p:ext uri="{BB962C8B-B14F-4D97-AF65-F5344CB8AC3E}">
        <p14:creationId xmlns:p14="http://schemas.microsoft.com/office/powerpoint/2010/main" val="344339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BAD542A-682A-4936-A74F-3C0BD17D6649}" type="slidenum">
              <a:rPr lang="en-US"/>
              <a:pPr/>
              <a:t>21</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Note: The</a:t>
            </a:r>
            <a:r>
              <a:rPr lang="en-IN" baseline="0" dirty="0"/>
              <a:t> image is taken from </a:t>
            </a:r>
            <a:r>
              <a:rPr lang="en-IN" dirty="0"/>
              <a:t>Source --https://www.ics.uci.edu/~welling/teaching/ICS171fall10/PropLogic171fall10.ppt</a:t>
            </a:r>
            <a:endParaRPr lang="en-US" dirty="0"/>
          </a:p>
          <a:p>
            <a:pPr eaLnBrk="1" hangingPunct="1"/>
            <a:endParaRPr lang="en-US" dirty="0"/>
          </a:p>
        </p:txBody>
      </p:sp>
    </p:spTree>
    <p:extLst>
      <p:ext uri="{BB962C8B-B14F-4D97-AF65-F5344CB8AC3E}">
        <p14:creationId xmlns:p14="http://schemas.microsoft.com/office/powerpoint/2010/main" val="1917203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CB3A17B-6B61-4BD1-AD02-26847F0AA6D7}" type="slidenum">
              <a:rPr lang="en-US"/>
              <a:pPr/>
              <a:t>22</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Note: The</a:t>
            </a:r>
            <a:r>
              <a:rPr lang="en-IN" baseline="0" dirty="0"/>
              <a:t> image is taken from </a:t>
            </a:r>
            <a:r>
              <a:rPr lang="en-IN" dirty="0"/>
              <a:t>Source --https://www.ics.uci.edu/~welling/teaching/ICS171fall10/PropLogic171fall10.ppt</a:t>
            </a:r>
            <a:endParaRPr lang="en-US" dirty="0"/>
          </a:p>
          <a:p>
            <a:pPr eaLnBrk="1" hangingPunct="1"/>
            <a:endParaRPr lang="en-US" dirty="0"/>
          </a:p>
        </p:txBody>
      </p:sp>
    </p:spTree>
    <p:extLst>
      <p:ext uri="{BB962C8B-B14F-4D97-AF65-F5344CB8AC3E}">
        <p14:creationId xmlns:p14="http://schemas.microsoft.com/office/powerpoint/2010/main" val="398328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 : http://web.cecs.pdx.edu/~mperkows/CLASS_410AER/2011.004.Wumpus-world-propositional-logic.ppt</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23</a:t>
            </a:fld>
            <a:endParaRPr lang="en-IN"/>
          </a:p>
        </p:txBody>
      </p:sp>
    </p:spTree>
    <p:extLst>
      <p:ext uri="{BB962C8B-B14F-4D97-AF65-F5344CB8AC3E}">
        <p14:creationId xmlns:p14="http://schemas.microsoft.com/office/powerpoint/2010/main" val="1223077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Note: The</a:t>
            </a:r>
            <a:r>
              <a:rPr lang="en-IN" baseline="0" dirty="0"/>
              <a:t> image is taken from </a:t>
            </a:r>
            <a:r>
              <a:rPr lang="en-IN" dirty="0"/>
              <a:t>Source -- http://web.cecs.pdx.edu/~mperkows/CLASS_410AER/2011.004.Wumpus-world-propositional-logic.ppt</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24</a:t>
            </a:fld>
            <a:endParaRPr lang="en-IN"/>
          </a:p>
        </p:txBody>
      </p:sp>
    </p:spTree>
    <p:extLst>
      <p:ext uri="{BB962C8B-B14F-4D97-AF65-F5344CB8AC3E}">
        <p14:creationId xmlns:p14="http://schemas.microsoft.com/office/powerpoint/2010/main" val="232464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a:t>
            </a:r>
            <a:r>
              <a:rPr lang="en-US" baseline="0" dirty="0"/>
              <a:t> -- </a:t>
            </a:r>
            <a:r>
              <a:rPr lang="en-US" dirty="0"/>
              <a:t>https://www.javatpoint.com/knowledge-representation-in-ai</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7</a:t>
            </a:fld>
            <a:endParaRPr lang="en-IN"/>
          </a:p>
        </p:txBody>
      </p:sp>
    </p:spTree>
    <p:extLst>
      <p:ext uri="{BB962C8B-B14F-4D97-AF65-F5344CB8AC3E}">
        <p14:creationId xmlns:p14="http://schemas.microsoft.com/office/powerpoint/2010/main" val="971742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 http://web.cecs.pdx.edu/~mperkows/CLASS_410AER/2011.004.Wumpus-world-propositional-logic.ppt</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25</a:t>
            </a:fld>
            <a:endParaRPr lang="en-IN"/>
          </a:p>
        </p:txBody>
      </p:sp>
    </p:spTree>
    <p:extLst>
      <p:ext uri="{BB962C8B-B14F-4D97-AF65-F5344CB8AC3E}">
        <p14:creationId xmlns:p14="http://schemas.microsoft.com/office/powerpoint/2010/main" val="3129476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 http://web.cecs.pdx.edu/~mperkows/CLASS_410AER/2011.004.Wumpus-world-propositional-logic.ppt</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26</a:t>
            </a:fld>
            <a:endParaRPr lang="en-IN"/>
          </a:p>
        </p:txBody>
      </p:sp>
    </p:spTree>
    <p:extLst>
      <p:ext uri="{BB962C8B-B14F-4D97-AF65-F5344CB8AC3E}">
        <p14:creationId xmlns:p14="http://schemas.microsoft.com/office/powerpoint/2010/main" val="1351114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 : https://www.cs.swarthmore.edu/~eeaton/teaching/cs63/slides/Logic.ppt</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27</a:t>
            </a:fld>
            <a:endParaRPr lang="en-IN"/>
          </a:p>
        </p:txBody>
      </p:sp>
    </p:spTree>
    <p:extLst>
      <p:ext uri="{BB962C8B-B14F-4D97-AF65-F5344CB8AC3E}">
        <p14:creationId xmlns:p14="http://schemas.microsoft.com/office/powerpoint/2010/main" val="19681177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 https://www.cs.swarthmore.edu/~eeaton/teaching/cs63/slides/Logic.ppt</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28</a:t>
            </a:fld>
            <a:endParaRPr lang="en-IN"/>
          </a:p>
        </p:txBody>
      </p:sp>
    </p:spTree>
    <p:extLst>
      <p:ext uri="{BB962C8B-B14F-4D97-AF65-F5344CB8AC3E}">
        <p14:creationId xmlns:p14="http://schemas.microsoft.com/office/powerpoint/2010/main" val="4278067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 https://www.cs.swarthmore.edu/~eeaton/teaching/cs63/slides/Logic.ppt</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29</a:t>
            </a:fld>
            <a:endParaRPr lang="en-IN"/>
          </a:p>
        </p:txBody>
      </p:sp>
    </p:spTree>
    <p:extLst>
      <p:ext uri="{BB962C8B-B14F-4D97-AF65-F5344CB8AC3E}">
        <p14:creationId xmlns:p14="http://schemas.microsoft.com/office/powerpoint/2010/main" val="645928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 https://www.cs.swarthmore.edu/~eeaton/teaching/cs63/slides/Logic.ppt</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30</a:t>
            </a:fld>
            <a:endParaRPr lang="en-IN"/>
          </a:p>
        </p:txBody>
      </p:sp>
    </p:spTree>
    <p:extLst>
      <p:ext uri="{BB962C8B-B14F-4D97-AF65-F5344CB8AC3E}">
        <p14:creationId xmlns:p14="http://schemas.microsoft.com/office/powerpoint/2010/main" val="3278959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 https://www.cs.swarthmore.edu/~eeaton/teaching/cs63/slides/Logic.ppt</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31</a:t>
            </a:fld>
            <a:endParaRPr lang="en-IN"/>
          </a:p>
        </p:txBody>
      </p:sp>
    </p:spTree>
    <p:extLst>
      <p:ext uri="{BB962C8B-B14F-4D97-AF65-F5344CB8AC3E}">
        <p14:creationId xmlns:p14="http://schemas.microsoft.com/office/powerpoint/2010/main" val="116416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 https://www.cs.swarthmore.edu/~eeaton/teaching/cs63/slides/Logic.ppt</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32</a:t>
            </a:fld>
            <a:endParaRPr lang="en-IN"/>
          </a:p>
        </p:txBody>
      </p:sp>
    </p:spTree>
    <p:extLst>
      <p:ext uri="{BB962C8B-B14F-4D97-AF65-F5344CB8AC3E}">
        <p14:creationId xmlns:p14="http://schemas.microsoft.com/office/powerpoint/2010/main" val="874782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61470C-5F6E-4E16-A1BE-405DFDCD1B4F}" type="slidenum">
              <a:rPr lang="en-US"/>
              <a:pPr/>
              <a:t>33</a:t>
            </a:fld>
            <a:endParaRPr lang="en-US"/>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 https://www.cs.swarthmore.edu/~eeaton/teaching/cs63/slides/Logic.ppt</a:t>
            </a:r>
            <a:endParaRPr lang="en-US" dirty="0"/>
          </a:p>
          <a:p>
            <a:endParaRPr lang="en-US" dirty="0"/>
          </a:p>
        </p:txBody>
      </p:sp>
    </p:spTree>
    <p:extLst>
      <p:ext uri="{BB962C8B-B14F-4D97-AF65-F5344CB8AC3E}">
        <p14:creationId xmlns:p14="http://schemas.microsoft.com/office/powerpoint/2010/main" val="247749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E14FB4-A7D3-41E7-AF81-D1355246410C}" type="slidenum">
              <a:rPr lang="en-US"/>
              <a:pPr/>
              <a:t>34</a:t>
            </a:fld>
            <a:endParaRPr lang="en-US"/>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 https://www.cs.swarthmore.edu/~eeaton/teaching/cs63/slides/Logic.ppt</a:t>
            </a:r>
            <a:endParaRPr lang="en-US" dirty="0"/>
          </a:p>
          <a:p>
            <a:endParaRPr lang="en-US" dirty="0"/>
          </a:p>
        </p:txBody>
      </p:sp>
    </p:spTree>
    <p:extLst>
      <p:ext uri="{BB962C8B-B14F-4D97-AF65-F5344CB8AC3E}">
        <p14:creationId xmlns:p14="http://schemas.microsoft.com/office/powerpoint/2010/main" val="434661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a:t>
            </a:r>
            <a:r>
              <a:rPr lang="en-IN" baseline="0" dirty="0"/>
              <a:t> --https://www.cs.cornell.edu/courses/cs4700/2013fa/slides/CS4700-knowl-repr-reas1_v5.pptx</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8</a:t>
            </a:fld>
            <a:endParaRPr lang="en-IN"/>
          </a:p>
        </p:txBody>
      </p:sp>
    </p:spTree>
    <p:extLst>
      <p:ext uri="{BB962C8B-B14F-4D97-AF65-F5344CB8AC3E}">
        <p14:creationId xmlns:p14="http://schemas.microsoft.com/office/powerpoint/2010/main" val="1825990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A720D-233B-4D43-B0DB-CC21E971E5DE}" type="slidenum">
              <a:rPr lang="en-US"/>
              <a:pPr/>
              <a:t>35</a:t>
            </a:fld>
            <a:endParaRPr lang="en-US"/>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 https://www.cs.swarthmore.edu/~eeaton/teaching/cs63/slides/Logic.ppt</a:t>
            </a:r>
            <a:endParaRPr lang="en-US" dirty="0"/>
          </a:p>
          <a:p>
            <a:endParaRPr lang="en-US" dirty="0"/>
          </a:p>
        </p:txBody>
      </p:sp>
    </p:spTree>
    <p:extLst>
      <p:ext uri="{BB962C8B-B14F-4D97-AF65-F5344CB8AC3E}">
        <p14:creationId xmlns:p14="http://schemas.microsoft.com/office/powerpoint/2010/main" val="2757592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2E0ED-CEEB-481E-8E21-32400FA0CE73}" type="slidenum">
              <a:rPr lang="en-US"/>
              <a:pPr/>
              <a:t>36</a:t>
            </a:fld>
            <a:endParaRPr lang="en-US"/>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 https://www.cs.swarthmore.edu/~eeaton/teaching/cs63/slides/Logic.ppt</a:t>
            </a:r>
            <a:endParaRPr lang="en-US" dirty="0"/>
          </a:p>
          <a:p>
            <a:endParaRPr lang="en-US" dirty="0"/>
          </a:p>
        </p:txBody>
      </p:sp>
    </p:spTree>
    <p:extLst>
      <p:ext uri="{BB962C8B-B14F-4D97-AF65-F5344CB8AC3E}">
        <p14:creationId xmlns:p14="http://schemas.microsoft.com/office/powerpoint/2010/main" val="3227542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DA38AC-3E33-42F8-B04A-9CC2B3F7D18E}" type="slidenum">
              <a:rPr lang="en-US"/>
              <a:pPr/>
              <a:t>37</a:t>
            </a:fld>
            <a:endParaRPr lang="en-US"/>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Note: The</a:t>
            </a:r>
            <a:r>
              <a:rPr lang="en-IN" baseline="0" dirty="0"/>
              <a:t> image is taken from </a:t>
            </a:r>
            <a:r>
              <a:rPr lang="en-IN" dirty="0"/>
              <a:t>Source -- https://www.cs.swarthmore.edu/~eeaton/teaching/cs63/slides/Logic.ppt</a:t>
            </a:r>
            <a:endParaRPr lang="en-US" dirty="0"/>
          </a:p>
          <a:p>
            <a:endParaRPr lang="en-US" dirty="0"/>
          </a:p>
        </p:txBody>
      </p:sp>
    </p:spTree>
    <p:extLst>
      <p:ext uri="{BB962C8B-B14F-4D97-AF65-F5344CB8AC3E}">
        <p14:creationId xmlns:p14="http://schemas.microsoft.com/office/powerpoint/2010/main" val="30380835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146C7D-E2B5-4809-84C5-FD8217C4F2AE}" type="slidenum">
              <a:rPr lang="en-US"/>
              <a:pPr/>
              <a:t>38</a:t>
            </a:fld>
            <a:endParaRPr 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t>Note: The</a:t>
            </a:r>
            <a:r>
              <a:rPr lang="en-IN" baseline="0"/>
              <a:t> image is taken from </a:t>
            </a:r>
            <a:r>
              <a:rPr lang="en-IN"/>
              <a:t>Source --https</a:t>
            </a:r>
            <a:r>
              <a:rPr lang="en-IN" dirty="0"/>
              <a:t>://www.cs.swarthmore.edu/~eeaton/teaching/cs63/slides/Logic.ppt</a:t>
            </a:r>
            <a:endParaRPr lang="en-US" dirty="0"/>
          </a:p>
          <a:p>
            <a:endParaRPr lang="en-US" dirty="0"/>
          </a:p>
        </p:txBody>
      </p:sp>
    </p:spTree>
    <p:extLst>
      <p:ext uri="{BB962C8B-B14F-4D97-AF65-F5344CB8AC3E}">
        <p14:creationId xmlns:p14="http://schemas.microsoft.com/office/powerpoint/2010/main" val="4246560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A14805-A27F-41A9-BF1F-A91FFCB3306E}" type="slidenum">
              <a:rPr lang="en-US"/>
              <a:pPr/>
              <a:t>39</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 https://www.cs.swarthmore.edu/~eeaton/teaching/cs63/slides/Logic.ppt</a:t>
            </a:r>
            <a:endParaRPr lang="en-US" dirty="0"/>
          </a:p>
          <a:p>
            <a:endParaRPr lang="en-US" dirty="0"/>
          </a:p>
        </p:txBody>
      </p:sp>
    </p:spTree>
    <p:extLst>
      <p:ext uri="{BB962C8B-B14F-4D97-AF65-F5344CB8AC3E}">
        <p14:creationId xmlns:p14="http://schemas.microsoft.com/office/powerpoint/2010/main" val="10607639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B82B39-4AB3-4670-BD5F-B5E9FB8F7DDC}" type="slidenum">
              <a:rPr lang="en-US"/>
              <a:pPr/>
              <a:t>40</a:t>
            </a:fld>
            <a:endParaRPr 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 https://www.cs.swarthmore.edu/~eeaton/teaching/cs63/slides/Logic.ppt</a:t>
            </a:r>
            <a:endParaRPr lang="en-US" dirty="0"/>
          </a:p>
          <a:p>
            <a:endParaRPr lang="en-US" dirty="0"/>
          </a:p>
        </p:txBody>
      </p:sp>
    </p:spTree>
    <p:extLst>
      <p:ext uri="{BB962C8B-B14F-4D97-AF65-F5344CB8AC3E}">
        <p14:creationId xmlns:p14="http://schemas.microsoft.com/office/powerpoint/2010/main" val="2810650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DB353-22FA-4E30-A9C8-F537C34A2420}" type="slidenum">
              <a:rPr lang="en-US"/>
              <a:pPr/>
              <a:t>41</a:t>
            </a:fld>
            <a:endParaRPr lang="en-US"/>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 https://www.cs.swarthmore.edu/~eeaton/teaching/cs63/slides/Logic.ppt</a:t>
            </a:r>
            <a:endParaRPr lang="en-US" dirty="0"/>
          </a:p>
          <a:p>
            <a:endParaRPr lang="en-US" dirty="0"/>
          </a:p>
        </p:txBody>
      </p:sp>
    </p:spTree>
    <p:extLst>
      <p:ext uri="{BB962C8B-B14F-4D97-AF65-F5344CB8AC3E}">
        <p14:creationId xmlns:p14="http://schemas.microsoft.com/office/powerpoint/2010/main" val="2382696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821470-57AC-46EE-9E6E-7AAC30FBDDED}" type="slidenum">
              <a:rPr lang="en-US"/>
              <a:pPr/>
              <a:t>42</a:t>
            </a:fld>
            <a:endParaRPr 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 https://www.cs.swarthmore.edu/~eeaton/teaching/cs63/slides/Logic.ppt</a:t>
            </a:r>
            <a:endParaRPr lang="en-US" dirty="0"/>
          </a:p>
          <a:p>
            <a:endParaRPr lang="en-US" dirty="0"/>
          </a:p>
        </p:txBody>
      </p:sp>
    </p:spTree>
    <p:extLst>
      <p:ext uri="{BB962C8B-B14F-4D97-AF65-F5344CB8AC3E}">
        <p14:creationId xmlns:p14="http://schemas.microsoft.com/office/powerpoint/2010/main" val="12791992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Note – The</a:t>
            </a:r>
            <a:r>
              <a:rPr lang="en-IN" baseline="0" dirty="0"/>
              <a:t> image is taken from the source https://www.cs.princeton.edu/courses/archive/fall05/cos402/final/sample.pdf.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50</a:t>
            </a:fld>
            <a:endParaRPr lang="en-IN"/>
          </a:p>
        </p:txBody>
      </p:sp>
    </p:spTree>
    <p:extLst>
      <p:ext uri="{BB962C8B-B14F-4D97-AF65-F5344CB8AC3E}">
        <p14:creationId xmlns:p14="http://schemas.microsoft.com/office/powerpoint/2010/main" val="23253898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F59DCA-A91D-4DBA-9EA2-88165F1A1CD8}" type="slidenum">
              <a:rPr lang="en-IN" smtClean="0"/>
              <a:pPr/>
              <a:t>53</a:t>
            </a:fld>
            <a:endParaRPr lang="en-IN"/>
          </a:p>
        </p:txBody>
      </p:sp>
    </p:spTree>
    <p:extLst>
      <p:ext uri="{BB962C8B-B14F-4D97-AF65-F5344CB8AC3E}">
        <p14:creationId xmlns:p14="http://schemas.microsoft.com/office/powerpoint/2010/main" val="3307872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a:t>
            </a:r>
            <a:r>
              <a:rPr lang="en-US" baseline="0" dirty="0"/>
              <a:t> </a:t>
            </a:r>
            <a:r>
              <a:rPr lang="en-US" dirty="0"/>
              <a:t>The image is copied from the Source</a:t>
            </a:r>
            <a:r>
              <a:rPr lang="en-US" baseline="0" dirty="0"/>
              <a:t> -- </a:t>
            </a:r>
            <a:r>
              <a:rPr lang="en-IN" sz="1200" kern="1200" dirty="0">
                <a:solidFill>
                  <a:schemeClr val="tx1"/>
                </a:solidFill>
                <a:latin typeface="+mn-lt"/>
                <a:ea typeface="+mn-ea"/>
                <a:cs typeface="+mn-cs"/>
                <a:hlinkClick r:id="rId3"/>
              </a:rPr>
              <a:t>https://www.javatpoint.com/knowledge-based-agent-in-ai</a:t>
            </a:r>
            <a:r>
              <a:rPr lang="en-IN" sz="1200" kern="1200" dirty="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9</a:t>
            </a:fld>
            <a:endParaRPr lang="en-IN"/>
          </a:p>
        </p:txBody>
      </p:sp>
    </p:spTree>
    <p:extLst>
      <p:ext uri="{BB962C8B-B14F-4D97-AF65-F5344CB8AC3E}">
        <p14:creationId xmlns:p14="http://schemas.microsoft.com/office/powerpoint/2010/main" val="6046136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54</a:t>
            </a:fld>
            <a:endParaRPr lang="en-IN"/>
          </a:p>
        </p:txBody>
      </p:sp>
    </p:spTree>
    <p:extLst>
      <p:ext uri="{BB962C8B-B14F-4D97-AF65-F5344CB8AC3E}">
        <p14:creationId xmlns:p14="http://schemas.microsoft.com/office/powerpoint/2010/main" val="2749670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55</a:t>
            </a:fld>
            <a:endParaRPr lang="en-IN"/>
          </a:p>
        </p:txBody>
      </p:sp>
    </p:spTree>
    <p:extLst>
      <p:ext uri="{BB962C8B-B14F-4D97-AF65-F5344CB8AC3E}">
        <p14:creationId xmlns:p14="http://schemas.microsoft.com/office/powerpoint/2010/main" val="3981610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Source--https://cse.buffalo.edu/~shapiro/Courses/CSE563/Slides/krrSlides.pdf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10</a:t>
            </a:fld>
            <a:endParaRPr lang="en-IN"/>
          </a:p>
        </p:txBody>
      </p:sp>
    </p:spTree>
    <p:extLst>
      <p:ext uri="{BB962C8B-B14F-4D97-AF65-F5344CB8AC3E}">
        <p14:creationId xmlns:p14="http://schemas.microsoft.com/office/powerpoint/2010/main" val="223209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Source--https://cse.buffalo.edu/~shapiro/Courses/CSE563/Slides/krrSlides.pdf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11</a:t>
            </a:fld>
            <a:endParaRPr lang="en-IN"/>
          </a:p>
        </p:txBody>
      </p:sp>
    </p:spTree>
    <p:extLst>
      <p:ext uri="{BB962C8B-B14F-4D97-AF65-F5344CB8AC3E}">
        <p14:creationId xmlns:p14="http://schemas.microsoft.com/office/powerpoint/2010/main" val="4023500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 -- http://ccg.doc.gold.ac.uk/ccg_old/teaching/artificial_intelligence/lecture4.ppt</a:t>
            </a:r>
          </a:p>
          <a:p>
            <a:r>
              <a:rPr lang="en-IN" baseline="0" dirty="0"/>
              <a:t> https://cse.buffalo.edu/~shapiro/Courses/CSE563/Slides/krrSlides.pdf</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12</a:t>
            </a:fld>
            <a:endParaRPr lang="en-IN"/>
          </a:p>
        </p:txBody>
      </p:sp>
    </p:spTree>
    <p:extLst>
      <p:ext uri="{BB962C8B-B14F-4D97-AF65-F5344CB8AC3E}">
        <p14:creationId xmlns:p14="http://schemas.microsoft.com/office/powerpoint/2010/main" val="2141735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Source: https://www.javatpoint.com/the-wumpus-world-in-artificial-intelligence</a:t>
            </a:r>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13</a:t>
            </a:fld>
            <a:endParaRPr lang="en-IN"/>
          </a:p>
        </p:txBody>
      </p:sp>
    </p:spTree>
    <p:extLst>
      <p:ext uri="{BB962C8B-B14F-4D97-AF65-F5344CB8AC3E}">
        <p14:creationId xmlns:p14="http://schemas.microsoft.com/office/powerpoint/2010/main" val="103151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Source: https://www.javatpoint.com/the-wumpus-world-in-artificial-intelligence</a:t>
            </a:r>
            <a:endParaRPr lang="en-US" dirty="0"/>
          </a:p>
          <a:p>
            <a:endParaRPr lang="en-US" dirty="0"/>
          </a:p>
        </p:txBody>
      </p:sp>
      <p:sp>
        <p:nvSpPr>
          <p:cNvPr id="4" name="Slide Number Placeholder 3"/>
          <p:cNvSpPr>
            <a:spLocks noGrp="1"/>
          </p:cNvSpPr>
          <p:nvPr>
            <p:ph type="sldNum" sz="quarter" idx="10"/>
          </p:nvPr>
        </p:nvSpPr>
        <p:spPr/>
        <p:txBody>
          <a:bodyPr/>
          <a:lstStyle/>
          <a:p>
            <a:fld id="{D6F59DCA-A91D-4DBA-9EA2-88165F1A1CD8}" type="slidenum">
              <a:rPr lang="en-IN" smtClean="0"/>
              <a:pPr/>
              <a:t>14</a:t>
            </a:fld>
            <a:endParaRPr lang="en-IN"/>
          </a:p>
        </p:txBody>
      </p:sp>
    </p:spTree>
    <p:extLst>
      <p:ext uri="{BB962C8B-B14F-4D97-AF65-F5344CB8AC3E}">
        <p14:creationId xmlns:p14="http://schemas.microsoft.com/office/powerpoint/2010/main" val="93787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23C7CDA-3BAA-4366-B6AB-44616CEFC6F7}" type="datetime1">
              <a:rPr lang="en-IN" smtClean="0"/>
              <a:t>12-03-2020</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071840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E5EAB6E-E379-470C-943F-3C62DD7BA441}" type="datetime1">
              <a:rPr lang="en-IN" smtClean="0"/>
              <a:t>12-03-2020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38015660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A29CCFE-9A02-4CEB-A625-257D9E5EFF43}" type="datetime1">
              <a:rPr lang="en-IN" smtClean="0"/>
              <a:t>12-03-2020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2739804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A1D99E-4B7E-4FEC-9C31-7C176D28FD4F}" type="datetime1">
              <a:rPr lang="en-IN" smtClean="0"/>
              <a:t>12-03-2020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b="1"/>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91142746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C46BAC-65EF-4C7D-8E0F-375617C32A62}" type="datetime1">
              <a:rPr lang="en-IN" smtClean="0"/>
              <a:t>12-03-2020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b="1"/>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3034587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73D2D2-631F-47A2-B459-E6CF56B02EB5}" type="datetime1">
              <a:rPr lang="en-IN" smtClean="0"/>
              <a:t>12-03-2020</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9143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6FC4A1-CE93-4421-B8F6-421E3F18E499}" type="datetime1">
              <a:rPr lang="en-IN" smtClean="0"/>
              <a:t>12-03-2020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1243561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0A006CA-B3ED-4B4A-9B19-CE86631E0B6A}" type="datetime1">
              <a:rPr lang="en-IN" smtClean="0"/>
              <a:t>12-03-2020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31305967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5FCBAF-466B-4B64-85C1-286FEDBD9C3D}" type="datetime1">
              <a:rPr lang="en-IN" smtClean="0"/>
              <a:t>12-03-2020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15695773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5D498AE-F78B-4880-93EB-5E9EE07AFBB2}" type="datetime1">
              <a:rPr lang="en-IN" smtClean="0"/>
              <a:t>12-03-2020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5876224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57C90-8F28-47A3-B099-13C11017030E}" type="datetime1">
              <a:rPr lang="en-IN" smtClean="0"/>
              <a:t>12-03-2020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19042840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9B365-5C89-4522-A7CE-69DF2F75ED5E}" type="datetime1">
              <a:rPr lang="en-IN" smtClean="0"/>
              <a:t>12-03-2020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6011887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64DCDF-35B9-4DFD-B77C-D360C37D166F}" type="datetime1">
              <a:rPr lang="en-IN" smtClean="0"/>
              <a:t>12-03-2020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a:p>
        </p:txBody>
      </p:sp>
    </p:spTree>
    <p:extLst>
      <p:ext uri="{BB962C8B-B14F-4D97-AF65-F5344CB8AC3E}">
        <p14:creationId xmlns:p14="http://schemas.microsoft.com/office/powerpoint/2010/main" val="26450735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09B43-4605-4F7E-AEEB-C6F000E4FF58}" type="datetime1">
              <a:rPr lang="en-IN" smtClean="0"/>
              <a:t>12-03-2020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9875-3547-471E-A8DD-BB6BF69B36A1}" type="slidenum">
              <a:rPr lang="en-IN" smtClean="0"/>
              <a:pPr/>
              <a:t>‹#›</a:t>
            </a:fld>
            <a:endParaRPr lang="en-IN"/>
          </a:p>
        </p:txBody>
      </p:sp>
      <p:sp>
        <p:nvSpPr>
          <p:cNvPr id="7" name="Rectangle 6"/>
          <p:cNvSpPr/>
          <p:nvPr userDrawn="1"/>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Knowledge and Reasoning </a:t>
            </a:r>
            <a:endParaRPr lang="en-US" sz="2400" b="1" spc="-25" dirty="0">
              <a:latin typeface="Helvetica" panose="020B0604020202020204" pitchFamily="2" charset="0"/>
              <a:cs typeface="Arial" panose="020B0604020202020204" pitchFamily="34" charset="0"/>
            </a:endParaRPr>
          </a:p>
        </p:txBody>
      </p:sp>
      <p:sp>
        <p:nvSpPr>
          <p:cNvPr id="8" name="Slide Number Placeholder 5"/>
          <p:cNvSpPr txBox="1">
            <a:spLocks/>
          </p:cNvSpPr>
          <p:nvPr userDrawn="1"/>
        </p:nvSpPr>
        <p:spPr>
          <a:xfrm>
            <a:off x="11668258" y="6356350"/>
            <a:ext cx="393879" cy="365125"/>
          </a:xfrm>
          <a:prstGeom prst="rect">
            <a:avLst/>
          </a:prstGeom>
        </p:spPr>
        <p:txBody>
          <a:bodyPr/>
          <a:lstStyle>
            <a:defPPr>
              <a:defRPr lang="en-US"/>
            </a:defPPr>
            <a:lvl1pPr marL="0" algn="l" defTabSz="914400" rtl="0" eaLnBrk="1" latinLnBrk="0" hangingPunct="1">
              <a:defRPr sz="1800" kern="120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369875-3547-471E-A8DD-BB6BF69B36A1}" type="slidenum">
              <a:rPr lang="en-IN" sz="1400" smtClean="0"/>
              <a:pPr/>
              <a:t>‹#›</a:t>
            </a:fld>
            <a:endParaRPr lang="en-IN" sz="1400" dirty="0"/>
          </a:p>
        </p:txBody>
      </p:sp>
    </p:spTree>
    <p:extLst>
      <p:ext uri="{BB962C8B-B14F-4D97-AF65-F5344CB8AC3E}">
        <p14:creationId xmlns:p14="http://schemas.microsoft.com/office/powerpoint/2010/main" val="410304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17.x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hyperlink" Target="https://www.javatpoint.com/first-order-logic-in-artificial-intelligence" TargetMode="Externa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s://www.cs.ubc.ca/~hkhosrav/ai/slides/chapter7.pdf" TargetMode="External"/><Relationship Id="rId5" Type="http://schemas.openxmlformats.org/officeDocument/2006/relationships/hyperlink" Target="http://www.alanturing.net/turing_archive/pages/reference%20articles/what%20is%20ai.html" TargetMode="External"/><Relationship Id="rId4" Type="http://schemas.openxmlformats.org/officeDocument/2006/relationships/hyperlink" Target="https://en.wikipedia.org/wiki/Artificial_intelligence"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s://www.youtube.com/watch?v=fnwjsO9ky9o" TargetMode="External"/><Relationship Id="rId3" Type="http://schemas.openxmlformats.org/officeDocument/2006/relationships/notesSlide" Target="../notesSlides/notesSlide40.xml"/><Relationship Id="rId7" Type="http://schemas.openxmlformats.org/officeDocument/2006/relationships/hyperlink" Target="https://www.youtube.com/watch?v=p-ME3DW2BVg&amp;list=PLzVTusWerVcKx3crsij5wrRfIqWp3UXc7"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ww.youtube.com/watch?v=CS-h-YmQSlw" TargetMode="External"/><Relationship Id="rId5" Type="http://schemas.openxmlformats.org/officeDocument/2006/relationships/hyperlink" Target="https://www.youtube.com/watch?v=V-O-RFSRe-E" TargetMode="External"/><Relationship Id="rId4" Type="http://schemas.openxmlformats.org/officeDocument/2006/relationships/hyperlink" Target="https://www.youtube.com/watch?v=ZIuWSWbSoJE" TargetMode="Externa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hyperlink" Target="https://www.ics.uci.edu/~rickl/courses/cs-171/aima-resources/Artificial%20Intelligence%20A%20Modern%20Approach%20(3rd%20Edition).pdf" TargetMode="External"/><Relationship Id="rId4" Type="http://schemas.openxmlformats.org/officeDocument/2006/relationships/hyperlink" Target="https://www.cin.ufpe.br/~tfl2/artificial-intelligence-modern-approach.9780131038059.25368.pdf"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770" y="138023"/>
            <a:ext cx="11904453" cy="1863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12" name="Straight Connector 11"/>
          <p:cNvCxnSpPr/>
          <p:nvPr/>
        </p:nvCxnSpPr>
        <p:spPr>
          <a:xfrm>
            <a:off x="3219385" y="227737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2537" y="512002"/>
            <a:ext cx="3418941" cy="1463307"/>
          </a:xfrm>
          <a:prstGeom prst="rect">
            <a:avLst/>
          </a:prstGeom>
        </p:spPr>
      </p:pic>
      <p:sp>
        <p:nvSpPr>
          <p:cNvPr id="10" name="Rectangle 9"/>
          <p:cNvSpPr/>
          <p:nvPr/>
        </p:nvSpPr>
        <p:spPr>
          <a:xfrm>
            <a:off x="993769" y="2695091"/>
            <a:ext cx="10248181" cy="2585323"/>
          </a:xfrm>
          <a:prstGeom prst="rect">
            <a:avLst/>
          </a:prstGeom>
        </p:spPr>
        <p:txBody>
          <a:bodyPr wrap="square">
            <a:spAutoFit/>
          </a:bodyPr>
          <a:lstStyle/>
          <a:p>
            <a:pPr algn="ctr" fontAlgn="auto">
              <a:spcBef>
                <a:spcPts val="0"/>
              </a:spcBef>
              <a:spcAft>
                <a:spcPts val="0"/>
              </a:spcAft>
              <a:defRPr/>
            </a:pPr>
            <a:r>
              <a:rPr lang="en-US" sz="4000" b="1" spc="-20" dirty="0">
                <a:latin typeface="Helvetica" panose="020B0604020202020204" pitchFamily="2" charset="0"/>
                <a:cs typeface="Arial" panose="020B0604020202020204" pitchFamily="34" charset="0"/>
              </a:rPr>
              <a:t>Artificial Intelligence</a:t>
            </a:r>
            <a:r>
              <a:rPr lang="en-US" sz="3600" b="1" spc="-20" dirty="0">
                <a:latin typeface="Helvetica" panose="020B0604020202020204" pitchFamily="2" charset="0"/>
                <a:cs typeface="Arial" panose="020B0604020202020204" pitchFamily="34" charset="0"/>
              </a:rPr>
              <a:t> </a:t>
            </a:r>
          </a:p>
          <a:p>
            <a:pPr algn="ctr" fontAlgn="auto">
              <a:spcBef>
                <a:spcPts val="0"/>
              </a:spcBef>
              <a:spcAft>
                <a:spcPts val="0"/>
              </a:spcAft>
              <a:defRPr/>
            </a:pPr>
            <a:endParaRPr lang="en-US" sz="2000" b="1" spc="-20" dirty="0">
              <a:latin typeface="Helvetica" panose="020B0604020202020204" pitchFamily="2" charset="0"/>
              <a:cs typeface="Arial" panose="020B0604020202020204" pitchFamily="34" charset="0"/>
            </a:endParaRPr>
          </a:p>
          <a:p>
            <a:pPr algn="ctr" fontAlgn="auto">
              <a:spcBef>
                <a:spcPts val="0"/>
              </a:spcBef>
              <a:spcAft>
                <a:spcPts val="0"/>
              </a:spcAft>
              <a:defRPr/>
            </a:pPr>
            <a:r>
              <a:rPr lang="en-US" sz="2000" b="1" spc="-20" dirty="0">
                <a:latin typeface="Helvetica" panose="020B0604020202020204" pitchFamily="2" charset="0"/>
                <a:cs typeface="Arial" panose="020B0604020202020204" pitchFamily="34" charset="0"/>
              </a:rPr>
              <a:t> </a:t>
            </a:r>
            <a:r>
              <a:rPr lang="en-IN" b="1" dirty="0">
                <a:latin typeface="Helvetica" panose="020B0604020202020204" pitchFamily="2" charset="0"/>
              </a:rPr>
              <a:t>Module Number: 3.1</a:t>
            </a:r>
          </a:p>
          <a:p>
            <a:pPr algn="ctr" fontAlgn="auto">
              <a:spcBef>
                <a:spcPts val="0"/>
              </a:spcBef>
              <a:spcAft>
                <a:spcPts val="0"/>
              </a:spcAft>
              <a:defRPr/>
            </a:pPr>
            <a:endParaRPr lang="en-IN" b="1" dirty="0">
              <a:latin typeface="Helvetica" panose="020B0604020202020204" pitchFamily="2" charset="0"/>
            </a:endParaRPr>
          </a:p>
          <a:p>
            <a:pPr algn="ctr">
              <a:defRPr/>
            </a:pPr>
            <a:r>
              <a:rPr lang="en-GB" sz="2800" b="1" dirty="0">
                <a:latin typeface="Helvetica" panose="020B0604020202020204" pitchFamily="2" charset="0"/>
              </a:rPr>
              <a:t>Module Name: </a:t>
            </a:r>
            <a:r>
              <a:rPr lang="en-US" sz="2800" b="1" spc="-20" dirty="0">
                <a:latin typeface="Helvetica" panose="020B0604020202020204" pitchFamily="2" charset="0"/>
                <a:cs typeface="Arial" panose="020B0604020202020204" pitchFamily="34" charset="0"/>
              </a:rPr>
              <a:t>Knowledge and reasoning</a:t>
            </a:r>
            <a:endParaRPr lang="en-US" sz="2800" b="1" spc="-25" dirty="0">
              <a:latin typeface="Helvetica" panose="020B0604020202020204" pitchFamily="2" charset="0"/>
              <a:cs typeface="Arial" panose="020B0604020202020204" pitchFamily="34" charset="0"/>
            </a:endParaRPr>
          </a:p>
          <a:p>
            <a:pPr algn="ctr" fontAlgn="auto">
              <a:spcBef>
                <a:spcPts val="0"/>
              </a:spcBef>
              <a:spcAft>
                <a:spcPts val="0"/>
              </a:spcAft>
              <a:defRPr/>
            </a:pPr>
            <a:endParaRPr lang="en-IN" b="1" dirty="0">
              <a:latin typeface="Helvetica" panose="020B0604020202020204" pitchFamily="2" charset="0"/>
            </a:endParaRPr>
          </a:p>
          <a:p>
            <a:pPr algn="ctr">
              <a:defRPr/>
            </a:pPr>
            <a:endParaRPr lang="en-IN" b="1" dirty="0">
              <a:latin typeface="Helvetica" panose="020B0604020202020204" pitchFamily="2" charset="0"/>
            </a:endParaRPr>
          </a:p>
        </p:txBody>
      </p:sp>
    </p:spTree>
    <p:extLst>
      <p:ext uri="{BB962C8B-B14F-4D97-AF65-F5344CB8AC3E}">
        <p14:creationId xmlns:p14="http://schemas.microsoft.com/office/powerpoint/2010/main" val="364802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407988" y="1265238"/>
            <a:ext cx="11834812" cy="461962"/>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Knowledge-Based Agent</a:t>
            </a:r>
          </a:p>
        </p:txBody>
      </p:sp>
      <p:sp>
        <p:nvSpPr>
          <p:cNvPr id="8" name="Rectangle 4"/>
          <p:cNvSpPr>
            <a:spLocks noChangeArrowheads="1"/>
          </p:cNvSpPr>
          <p:nvPr/>
        </p:nvSpPr>
        <p:spPr bwMode="auto">
          <a:xfrm>
            <a:off x="1130300" y="1738313"/>
            <a:ext cx="10069513" cy="3785652"/>
          </a:xfrm>
          <a:prstGeom prst="rect">
            <a:avLst/>
          </a:prstGeom>
          <a:noFill/>
          <a:ln w="9525">
            <a:noFill/>
            <a:miter lim="800000"/>
            <a:headEnd/>
            <a:tailEnd/>
          </a:ln>
        </p:spPr>
        <p:txBody>
          <a:bodyPr>
            <a:spAutoFit/>
          </a:bodyPr>
          <a:lstStyle/>
          <a:p>
            <a:pPr>
              <a:lnSpc>
                <a:spcPct val="150000"/>
              </a:lnSpc>
            </a:pPr>
            <a:r>
              <a:rPr lang="en-US" sz="2000" dirty="0">
                <a:latin typeface="Times New Roman" pitchFamily="18" charset="0"/>
                <a:cs typeface="Times New Roman" pitchFamily="18" charset="0"/>
              </a:rPr>
              <a:t>A subarea of Artiﬁcial Intelligence concerned with understanding, designing, and implementing ways of representing information in computers, so that programs (agents) can use this information: </a:t>
            </a:r>
          </a:p>
          <a:p>
            <a:pPr marL="342900" indent="-342900">
              <a:lnSpc>
                <a:spcPct val="150000"/>
              </a:lnSpc>
              <a:buFont typeface="Arial" panose="020B0604020202020204" pitchFamily="34" charset="0"/>
              <a:buChar char="•"/>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derive information that is implied by it</a:t>
            </a:r>
          </a:p>
          <a:p>
            <a:pPr marL="342900" indent="-342900">
              <a:lnSpc>
                <a:spcPct val="150000"/>
              </a:lnSpc>
              <a:buFont typeface="Arial" panose="020B0604020202020204" pitchFamily="34" charset="0"/>
              <a:buChar char="•"/>
            </a:pPr>
            <a:r>
              <a:rPr lang="en-US" sz="2000" dirty="0" smtClean="0">
                <a:latin typeface="Times New Roman" pitchFamily="18" charset="0"/>
                <a:cs typeface="Times New Roman" pitchFamily="18" charset="0"/>
              </a:rPr>
              <a:t>to converse </a:t>
            </a:r>
            <a:r>
              <a:rPr lang="en-US" sz="2000" dirty="0">
                <a:latin typeface="Times New Roman" pitchFamily="18" charset="0"/>
                <a:cs typeface="Times New Roman" pitchFamily="18" charset="0"/>
              </a:rPr>
              <a:t>with people in natural languages</a:t>
            </a:r>
          </a:p>
          <a:p>
            <a:pPr marL="342900" indent="-342900">
              <a:lnSpc>
                <a:spcPct val="150000"/>
              </a:lnSpc>
              <a:buFont typeface="Arial" panose="020B0604020202020204" pitchFamily="34" charset="0"/>
              <a:buChar char="•"/>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decide what to do next </a:t>
            </a:r>
          </a:p>
          <a:p>
            <a:pPr marL="342900" indent="-342900">
              <a:lnSpc>
                <a:spcPct val="150000"/>
              </a:lnSpc>
              <a:buFont typeface="Arial" panose="020B0604020202020204" pitchFamily="34" charset="0"/>
              <a:buChar char="•"/>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plan future activities</a:t>
            </a:r>
          </a:p>
          <a:p>
            <a:pPr marL="342900" indent="-342900">
              <a:lnSpc>
                <a:spcPct val="150000"/>
              </a:lnSpc>
              <a:buFont typeface="Arial" panose="020B0604020202020204" pitchFamily="34" charset="0"/>
              <a:buChar char="•"/>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solve problems in areas that normally require human </a:t>
            </a:r>
            <a:r>
              <a:rPr lang="en-US" sz="2000" dirty="0" smtClean="0">
                <a:latin typeface="Times New Roman" pitchFamily="18" charset="0"/>
                <a:cs typeface="Times New Roman" pitchFamily="18" charset="0"/>
              </a:rPr>
              <a:t>expertise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407988" y="1265238"/>
            <a:ext cx="11834812" cy="830997"/>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Reasoning</a:t>
            </a:r>
            <a:br>
              <a:rPr lang="en-US" altLang="en-US" sz="2400" b="1" dirty="0">
                <a:latin typeface="Times New Roman" pitchFamily="18" charset="0"/>
                <a:cs typeface="Times New Roman" pitchFamily="18" charset="0"/>
              </a:rPr>
            </a:br>
            <a:endParaRPr lang="en-US" altLang="en-US" sz="2400" b="1" dirty="0">
              <a:latin typeface="Times New Roman" pitchFamily="18" charset="0"/>
              <a:cs typeface="Times New Roman" pitchFamily="18" charset="0"/>
            </a:endParaRPr>
          </a:p>
        </p:txBody>
      </p:sp>
      <p:sp>
        <p:nvSpPr>
          <p:cNvPr id="6" name="Rectangle 4"/>
          <p:cNvSpPr>
            <a:spLocks noChangeArrowheads="1"/>
          </p:cNvSpPr>
          <p:nvPr/>
        </p:nvSpPr>
        <p:spPr bwMode="auto">
          <a:xfrm>
            <a:off x="1130300" y="1738313"/>
            <a:ext cx="10069513" cy="1938992"/>
          </a:xfrm>
          <a:prstGeom prst="rect">
            <a:avLst/>
          </a:prstGeom>
          <a:noFill/>
          <a:ln w="9525">
            <a:noFill/>
            <a:miter lim="800000"/>
            <a:headEnd/>
            <a:tailEnd/>
          </a:ln>
        </p:spPr>
        <p:txBody>
          <a:bodyPr>
            <a:spAutoFit/>
          </a:bodyPr>
          <a:lstStyle/>
          <a:p>
            <a:pPr marL="342900" indent="-342900">
              <a:lnSpc>
                <a:spcPct val="150000"/>
              </a:lnSpc>
              <a:buFont typeface="Arial" panose="020B0604020202020204" pitchFamily="34" charset="0"/>
              <a:buChar char="•"/>
            </a:pPr>
            <a:r>
              <a:rPr lang="en-US" sz="2000" dirty="0">
                <a:latin typeface="Times New Roman" pitchFamily="18" charset="0"/>
                <a:cs typeface="Times New Roman" pitchFamily="18" charset="0"/>
              </a:rPr>
              <a:t>Deriving information that is implied by the information already present is a form of reasoning.</a:t>
            </a:r>
          </a:p>
          <a:p>
            <a:pPr marL="342900" indent="-342900">
              <a:lnSpc>
                <a:spcPct val="150000"/>
              </a:lnSpc>
              <a:buFont typeface="Arial" panose="020B0604020202020204" pitchFamily="34" charset="0"/>
              <a:buChar char="•"/>
            </a:pPr>
            <a:r>
              <a:rPr lang="en-US" sz="2000" dirty="0">
                <a:latin typeface="Times New Roman" pitchFamily="18" charset="0"/>
                <a:cs typeface="Times New Roman" pitchFamily="18" charset="0"/>
              </a:rPr>
              <a:t>Knowledge representation schemes are useless without the ability to reason with them.</a:t>
            </a:r>
          </a:p>
          <a:p>
            <a:pPr marL="342900" indent="-342900">
              <a:lnSpc>
                <a:spcPct val="150000"/>
              </a:lnSpc>
              <a:buFont typeface="Arial" panose="020B0604020202020204" pitchFamily="34" charset="0"/>
              <a:buChar char="•"/>
            </a:pPr>
            <a:r>
              <a:rPr lang="en-US" sz="2000" dirty="0">
                <a:latin typeface="Times New Roman" pitchFamily="18" charset="0"/>
                <a:cs typeface="Times New Roman" pitchFamily="18" charset="0"/>
              </a:rPr>
              <a:t>So, Knowledge Representation and Reasoning (KRR</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40937" y="1522962"/>
            <a:ext cx="3908322" cy="4807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itchFamily="18" charset="0"/>
                <a:cs typeface="Times New Roman" pitchFamily="18" charset="0"/>
              </a:rPr>
              <a:t>Logic is the study of correct reasoning. </a:t>
            </a:r>
          </a:p>
          <a:p>
            <a:pPr algn="ctr"/>
            <a:r>
              <a:rPr lang="en-US" sz="2400" dirty="0">
                <a:latin typeface="Times New Roman" pitchFamily="18" charset="0"/>
                <a:cs typeface="Times New Roman" pitchFamily="18" charset="0"/>
              </a:rPr>
              <a:t>• It is not a particular KRR language.</a:t>
            </a:r>
          </a:p>
          <a:p>
            <a:pPr algn="ctr"/>
            <a:r>
              <a:rPr lang="en-US" sz="2400" dirty="0">
                <a:latin typeface="Times New Roman" pitchFamily="18" charset="0"/>
                <a:cs typeface="Times New Roman" pitchFamily="18" charset="0"/>
              </a:rPr>
              <a:t>• There are many systems of logic (logics). </a:t>
            </a:r>
          </a:p>
          <a:p>
            <a:pPr algn="ctr"/>
            <a:r>
              <a:rPr lang="en-US" sz="2400" dirty="0">
                <a:latin typeface="Times New Roman" pitchFamily="18" charset="0"/>
                <a:cs typeface="Times New Roman" pitchFamily="18" charset="0"/>
              </a:rPr>
              <a:t>• AI KRR research can be seen as a hunt for the “right” logic.</a:t>
            </a:r>
          </a:p>
        </p:txBody>
      </p:sp>
      <p:sp>
        <p:nvSpPr>
          <p:cNvPr id="6"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What is a Logic?</a:t>
            </a:r>
          </a:p>
        </p:txBody>
      </p:sp>
      <p:sp>
        <p:nvSpPr>
          <p:cNvPr id="7" name="Rectangle 4"/>
          <p:cNvSpPr>
            <a:spLocks noChangeArrowheads="1"/>
          </p:cNvSpPr>
          <p:nvPr/>
        </p:nvSpPr>
        <p:spPr bwMode="auto">
          <a:xfrm>
            <a:off x="1130300" y="1738313"/>
            <a:ext cx="10918959" cy="4708981"/>
          </a:xfrm>
          <a:prstGeom prst="rect">
            <a:avLst/>
          </a:prstGeom>
          <a:noFill/>
          <a:ln w="9525">
            <a:noFill/>
            <a:miter lim="800000"/>
            <a:headEnd/>
            <a:tailEnd/>
          </a:ln>
        </p:spPr>
        <p:txBody>
          <a:bodyPr wrap="square">
            <a:spAutoFit/>
          </a:bodyPr>
          <a:lstStyle/>
          <a:p>
            <a:pPr>
              <a:lnSpc>
                <a:spcPct val="150000"/>
              </a:lnSpc>
            </a:pPr>
            <a:r>
              <a:rPr lang="en-GB" sz="2000" b="1" dirty="0">
                <a:latin typeface="Times New Roman" pitchFamily="18" charset="0"/>
                <a:cs typeface="Times New Roman" pitchFamily="18" charset="0"/>
              </a:rPr>
              <a:t>A language with concrete rules</a:t>
            </a:r>
          </a:p>
          <a:p>
            <a:pPr lvl="1"/>
            <a:r>
              <a:rPr lang="en-GB" sz="2000" dirty="0">
                <a:latin typeface="Times New Roman" pitchFamily="18" charset="0"/>
                <a:cs typeface="Times New Roman" pitchFamily="18" charset="0"/>
              </a:rPr>
              <a:t>No ambiguity in representation (may be other errors!)</a:t>
            </a:r>
          </a:p>
          <a:p>
            <a:pPr lvl="1"/>
            <a:r>
              <a:rPr lang="en-GB" sz="2000" dirty="0">
                <a:latin typeface="Times New Roman" pitchFamily="18" charset="0"/>
                <a:cs typeface="Times New Roman" pitchFamily="18" charset="0"/>
              </a:rPr>
              <a:t>Allows unambiguous communication and processing</a:t>
            </a:r>
          </a:p>
          <a:p>
            <a:pPr lvl="1"/>
            <a:r>
              <a:rPr lang="en-GB" sz="2000" dirty="0">
                <a:latin typeface="Times New Roman" pitchFamily="18" charset="0"/>
                <a:cs typeface="Times New Roman" pitchFamily="18" charset="0"/>
              </a:rPr>
              <a:t>Very unlike natural languages e.g. English</a:t>
            </a:r>
          </a:p>
          <a:p>
            <a:pPr>
              <a:lnSpc>
                <a:spcPct val="150000"/>
              </a:lnSpc>
            </a:pPr>
            <a:r>
              <a:rPr lang="en-GB" sz="2000" b="1" dirty="0">
                <a:latin typeface="Times New Roman" pitchFamily="18" charset="0"/>
                <a:cs typeface="Times New Roman" pitchFamily="18" charset="0"/>
              </a:rPr>
              <a:t>Many ways to translate between languages</a:t>
            </a:r>
          </a:p>
          <a:p>
            <a:pPr lvl="1">
              <a:lnSpc>
                <a:spcPct val="150000"/>
              </a:lnSpc>
            </a:pPr>
            <a:r>
              <a:rPr lang="en-GB" sz="2000" dirty="0">
                <a:latin typeface="Times New Roman" pitchFamily="18" charset="0"/>
                <a:cs typeface="Times New Roman" pitchFamily="18" charset="0"/>
              </a:rPr>
              <a:t>A statement can be represented in different logics</a:t>
            </a:r>
          </a:p>
          <a:p>
            <a:pPr lvl="1">
              <a:lnSpc>
                <a:spcPct val="150000"/>
              </a:lnSpc>
            </a:pPr>
            <a:r>
              <a:rPr lang="en-GB" sz="2000" dirty="0">
                <a:latin typeface="Times New Roman" pitchFamily="18" charset="0"/>
                <a:cs typeface="Times New Roman" pitchFamily="18" charset="0"/>
              </a:rPr>
              <a:t>And perhaps differently in same logic</a:t>
            </a:r>
          </a:p>
          <a:p>
            <a:pPr>
              <a:lnSpc>
                <a:spcPct val="150000"/>
              </a:lnSpc>
            </a:pPr>
            <a:r>
              <a:rPr lang="en-GB" sz="2000" b="1" dirty="0">
                <a:latin typeface="Times New Roman" pitchFamily="18" charset="0"/>
                <a:cs typeface="Times New Roman" pitchFamily="18" charset="0"/>
              </a:rPr>
              <a:t>Expressiveness of a logic</a:t>
            </a:r>
          </a:p>
          <a:p>
            <a:pPr lvl="1">
              <a:lnSpc>
                <a:spcPct val="150000"/>
              </a:lnSpc>
            </a:pPr>
            <a:r>
              <a:rPr lang="en-GB" sz="2000" dirty="0">
                <a:latin typeface="Times New Roman" pitchFamily="18" charset="0"/>
                <a:cs typeface="Times New Roman" pitchFamily="18" charset="0"/>
              </a:rPr>
              <a:t>How much can we say in this language?</a:t>
            </a:r>
          </a:p>
          <a:p>
            <a:pPr>
              <a:lnSpc>
                <a:spcPct val="150000"/>
              </a:lnSpc>
            </a:pPr>
            <a:r>
              <a:rPr lang="en-GB" sz="2000" b="1" dirty="0">
                <a:latin typeface="Times New Roman" pitchFamily="18" charset="0"/>
                <a:cs typeface="Times New Roman" pitchFamily="18" charset="0"/>
              </a:rPr>
              <a:t>Not to be confused with logical reasoning</a:t>
            </a:r>
          </a:p>
          <a:p>
            <a:pPr lvl="1">
              <a:lnSpc>
                <a:spcPct val="150000"/>
              </a:lnSpc>
            </a:pPr>
            <a:r>
              <a:rPr lang="en-GB" sz="2000" dirty="0">
                <a:latin typeface="Times New Roman" pitchFamily="18" charset="0"/>
                <a:cs typeface="Times New Roman" pitchFamily="18" charset="0"/>
              </a:rPr>
              <a:t>Logics are languages, reasoning is a process (may </a:t>
            </a:r>
            <a:r>
              <a:rPr lang="en-GB" sz="2000" b="1" dirty="0">
                <a:latin typeface="Times New Roman" pitchFamily="18" charset="0"/>
                <a:cs typeface="Times New Roman" pitchFamily="18" charset="0"/>
              </a:rPr>
              <a:t>use</a:t>
            </a:r>
            <a:r>
              <a:rPr lang="en-GB" sz="2000" dirty="0">
                <a:latin typeface="Times New Roman" pitchFamily="18" charset="0"/>
                <a:cs typeface="Times New Roman" pitchFamily="18" charset="0"/>
              </a:rPr>
              <a:t> </a:t>
            </a:r>
            <a:r>
              <a:rPr lang="en-GB" sz="2000" dirty="0" smtClean="0">
                <a:latin typeface="Times New Roman" pitchFamily="18" charset="0"/>
                <a:cs typeface="Times New Roman" pitchFamily="18" charset="0"/>
              </a:rPr>
              <a:t>logic)</a:t>
            </a:r>
            <a:endParaRPr lang="en-GB"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325394" y="1561598"/>
            <a:ext cx="5681637" cy="465467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000" b="1" dirty="0">
                <a:solidFill>
                  <a:srgbClr val="002060"/>
                </a:solidFill>
                <a:latin typeface="Times New Roman" pitchFamily="18" charset="0"/>
                <a:cs typeface="Times New Roman" pitchFamily="18" charset="0"/>
              </a:rPr>
              <a:t>Propositional logic (PL) </a:t>
            </a:r>
            <a:r>
              <a:rPr lang="en-US" sz="2000" dirty="0">
                <a:solidFill>
                  <a:srgbClr val="002060"/>
                </a:solidFill>
                <a:latin typeface="Times New Roman" pitchFamily="18" charset="0"/>
                <a:cs typeface="Times New Roman" pitchFamily="18" charset="0"/>
              </a:rPr>
              <a:t>is the simplest form of logic where all the statements are made by propositions. It is a technique of knowledge representation in logical and mathematical form.</a:t>
            </a:r>
          </a:p>
          <a:p>
            <a:pPr algn="ctr">
              <a:lnSpc>
                <a:spcPct val="150000"/>
              </a:lnSpc>
            </a:pPr>
            <a:endParaRPr lang="en-US" sz="2400" dirty="0">
              <a:solidFill>
                <a:srgbClr val="002060"/>
              </a:solidFill>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p:txBody>
      </p:sp>
      <p:sp>
        <p:nvSpPr>
          <p:cNvPr id="7"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Prepositional </a:t>
            </a:r>
            <a:r>
              <a:rPr lang="en-US" altLang="en-US" sz="2400" b="1" dirty="0" smtClean="0">
                <a:latin typeface="Times New Roman" pitchFamily="18" charset="0"/>
                <a:cs typeface="Times New Roman" pitchFamily="18" charset="0"/>
              </a:rPr>
              <a:t>Logic</a:t>
            </a:r>
            <a:endParaRPr lang="en-US" altLang="en-US" sz="2400" b="1" dirty="0">
              <a:latin typeface="Times New Roman" pitchFamily="18" charset="0"/>
              <a:cs typeface="Times New Roman" pitchFamily="18" charset="0"/>
            </a:endParaRPr>
          </a:p>
        </p:txBody>
      </p:sp>
      <p:sp>
        <p:nvSpPr>
          <p:cNvPr id="8" name="Rectangle 4"/>
          <p:cNvSpPr>
            <a:spLocks noChangeArrowheads="1"/>
          </p:cNvSpPr>
          <p:nvPr/>
        </p:nvSpPr>
        <p:spPr bwMode="auto">
          <a:xfrm>
            <a:off x="859841" y="1738313"/>
            <a:ext cx="10918959" cy="5170646"/>
          </a:xfrm>
          <a:prstGeom prst="rect">
            <a:avLst/>
          </a:prstGeom>
          <a:noFill/>
          <a:ln w="9525">
            <a:noFill/>
            <a:miter lim="800000"/>
            <a:headEnd/>
            <a:tailEnd/>
          </a:ln>
        </p:spPr>
        <p:txBody>
          <a:bodyPr wrap="square">
            <a:spAutoFit/>
          </a:bodyPr>
          <a:lstStyle/>
          <a:p>
            <a:pPr marL="457200" lvl="3" indent="-285750">
              <a:lnSpc>
                <a:spcPct val="150000"/>
              </a:lnSpc>
            </a:pPr>
            <a:r>
              <a:rPr lang="en-US" sz="2000" b="1" dirty="0">
                <a:latin typeface="Times New Roman" panose="02020603050405020304" pitchFamily="18" charset="0"/>
                <a:cs typeface="Times New Roman" panose="02020603050405020304" pitchFamily="18" charset="0"/>
              </a:rPr>
              <a:t>What is a Proposition?</a:t>
            </a:r>
          </a:p>
          <a:p>
            <a:pPr marL="457200" lvl="3" indent="-285750">
              <a:lnSpc>
                <a:spcPct val="150000"/>
              </a:lnSpc>
              <a:buFont typeface="Arial" pitchFamily="34" charset="0"/>
              <a:buChar char="•"/>
            </a:pPr>
            <a:r>
              <a:rPr lang="en-US" sz="2000" dirty="0">
                <a:latin typeface="Times New Roman" pitchFamily="18" charset="0"/>
                <a:cs typeface="Times New Roman" pitchFamily="18" charset="0"/>
              </a:rPr>
              <a:t>An expression in some language</a:t>
            </a:r>
          </a:p>
          <a:p>
            <a:pPr marL="457200" lvl="3" indent="-285750">
              <a:lnSpc>
                <a:spcPct val="150000"/>
              </a:lnSpc>
              <a:buFont typeface="Arial" pitchFamily="34" charset="0"/>
              <a:buChar char="•"/>
            </a:pPr>
            <a:r>
              <a:rPr lang="en-US" sz="2000" dirty="0">
                <a:latin typeface="Times New Roman" pitchFamily="18" charset="0"/>
                <a:cs typeface="Times New Roman" pitchFamily="18" charset="0"/>
              </a:rPr>
              <a:t>that is true or false</a:t>
            </a:r>
          </a:p>
          <a:p>
            <a:pPr marL="457200" lvl="3" indent="-285750">
              <a:lnSpc>
                <a:spcPct val="150000"/>
              </a:lnSpc>
              <a:buFont typeface="Arial" pitchFamily="34" charset="0"/>
              <a:buChar char="•"/>
            </a:pPr>
            <a:r>
              <a:rPr lang="en-US" sz="2000" dirty="0">
                <a:latin typeface="Times New Roman" pitchFamily="18" charset="0"/>
                <a:cs typeface="Times New Roman" pitchFamily="18" charset="0"/>
              </a:rPr>
              <a:t>whose negation makes sense </a:t>
            </a:r>
          </a:p>
          <a:p>
            <a:pPr marL="457200" lvl="3" indent="-285750">
              <a:lnSpc>
                <a:spcPct val="150000"/>
              </a:lnSpc>
              <a:buFont typeface="Arial" pitchFamily="34" charset="0"/>
              <a:buChar char="•"/>
            </a:pPr>
            <a:r>
              <a:rPr lang="en-US" sz="2000" dirty="0">
                <a:latin typeface="Times New Roman" pitchFamily="18" charset="0"/>
                <a:cs typeface="Times New Roman" pitchFamily="18" charset="0"/>
              </a:rPr>
              <a:t>that can be believed or not </a:t>
            </a:r>
          </a:p>
          <a:p>
            <a:pPr marL="457200" lvl="3" indent="-285750">
              <a:lnSpc>
                <a:spcPct val="150000"/>
              </a:lnSpc>
              <a:buFont typeface="Arial" pitchFamily="34" charset="0"/>
              <a:buChar char="•"/>
            </a:pPr>
            <a:r>
              <a:rPr lang="en-US" sz="2000" dirty="0">
                <a:latin typeface="Times New Roman" pitchFamily="18" charset="0"/>
                <a:cs typeface="Times New Roman" pitchFamily="18" charset="0"/>
              </a:rPr>
              <a:t>whose negation can be believed or not</a:t>
            </a:r>
          </a:p>
          <a:p>
            <a:pPr marL="457200" lvl="3" indent="-285750">
              <a:lnSpc>
                <a:spcPct val="150000"/>
              </a:lnSpc>
              <a:buFont typeface="Arial" pitchFamily="34" charset="0"/>
              <a:buChar char="•"/>
            </a:pPr>
            <a:r>
              <a:rPr lang="en-US" sz="2000" b="1" dirty="0">
                <a:latin typeface="Times New Roman" pitchFamily="18" charset="0"/>
                <a:cs typeface="Times New Roman" pitchFamily="18" charset="0"/>
              </a:rPr>
              <a:t>Examples</a:t>
            </a:r>
          </a:p>
          <a:p>
            <a:pPr marL="457200" lvl="3" indent="-285750">
              <a:lnSpc>
                <a:spcPct val="150000"/>
              </a:lnSpc>
              <a:buFont typeface="Arial" pitchFamily="34" charset="0"/>
              <a:buChar char="•"/>
            </a:pPr>
            <a:r>
              <a:rPr lang="en-US" sz="2000" dirty="0">
                <a:latin typeface="Times New Roman" pitchFamily="18" charset="0"/>
                <a:cs typeface="Times New Roman" pitchFamily="18" charset="0"/>
              </a:rPr>
              <a:t>Of propositions </a:t>
            </a:r>
          </a:p>
          <a:p>
            <a:pPr marL="457200" lvl="3" indent="-285750">
              <a:lnSpc>
                <a:spcPct val="150000"/>
              </a:lnSpc>
            </a:pPr>
            <a:r>
              <a:rPr lang="en-US" sz="2000" dirty="0">
                <a:latin typeface="Times New Roman" pitchFamily="18" charset="0"/>
                <a:cs typeface="Times New Roman" pitchFamily="18" charset="0"/>
              </a:rPr>
              <a:t> Betty is the driver of the car.</a:t>
            </a:r>
          </a:p>
          <a:p>
            <a:pPr marL="457200" lvl="3" indent="-285750">
              <a:lnSpc>
                <a:spcPct val="150000"/>
              </a:lnSpc>
              <a:buFont typeface="Arial" pitchFamily="34" charset="0"/>
              <a:buChar char="•"/>
            </a:pPr>
            <a:r>
              <a:rPr lang="en-US" sz="2000" dirty="0">
                <a:latin typeface="Times New Roman" pitchFamily="18" charset="0"/>
                <a:cs typeface="Times New Roman" pitchFamily="18" charset="0"/>
              </a:rPr>
              <a:t>Of non-propositions</a:t>
            </a:r>
          </a:p>
          <a:p>
            <a:pPr marL="457200" lvl="3" indent="-285750">
              <a:lnSpc>
                <a:spcPct val="150000"/>
              </a:lnSpc>
            </a:pPr>
            <a:r>
              <a:rPr lang="en-US" sz="2000" dirty="0">
                <a:latin typeface="Times New Roman" pitchFamily="18" charset="0"/>
                <a:cs typeface="Times New Roman" pitchFamily="18" charset="0"/>
              </a:rPr>
              <a:t> How to ride a bicycle </a:t>
            </a:r>
          </a:p>
        </p:txBody>
      </p:sp>
    </p:spTree>
    <p:custDataLst>
      <p:tags r:id="rId1"/>
    </p:custDataLst>
    <p:extLst>
      <p:ext uri="{BB962C8B-B14F-4D97-AF65-F5344CB8AC3E}">
        <p14:creationId xmlns:p14="http://schemas.microsoft.com/office/powerpoint/2010/main" val="1863893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Prepositional </a:t>
            </a:r>
            <a:r>
              <a:rPr lang="en-US" altLang="en-US" sz="2400" b="1" dirty="0" smtClean="0">
                <a:latin typeface="Times New Roman" pitchFamily="18" charset="0"/>
                <a:cs typeface="Times New Roman" pitchFamily="18" charset="0"/>
              </a:rPr>
              <a:t>Logic</a:t>
            </a:r>
            <a:endParaRPr lang="en-US" altLang="en-US" sz="2400" b="1" dirty="0">
              <a:latin typeface="Times New Roman" pitchFamily="18" charset="0"/>
              <a:cs typeface="Times New Roman" pitchFamily="18" charset="0"/>
            </a:endParaRPr>
          </a:p>
        </p:txBody>
      </p:sp>
      <p:sp>
        <p:nvSpPr>
          <p:cNvPr id="6" name="Rectangle 4"/>
          <p:cNvSpPr>
            <a:spLocks noChangeArrowheads="1"/>
          </p:cNvSpPr>
          <p:nvPr/>
        </p:nvSpPr>
        <p:spPr bwMode="auto">
          <a:xfrm>
            <a:off x="1130300" y="1738313"/>
            <a:ext cx="10918959" cy="4093428"/>
          </a:xfrm>
          <a:prstGeom prst="rect">
            <a:avLst/>
          </a:prstGeom>
          <a:noFill/>
          <a:ln w="9525">
            <a:noFill/>
            <a:miter lim="800000"/>
            <a:headEnd/>
            <a:tailEnd/>
          </a:ln>
        </p:spPr>
        <p:txBody>
          <a:bodyPr wrap="square">
            <a:spAutoFit/>
          </a:bodyPr>
          <a:lstStyle/>
          <a:p>
            <a:pPr algn="just">
              <a:lnSpc>
                <a:spcPct val="150000"/>
              </a:lnSpc>
              <a:buNone/>
            </a:pPr>
            <a:r>
              <a:rPr lang="en-IN" sz="2000" b="1" dirty="0">
                <a:latin typeface="Times New Roman" pitchFamily="18" charset="0"/>
                <a:cs typeface="Times New Roman" pitchFamily="18" charset="0"/>
              </a:rPr>
              <a:t>Two Types---</a:t>
            </a:r>
          </a:p>
          <a:p>
            <a:pPr>
              <a:lnSpc>
                <a:spcPct val="150000"/>
              </a:lnSpc>
            </a:pPr>
            <a:r>
              <a:rPr lang="en-US" sz="2000" dirty="0">
                <a:latin typeface="Times New Roman" pitchFamily="18" charset="0"/>
                <a:cs typeface="Times New Roman" pitchFamily="18" charset="0"/>
              </a:rPr>
              <a:t>Atomic Propositions</a:t>
            </a:r>
          </a:p>
          <a:p>
            <a:pPr marL="800100" lvl="1" indent="-342900">
              <a:lnSpc>
                <a:spcPct val="150000"/>
              </a:lnSpc>
              <a:buFont typeface="Arial" panose="020B0604020202020204" pitchFamily="34" charset="0"/>
              <a:buChar char="•"/>
            </a:pPr>
            <a:r>
              <a:rPr lang="en-US" sz="2000" dirty="0">
                <a:latin typeface="Times New Roman" pitchFamily="18" charset="0"/>
                <a:cs typeface="Times New Roman" pitchFamily="18" charset="0"/>
              </a:rPr>
              <a:t> 2+2 is 4, it is an atomic proposition as it is a true fact. </a:t>
            </a:r>
          </a:p>
          <a:p>
            <a:pPr marL="800100" lvl="1" indent="-342900">
              <a:lnSpc>
                <a:spcPct val="150000"/>
              </a:lnSpc>
              <a:buFont typeface="Arial" panose="020B0604020202020204" pitchFamily="34" charset="0"/>
              <a:buChar char="•"/>
            </a:pPr>
            <a:r>
              <a:rPr lang="en-US" sz="2000" dirty="0">
                <a:latin typeface="Times New Roman" pitchFamily="18" charset="0"/>
                <a:cs typeface="Times New Roman" pitchFamily="18" charset="0"/>
              </a:rPr>
              <a:t>"The Sun is cold" is also a proposition as it is a false fact. </a:t>
            </a:r>
          </a:p>
          <a:p>
            <a:pPr>
              <a:lnSpc>
                <a:spcPct val="150000"/>
              </a:lnSpc>
            </a:pPr>
            <a:r>
              <a:rPr lang="en-US" sz="2000" dirty="0">
                <a:latin typeface="Times New Roman" pitchFamily="18" charset="0"/>
                <a:cs typeface="Times New Roman" pitchFamily="18" charset="0"/>
              </a:rPr>
              <a:t>Compound propositions</a:t>
            </a:r>
          </a:p>
          <a:p>
            <a:pPr marL="800100" lvl="1" indent="-342900">
              <a:lnSpc>
                <a:spcPct val="150000"/>
              </a:lnSpc>
              <a:buFont typeface="Arial" panose="020B0604020202020204" pitchFamily="34" charset="0"/>
              <a:buChar char="•"/>
            </a:pPr>
            <a:r>
              <a:rPr lang="en-US" sz="2000" dirty="0">
                <a:latin typeface="Times New Roman" pitchFamily="18" charset="0"/>
                <a:cs typeface="Times New Roman" pitchFamily="18" charset="0"/>
              </a:rPr>
              <a:t>Compound propositions are constructed by combining simpler or atomic propositions, using parenthesis and logical connectives.</a:t>
            </a:r>
          </a:p>
          <a:p>
            <a:pPr marL="800100" lvl="1" indent="-342900">
              <a:lnSpc>
                <a:spcPct val="150000"/>
              </a:lnSpc>
              <a:buFont typeface="Arial" panose="020B0604020202020204" pitchFamily="34" charset="0"/>
              <a:buChar char="•"/>
            </a:pPr>
            <a:r>
              <a:rPr lang="en-US" sz="2000" dirty="0">
                <a:latin typeface="Times New Roman" pitchFamily="18" charset="0"/>
                <a:cs typeface="Times New Roman" pitchFamily="18" charset="0"/>
              </a:rPr>
              <a:t>Example :"It is raining today, and the street is wet." </a:t>
            </a:r>
          </a:p>
          <a:p>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1130300" y="1738313"/>
            <a:ext cx="10918959" cy="4478149"/>
          </a:xfrm>
          <a:prstGeom prst="rect">
            <a:avLst/>
          </a:prstGeom>
          <a:noFill/>
          <a:ln w="9525">
            <a:noFill/>
            <a:miter lim="800000"/>
            <a:headEnd/>
            <a:tailEnd/>
          </a:ln>
        </p:spPr>
        <p:txBody>
          <a:bodyPr wrap="square">
            <a:spAutoFit/>
          </a:bodyPr>
          <a:lstStyle/>
          <a:p>
            <a:pPr>
              <a:lnSpc>
                <a:spcPct val="150000"/>
              </a:lnSpc>
            </a:pPr>
            <a:r>
              <a:rPr lang="en-GB" sz="2000" b="1" dirty="0">
                <a:latin typeface="Times New Roman" pitchFamily="18" charset="0"/>
                <a:cs typeface="Times New Roman" pitchFamily="18" charset="0"/>
              </a:rPr>
              <a:t>Syntax</a:t>
            </a:r>
          </a:p>
          <a:p>
            <a:pPr lvl="1">
              <a:lnSpc>
                <a:spcPct val="150000"/>
              </a:lnSpc>
            </a:pPr>
            <a:r>
              <a:rPr lang="en-GB" sz="2000" dirty="0">
                <a:latin typeface="Times New Roman" pitchFamily="18" charset="0"/>
                <a:cs typeface="Times New Roman" pitchFamily="18" charset="0"/>
              </a:rPr>
              <a:t>Propositions, e.g. “it is wet”</a:t>
            </a:r>
          </a:p>
          <a:p>
            <a:pPr lvl="1">
              <a:lnSpc>
                <a:spcPct val="150000"/>
              </a:lnSpc>
            </a:pPr>
            <a:r>
              <a:rPr lang="en-GB" sz="2000" dirty="0">
                <a:latin typeface="Times New Roman" pitchFamily="18" charset="0"/>
                <a:cs typeface="Times New Roman" pitchFamily="18" charset="0"/>
              </a:rPr>
              <a:t>Connectives: and, or, not, implies, </a:t>
            </a:r>
            <a:r>
              <a:rPr lang="en-GB" sz="2000" dirty="0" err="1">
                <a:latin typeface="Times New Roman" pitchFamily="18" charset="0"/>
                <a:cs typeface="Times New Roman" pitchFamily="18" charset="0"/>
              </a:rPr>
              <a:t>iff</a:t>
            </a:r>
            <a:r>
              <a:rPr lang="en-GB" sz="2000" dirty="0">
                <a:latin typeface="Times New Roman" pitchFamily="18" charset="0"/>
                <a:cs typeface="Times New Roman" pitchFamily="18" charset="0"/>
              </a:rPr>
              <a:t> (equivalent)</a:t>
            </a:r>
          </a:p>
          <a:p>
            <a:pPr lvl="1">
              <a:lnSpc>
                <a:spcPct val="150000"/>
              </a:lnSpc>
              <a:buNone/>
            </a:pPr>
            <a:endParaRPr lang="en-GB" sz="2000" dirty="0">
              <a:latin typeface="Times New Roman" pitchFamily="18" charset="0"/>
              <a:cs typeface="Times New Roman" pitchFamily="18" charset="0"/>
            </a:endParaRPr>
          </a:p>
          <a:p>
            <a:pPr lvl="1">
              <a:lnSpc>
                <a:spcPct val="150000"/>
              </a:lnSpc>
            </a:pPr>
            <a:r>
              <a:rPr lang="en-GB" sz="2000" dirty="0">
                <a:latin typeface="Times New Roman" pitchFamily="18" charset="0"/>
                <a:cs typeface="Times New Roman" pitchFamily="18" charset="0"/>
              </a:rPr>
              <a:t>Brackets, T (true) and F (false)</a:t>
            </a:r>
          </a:p>
          <a:p>
            <a:pPr>
              <a:lnSpc>
                <a:spcPct val="150000"/>
              </a:lnSpc>
            </a:pPr>
            <a:r>
              <a:rPr lang="en-GB" sz="2000" b="1" dirty="0">
                <a:latin typeface="Times New Roman" pitchFamily="18" charset="0"/>
                <a:cs typeface="Times New Roman" pitchFamily="18" charset="0"/>
              </a:rPr>
              <a:t>Semantics</a:t>
            </a:r>
            <a:endParaRPr lang="en-GB" sz="2000" dirty="0">
              <a:latin typeface="Times New Roman" pitchFamily="18" charset="0"/>
              <a:cs typeface="Times New Roman" pitchFamily="18" charset="0"/>
            </a:endParaRPr>
          </a:p>
          <a:p>
            <a:pPr lvl="1">
              <a:lnSpc>
                <a:spcPct val="150000"/>
              </a:lnSpc>
            </a:pPr>
            <a:r>
              <a:rPr lang="en-GB" sz="2000" dirty="0">
                <a:latin typeface="Times New Roman" pitchFamily="18" charset="0"/>
                <a:cs typeface="Times New Roman" pitchFamily="18" charset="0"/>
              </a:rPr>
              <a:t>Define how connectives affect the truth</a:t>
            </a:r>
          </a:p>
          <a:p>
            <a:pPr lvl="2">
              <a:lnSpc>
                <a:spcPct val="150000"/>
              </a:lnSpc>
            </a:pPr>
            <a:r>
              <a:rPr lang="en-GB" dirty="0">
                <a:latin typeface="Times New Roman" pitchFamily="18" charset="0"/>
                <a:cs typeface="Times New Roman" pitchFamily="18" charset="0"/>
              </a:rPr>
              <a:t>“P and Q” is true if and only if P is true and Q is true</a:t>
            </a:r>
          </a:p>
          <a:p>
            <a:pPr lvl="1">
              <a:lnSpc>
                <a:spcPct val="150000"/>
              </a:lnSpc>
            </a:pPr>
            <a:r>
              <a:rPr lang="en-GB" sz="2000" dirty="0">
                <a:latin typeface="Times New Roman" pitchFamily="18" charset="0"/>
                <a:cs typeface="Times New Roman" pitchFamily="18" charset="0"/>
              </a:rPr>
              <a:t>Use </a:t>
            </a:r>
            <a:r>
              <a:rPr lang="en-GB" sz="2000" b="1" dirty="0">
                <a:latin typeface="Times New Roman" pitchFamily="18" charset="0"/>
                <a:cs typeface="Times New Roman" pitchFamily="18" charset="0"/>
              </a:rPr>
              <a:t>truth tables</a:t>
            </a:r>
            <a:r>
              <a:rPr lang="en-GB" sz="2000" dirty="0">
                <a:latin typeface="Times New Roman" pitchFamily="18" charset="0"/>
                <a:cs typeface="Times New Roman" pitchFamily="18" charset="0"/>
              </a:rPr>
              <a:t> to work out the truth of statements</a:t>
            </a:r>
          </a:p>
          <a:p>
            <a:pPr>
              <a:buNone/>
            </a:pPr>
            <a:endParaRPr lang="en-US" dirty="0"/>
          </a:p>
        </p:txBody>
      </p:sp>
      <p:pic>
        <p:nvPicPr>
          <p:cNvPr id="5" name="Picture 21"/>
          <p:cNvPicPr>
            <a:picLocks noChangeAspect="1" noChangeArrowheads="1"/>
          </p:cNvPicPr>
          <p:nvPr/>
        </p:nvPicPr>
        <p:blipFill>
          <a:blip r:embed="rId3"/>
          <a:srcRect/>
          <a:stretch>
            <a:fillRect/>
          </a:stretch>
        </p:blipFill>
        <p:spPr bwMode="auto">
          <a:xfrm>
            <a:off x="2515119" y="3144522"/>
            <a:ext cx="3480619" cy="427703"/>
          </a:xfrm>
          <a:prstGeom prst="rect">
            <a:avLst/>
          </a:prstGeom>
          <a:noFill/>
        </p:spPr>
      </p:pic>
      <p:sp>
        <p:nvSpPr>
          <p:cNvPr id="8"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Prepositional </a:t>
            </a:r>
            <a:r>
              <a:rPr lang="en-US" altLang="en-US" sz="2400" b="1" dirty="0" smtClean="0">
                <a:latin typeface="Times New Roman" pitchFamily="18" charset="0"/>
                <a:cs typeface="Times New Roman" pitchFamily="18" charset="0"/>
              </a:rPr>
              <a:t>Logic</a:t>
            </a:r>
            <a:endParaRPr lang="en-US"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7" name="Picture 3"/>
          <p:cNvPicPr>
            <a:picLocks noChangeAspect="1" noChangeArrowheads="1"/>
          </p:cNvPicPr>
          <p:nvPr/>
        </p:nvPicPr>
        <p:blipFill>
          <a:blip r:embed="rId3"/>
          <a:srcRect/>
          <a:stretch>
            <a:fillRect/>
          </a:stretch>
        </p:blipFill>
        <p:spPr bwMode="auto">
          <a:xfrm>
            <a:off x="4958365" y="3354620"/>
            <a:ext cx="4819815" cy="3193664"/>
          </a:xfrm>
          <a:prstGeom prst="rect">
            <a:avLst/>
          </a:prstGeom>
          <a:noFill/>
          <a:ln w="9525">
            <a:noFill/>
            <a:miter lim="800000"/>
            <a:headEnd/>
            <a:tailEnd/>
          </a:ln>
          <a:effectLst/>
        </p:spPr>
      </p:pic>
      <p:sp>
        <p:nvSpPr>
          <p:cNvPr id="6" name="Rectangle 4"/>
          <p:cNvSpPr>
            <a:spLocks noChangeArrowheads="1"/>
          </p:cNvSpPr>
          <p:nvPr/>
        </p:nvSpPr>
        <p:spPr bwMode="auto">
          <a:xfrm>
            <a:off x="1130300" y="1738313"/>
            <a:ext cx="10918959" cy="1421992"/>
          </a:xfrm>
          <a:prstGeom prst="rect">
            <a:avLst/>
          </a:prstGeom>
          <a:noFill/>
          <a:ln w="9525">
            <a:noFill/>
            <a:miter lim="800000"/>
            <a:headEnd/>
            <a:tailEnd/>
          </a:ln>
        </p:spPr>
        <p:txBody>
          <a:bodyPr wrap="square">
            <a:spAutoFit/>
          </a:bodyPr>
          <a:lstStyle/>
          <a:p>
            <a:pPr>
              <a:lnSpc>
                <a:spcPct val="150000"/>
              </a:lnSpc>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Wumpus</a:t>
            </a:r>
            <a:r>
              <a:rPr lang="en-US" sz="2000" dirty="0">
                <a:latin typeface="Times New Roman" pitchFamily="18" charset="0"/>
                <a:cs typeface="Times New Roman" pitchFamily="18" charset="0"/>
              </a:rPr>
              <a:t> World is a simple world example to illustrate the worth of a knowledge-based agent and to represent knowledge representation. It was inspired by a video game Hunt the </a:t>
            </a:r>
            <a:r>
              <a:rPr lang="en-US" sz="2000" dirty="0" err="1">
                <a:latin typeface="Times New Roman" pitchFamily="18" charset="0"/>
                <a:cs typeface="Times New Roman" pitchFamily="18" charset="0"/>
              </a:rPr>
              <a:t>Wumpus</a:t>
            </a:r>
            <a:r>
              <a:rPr lang="en-US" sz="2000" dirty="0">
                <a:latin typeface="Times New Roman" pitchFamily="18" charset="0"/>
                <a:cs typeface="Times New Roman" pitchFamily="18" charset="0"/>
              </a:rPr>
              <a:t> by Gregory </a:t>
            </a:r>
            <a:r>
              <a:rPr lang="en-US" sz="2000" dirty="0" err="1">
                <a:latin typeface="Times New Roman" pitchFamily="18" charset="0"/>
                <a:cs typeface="Times New Roman" pitchFamily="18" charset="0"/>
              </a:rPr>
              <a:t>Yob</a:t>
            </a:r>
            <a:r>
              <a:rPr lang="en-US" sz="2000" dirty="0">
                <a:latin typeface="Times New Roman" pitchFamily="18" charset="0"/>
                <a:cs typeface="Times New Roman" pitchFamily="18" charset="0"/>
              </a:rPr>
              <a:t> in 1973. The </a:t>
            </a:r>
            <a:r>
              <a:rPr lang="en-US" sz="2000" dirty="0" err="1">
                <a:latin typeface="Times New Roman" pitchFamily="18" charset="0"/>
                <a:cs typeface="Times New Roman" pitchFamily="18" charset="0"/>
              </a:rPr>
              <a:t>Wumpus</a:t>
            </a:r>
            <a:r>
              <a:rPr lang="en-US" sz="2000" dirty="0">
                <a:latin typeface="Times New Roman" pitchFamily="18" charset="0"/>
                <a:cs typeface="Times New Roman" pitchFamily="18" charset="0"/>
              </a:rPr>
              <a:t> World is a cave which has 4/4 rooms connected with passageways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7"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An Agent for the </a:t>
            </a:r>
            <a:r>
              <a:rPr lang="en-US" altLang="en-US" sz="2400" b="1" dirty="0" err="1">
                <a:latin typeface="Times New Roman" pitchFamily="18" charset="0"/>
                <a:cs typeface="Times New Roman" pitchFamily="18" charset="0"/>
              </a:rPr>
              <a:t>Wumpus</a:t>
            </a:r>
            <a:r>
              <a:rPr lang="en-US" altLang="en-US" sz="2400" b="1" dirty="0">
                <a:latin typeface="Times New Roman" pitchFamily="18" charset="0"/>
                <a:cs typeface="Times New Roman" pitchFamily="18" charset="0"/>
              </a:rPr>
              <a:t> World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5" descr="wumpus-world"/>
          <p:cNvPicPr>
            <a:picLocks noChangeAspect="1" noChangeArrowheads="1"/>
          </p:cNvPicPr>
          <p:nvPr/>
        </p:nvPicPr>
        <p:blipFill>
          <a:blip r:embed="rId3"/>
          <a:srcRect/>
          <a:stretch>
            <a:fillRect/>
          </a:stretch>
        </p:blipFill>
        <p:spPr bwMode="auto">
          <a:xfrm>
            <a:off x="7620001" y="2057401"/>
            <a:ext cx="3695700" cy="2714625"/>
          </a:xfrm>
          <a:prstGeom prst="rect">
            <a:avLst/>
          </a:prstGeom>
          <a:noFill/>
          <a:ln w="9525">
            <a:noFill/>
            <a:miter lim="800000"/>
            <a:headEnd/>
            <a:tailEnd/>
          </a:ln>
        </p:spPr>
      </p:pic>
      <p:sp>
        <p:nvSpPr>
          <p:cNvPr id="8" name="Rectangle 4"/>
          <p:cNvSpPr>
            <a:spLocks noChangeArrowheads="1"/>
          </p:cNvSpPr>
          <p:nvPr/>
        </p:nvSpPr>
        <p:spPr bwMode="auto">
          <a:xfrm>
            <a:off x="1130300" y="1738313"/>
            <a:ext cx="10918959" cy="4708981"/>
          </a:xfrm>
          <a:prstGeom prst="rect">
            <a:avLst/>
          </a:prstGeom>
          <a:noFill/>
          <a:ln w="9525">
            <a:noFill/>
            <a:miter lim="800000"/>
            <a:headEnd/>
            <a:tailEnd/>
          </a:ln>
        </p:spPr>
        <p:txBody>
          <a:bodyPr wrap="square">
            <a:spAutoFit/>
          </a:bodyPr>
          <a:lstStyle/>
          <a:p>
            <a:pPr marL="342900" indent="-342900">
              <a:lnSpc>
                <a:spcPct val="150000"/>
              </a:lnSpc>
              <a:buFont typeface="Arial" panose="020B0604020202020204" pitchFamily="34" charset="0"/>
              <a:buChar char="•"/>
            </a:pPr>
            <a:r>
              <a:rPr lang="en-US" sz="2000" dirty="0">
                <a:latin typeface="Times New Roman" pitchFamily="18" charset="0"/>
                <a:cs typeface="Times New Roman" pitchFamily="18" charset="0"/>
              </a:rPr>
              <a:t>Performance measure</a:t>
            </a:r>
          </a:p>
          <a:p>
            <a:pPr marL="800100" lvl="1" indent="-342900">
              <a:buFont typeface="Arial" panose="020B0604020202020204" pitchFamily="34" charset="0"/>
              <a:buChar char="•"/>
            </a:pPr>
            <a:r>
              <a:rPr lang="en-US" sz="2000" dirty="0">
                <a:latin typeface="Times New Roman" pitchFamily="18" charset="0"/>
                <a:cs typeface="Times New Roman" pitchFamily="18" charset="0"/>
              </a:rPr>
              <a:t>gold: +1000, death: -1000</a:t>
            </a:r>
          </a:p>
          <a:p>
            <a:pPr marL="800100" lvl="1" indent="-342900">
              <a:buFont typeface="Arial" panose="020B0604020202020204" pitchFamily="34" charset="0"/>
              <a:buChar char="•"/>
            </a:pPr>
            <a:r>
              <a:rPr lang="en-US" sz="2000" dirty="0">
                <a:latin typeface="Times New Roman" pitchFamily="18" charset="0"/>
                <a:cs typeface="Times New Roman" pitchFamily="18" charset="0"/>
              </a:rPr>
              <a:t>-1 per step, -10 for using the arrow</a:t>
            </a:r>
          </a:p>
          <a:p>
            <a:pPr marL="342900" indent="-342900">
              <a:lnSpc>
                <a:spcPct val="150000"/>
              </a:lnSpc>
              <a:buFont typeface="Arial" panose="020B0604020202020204" pitchFamily="34" charset="0"/>
              <a:buChar char="•"/>
            </a:pPr>
            <a:r>
              <a:rPr lang="en-US" sz="2000" dirty="0">
                <a:latin typeface="Times New Roman" pitchFamily="18" charset="0"/>
                <a:cs typeface="Times New Roman" pitchFamily="18" charset="0"/>
              </a:rPr>
              <a:t>Environment</a:t>
            </a:r>
          </a:p>
          <a:p>
            <a:pPr marL="800100" lvl="1" indent="-342900">
              <a:buFont typeface="Arial" panose="020B0604020202020204" pitchFamily="34" charset="0"/>
              <a:buChar char="•"/>
            </a:pPr>
            <a:r>
              <a:rPr lang="en-US" sz="2000" dirty="0">
                <a:latin typeface="Times New Roman" pitchFamily="18" charset="0"/>
                <a:cs typeface="Times New Roman" pitchFamily="18" charset="0"/>
              </a:rPr>
              <a:t>Squares adjacent to </a:t>
            </a:r>
            <a:r>
              <a:rPr lang="en-US" sz="2000" dirty="0" err="1">
                <a:latin typeface="Times New Roman" pitchFamily="18" charset="0"/>
                <a:cs typeface="Times New Roman" pitchFamily="18" charset="0"/>
              </a:rPr>
              <a:t>wumpus</a:t>
            </a:r>
            <a:r>
              <a:rPr lang="en-US" sz="2000" dirty="0">
                <a:latin typeface="Times New Roman" pitchFamily="18" charset="0"/>
                <a:cs typeface="Times New Roman" pitchFamily="18" charset="0"/>
              </a:rPr>
              <a:t> are smelly</a:t>
            </a:r>
          </a:p>
          <a:p>
            <a:pPr marL="800100" lvl="1" indent="-342900">
              <a:buFont typeface="Arial" panose="020B0604020202020204" pitchFamily="34" charset="0"/>
              <a:buChar char="•"/>
            </a:pPr>
            <a:r>
              <a:rPr lang="en-US" sz="2000" dirty="0">
                <a:latin typeface="Times New Roman" pitchFamily="18" charset="0"/>
                <a:cs typeface="Times New Roman" pitchFamily="18" charset="0"/>
              </a:rPr>
              <a:t>Squares adjacent to pit are breezy</a:t>
            </a:r>
          </a:p>
          <a:p>
            <a:pPr marL="800100" lvl="1" indent="-342900">
              <a:buFont typeface="Arial" panose="020B0604020202020204" pitchFamily="34" charset="0"/>
              <a:buChar char="•"/>
            </a:pPr>
            <a:r>
              <a:rPr lang="en-US" sz="2000" dirty="0">
                <a:latin typeface="Times New Roman" pitchFamily="18" charset="0"/>
                <a:cs typeface="Times New Roman" pitchFamily="18" charset="0"/>
              </a:rPr>
              <a:t>Glitter </a:t>
            </a:r>
            <a:r>
              <a:rPr lang="en-US" sz="2000" dirty="0" err="1">
                <a:latin typeface="Times New Roman" pitchFamily="18" charset="0"/>
                <a:cs typeface="Times New Roman" pitchFamily="18" charset="0"/>
              </a:rPr>
              <a:t>iff</a:t>
            </a:r>
            <a:r>
              <a:rPr lang="en-US" sz="2000" dirty="0">
                <a:latin typeface="Times New Roman" pitchFamily="18" charset="0"/>
                <a:cs typeface="Times New Roman" pitchFamily="18" charset="0"/>
              </a:rPr>
              <a:t> gold is in the same square</a:t>
            </a:r>
          </a:p>
          <a:p>
            <a:pPr marL="800100" lvl="1" indent="-342900">
              <a:buFont typeface="Arial" panose="020B0604020202020204" pitchFamily="34" charset="0"/>
              <a:buChar char="•"/>
            </a:pPr>
            <a:r>
              <a:rPr lang="en-US" sz="2000" dirty="0">
                <a:latin typeface="Times New Roman" pitchFamily="18" charset="0"/>
                <a:cs typeface="Times New Roman" pitchFamily="18" charset="0"/>
              </a:rPr>
              <a:t>Shooting kills </a:t>
            </a:r>
            <a:r>
              <a:rPr lang="en-US" sz="2000" dirty="0" err="1">
                <a:latin typeface="Times New Roman" pitchFamily="18" charset="0"/>
                <a:cs typeface="Times New Roman" pitchFamily="18" charset="0"/>
              </a:rPr>
              <a:t>wumpus</a:t>
            </a:r>
            <a:r>
              <a:rPr lang="en-US" sz="2000" dirty="0">
                <a:latin typeface="Times New Roman" pitchFamily="18" charset="0"/>
                <a:cs typeface="Times New Roman" pitchFamily="18" charset="0"/>
              </a:rPr>
              <a:t> if you are facing it</a:t>
            </a:r>
          </a:p>
          <a:p>
            <a:pPr marL="800100" lvl="1" indent="-342900">
              <a:buFont typeface="Arial" panose="020B0604020202020204" pitchFamily="34" charset="0"/>
              <a:buChar char="•"/>
            </a:pPr>
            <a:r>
              <a:rPr lang="en-US" sz="2000" dirty="0">
                <a:latin typeface="Times New Roman" pitchFamily="18" charset="0"/>
                <a:cs typeface="Times New Roman" pitchFamily="18" charset="0"/>
              </a:rPr>
              <a:t>Shooting uses up the only arrow</a:t>
            </a:r>
          </a:p>
          <a:p>
            <a:pPr marL="800100" lvl="1" indent="-342900">
              <a:buFont typeface="Arial" panose="020B0604020202020204" pitchFamily="34" charset="0"/>
              <a:buChar char="•"/>
            </a:pPr>
            <a:r>
              <a:rPr lang="en-US" sz="2000" dirty="0">
                <a:latin typeface="Times New Roman" pitchFamily="18" charset="0"/>
                <a:cs typeface="Times New Roman" pitchFamily="18" charset="0"/>
              </a:rPr>
              <a:t>Grabbing picks up gold if in same square</a:t>
            </a:r>
          </a:p>
          <a:p>
            <a:pPr marL="800100" lvl="1" indent="-342900">
              <a:buFont typeface="Arial" panose="020B0604020202020204" pitchFamily="34" charset="0"/>
              <a:buChar char="•"/>
            </a:pPr>
            <a:r>
              <a:rPr lang="en-US" sz="2000" dirty="0">
                <a:latin typeface="Times New Roman" pitchFamily="18" charset="0"/>
                <a:cs typeface="Times New Roman" pitchFamily="18" charset="0"/>
              </a:rPr>
              <a:t>Releasing drops the gold in same square</a:t>
            </a:r>
          </a:p>
          <a:p>
            <a:pPr marL="342900" indent="-342900">
              <a:lnSpc>
                <a:spcPct val="150000"/>
              </a:lnSpc>
              <a:buFont typeface="Arial" panose="020B0604020202020204" pitchFamily="34" charset="0"/>
              <a:buChar char="•"/>
            </a:pPr>
            <a:r>
              <a:rPr lang="en-US" sz="2000" dirty="0">
                <a:latin typeface="Times New Roman" pitchFamily="18" charset="0"/>
                <a:cs typeface="Times New Roman" pitchFamily="18" charset="0"/>
              </a:rPr>
              <a:t>Sensors: Stench, Breeze, Glitter, Bump, Scream</a:t>
            </a:r>
          </a:p>
          <a:p>
            <a:pPr marL="342900" indent="-342900">
              <a:lnSpc>
                <a:spcPct val="150000"/>
              </a:lnSpc>
              <a:buFont typeface="Arial" panose="020B0604020202020204" pitchFamily="34" charset="0"/>
              <a:buChar char="•"/>
            </a:pPr>
            <a:r>
              <a:rPr lang="en-US" sz="2000" dirty="0">
                <a:latin typeface="Times New Roman" pitchFamily="18" charset="0"/>
                <a:cs typeface="Times New Roman" pitchFamily="18" charset="0"/>
              </a:rPr>
              <a:t>Actuators: Left turn, Right turn, Forward, Grab, Release, Shoot</a:t>
            </a:r>
            <a:endParaRPr lang="en-US" sz="2000" dirty="0">
              <a:latin typeface="Times New Roman" pitchFamily="18" charset="0"/>
              <a:cs typeface="Times New Roman" pitchFamily="18" charset="0"/>
            </a:endParaRPr>
          </a:p>
        </p:txBody>
      </p:sp>
      <p:sp>
        <p:nvSpPr>
          <p:cNvPr id="9"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err="1">
                <a:latin typeface="Times New Roman" pitchFamily="18" charset="0"/>
                <a:cs typeface="Times New Roman" pitchFamily="18" charset="0"/>
              </a:rPr>
              <a:t>Wumpus</a:t>
            </a:r>
            <a:r>
              <a:rPr lang="en-US" altLang="en-US" sz="2400" b="1" dirty="0">
                <a:latin typeface="Times New Roman" pitchFamily="18" charset="0"/>
                <a:cs typeface="Times New Roman" pitchFamily="18" charset="0"/>
              </a:rPr>
              <a:t> World PEAS Description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130300" y="1738313"/>
            <a:ext cx="10918959" cy="2806987"/>
          </a:xfrm>
          <a:prstGeom prst="rect">
            <a:avLst/>
          </a:prstGeom>
          <a:noFill/>
          <a:ln w="9525">
            <a:noFill/>
            <a:miter lim="800000"/>
            <a:headEnd/>
            <a:tailEnd/>
          </a:ln>
        </p:spPr>
        <p:txBody>
          <a:bodyPr wrap="square">
            <a:spAutoFit/>
          </a:bodyPr>
          <a:lstStyle/>
          <a:p>
            <a:pPr>
              <a:lnSpc>
                <a:spcPct val="150000"/>
              </a:lnSpc>
            </a:pPr>
            <a:r>
              <a:rPr lang="en-US" sz="2000" u="sng" dirty="0">
                <a:latin typeface="Times New Roman" pitchFamily="18" charset="0"/>
                <a:cs typeface="Times New Roman" pitchFamily="18" charset="0"/>
              </a:rPr>
              <a:t>Fully Observable</a:t>
            </a:r>
            <a:r>
              <a:rPr lang="en-US" sz="2000" dirty="0">
                <a:latin typeface="Times New Roman" pitchFamily="18" charset="0"/>
                <a:cs typeface="Times New Roman" pitchFamily="18" charset="0"/>
              </a:rPr>
              <a:t> No – only local perception</a:t>
            </a:r>
          </a:p>
          <a:p>
            <a:pPr>
              <a:lnSpc>
                <a:spcPct val="150000"/>
              </a:lnSpc>
            </a:pPr>
            <a:r>
              <a:rPr lang="en-US" sz="2000" u="sng" dirty="0">
                <a:latin typeface="Times New Roman" pitchFamily="18" charset="0"/>
                <a:cs typeface="Times New Roman" pitchFamily="18" charset="0"/>
              </a:rPr>
              <a:t>Deterministic</a:t>
            </a:r>
            <a:r>
              <a:rPr lang="en-US" sz="2000" dirty="0">
                <a:latin typeface="Times New Roman" pitchFamily="18" charset="0"/>
                <a:cs typeface="Times New Roman" pitchFamily="18" charset="0"/>
              </a:rPr>
              <a:t> Yes – outcomes exactly specified</a:t>
            </a:r>
          </a:p>
          <a:p>
            <a:pPr>
              <a:lnSpc>
                <a:spcPct val="150000"/>
              </a:lnSpc>
            </a:pPr>
            <a:r>
              <a:rPr lang="en-US" sz="2000" u="sng" dirty="0">
                <a:latin typeface="Times New Roman" pitchFamily="18" charset="0"/>
                <a:cs typeface="Times New Roman" pitchFamily="18" charset="0"/>
              </a:rPr>
              <a:t>Episodic</a:t>
            </a:r>
            <a:r>
              <a:rPr lang="en-US" sz="2000" dirty="0">
                <a:latin typeface="Times New Roman" pitchFamily="18" charset="0"/>
                <a:cs typeface="Times New Roman" pitchFamily="18" charset="0"/>
              </a:rPr>
              <a:t> No – things we do have an impact.</a:t>
            </a:r>
          </a:p>
          <a:p>
            <a:pPr>
              <a:lnSpc>
                <a:spcPct val="150000"/>
              </a:lnSpc>
            </a:pPr>
            <a:r>
              <a:rPr lang="en-US" sz="2000" u="sng" dirty="0">
                <a:latin typeface="Times New Roman" pitchFamily="18" charset="0"/>
                <a:cs typeface="Times New Roman" pitchFamily="18" charset="0"/>
              </a:rPr>
              <a:t>Static</a:t>
            </a:r>
            <a:r>
              <a:rPr lang="en-US" sz="2000" dirty="0">
                <a:latin typeface="Times New Roman" pitchFamily="18" charset="0"/>
                <a:cs typeface="Times New Roman" pitchFamily="18" charset="0"/>
              </a:rPr>
              <a:t> Yes – </a:t>
            </a:r>
            <a:r>
              <a:rPr lang="en-US" sz="2000" dirty="0" err="1">
                <a:latin typeface="Times New Roman" pitchFamily="18" charset="0"/>
                <a:cs typeface="Times New Roman" pitchFamily="18" charset="0"/>
              </a:rPr>
              <a:t>Wumpus</a:t>
            </a:r>
            <a:r>
              <a:rPr lang="en-US" sz="2000" dirty="0">
                <a:latin typeface="Times New Roman" pitchFamily="18" charset="0"/>
                <a:cs typeface="Times New Roman" pitchFamily="18" charset="0"/>
              </a:rPr>
              <a:t> and Pits do not move</a:t>
            </a:r>
          </a:p>
          <a:p>
            <a:pPr>
              <a:lnSpc>
                <a:spcPct val="150000"/>
              </a:lnSpc>
            </a:pPr>
            <a:r>
              <a:rPr lang="en-US" sz="2000" u="sng" dirty="0">
                <a:latin typeface="Times New Roman" pitchFamily="18" charset="0"/>
                <a:cs typeface="Times New Roman" pitchFamily="18" charset="0"/>
              </a:rPr>
              <a:t>Discrete</a:t>
            </a:r>
            <a:r>
              <a:rPr lang="en-US" sz="2000" dirty="0">
                <a:latin typeface="Times New Roman" pitchFamily="18" charset="0"/>
                <a:cs typeface="Times New Roman" pitchFamily="18" charset="0"/>
              </a:rPr>
              <a:t> Yes</a:t>
            </a:r>
          </a:p>
          <a:p>
            <a:pPr>
              <a:lnSpc>
                <a:spcPct val="150000"/>
              </a:lnSpc>
            </a:pPr>
            <a:r>
              <a:rPr lang="en-US" sz="2000" u="sng" dirty="0">
                <a:latin typeface="Times New Roman" pitchFamily="18" charset="0"/>
                <a:cs typeface="Times New Roman" pitchFamily="18" charset="0"/>
              </a:rPr>
              <a:t>Single-agent?</a:t>
            </a:r>
            <a:r>
              <a:rPr lang="en-US" sz="2000" dirty="0">
                <a:latin typeface="Times New Roman" pitchFamily="18" charset="0"/>
                <a:cs typeface="Times New Roman" pitchFamily="18" charset="0"/>
              </a:rPr>
              <a:t> Yes – </a:t>
            </a:r>
            <a:r>
              <a:rPr lang="en-US" sz="2000" dirty="0" err="1">
                <a:latin typeface="Times New Roman" pitchFamily="18" charset="0"/>
                <a:cs typeface="Times New Roman" pitchFamily="18" charset="0"/>
              </a:rPr>
              <a:t>Wumpus</a:t>
            </a:r>
            <a:r>
              <a:rPr lang="en-US" sz="2000" dirty="0">
                <a:latin typeface="Times New Roman" pitchFamily="18" charset="0"/>
                <a:cs typeface="Times New Roman" pitchFamily="18" charset="0"/>
              </a:rPr>
              <a:t> is essentially a natural feature</a:t>
            </a:r>
            <a:endParaRPr lang="en-US" sz="2000" dirty="0">
              <a:latin typeface="Times New Roman" pitchFamily="18" charset="0"/>
              <a:cs typeface="Times New Roman" pitchFamily="18" charset="0"/>
            </a:endParaRPr>
          </a:p>
        </p:txBody>
      </p:sp>
      <p:sp>
        <p:nvSpPr>
          <p:cNvPr id="5"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err="1">
                <a:latin typeface="Times New Roman" pitchFamily="18" charset="0"/>
                <a:cs typeface="Times New Roman" pitchFamily="18" charset="0"/>
              </a:rPr>
              <a:t>Wumpus</a:t>
            </a:r>
            <a:r>
              <a:rPr lang="en-US" altLang="en-US" sz="2400" b="1" dirty="0">
                <a:latin typeface="Times New Roman" pitchFamily="18" charset="0"/>
                <a:cs typeface="Times New Roman" pitchFamily="18" charset="0"/>
              </a:rPr>
              <a:t> World Characterization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425575" y="2478200"/>
            <a:ext cx="6737259" cy="2905169"/>
            <a:chOff x="3327096" y="2478200"/>
            <a:chExt cx="4915383" cy="2119559"/>
          </a:xfrm>
        </p:grpSpPr>
        <p:pic>
          <p:nvPicPr>
            <p:cNvPr id="26627" name="Picture 4" descr="wumpus-seq0c"/>
            <p:cNvPicPr>
              <a:picLocks noChangeAspect="1" noChangeArrowheads="1"/>
            </p:cNvPicPr>
            <p:nvPr/>
          </p:nvPicPr>
          <p:blipFill>
            <a:blip r:embed="rId3"/>
            <a:srcRect/>
            <a:stretch>
              <a:fillRect/>
            </a:stretch>
          </p:blipFill>
          <p:spPr bwMode="auto">
            <a:xfrm>
              <a:off x="3327096" y="2478201"/>
              <a:ext cx="2146426" cy="2119558"/>
            </a:xfrm>
            <a:prstGeom prst="rect">
              <a:avLst/>
            </a:prstGeom>
            <a:noFill/>
            <a:ln w="9525">
              <a:noFill/>
              <a:miter lim="800000"/>
              <a:headEnd/>
              <a:tailEnd/>
            </a:ln>
          </p:spPr>
        </p:pic>
        <p:pic>
          <p:nvPicPr>
            <p:cNvPr id="4" name="Picture 4" descr="wumpus-seq1c"/>
            <p:cNvPicPr>
              <a:picLocks noChangeAspect="1" noChangeArrowheads="1"/>
            </p:cNvPicPr>
            <p:nvPr/>
          </p:nvPicPr>
          <p:blipFill>
            <a:blip r:embed="rId4"/>
            <a:srcRect/>
            <a:stretch>
              <a:fillRect/>
            </a:stretch>
          </p:blipFill>
          <p:spPr bwMode="auto">
            <a:xfrm>
              <a:off x="6292974" y="2478200"/>
              <a:ext cx="1949505" cy="2119559"/>
            </a:xfrm>
            <a:prstGeom prst="rect">
              <a:avLst/>
            </a:prstGeom>
            <a:noFill/>
            <a:ln w="9525">
              <a:noFill/>
              <a:miter lim="800000"/>
              <a:headEnd/>
              <a:tailEnd/>
            </a:ln>
          </p:spPr>
        </p:pic>
      </p:grpSp>
      <p:sp>
        <p:nvSpPr>
          <p:cNvPr id="6"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Exploring a </a:t>
            </a:r>
            <a:r>
              <a:rPr lang="en-US" altLang="en-US" sz="2400" b="1" dirty="0" err="1">
                <a:latin typeface="Times New Roman" pitchFamily="18" charset="0"/>
                <a:cs typeface="Times New Roman" pitchFamily="18" charset="0"/>
              </a:rPr>
              <a:t>Wumpus</a:t>
            </a:r>
            <a:r>
              <a:rPr lang="en-US" altLang="en-US" sz="2400" b="1" dirty="0">
                <a:latin typeface="Times New Roman" pitchFamily="18" charset="0"/>
                <a:cs typeface="Times New Roman" pitchFamily="18" charset="0"/>
              </a:rPr>
              <a:t> World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744" y="3239458"/>
            <a:ext cx="10468598" cy="369332"/>
          </a:xfrm>
          <a:prstGeom prst="rect">
            <a:avLst/>
          </a:prstGeom>
          <a:noFill/>
        </p:spPr>
        <p:txBody>
          <a:bodyPr wrap="square" rtlCol="0">
            <a:spAutoFit/>
          </a:bodyPr>
          <a:lstStyle/>
          <a:p>
            <a:endParaRPr lang="en-IN" b="1" dirty="0">
              <a:latin typeface="Helvetica" panose="020B0604020202020204" pitchFamily="34" charset="0"/>
              <a:cs typeface="Helvetica" panose="020B0604020202020204" pitchFamily="34" charset="0"/>
            </a:endParaRPr>
          </a:p>
        </p:txBody>
      </p:sp>
      <p:sp>
        <p:nvSpPr>
          <p:cNvPr id="6" name="Rectangle 3"/>
          <p:cNvSpPr>
            <a:spLocks noChangeArrowheads="1"/>
          </p:cNvSpPr>
          <p:nvPr/>
        </p:nvSpPr>
        <p:spPr bwMode="auto">
          <a:xfrm>
            <a:off x="407988" y="1265238"/>
            <a:ext cx="11834812" cy="461962"/>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Syllabus</a:t>
            </a:r>
          </a:p>
        </p:txBody>
      </p:sp>
      <p:sp>
        <p:nvSpPr>
          <p:cNvPr id="7" name="Rectangle 4"/>
          <p:cNvSpPr>
            <a:spLocks noChangeArrowheads="1"/>
          </p:cNvSpPr>
          <p:nvPr/>
        </p:nvSpPr>
        <p:spPr bwMode="auto">
          <a:xfrm>
            <a:off x="1130300" y="1738313"/>
            <a:ext cx="10069513" cy="1883657"/>
          </a:xfrm>
          <a:prstGeom prst="rect">
            <a:avLst/>
          </a:prstGeom>
          <a:noFill/>
          <a:ln w="9525">
            <a:noFill/>
            <a:miter lim="800000"/>
            <a:headEnd/>
            <a:tailEnd/>
          </a:ln>
        </p:spPr>
        <p:txBody>
          <a:bodyPr>
            <a:spAutoFit/>
          </a:bodyPr>
          <a:lstStyle/>
          <a:p>
            <a:pPr>
              <a:lnSpc>
                <a:spcPct val="150000"/>
              </a:lnSpc>
            </a:pPr>
            <a:r>
              <a:rPr lang="en-US" altLang="en-US" sz="2000" dirty="0">
                <a:latin typeface="Times New Roman" pitchFamily="18" charset="0"/>
                <a:cs typeface="Times New Roman" pitchFamily="18" charset="0"/>
              </a:rPr>
              <a:t>A Knowledge-Based Agent, Representation, Reasoning, and Logic, Prepositional Logic, An Agent for the </a:t>
            </a:r>
            <a:r>
              <a:rPr lang="en-US" altLang="en-US" sz="2000" dirty="0" err="1">
                <a:latin typeface="Times New Roman" pitchFamily="18" charset="0"/>
                <a:cs typeface="Times New Roman" pitchFamily="18" charset="0"/>
              </a:rPr>
              <a:t>Wumpus</a:t>
            </a:r>
            <a:r>
              <a:rPr lang="en-US" altLang="en-US" sz="2000" dirty="0">
                <a:latin typeface="Times New Roman" pitchFamily="18" charset="0"/>
                <a:cs typeface="Times New Roman" pitchFamily="18" charset="0"/>
              </a:rPr>
              <a:t> World, Problems with the propositional agent, First-Order Logic, Syntax and Semantics, Extensions and Notational Variations, Using First-Order Logic, A Simple Reflex Agent, Deducing Hidden Properties of the World, Toward a Goal-based Agent</a:t>
            </a:r>
          </a:p>
        </p:txBody>
      </p:sp>
    </p:spTree>
    <p:extLst>
      <p:ext uri="{BB962C8B-B14F-4D97-AF65-F5344CB8AC3E}">
        <p14:creationId xmlns:p14="http://schemas.microsoft.com/office/powerpoint/2010/main" val="33491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descr="wumpus-seq3c"/>
          <p:cNvPicPr>
            <a:picLocks noChangeAspect="1" noChangeArrowheads="1"/>
          </p:cNvPicPr>
          <p:nvPr/>
        </p:nvPicPr>
        <p:blipFill>
          <a:blip r:embed="rId3"/>
          <a:srcRect/>
          <a:stretch>
            <a:fillRect/>
          </a:stretch>
        </p:blipFill>
        <p:spPr bwMode="auto">
          <a:xfrm>
            <a:off x="6298791" y="2094118"/>
            <a:ext cx="3429000" cy="2581275"/>
          </a:xfrm>
          <a:prstGeom prst="rect">
            <a:avLst/>
          </a:prstGeom>
          <a:noFill/>
          <a:ln w="9525">
            <a:noFill/>
            <a:miter lim="800000"/>
            <a:headEnd/>
            <a:tailEnd/>
          </a:ln>
        </p:spPr>
      </p:pic>
      <p:pic>
        <p:nvPicPr>
          <p:cNvPr id="4" name="Picture 3" descr="wumpus-seq2c"/>
          <p:cNvPicPr>
            <a:picLocks noChangeAspect="1" noChangeArrowheads="1"/>
          </p:cNvPicPr>
          <p:nvPr/>
        </p:nvPicPr>
        <p:blipFill>
          <a:blip r:embed="rId4"/>
          <a:srcRect/>
          <a:stretch>
            <a:fillRect/>
          </a:stretch>
        </p:blipFill>
        <p:spPr bwMode="auto">
          <a:xfrm>
            <a:off x="1623552" y="2064623"/>
            <a:ext cx="3429000" cy="2581275"/>
          </a:xfrm>
          <a:prstGeom prst="rect">
            <a:avLst/>
          </a:prstGeom>
          <a:noFill/>
          <a:ln w="9525">
            <a:noFill/>
            <a:miter lim="800000"/>
            <a:headEnd/>
            <a:tailEnd/>
          </a:ln>
        </p:spPr>
      </p:pic>
      <p:sp>
        <p:nvSpPr>
          <p:cNvPr id="6"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Exploring a </a:t>
            </a:r>
            <a:r>
              <a:rPr lang="en-US" altLang="en-US" sz="2400" b="1" dirty="0" err="1">
                <a:latin typeface="Times New Roman" pitchFamily="18" charset="0"/>
                <a:cs typeface="Times New Roman" pitchFamily="18" charset="0"/>
              </a:rPr>
              <a:t>Wumpus</a:t>
            </a:r>
            <a:r>
              <a:rPr lang="en-US" altLang="en-US" sz="2400" b="1" dirty="0">
                <a:latin typeface="Times New Roman" pitchFamily="18" charset="0"/>
                <a:cs typeface="Times New Roman" pitchFamily="18" charset="0"/>
              </a:rPr>
              <a:t> World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descr="wumpus-seq4c"/>
          <p:cNvPicPr>
            <a:picLocks noChangeAspect="1" noChangeArrowheads="1"/>
          </p:cNvPicPr>
          <p:nvPr/>
        </p:nvPicPr>
        <p:blipFill>
          <a:blip r:embed="rId3"/>
          <a:srcRect/>
          <a:stretch>
            <a:fillRect/>
          </a:stretch>
        </p:blipFill>
        <p:spPr bwMode="auto">
          <a:xfrm>
            <a:off x="4396248" y="2108867"/>
            <a:ext cx="3429000" cy="2581275"/>
          </a:xfrm>
          <a:prstGeom prst="rect">
            <a:avLst/>
          </a:prstGeom>
          <a:noFill/>
          <a:ln w="9525">
            <a:noFill/>
            <a:miter lim="800000"/>
            <a:headEnd/>
            <a:tailEnd/>
          </a:ln>
        </p:spPr>
      </p:pic>
      <p:sp>
        <p:nvSpPr>
          <p:cNvPr id="34820" name="Line 4"/>
          <p:cNvSpPr>
            <a:spLocks noChangeShapeType="1"/>
          </p:cNvSpPr>
          <p:nvPr/>
        </p:nvSpPr>
        <p:spPr bwMode="auto">
          <a:xfrm flipH="1">
            <a:off x="5892800" y="2743200"/>
            <a:ext cx="2336800" cy="1066800"/>
          </a:xfrm>
          <a:prstGeom prst="line">
            <a:avLst/>
          </a:prstGeom>
          <a:noFill/>
          <a:ln w="9525">
            <a:solidFill>
              <a:srgbClr val="FF0000"/>
            </a:solidFill>
            <a:round/>
            <a:headEnd/>
            <a:tailEnd type="triangle" w="med" len="med"/>
          </a:ln>
        </p:spPr>
        <p:txBody>
          <a:bodyPr/>
          <a:lstStyle/>
          <a:p>
            <a:endParaRPr lang="en-US"/>
          </a:p>
        </p:txBody>
      </p:sp>
      <p:sp>
        <p:nvSpPr>
          <p:cNvPr id="34821" name="Text Box 5"/>
          <p:cNvSpPr txBox="1">
            <a:spLocks noChangeArrowheads="1"/>
          </p:cNvSpPr>
          <p:nvPr/>
        </p:nvSpPr>
        <p:spPr bwMode="auto">
          <a:xfrm>
            <a:off x="8128000" y="2286001"/>
            <a:ext cx="2213298" cy="1846659"/>
          </a:xfrm>
          <a:prstGeom prst="rect">
            <a:avLst/>
          </a:prstGeom>
          <a:noFill/>
          <a:ln w="9525">
            <a:noFill/>
            <a:miter lim="800000"/>
            <a:headEnd/>
            <a:tailEnd/>
          </a:ln>
        </p:spPr>
        <p:txBody>
          <a:bodyPr wrap="none">
            <a:spAutoFit/>
          </a:bodyPr>
          <a:lstStyle/>
          <a:p>
            <a:r>
              <a:rPr lang="en-US" sz="1600" b="0" dirty="0"/>
              <a:t>If the </a:t>
            </a:r>
            <a:r>
              <a:rPr lang="en-US" sz="1600" b="0" dirty="0" err="1"/>
              <a:t>Wumpus</a:t>
            </a:r>
            <a:r>
              <a:rPr lang="en-US" sz="1600" b="0" dirty="0"/>
              <a:t> were</a:t>
            </a:r>
          </a:p>
          <a:p>
            <a:r>
              <a:rPr lang="en-US" sz="1600" b="0" dirty="0">
                <a:solidFill>
                  <a:srgbClr val="FF0000"/>
                </a:solidFill>
              </a:rPr>
              <a:t>here</a:t>
            </a:r>
            <a:r>
              <a:rPr lang="en-US" sz="1600" b="0" dirty="0"/>
              <a:t>,</a:t>
            </a:r>
            <a:r>
              <a:rPr lang="en-US" dirty="0"/>
              <a:t> </a:t>
            </a:r>
            <a:r>
              <a:rPr lang="en-US" sz="1600" b="0" dirty="0"/>
              <a:t>stench should be </a:t>
            </a:r>
          </a:p>
          <a:p>
            <a:r>
              <a:rPr lang="en-US" sz="1600" b="0" dirty="0">
                <a:solidFill>
                  <a:srgbClr val="0000FF"/>
                </a:solidFill>
              </a:rPr>
              <a:t>here. </a:t>
            </a:r>
            <a:r>
              <a:rPr lang="en-US" sz="1600" b="0" dirty="0"/>
              <a:t>Therefore it is</a:t>
            </a:r>
            <a:r>
              <a:rPr lang="en-US" sz="1600" b="0" dirty="0">
                <a:solidFill>
                  <a:srgbClr val="0000FF"/>
                </a:solidFill>
              </a:rPr>
              <a:t> </a:t>
            </a:r>
          </a:p>
          <a:p>
            <a:r>
              <a:rPr lang="en-US" sz="1600" b="0" dirty="0">
                <a:solidFill>
                  <a:srgbClr val="008000"/>
                </a:solidFill>
              </a:rPr>
              <a:t>here</a:t>
            </a:r>
            <a:r>
              <a:rPr lang="en-US" sz="1600" b="0" dirty="0">
                <a:solidFill>
                  <a:srgbClr val="0000FF"/>
                </a:solidFill>
              </a:rPr>
              <a:t>.</a:t>
            </a:r>
          </a:p>
          <a:p>
            <a:r>
              <a:rPr lang="en-US" sz="1600" b="0" dirty="0"/>
              <a:t>Since, there is no breeze</a:t>
            </a:r>
          </a:p>
          <a:p>
            <a:r>
              <a:rPr lang="en-US" sz="1600" b="0" dirty="0">
                <a:solidFill>
                  <a:srgbClr val="CC0099"/>
                </a:solidFill>
              </a:rPr>
              <a:t>here, </a:t>
            </a:r>
            <a:r>
              <a:rPr lang="en-US" sz="1600" b="0" dirty="0"/>
              <a:t>the pit must be </a:t>
            </a:r>
          </a:p>
          <a:p>
            <a:r>
              <a:rPr lang="en-US" sz="1600" b="0" dirty="0">
                <a:solidFill>
                  <a:srgbClr val="CC6600"/>
                </a:solidFill>
              </a:rPr>
              <a:t>there</a:t>
            </a:r>
            <a:endParaRPr lang="en-US" dirty="0">
              <a:solidFill>
                <a:srgbClr val="CC6600"/>
              </a:solidFill>
            </a:endParaRPr>
          </a:p>
        </p:txBody>
      </p:sp>
      <p:sp>
        <p:nvSpPr>
          <p:cNvPr id="34822" name="Line 6"/>
          <p:cNvSpPr>
            <a:spLocks noChangeShapeType="1"/>
          </p:cNvSpPr>
          <p:nvPr/>
        </p:nvSpPr>
        <p:spPr bwMode="auto">
          <a:xfrm flipH="1">
            <a:off x="5080000" y="2971800"/>
            <a:ext cx="3149600" cy="685800"/>
          </a:xfrm>
          <a:prstGeom prst="line">
            <a:avLst/>
          </a:prstGeom>
          <a:noFill/>
          <a:ln w="9525">
            <a:solidFill>
              <a:srgbClr val="0000FF"/>
            </a:solidFill>
            <a:round/>
            <a:headEnd/>
            <a:tailEnd type="triangle" w="med" len="med"/>
          </a:ln>
        </p:spPr>
        <p:txBody>
          <a:bodyPr/>
          <a:lstStyle/>
          <a:p>
            <a:endParaRPr lang="en-US"/>
          </a:p>
        </p:txBody>
      </p:sp>
      <p:sp>
        <p:nvSpPr>
          <p:cNvPr id="34823" name="Line 7"/>
          <p:cNvSpPr>
            <a:spLocks noChangeShapeType="1"/>
          </p:cNvSpPr>
          <p:nvPr/>
        </p:nvSpPr>
        <p:spPr bwMode="auto">
          <a:xfrm flipH="1">
            <a:off x="6807200" y="3276600"/>
            <a:ext cx="1422400" cy="838200"/>
          </a:xfrm>
          <a:prstGeom prst="line">
            <a:avLst/>
          </a:prstGeom>
          <a:noFill/>
          <a:ln w="9525">
            <a:solidFill>
              <a:srgbClr val="008000"/>
            </a:solidFill>
            <a:round/>
            <a:headEnd/>
            <a:tailEnd type="triangle" w="med" len="med"/>
          </a:ln>
        </p:spPr>
        <p:txBody>
          <a:bodyPr/>
          <a:lstStyle/>
          <a:p>
            <a:endParaRPr lang="en-US"/>
          </a:p>
        </p:txBody>
      </p:sp>
      <p:sp>
        <p:nvSpPr>
          <p:cNvPr id="34824" name="Line 8"/>
          <p:cNvSpPr>
            <a:spLocks noChangeShapeType="1"/>
          </p:cNvSpPr>
          <p:nvPr/>
        </p:nvSpPr>
        <p:spPr bwMode="auto">
          <a:xfrm flipH="1">
            <a:off x="5892800" y="3733800"/>
            <a:ext cx="2336800" cy="533400"/>
          </a:xfrm>
          <a:prstGeom prst="line">
            <a:avLst/>
          </a:prstGeom>
          <a:noFill/>
          <a:ln w="9525">
            <a:solidFill>
              <a:srgbClr val="CC0099"/>
            </a:solidFill>
            <a:round/>
            <a:headEnd/>
            <a:tailEnd type="triangle" w="med" len="med"/>
          </a:ln>
        </p:spPr>
        <p:txBody>
          <a:bodyPr/>
          <a:lstStyle/>
          <a:p>
            <a:endParaRPr lang="en-US"/>
          </a:p>
        </p:txBody>
      </p:sp>
      <p:sp>
        <p:nvSpPr>
          <p:cNvPr id="34825" name="Text Box 9"/>
          <p:cNvSpPr txBox="1">
            <a:spLocks noChangeArrowheads="1"/>
          </p:cNvSpPr>
          <p:nvPr/>
        </p:nvSpPr>
        <p:spPr bwMode="auto">
          <a:xfrm>
            <a:off x="4203291" y="5029202"/>
            <a:ext cx="4586748" cy="369332"/>
          </a:xfrm>
          <a:prstGeom prst="rect">
            <a:avLst/>
          </a:prstGeom>
          <a:noFill/>
          <a:ln w="9525">
            <a:noFill/>
            <a:miter lim="800000"/>
            <a:headEnd/>
            <a:tailEnd/>
          </a:ln>
        </p:spPr>
        <p:txBody>
          <a:bodyPr wrap="square">
            <a:spAutoFit/>
          </a:bodyPr>
          <a:lstStyle/>
          <a:p>
            <a:r>
              <a:rPr lang="en-US" dirty="0">
                <a:solidFill>
                  <a:srgbClr val="FF0000"/>
                </a:solidFill>
              </a:rPr>
              <a:t>We need rather sophisticated reasoning here!</a:t>
            </a:r>
          </a:p>
        </p:txBody>
      </p:sp>
      <p:sp>
        <p:nvSpPr>
          <p:cNvPr id="34826" name="Line 10"/>
          <p:cNvSpPr>
            <a:spLocks noChangeShapeType="1"/>
          </p:cNvSpPr>
          <p:nvPr/>
        </p:nvSpPr>
        <p:spPr bwMode="auto">
          <a:xfrm flipH="1" flipV="1">
            <a:off x="5080000" y="3124200"/>
            <a:ext cx="2946400" cy="838200"/>
          </a:xfrm>
          <a:prstGeom prst="line">
            <a:avLst/>
          </a:prstGeom>
          <a:noFill/>
          <a:ln w="9525">
            <a:solidFill>
              <a:srgbClr val="CC6600"/>
            </a:solidFill>
            <a:round/>
            <a:headEnd/>
            <a:tailEnd type="triangle" w="med" len="med"/>
          </a:ln>
        </p:spPr>
        <p:txBody>
          <a:bodyPr/>
          <a:lstStyle/>
          <a:p>
            <a:endParaRPr lang="en-US"/>
          </a:p>
        </p:txBody>
      </p:sp>
      <p:sp>
        <p:nvSpPr>
          <p:cNvPr id="12"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Exploring a </a:t>
            </a:r>
            <a:r>
              <a:rPr lang="en-US" altLang="en-US" sz="2400" b="1" dirty="0" err="1">
                <a:latin typeface="Times New Roman" pitchFamily="18" charset="0"/>
                <a:cs typeface="Times New Roman" pitchFamily="18" charset="0"/>
              </a:rPr>
              <a:t>Wumpus</a:t>
            </a:r>
            <a:r>
              <a:rPr lang="en-US" altLang="en-US" sz="2400" b="1" dirty="0">
                <a:latin typeface="Times New Roman" pitchFamily="18" charset="0"/>
                <a:cs typeface="Times New Roman" pitchFamily="18" charset="0"/>
              </a:rPr>
              <a:t> World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3" descr="wumpus-seq5c"/>
          <p:cNvPicPr>
            <a:picLocks noChangeAspect="1" noChangeArrowheads="1"/>
          </p:cNvPicPr>
          <p:nvPr/>
        </p:nvPicPr>
        <p:blipFill>
          <a:blip r:embed="rId3"/>
          <a:srcRect/>
          <a:stretch>
            <a:fillRect/>
          </a:stretch>
        </p:blipFill>
        <p:spPr bwMode="auto">
          <a:xfrm>
            <a:off x="3968129" y="2335287"/>
            <a:ext cx="3089494" cy="2339745"/>
          </a:xfrm>
          <a:prstGeom prst="rect">
            <a:avLst/>
          </a:prstGeom>
          <a:noFill/>
          <a:ln w="9525">
            <a:noFill/>
            <a:miter lim="800000"/>
            <a:headEnd/>
            <a:tailEnd/>
          </a:ln>
        </p:spPr>
      </p:pic>
      <p:sp>
        <p:nvSpPr>
          <p:cNvPr id="6"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Exploring a </a:t>
            </a:r>
            <a:r>
              <a:rPr lang="en-US" altLang="en-US" sz="2400" b="1" dirty="0" err="1">
                <a:latin typeface="Times New Roman" pitchFamily="18" charset="0"/>
                <a:cs typeface="Times New Roman" pitchFamily="18" charset="0"/>
              </a:rPr>
              <a:t>Wumpus</a:t>
            </a:r>
            <a:r>
              <a:rPr lang="en-US" altLang="en-US" sz="2400" b="1" dirty="0">
                <a:latin typeface="Times New Roman" pitchFamily="18" charset="0"/>
                <a:cs typeface="Times New Roman" pitchFamily="18" charset="0"/>
              </a:rPr>
              <a:t> World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The “Hunt the </a:t>
            </a:r>
            <a:r>
              <a:rPr lang="en-US" altLang="en-US" sz="2400" b="1" dirty="0" err="1">
                <a:latin typeface="Times New Roman" pitchFamily="18" charset="0"/>
                <a:cs typeface="Times New Roman" pitchFamily="18" charset="0"/>
              </a:rPr>
              <a:t>Wumpus</a:t>
            </a:r>
            <a:r>
              <a:rPr lang="en-US" altLang="en-US" sz="2400" b="1" dirty="0">
                <a:latin typeface="Times New Roman" pitchFamily="18" charset="0"/>
                <a:cs typeface="Times New Roman" pitchFamily="18" charset="0"/>
              </a:rPr>
              <a:t>” Agent</a:t>
            </a:r>
          </a:p>
        </p:txBody>
      </p:sp>
      <p:sp>
        <p:nvSpPr>
          <p:cNvPr id="6" name="Rectangle 4"/>
          <p:cNvSpPr>
            <a:spLocks noChangeArrowheads="1"/>
          </p:cNvSpPr>
          <p:nvPr/>
        </p:nvSpPr>
        <p:spPr bwMode="auto">
          <a:xfrm>
            <a:off x="1130300" y="1738313"/>
            <a:ext cx="10918959" cy="4708981"/>
          </a:xfrm>
          <a:prstGeom prst="rect">
            <a:avLst/>
          </a:prstGeom>
          <a:noFill/>
          <a:ln w="9525">
            <a:noFill/>
            <a:miter lim="800000"/>
            <a:headEnd/>
            <a:tailEnd/>
          </a:ln>
        </p:spPr>
        <p:txBody>
          <a:bodyPr wrap="square">
            <a:spAutoFit/>
          </a:bodyPr>
          <a:lstStyle/>
          <a:p>
            <a:pPr>
              <a:lnSpc>
                <a:spcPct val="150000"/>
              </a:lnSpc>
            </a:pPr>
            <a:r>
              <a:rPr lang="en-US" sz="2000" b="1" dirty="0">
                <a:latin typeface="Times New Roman" pitchFamily="18" charset="0"/>
                <a:cs typeface="Times New Roman" pitchFamily="18" charset="0"/>
              </a:rPr>
              <a:t>Some Atomic Propositions</a:t>
            </a:r>
          </a:p>
          <a:p>
            <a:pPr lvl="1">
              <a:buFontTx/>
              <a:buNone/>
            </a:pPr>
            <a:r>
              <a:rPr lang="en-US" sz="2000" dirty="0">
                <a:latin typeface="Times New Roman" pitchFamily="18" charset="0"/>
                <a:cs typeface="Times New Roman" pitchFamily="18" charset="0"/>
              </a:rPr>
              <a:t>S12 = There is a stench in cell (1,2)</a:t>
            </a:r>
          </a:p>
          <a:p>
            <a:pPr lvl="1">
              <a:buFontTx/>
              <a:buNone/>
            </a:pPr>
            <a:r>
              <a:rPr lang="en-US" sz="2000" dirty="0">
                <a:latin typeface="Times New Roman" pitchFamily="18" charset="0"/>
                <a:cs typeface="Times New Roman" pitchFamily="18" charset="0"/>
              </a:rPr>
              <a:t>B34 = There is a breeze in cell (3,4)</a:t>
            </a:r>
          </a:p>
          <a:p>
            <a:pPr lvl="1">
              <a:buFontTx/>
              <a:buNone/>
            </a:pPr>
            <a:r>
              <a:rPr lang="en-US" sz="2000" dirty="0">
                <a:latin typeface="Times New Roman" pitchFamily="18" charset="0"/>
                <a:cs typeface="Times New Roman" pitchFamily="18" charset="0"/>
              </a:rPr>
              <a:t>W22 = The </a:t>
            </a:r>
            <a:r>
              <a:rPr lang="en-US" sz="2000" dirty="0" err="1">
                <a:latin typeface="Times New Roman" pitchFamily="18" charset="0"/>
                <a:cs typeface="Times New Roman" pitchFamily="18" charset="0"/>
              </a:rPr>
              <a:t>Wumpus</a:t>
            </a:r>
            <a:r>
              <a:rPr lang="en-US" sz="2000" dirty="0">
                <a:latin typeface="Times New Roman" pitchFamily="18" charset="0"/>
                <a:cs typeface="Times New Roman" pitchFamily="18" charset="0"/>
              </a:rPr>
              <a:t> is in cell (2,2)</a:t>
            </a:r>
          </a:p>
          <a:p>
            <a:pPr lvl="1">
              <a:buFontTx/>
              <a:buNone/>
            </a:pPr>
            <a:r>
              <a:rPr lang="en-US" sz="2000" dirty="0">
                <a:latin typeface="Times New Roman" pitchFamily="18" charset="0"/>
                <a:cs typeface="Times New Roman" pitchFamily="18" charset="0"/>
              </a:rPr>
              <a:t>V11 = We have visited cell (1,1)</a:t>
            </a:r>
          </a:p>
          <a:p>
            <a:pPr lvl="1">
              <a:buFontTx/>
              <a:buNone/>
            </a:pPr>
            <a:r>
              <a:rPr lang="en-US" sz="2000" dirty="0">
                <a:latin typeface="Times New Roman" pitchFamily="18" charset="0"/>
                <a:cs typeface="Times New Roman" pitchFamily="18" charset="0"/>
              </a:rPr>
              <a:t>OK11 = Cell (1,1) is safe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nSpc>
                <a:spcPct val="150000"/>
              </a:lnSpc>
            </a:pPr>
            <a:r>
              <a:rPr lang="en-US" sz="2000" b="1" dirty="0">
                <a:latin typeface="Times New Roman" pitchFamily="18" charset="0"/>
                <a:cs typeface="Times New Roman" pitchFamily="18" charset="0"/>
              </a:rPr>
              <a:t>Some rules</a:t>
            </a:r>
          </a:p>
          <a:p>
            <a:pPr lvl="1">
              <a:buFontTx/>
              <a:buNone/>
            </a:pPr>
            <a:r>
              <a:rPr lang="en-US" sz="2000" b="1" i="1" dirty="0">
                <a:latin typeface="Times New Roman" pitchFamily="18" charset="0"/>
                <a:cs typeface="Times New Roman" pitchFamily="18" charset="0"/>
              </a:rPr>
              <a:t>(R1)</a:t>
            </a:r>
            <a:r>
              <a:rPr lang="en-US" sz="2000" dirty="0">
                <a:latin typeface="Times New Roman" pitchFamily="18" charset="0"/>
                <a:cs typeface="Times New Roman" pitchFamily="18" charset="0"/>
              </a:rPr>
              <a:t> ~S11 =&gt; ~W11 ^ ~W12 ^ ~W21</a:t>
            </a:r>
          </a:p>
          <a:p>
            <a:pPr lvl="1">
              <a:buFontTx/>
              <a:buNone/>
            </a:pPr>
            <a:r>
              <a:rPr lang="en-US" sz="2000" b="1" i="1" dirty="0">
                <a:latin typeface="Times New Roman" pitchFamily="18" charset="0"/>
                <a:cs typeface="Times New Roman" pitchFamily="18" charset="0"/>
              </a:rPr>
              <a:t>(R2)</a:t>
            </a:r>
            <a:r>
              <a:rPr lang="en-US" sz="2000" dirty="0">
                <a:latin typeface="Times New Roman" pitchFamily="18" charset="0"/>
                <a:cs typeface="Times New Roman" pitchFamily="18" charset="0"/>
              </a:rPr>
              <a:t> ~S21 =&gt; ~W11 ^ ~W21 ^ ~W22 ^ ~W31</a:t>
            </a:r>
          </a:p>
          <a:p>
            <a:pPr lvl="1">
              <a:buFontTx/>
              <a:buNone/>
            </a:pPr>
            <a:r>
              <a:rPr lang="en-US" sz="2000" b="1" i="1" dirty="0">
                <a:latin typeface="Times New Roman" pitchFamily="18" charset="0"/>
                <a:cs typeface="Times New Roman" pitchFamily="18" charset="0"/>
              </a:rPr>
              <a:t>(R3)</a:t>
            </a:r>
            <a:r>
              <a:rPr lang="en-US" sz="2000" dirty="0">
                <a:latin typeface="Times New Roman" pitchFamily="18" charset="0"/>
                <a:cs typeface="Times New Roman" pitchFamily="18" charset="0"/>
              </a:rPr>
              <a:t> ~S12 =&gt; ~W11 ^ ~W12 ^ ~W22 ^ ~W13</a:t>
            </a:r>
          </a:p>
          <a:p>
            <a:pPr lvl="1">
              <a:buFontTx/>
              <a:buNone/>
            </a:pPr>
            <a:r>
              <a:rPr lang="en-US" sz="2000" b="1" i="1" dirty="0">
                <a:latin typeface="Times New Roman" pitchFamily="18" charset="0"/>
                <a:cs typeface="Times New Roman" pitchFamily="18" charset="0"/>
              </a:rPr>
              <a:t>(R4)</a:t>
            </a:r>
            <a:r>
              <a:rPr lang="en-US" sz="2000" dirty="0">
                <a:latin typeface="Times New Roman" pitchFamily="18" charset="0"/>
                <a:cs typeface="Times New Roman" pitchFamily="18" charset="0"/>
              </a:rPr>
              <a:t> S12 =&gt; W13 v W12 v W22 v W11</a:t>
            </a:r>
          </a:p>
          <a:p>
            <a:pPr lvl="1">
              <a:lnSpc>
                <a:spcPct val="150000"/>
              </a:lnSpc>
              <a:buFontTx/>
              <a:buNone/>
            </a:pPr>
            <a:r>
              <a:rPr lang="en-US" sz="2000" dirty="0" err="1">
                <a:latin typeface="Times New Roman" pitchFamily="18" charset="0"/>
                <a:cs typeface="Times New Roman" pitchFamily="18" charset="0"/>
              </a:rPr>
              <a:t>etc</a:t>
            </a:r>
            <a:endParaRPr lang="en-US"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Note that the lack of variables requires us to give similar rules for each cell</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8" name="Picture 4" descr="img29"/>
          <p:cNvPicPr>
            <a:picLocks noChangeAspect="1" noChangeArrowheads="1"/>
          </p:cNvPicPr>
          <p:nvPr/>
        </p:nvPicPr>
        <p:blipFill>
          <a:blip r:embed="rId3"/>
          <a:srcRect/>
          <a:stretch>
            <a:fillRect/>
          </a:stretch>
        </p:blipFill>
        <p:spPr bwMode="auto">
          <a:xfrm>
            <a:off x="3335628" y="2582862"/>
            <a:ext cx="6356556" cy="3956050"/>
          </a:xfrm>
          <a:prstGeom prst="rect">
            <a:avLst/>
          </a:prstGeom>
          <a:noFill/>
        </p:spPr>
      </p:pic>
      <p:sp>
        <p:nvSpPr>
          <p:cNvPr id="6"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After the third move</a:t>
            </a:r>
          </a:p>
        </p:txBody>
      </p:sp>
      <p:sp>
        <p:nvSpPr>
          <p:cNvPr id="7" name="Rectangle 4"/>
          <p:cNvSpPr>
            <a:spLocks noChangeArrowheads="1"/>
          </p:cNvSpPr>
          <p:nvPr/>
        </p:nvSpPr>
        <p:spPr bwMode="auto">
          <a:xfrm>
            <a:off x="1130300" y="1738313"/>
            <a:ext cx="10918959" cy="498663"/>
          </a:xfrm>
          <a:prstGeom prst="rect">
            <a:avLst/>
          </a:prstGeom>
          <a:noFill/>
          <a:ln w="9525">
            <a:noFill/>
            <a:miter lim="800000"/>
            <a:headEnd/>
            <a:tailEnd/>
          </a:ln>
        </p:spPr>
        <p:txBody>
          <a:bodyPr wrap="square">
            <a:spAutoFit/>
          </a:bodyPr>
          <a:lstStyle/>
          <a:p>
            <a:pPr>
              <a:lnSpc>
                <a:spcPct val="150000"/>
              </a:lnSpc>
            </a:pPr>
            <a:r>
              <a:rPr lang="en-US" sz="2000" dirty="0">
                <a:latin typeface="Times New Roman" pitchFamily="18" charset="0"/>
                <a:cs typeface="Times New Roman" pitchFamily="18" charset="0"/>
              </a:rPr>
              <a:t>We can prove that the </a:t>
            </a:r>
            <a:r>
              <a:rPr lang="en-US" sz="2000" dirty="0" err="1">
                <a:latin typeface="Times New Roman" pitchFamily="18" charset="0"/>
                <a:cs typeface="Times New Roman" pitchFamily="18" charset="0"/>
              </a:rPr>
              <a:t>Wumpus</a:t>
            </a:r>
            <a:r>
              <a:rPr lang="en-US" sz="2000" dirty="0">
                <a:latin typeface="Times New Roman" pitchFamily="18" charset="0"/>
                <a:cs typeface="Times New Roman" pitchFamily="18" charset="0"/>
              </a:rPr>
              <a:t> is in (1,3) using the four rules given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
          <p:cNvSpPr>
            <a:spLocks noChangeArrowheads="1"/>
          </p:cNvSpPr>
          <p:nvPr/>
        </p:nvSpPr>
        <p:spPr bwMode="auto">
          <a:xfrm>
            <a:off x="1130300" y="1738313"/>
            <a:ext cx="10918959" cy="4862870"/>
          </a:xfrm>
          <a:prstGeom prst="rect">
            <a:avLst/>
          </a:prstGeom>
          <a:noFill/>
          <a:ln w="9525">
            <a:noFill/>
            <a:miter lim="800000"/>
            <a:headEnd/>
            <a:tailEnd/>
          </a:ln>
        </p:spPr>
        <p:txBody>
          <a:bodyPr wrap="square">
            <a:spAutoFit/>
          </a:bodyPr>
          <a:lstStyle/>
          <a:p>
            <a:pPr>
              <a:lnSpc>
                <a:spcPct val="150000"/>
              </a:lnSpc>
            </a:pPr>
            <a:r>
              <a:rPr lang="en-US" sz="2000" dirty="0">
                <a:latin typeface="Times New Roman" pitchFamily="18" charset="0"/>
                <a:cs typeface="Times New Roman" pitchFamily="18" charset="0"/>
              </a:rPr>
              <a:t>Apply MP with ~S11 and R1: </a:t>
            </a:r>
          </a:p>
          <a:p>
            <a:pPr lvl="1">
              <a:buFontTx/>
              <a:buNone/>
            </a:pPr>
            <a:r>
              <a:rPr lang="en-US" sz="2000" dirty="0">
                <a:latin typeface="Times New Roman" pitchFamily="18" charset="0"/>
                <a:cs typeface="Times New Roman" pitchFamily="18" charset="0"/>
              </a:rPr>
              <a:t>~W11 ^ ~W12 ^ ~W21 </a:t>
            </a:r>
          </a:p>
          <a:p>
            <a:r>
              <a:rPr lang="en-US" sz="2000" dirty="0">
                <a:latin typeface="Times New Roman" pitchFamily="18" charset="0"/>
                <a:cs typeface="Times New Roman" pitchFamily="18" charset="0"/>
              </a:rPr>
              <a:t>Apply And-Elimination to this we get 3 sentences: </a:t>
            </a:r>
          </a:p>
          <a:p>
            <a:pPr lvl="1">
              <a:buFontTx/>
              <a:buNone/>
            </a:pPr>
            <a:r>
              <a:rPr lang="en-US" sz="2000" dirty="0">
                <a:latin typeface="Times New Roman" pitchFamily="18" charset="0"/>
                <a:cs typeface="Times New Roman" pitchFamily="18" charset="0"/>
              </a:rPr>
              <a:t>~W11, ~W12, ~W21 </a:t>
            </a:r>
          </a:p>
          <a:p>
            <a:r>
              <a:rPr lang="en-US" sz="2000" dirty="0">
                <a:latin typeface="Times New Roman" pitchFamily="18" charset="0"/>
                <a:cs typeface="Times New Roman" pitchFamily="18" charset="0"/>
              </a:rPr>
              <a:t>Apply MP to ~S21 and R2, then applying And-elimination: </a:t>
            </a:r>
          </a:p>
          <a:p>
            <a:pPr lvl="1">
              <a:buFontTx/>
              <a:buNone/>
            </a:pPr>
            <a:r>
              <a:rPr lang="en-US" sz="2000" dirty="0">
                <a:latin typeface="Times New Roman" pitchFamily="18" charset="0"/>
                <a:cs typeface="Times New Roman" pitchFamily="18" charset="0"/>
              </a:rPr>
              <a:t>~W22, ~W21, ~W31 </a:t>
            </a: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Apply MP to S12 and R4 we obtain: </a:t>
            </a:r>
          </a:p>
          <a:p>
            <a:pPr lvl="1">
              <a:buFontTx/>
              <a:buNone/>
            </a:pPr>
            <a:r>
              <a:rPr lang="en-US" sz="2000" dirty="0">
                <a:latin typeface="Times New Roman" pitchFamily="18" charset="0"/>
                <a:cs typeface="Times New Roman" pitchFamily="18" charset="0"/>
              </a:rPr>
              <a:t>W13 v W12 v W22 v W11</a:t>
            </a:r>
          </a:p>
          <a:p>
            <a:r>
              <a:rPr lang="en-US" sz="2000" dirty="0">
                <a:latin typeface="Times New Roman" pitchFamily="18" charset="0"/>
                <a:cs typeface="Times New Roman" pitchFamily="18" charset="0"/>
              </a:rPr>
              <a:t>Apply Unit resolution on (W13 v W12 v W22 v W11) and ~W11 </a:t>
            </a:r>
          </a:p>
          <a:p>
            <a:pPr lvl="1">
              <a:buFontTx/>
              <a:buNone/>
            </a:pPr>
            <a:r>
              <a:rPr lang="en-US" sz="2000" dirty="0">
                <a:latin typeface="Times New Roman" pitchFamily="18" charset="0"/>
                <a:cs typeface="Times New Roman" pitchFamily="18" charset="0"/>
              </a:rPr>
              <a:t>W13 v W12 v W22</a:t>
            </a:r>
          </a:p>
          <a:p>
            <a:r>
              <a:rPr lang="en-US" sz="2000" dirty="0">
                <a:latin typeface="Times New Roman" pitchFamily="18" charset="0"/>
                <a:cs typeface="Times New Roman" pitchFamily="18" charset="0"/>
              </a:rPr>
              <a:t>Apply Unit Resolution with (W13 v W12 v W22) and ~W22</a:t>
            </a:r>
          </a:p>
          <a:p>
            <a:pPr lvl="1">
              <a:buFontTx/>
              <a:buNone/>
            </a:pPr>
            <a:r>
              <a:rPr lang="en-US" sz="2000" dirty="0">
                <a:latin typeface="Times New Roman" pitchFamily="18" charset="0"/>
                <a:cs typeface="Times New Roman" pitchFamily="18" charset="0"/>
              </a:rPr>
              <a:t>W13 v W12</a:t>
            </a:r>
          </a:p>
          <a:p>
            <a:r>
              <a:rPr lang="en-US" sz="2000" dirty="0">
                <a:latin typeface="Times New Roman" pitchFamily="18" charset="0"/>
                <a:cs typeface="Times New Roman" pitchFamily="18" charset="0"/>
              </a:rPr>
              <a:t>Apply UR with (W13 v W12) and ~W12 </a:t>
            </a:r>
          </a:p>
          <a:p>
            <a:pPr lvl="1">
              <a:buFontTx/>
              <a:buNone/>
            </a:pPr>
            <a:r>
              <a:rPr lang="en-US" sz="2000" dirty="0">
                <a:latin typeface="Times New Roman" pitchFamily="18" charset="0"/>
                <a:cs typeface="Times New Roman" pitchFamily="18" charset="0"/>
              </a:rPr>
              <a:t>W13</a:t>
            </a:r>
          </a:p>
          <a:p>
            <a:r>
              <a:rPr lang="en-US" sz="2000" dirty="0">
                <a:latin typeface="Times New Roman" pitchFamily="18" charset="0"/>
                <a:cs typeface="Times New Roman" pitchFamily="18" charset="0"/>
              </a:rPr>
              <a:t>QED</a:t>
            </a:r>
            <a:endParaRPr lang="en-US" sz="2000" dirty="0">
              <a:latin typeface="Times New Roman" pitchFamily="18" charset="0"/>
              <a:cs typeface="Times New Roman" pitchFamily="18" charset="0"/>
            </a:endParaRPr>
          </a:p>
        </p:txBody>
      </p:sp>
      <p:grpSp>
        <p:nvGrpSpPr>
          <p:cNvPr id="4" name="Group 3"/>
          <p:cNvGrpSpPr/>
          <p:nvPr/>
        </p:nvGrpSpPr>
        <p:grpSpPr>
          <a:xfrm>
            <a:off x="4978400" y="1295400"/>
            <a:ext cx="6735097" cy="5106024"/>
            <a:chOff x="3366028" y="73025"/>
            <a:chExt cx="8347469" cy="6328399"/>
          </a:xfrm>
        </p:grpSpPr>
        <p:sp>
          <p:nvSpPr>
            <p:cNvPr id="118790" name="Line 6"/>
            <p:cNvSpPr>
              <a:spLocks noChangeShapeType="1"/>
            </p:cNvSpPr>
            <p:nvPr/>
          </p:nvSpPr>
          <p:spPr bwMode="auto">
            <a:xfrm>
              <a:off x="6400800" y="457199"/>
              <a:ext cx="1106129" cy="265471"/>
            </a:xfrm>
            <a:prstGeom prst="line">
              <a:avLst/>
            </a:prstGeom>
            <a:noFill/>
            <a:ln w="9525">
              <a:solidFill>
                <a:schemeClr val="tx1"/>
              </a:solidFill>
              <a:round/>
              <a:headEnd/>
              <a:tailEnd type="triangle" w="med" len="med"/>
            </a:ln>
            <a:effectLst/>
          </p:spPr>
          <p:txBody>
            <a:bodyPr/>
            <a:lstStyle/>
            <a:p>
              <a:endParaRPr lang="en-US"/>
            </a:p>
          </p:txBody>
        </p:sp>
        <p:sp>
          <p:nvSpPr>
            <p:cNvPr id="118791" name="Rectangle 7"/>
            <p:cNvSpPr>
              <a:spLocks noChangeArrowheads="1"/>
            </p:cNvSpPr>
            <p:nvPr/>
          </p:nvSpPr>
          <p:spPr bwMode="auto">
            <a:xfrm>
              <a:off x="5668433" y="73025"/>
              <a:ext cx="3579826" cy="369332"/>
            </a:xfrm>
            <a:prstGeom prst="rect">
              <a:avLst/>
            </a:prstGeom>
            <a:noFill/>
            <a:ln w="9525">
              <a:solidFill>
                <a:srgbClr val="FF0000"/>
              </a:solidFill>
              <a:miter lim="800000"/>
              <a:headEnd/>
              <a:tailEnd/>
            </a:ln>
            <a:effectLst/>
          </p:spPr>
          <p:txBody>
            <a:bodyPr wrap="none">
              <a:spAutoFit/>
            </a:bodyPr>
            <a:lstStyle/>
            <a:p>
              <a:r>
                <a:rPr lang="en-US" sz="1800" b="1" i="1" dirty="0">
                  <a:solidFill>
                    <a:srgbClr val="FF0000"/>
                  </a:solidFill>
                </a:rPr>
                <a:t>(R1)</a:t>
              </a:r>
              <a:r>
                <a:rPr lang="en-US" sz="1800" dirty="0"/>
                <a:t> ~S11 =&gt; ~W11 ^ ~W12 ^ ~W21</a:t>
              </a:r>
            </a:p>
          </p:txBody>
        </p:sp>
        <p:sp>
          <p:nvSpPr>
            <p:cNvPr id="118794" name="Rectangle 10"/>
            <p:cNvSpPr>
              <a:spLocks noChangeArrowheads="1"/>
            </p:cNvSpPr>
            <p:nvPr/>
          </p:nvSpPr>
          <p:spPr bwMode="auto">
            <a:xfrm>
              <a:off x="6441768" y="5353665"/>
              <a:ext cx="2063385" cy="381622"/>
            </a:xfrm>
            <a:prstGeom prst="rect">
              <a:avLst/>
            </a:prstGeom>
            <a:noFill/>
            <a:ln w="9525">
              <a:solidFill>
                <a:srgbClr val="FF0000"/>
              </a:solidFill>
              <a:miter lim="800000"/>
              <a:headEnd/>
              <a:tailEnd/>
            </a:ln>
            <a:effectLst/>
          </p:spPr>
          <p:txBody>
            <a:bodyPr wrap="square">
              <a:spAutoFit/>
            </a:bodyPr>
            <a:lstStyle/>
            <a:p>
              <a:r>
                <a:rPr lang="en-US" sz="1800" dirty="0"/>
                <a:t>(W13 v W12 v W22)</a:t>
              </a:r>
            </a:p>
          </p:txBody>
        </p:sp>
        <p:grpSp>
          <p:nvGrpSpPr>
            <p:cNvPr id="3" name="Group 2"/>
            <p:cNvGrpSpPr/>
            <p:nvPr/>
          </p:nvGrpSpPr>
          <p:grpSpPr>
            <a:xfrm>
              <a:off x="3366028" y="294968"/>
              <a:ext cx="8347469" cy="6106456"/>
              <a:chOff x="3366028" y="294968"/>
              <a:chExt cx="8347469" cy="6106456"/>
            </a:xfrm>
          </p:grpSpPr>
          <p:sp>
            <p:nvSpPr>
              <p:cNvPr id="118788" name="Rectangle 4"/>
              <p:cNvSpPr>
                <a:spLocks noChangeArrowheads="1"/>
              </p:cNvSpPr>
              <p:nvPr/>
            </p:nvSpPr>
            <p:spPr bwMode="auto">
              <a:xfrm>
                <a:off x="9645445" y="294968"/>
                <a:ext cx="560439" cy="307777"/>
              </a:xfrm>
              <a:prstGeom prst="rect">
                <a:avLst/>
              </a:prstGeom>
              <a:noFill/>
              <a:ln w="9525">
                <a:solidFill>
                  <a:srgbClr val="FF0000"/>
                </a:solidFill>
                <a:miter lim="800000"/>
                <a:headEnd/>
                <a:tailEnd/>
              </a:ln>
              <a:effectLst/>
            </p:spPr>
            <p:txBody>
              <a:bodyPr wrap="square">
                <a:spAutoFit/>
              </a:bodyPr>
              <a:lstStyle/>
              <a:p>
                <a:r>
                  <a:rPr lang="en-US" sz="800" dirty="0"/>
                  <a:t> </a:t>
                </a:r>
                <a:r>
                  <a:rPr lang="en-US" sz="1400" dirty="0"/>
                  <a:t>~S11</a:t>
                </a:r>
              </a:p>
            </p:txBody>
          </p:sp>
          <p:sp>
            <p:nvSpPr>
              <p:cNvPr id="118789" name="Rectangle 5"/>
              <p:cNvSpPr>
                <a:spLocks noChangeArrowheads="1"/>
              </p:cNvSpPr>
              <p:nvPr/>
            </p:nvSpPr>
            <p:spPr bwMode="auto">
              <a:xfrm>
                <a:off x="6908800" y="685801"/>
                <a:ext cx="2565126" cy="338554"/>
              </a:xfrm>
              <a:prstGeom prst="rect">
                <a:avLst/>
              </a:prstGeom>
              <a:noFill/>
              <a:ln w="9525">
                <a:solidFill>
                  <a:srgbClr val="FF0000"/>
                </a:solidFill>
                <a:miter lim="800000"/>
                <a:headEnd/>
                <a:tailEnd/>
              </a:ln>
              <a:effectLst/>
            </p:spPr>
            <p:txBody>
              <a:bodyPr wrap="none">
                <a:spAutoFit/>
              </a:bodyPr>
              <a:lstStyle/>
              <a:p>
                <a:pPr lvl="1">
                  <a:spcBef>
                    <a:spcPct val="20000"/>
                  </a:spcBef>
                </a:pPr>
                <a:r>
                  <a:rPr lang="en-US" sz="1600" dirty="0"/>
                  <a:t>~W11 ^ ~W12 ^ ~W21 </a:t>
                </a:r>
              </a:p>
            </p:txBody>
          </p:sp>
          <p:sp>
            <p:nvSpPr>
              <p:cNvPr id="118793" name="Line 9"/>
              <p:cNvSpPr>
                <a:spLocks noChangeShapeType="1"/>
              </p:cNvSpPr>
              <p:nvPr/>
            </p:nvSpPr>
            <p:spPr bwMode="auto">
              <a:xfrm flipH="1">
                <a:off x="10464800" y="914400"/>
                <a:ext cx="508000" cy="381000"/>
              </a:xfrm>
              <a:prstGeom prst="line">
                <a:avLst/>
              </a:prstGeom>
              <a:noFill/>
              <a:ln w="9525">
                <a:solidFill>
                  <a:schemeClr val="tx1"/>
                </a:solidFill>
                <a:round/>
                <a:headEnd/>
                <a:tailEnd type="triangle" w="med" len="med"/>
              </a:ln>
              <a:effectLst/>
            </p:spPr>
            <p:txBody>
              <a:bodyPr/>
              <a:lstStyle/>
              <a:p>
                <a:endParaRPr lang="en-US"/>
              </a:p>
            </p:txBody>
          </p:sp>
          <p:sp>
            <p:nvSpPr>
              <p:cNvPr id="118795" name="Rectangle 11"/>
              <p:cNvSpPr>
                <a:spLocks noChangeArrowheads="1"/>
              </p:cNvSpPr>
              <p:nvPr/>
            </p:nvSpPr>
            <p:spPr bwMode="auto">
              <a:xfrm>
                <a:off x="9545485" y="5380705"/>
                <a:ext cx="739305" cy="369332"/>
              </a:xfrm>
              <a:prstGeom prst="rect">
                <a:avLst/>
              </a:prstGeom>
              <a:noFill/>
              <a:ln w="9525">
                <a:solidFill>
                  <a:srgbClr val="FF0000"/>
                </a:solidFill>
                <a:miter lim="800000"/>
                <a:headEnd/>
                <a:tailEnd/>
              </a:ln>
              <a:effectLst/>
            </p:spPr>
            <p:txBody>
              <a:bodyPr wrap="none">
                <a:spAutoFit/>
              </a:bodyPr>
              <a:lstStyle/>
              <a:p>
                <a:r>
                  <a:rPr lang="en-US" dirty="0"/>
                  <a:t>~W22</a:t>
                </a:r>
              </a:p>
            </p:txBody>
          </p:sp>
          <p:sp>
            <p:nvSpPr>
              <p:cNvPr id="118796" name="Rectangle 12"/>
              <p:cNvSpPr>
                <a:spLocks noChangeArrowheads="1"/>
              </p:cNvSpPr>
              <p:nvPr/>
            </p:nvSpPr>
            <p:spPr bwMode="auto">
              <a:xfrm>
                <a:off x="7359446" y="6032092"/>
                <a:ext cx="1622322" cy="369332"/>
              </a:xfrm>
              <a:prstGeom prst="rect">
                <a:avLst/>
              </a:prstGeom>
              <a:noFill/>
              <a:ln w="9525">
                <a:solidFill>
                  <a:srgbClr val="FF0000"/>
                </a:solidFill>
                <a:miter lim="800000"/>
                <a:headEnd/>
                <a:tailEnd/>
              </a:ln>
              <a:effectLst/>
            </p:spPr>
            <p:txBody>
              <a:bodyPr wrap="square">
                <a:spAutoFit/>
              </a:bodyPr>
              <a:lstStyle/>
              <a:p>
                <a:r>
                  <a:rPr lang="en-US" dirty="0"/>
                  <a:t>W13 v W12</a:t>
                </a:r>
              </a:p>
            </p:txBody>
          </p:sp>
          <p:sp>
            <p:nvSpPr>
              <p:cNvPr id="118797" name="Line 13"/>
              <p:cNvSpPr>
                <a:spLocks noChangeShapeType="1"/>
              </p:cNvSpPr>
              <p:nvPr/>
            </p:nvSpPr>
            <p:spPr bwMode="auto">
              <a:xfrm>
                <a:off x="6880942" y="5717458"/>
                <a:ext cx="508000" cy="457200"/>
              </a:xfrm>
              <a:prstGeom prst="line">
                <a:avLst/>
              </a:prstGeom>
              <a:noFill/>
              <a:ln w="9525">
                <a:solidFill>
                  <a:schemeClr val="tx1"/>
                </a:solidFill>
                <a:round/>
                <a:headEnd/>
                <a:tailEnd type="triangle" w="med" len="med"/>
              </a:ln>
              <a:effectLst/>
            </p:spPr>
            <p:txBody>
              <a:bodyPr/>
              <a:lstStyle/>
              <a:p>
                <a:endParaRPr lang="en-US"/>
              </a:p>
            </p:txBody>
          </p:sp>
          <p:sp>
            <p:nvSpPr>
              <p:cNvPr id="118798" name="Line 14"/>
              <p:cNvSpPr>
                <a:spLocks noChangeShapeType="1"/>
              </p:cNvSpPr>
              <p:nvPr/>
            </p:nvSpPr>
            <p:spPr bwMode="auto">
              <a:xfrm flipH="1">
                <a:off x="8575368" y="5601928"/>
                <a:ext cx="1016000" cy="381000"/>
              </a:xfrm>
              <a:prstGeom prst="line">
                <a:avLst/>
              </a:prstGeom>
              <a:noFill/>
              <a:ln w="9525">
                <a:solidFill>
                  <a:schemeClr val="tx1"/>
                </a:solidFill>
                <a:round/>
                <a:headEnd/>
                <a:tailEnd type="triangle" w="med" len="med"/>
              </a:ln>
              <a:effectLst/>
            </p:spPr>
            <p:txBody>
              <a:bodyPr/>
              <a:lstStyle/>
              <a:p>
                <a:endParaRPr lang="en-US"/>
              </a:p>
            </p:txBody>
          </p:sp>
          <p:sp>
            <p:nvSpPr>
              <p:cNvPr id="118799" name="Rectangle 15"/>
              <p:cNvSpPr>
                <a:spLocks noChangeArrowheads="1"/>
              </p:cNvSpPr>
              <p:nvPr/>
            </p:nvSpPr>
            <p:spPr bwMode="auto">
              <a:xfrm>
                <a:off x="10948221" y="5292214"/>
                <a:ext cx="739305" cy="369332"/>
              </a:xfrm>
              <a:prstGeom prst="rect">
                <a:avLst/>
              </a:prstGeom>
              <a:noFill/>
              <a:ln w="9525">
                <a:solidFill>
                  <a:srgbClr val="FF0000"/>
                </a:solidFill>
                <a:miter lim="800000"/>
                <a:headEnd/>
                <a:tailEnd/>
              </a:ln>
              <a:effectLst/>
            </p:spPr>
            <p:txBody>
              <a:bodyPr wrap="none">
                <a:spAutoFit/>
              </a:bodyPr>
              <a:lstStyle/>
              <a:p>
                <a:r>
                  <a:rPr lang="en-US" dirty="0"/>
                  <a:t>~W12</a:t>
                </a:r>
              </a:p>
            </p:txBody>
          </p:sp>
          <p:sp>
            <p:nvSpPr>
              <p:cNvPr id="118800" name="Rectangle 16"/>
              <p:cNvSpPr>
                <a:spLocks noChangeArrowheads="1"/>
              </p:cNvSpPr>
              <p:nvPr/>
            </p:nvSpPr>
            <p:spPr bwMode="auto">
              <a:xfrm>
                <a:off x="10291097" y="6061178"/>
                <a:ext cx="1422400" cy="314325"/>
              </a:xfrm>
              <a:prstGeom prst="rect">
                <a:avLst/>
              </a:prstGeom>
              <a:noFill/>
              <a:ln w="9525">
                <a:solidFill>
                  <a:srgbClr val="FF0000"/>
                </a:solidFill>
                <a:miter lim="800000"/>
                <a:headEnd/>
                <a:tailEnd/>
              </a:ln>
              <a:effectLst/>
            </p:spPr>
            <p:txBody>
              <a:bodyPr>
                <a:spAutoFit/>
              </a:bodyPr>
              <a:lstStyle/>
              <a:p>
                <a:pPr lvl="1">
                  <a:spcBef>
                    <a:spcPct val="20000"/>
                  </a:spcBef>
                </a:pPr>
                <a:r>
                  <a:rPr lang="en-US" sz="1400"/>
                  <a:t>W13</a:t>
                </a:r>
              </a:p>
            </p:txBody>
          </p:sp>
          <p:sp>
            <p:nvSpPr>
              <p:cNvPr id="118801" name="Line 17"/>
              <p:cNvSpPr>
                <a:spLocks noChangeShapeType="1"/>
              </p:cNvSpPr>
              <p:nvPr/>
            </p:nvSpPr>
            <p:spPr bwMode="auto">
              <a:xfrm>
                <a:off x="8901471" y="6130413"/>
                <a:ext cx="1422400" cy="152400"/>
              </a:xfrm>
              <a:prstGeom prst="line">
                <a:avLst/>
              </a:prstGeom>
              <a:noFill/>
              <a:ln w="9525">
                <a:solidFill>
                  <a:schemeClr val="tx1"/>
                </a:solidFill>
                <a:round/>
                <a:headEnd/>
                <a:tailEnd type="triangle" w="med" len="med"/>
              </a:ln>
              <a:effectLst/>
            </p:spPr>
            <p:txBody>
              <a:bodyPr/>
              <a:lstStyle/>
              <a:p>
                <a:endParaRPr lang="en-US"/>
              </a:p>
            </p:txBody>
          </p:sp>
          <p:sp>
            <p:nvSpPr>
              <p:cNvPr id="118802" name="Line 18"/>
              <p:cNvSpPr>
                <a:spLocks noChangeShapeType="1"/>
              </p:cNvSpPr>
              <p:nvPr/>
            </p:nvSpPr>
            <p:spPr bwMode="auto">
              <a:xfrm flipH="1">
                <a:off x="10972800" y="5587181"/>
                <a:ext cx="203200" cy="457200"/>
              </a:xfrm>
              <a:prstGeom prst="line">
                <a:avLst/>
              </a:prstGeom>
              <a:noFill/>
              <a:ln w="9525">
                <a:solidFill>
                  <a:schemeClr val="tx1"/>
                </a:solidFill>
                <a:round/>
                <a:headEnd/>
                <a:tailEnd type="triangle" w="med" len="med"/>
              </a:ln>
              <a:effectLst/>
            </p:spPr>
            <p:txBody>
              <a:bodyPr/>
              <a:lstStyle/>
              <a:p>
                <a:endParaRPr lang="en-US"/>
              </a:p>
            </p:txBody>
          </p:sp>
          <p:sp>
            <p:nvSpPr>
              <p:cNvPr id="118803" name="Rectangle 19"/>
              <p:cNvSpPr>
                <a:spLocks noChangeArrowheads="1"/>
              </p:cNvSpPr>
              <p:nvPr/>
            </p:nvSpPr>
            <p:spPr bwMode="auto">
              <a:xfrm>
                <a:off x="6938297" y="4616244"/>
                <a:ext cx="2432076" cy="338554"/>
              </a:xfrm>
              <a:prstGeom prst="rect">
                <a:avLst/>
              </a:prstGeom>
              <a:noFill/>
              <a:ln w="9525">
                <a:solidFill>
                  <a:srgbClr val="FF0000"/>
                </a:solidFill>
                <a:miter lim="800000"/>
                <a:headEnd/>
                <a:tailEnd/>
              </a:ln>
              <a:effectLst/>
            </p:spPr>
            <p:txBody>
              <a:bodyPr wrap="square">
                <a:spAutoFit/>
              </a:bodyPr>
              <a:lstStyle/>
              <a:p>
                <a:r>
                  <a:rPr lang="en-US" sz="1600" dirty="0"/>
                  <a:t>(W13 v W12 v W22 v W11)</a:t>
                </a:r>
              </a:p>
            </p:txBody>
          </p:sp>
          <p:sp>
            <p:nvSpPr>
              <p:cNvPr id="118804" name="Rectangle 20"/>
              <p:cNvSpPr>
                <a:spLocks noChangeArrowheads="1"/>
              </p:cNvSpPr>
              <p:nvPr/>
            </p:nvSpPr>
            <p:spPr bwMode="auto">
              <a:xfrm>
                <a:off x="9601200" y="4689987"/>
                <a:ext cx="884903" cy="338554"/>
              </a:xfrm>
              <a:prstGeom prst="rect">
                <a:avLst/>
              </a:prstGeom>
              <a:noFill/>
              <a:ln w="9525">
                <a:solidFill>
                  <a:srgbClr val="FF0000"/>
                </a:solidFill>
                <a:miter lim="800000"/>
                <a:headEnd/>
                <a:tailEnd/>
              </a:ln>
              <a:effectLst/>
            </p:spPr>
            <p:txBody>
              <a:bodyPr wrap="square">
                <a:spAutoFit/>
              </a:bodyPr>
              <a:lstStyle/>
              <a:p>
                <a:r>
                  <a:rPr lang="en-US" sz="1600" dirty="0"/>
                  <a:t>~W11</a:t>
                </a:r>
              </a:p>
            </p:txBody>
          </p:sp>
          <p:sp>
            <p:nvSpPr>
              <p:cNvPr id="118805" name="Line 21"/>
              <p:cNvSpPr>
                <a:spLocks noChangeShapeType="1"/>
              </p:cNvSpPr>
              <p:nvPr/>
            </p:nvSpPr>
            <p:spPr bwMode="auto">
              <a:xfrm>
                <a:off x="7443019" y="4955458"/>
                <a:ext cx="0" cy="381000"/>
              </a:xfrm>
              <a:prstGeom prst="line">
                <a:avLst/>
              </a:prstGeom>
              <a:noFill/>
              <a:ln w="9525">
                <a:solidFill>
                  <a:schemeClr val="tx1"/>
                </a:solidFill>
                <a:round/>
                <a:headEnd/>
                <a:tailEnd type="triangle" w="med" len="med"/>
              </a:ln>
              <a:effectLst/>
            </p:spPr>
            <p:txBody>
              <a:bodyPr/>
              <a:lstStyle/>
              <a:p>
                <a:endParaRPr lang="en-US"/>
              </a:p>
            </p:txBody>
          </p:sp>
          <p:sp>
            <p:nvSpPr>
              <p:cNvPr id="118806" name="Line 22"/>
              <p:cNvSpPr>
                <a:spLocks noChangeShapeType="1"/>
              </p:cNvSpPr>
              <p:nvPr/>
            </p:nvSpPr>
            <p:spPr bwMode="auto">
              <a:xfrm flipH="1">
                <a:off x="8463936" y="5061155"/>
                <a:ext cx="1219200" cy="304800"/>
              </a:xfrm>
              <a:prstGeom prst="line">
                <a:avLst/>
              </a:prstGeom>
              <a:noFill/>
              <a:ln w="9525">
                <a:solidFill>
                  <a:schemeClr val="tx1"/>
                </a:solidFill>
                <a:round/>
                <a:headEnd/>
                <a:tailEnd type="triangle" w="med" len="med"/>
              </a:ln>
              <a:effectLst/>
            </p:spPr>
            <p:txBody>
              <a:bodyPr/>
              <a:lstStyle/>
              <a:p>
                <a:endParaRPr lang="en-US"/>
              </a:p>
            </p:txBody>
          </p:sp>
          <p:sp>
            <p:nvSpPr>
              <p:cNvPr id="118807" name="Rectangle 23"/>
              <p:cNvSpPr>
                <a:spLocks noChangeArrowheads="1"/>
              </p:cNvSpPr>
              <p:nvPr/>
            </p:nvSpPr>
            <p:spPr bwMode="auto">
              <a:xfrm>
                <a:off x="10058401" y="3810000"/>
                <a:ext cx="524503" cy="369332"/>
              </a:xfrm>
              <a:prstGeom prst="rect">
                <a:avLst/>
              </a:prstGeom>
              <a:noFill/>
              <a:ln w="9525">
                <a:solidFill>
                  <a:srgbClr val="FF0000"/>
                </a:solidFill>
                <a:miter lim="800000"/>
                <a:headEnd/>
                <a:tailEnd/>
              </a:ln>
              <a:effectLst/>
            </p:spPr>
            <p:txBody>
              <a:bodyPr wrap="none">
                <a:spAutoFit/>
              </a:bodyPr>
              <a:lstStyle/>
              <a:p>
                <a:r>
                  <a:rPr lang="en-US" sz="1800"/>
                  <a:t>S12</a:t>
                </a:r>
              </a:p>
            </p:txBody>
          </p:sp>
          <p:sp>
            <p:nvSpPr>
              <p:cNvPr id="118808" name="Rectangle 24"/>
              <p:cNvSpPr>
                <a:spLocks noChangeArrowheads="1"/>
              </p:cNvSpPr>
              <p:nvPr/>
            </p:nvSpPr>
            <p:spPr bwMode="auto">
              <a:xfrm>
                <a:off x="11176001" y="3810000"/>
                <a:ext cx="426720" cy="369332"/>
              </a:xfrm>
              <a:prstGeom prst="rect">
                <a:avLst/>
              </a:prstGeom>
              <a:noFill/>
              <a:ln w="9525">
                <a:solidFill>
                  <a:srgbClr val="FF0000"/>
                </a:solidFill>
                <a:miter lim="800000"/>
                <a:headEnd/>
                <a:tailEnd/>
              </a:ln>
              <a:effectLst/>
            </p:spPr>
            <p:txBody>
              <a:bodyPr wrap="none">
                <a:spAutoFit/>
              </a:bodyPr>
              <a:lstStyle/>
              <a:p>
                <a:r>
                  <a:rPr lang="en-US" sz="1800" dirty="0"/>
                  <a:t>R4</a:t>
                </a:r>
              </a:p>
            </p:txBody>
          </p:sp>
          <p:sp>
            <p:nvSpPr>
              <p:cNvPr id="118809" name="Line 25"/>
              <p:cNvSpPr>
                <a:spLocks noChangeShapeType="1"/>
              </p:cNvSpPr>
              <p:nvPr/>
            </p:nvSpPr>
            <p:spPr bwMode="auto">
              <a:xfrm flipH="1">
                <a:off x="8940800" y="4191000"/>
                <a:ext cx="1117600" cy="457200"/>
              </a:xfrm>
              <a:prstGeom prst="line">
                <a:avLst/>
              </a:prstGeom>
              <a:noFill/>
              <a:ln w="9525">
                <a:solidFill>
                  <a:schemeClr val="tx1"/>
                </a:solidFill>
                <a:round/>
                <a:headEnd/>
                <a:tailEnd type="triangle" w="med" len="med"/>
              </a:ln>
              <a:effectLst/>
            </p:spPr>
            <p:txBody>
              <a:bodyPr/>
              <a:lstStyle/>
              <a:p>
                <a:endParaRPr lang="en-US"/>
              </a:p>
            </p:txBody>
          </p:sp>
          <p:sp>
            <p:nvSpPr>
              <p:cNvPr id="118810" name="Line 26"/>
              <p:cNvSpPr>
                <a:spLocks noChangeShapeType="1"/>
              </p:cNvSpPr>
              <p:nvPr/>
            </p:nvSpPr>
            <p:spPr bwMode="auto">
              <a:xfrm flipH="1">
                <a:off x="9347200" y="4191000"/>
                <a:ext cx="1930400" cy="457200"/>
              </a:xfrm>
              <a:prstGeom prst="line">
                <a:avLst/>
              </a:prstGeom>
              <a:noFill/>
              <a:ln w="9525">
                <a:solidFill>
                  <a:schemeClr val="tx1"/>
                </a:solidFill>
                <a:round/>
                <a:headEnd/>
                <a:tailEnd type="triangle" w="med" len="med"/>
              </a:ln>
              <a:effectLst/>
            </p:spPr>
            <p:txBody>
              <a:bodyPr/>
              <a:lstStyle/>
              <a:p>
                <a:endParaRPr lang="en-US"/>
              </a:p>
            </p:txBody>
          </p:sp>
          <p:sp>
            <p:nvSpPr>
              <p:cNvPr id="118811" name="Line 27"/>
              <p:cNvSpPr>
                <a:spLocks noChangeShapeType="1"/>
              </p:cNvSpPr>
              <p:nvPr/>
            </p:nvSpPr>
            <p:spPr bwMode="auto">
              <a:xfrm>
                <a:off x="7721600" y="914400"/>
                <a:ext cx="2133600" cy="3810000"/>
              </a:xfrm>
              <a:prstGeom prst="line">
                <a:avLst/>
              </a:prstGeom>
              <a:noFill/>
              <a:ln w="9525">
                <a:solidFill>
                  <a:schemeClr val="tx1"/>
                </a:solidFill>
                <a:round/>
                <a:headEnd/>
                <a:tailEnd type="triangle" w="med" len="med"/>
              </a:ln>
              <a:effectLst/>
            </p:spPr>
            <p:txBody>
              <a:bodyPr/>
              <a:lstStyle/>
              <a:p>
                <a:endParaRPr lang="en-US"/>
              </a:p>
            </p:txBody>
          </p:sp>
          <p:sp>
            <p:nvSpPr>
              <p:cNvPr id="118813" name="Line 29"/>
              <p:cNvSpPr>
                <a:spLocks noChangeShapeType="1"/>
              </p:cNvSpPr>
              <p:nvPr/>
            </p:nvSpPr>
            <p:spPr bwMode="auto">
              <a:xfrm flipH="1">
                <a:off x="9375058" y="570271"/>
                <a:ext cx="812800" cy="381000"/>
              </a:xfrm>
              <a:prstGeom prst="line">
                <a:avLst/>
              </a:prstGeom>
              <a:noFill/>
              <a:ln w="9525">
                <a:solidFill>
                  <a:schemeClr val="tx1"/>
                </a:solidFill>
                <a:round/>
                <a:headEnd/>
                <a:tailEnd type="triangle" w="med" len="med"/>
              </a:ln>
              <a:effectLst/>
            </p:spPr>
            <p:txBody>
              <a:bodyPr/>
              <a:lstStyle/>
              <a:p>
                <a:endParaRPr lang="en-US"/>
              </a:p>
            </p:txBody>
          </p:sp>
          <p:sp>
            <p:nvSpPr>
              <p:cNvPr id="118814" name="Rectangle 30"/>
              <p:cNvSpPr>
                <a:spLocks noChangeArrowheads="1"/>
              </p:cNvSpPr>
              <p:nvPr/>
            </p:nvSpPr>
            <p:spPr bwMode="auto">
              <a:xfrm>
                <a:off x="10972800" y="762000"/>
                <a:ext cx="538930" cy="307777"/>
              </a:xfrm>
              <a:prstGeom prst="rect">
                <a:avLst/>
              </a:prstGeom>
              <a:noFill/>
              <a:ln w="9525">
                <a:solidFill>
                  <a:srgbClr val="FF0000"/>
                </a:solidFill>
                <a:miter lim="800000"/>
                <a:headEnd/>
                <a:tailEnd/>
              </a:ln>
              <a:effectLst/>
            </p:spPr>
            <p:txBody>
              <a:bodyPr wrap="none">
                <a:spAutoFit/>
              </a:bodyPr>
              <a:lstStyle/>
              <a:p>
                <a:r>
                  <a:rPr lang="en-US" sz="1400"/>
                  <a:t>~S21</a:t>
                </a:r>
              </a:p>
            </p:txBody>
          </p:sp>
          <p:sp>
            <p:nvSpPr>
              <p:cNvPr id="118815" name="Rectangle 31"/>
              <p:cNvSpPr>
                <a:spLocks noChangeArrowheads="1"/>
              </p:cNvSpPr>
              <p:nvPr/>
            </p:nvSpPr>
            <p:spPr bwMode="auto">
              <a:xfrm>
                <a:off x="11176001" y="1219201"/>
                <a:ext cx="401072" cy="338554"/>
              </a:xfrm>
              <a:prstGeom prst="rect">
                <a:avLst/>
              </a:prstGeom>
              <a:noFill/>
              <a:ln w="9525">
                <a:solidFill>
                  <a:srgbClr val="FF0000"/>
                </a:solidFill>
                <a:miter lim="800000"/>
                <a:headEnd/>
                <a:tailEnd/>
              </a:ln>
              <a:effectLst/>
            </p:spPr>
            <p:txBody>
              <a:bodyPr wrap="none">
                <a:spAutoFit/>
              </a:bodyPr>
              <a:lstStyle/>
              <a:p>
                <a:r>
                  <a:rPr lang="en-US" sz="1600"/>
                  <a:t>R2</a:t>
                </a:r>
              </a:p>
            </p:txBody>
          </p:sp>
          <p:sp>
            <p:nvSpPr>
              <p:cNvPr id="118816" name="Line 32"/>
              <p:cNvSpPr>
                <a:spLocks noChangeShapeType="1"/>
              </p:cNvSpPr>
              <p:nvPr/>
            </p:nvSpPr>
            <p:spPr bwMode="auto">
              <a:xfrm>
                <a:off x="3366028" y="3370628"/>
                <a:ext cx="6725146" cy="481159"/>
              </a:xfrm>
              <a:prstGeom prst="line">
                <a:avLst/>
              </a:prstGeom>
              <a:noFill/>
              <a:ln w="9525">
                <a:solidFill>
                  <a:schemeClr val="accent2"/>
                </a:solidFill>
                <a:round/>
                <a:headEnd/>
                <a:tailEnd type="triangle" w="med" len="med"/>
              </a:ln>
              <a:effectLst/>
            </p:spPr>
            <p:txBody>
              <a:bodyPr/>
              <a:lstStyle/>
              <a:p>
                <a:endParaRPr lang="en-US"/>
              </a:p>
            </p:txBody>
          </p:sp>
          <p:sp>
            <p:nvSpPr>
              <p:cNvPr id="118817" name="Rectangle 33"/>
              <p:cNvSpPr>
                <a:spLocks noChangeArrowheads="1"/>
              </p:cNvSpPr>
              <p:nvPr/>
            </p:nvSpPr>
            <p:spPr bwMode="auto">
              <a:xfrm>
                <a:off x="7518400" y="1295401"/>
                <a:ext cx="3352800" cy="346075"/>
              </a:xfrm>
              <a:prstGeom prst="rect">
                <a:avLst/>
              </a:prstGeom>
              <a:noFill/>
              <a:ln w="9525">
                <a:solidFill>
                  <a:srgbClr val="FF0000"/>
                </a:solidFill>
                <a:miter lim="800000"/>
                <a:headEnd/>
                <a:tailEnd/>
              </a:ln>
              <a:effectLst/>
            </p:spPr>
            <p:txBody>
              <a:bodyPr>
                <a:spAutoFit/>
              </a:bodyPr>
              <a:lstStyle/>
              <a:p>
                <a:pPr lvl="1">
                  <a:spcBef>
                    <a:spcPct val="20000"/>
                  </a:spcBef>
                </a:pPr>
                <a:r>
                  <a:rPr lang="en-US" sz="1600"/>
                  <a:t>~W22, ~W21, ~W31 </a:t>
                </a:r>
              </a:p>
            </p:txBody>
          </p:sp>
          <p:sp>
            <p:nvSpPr>
              <p:cNvPr id="118818" name="Line 34"/>
              <p:cNvSpPr>
                <a:spLocks noChangeShapeType="1"/>
              </p:cNvSpPr>
              <p:nvPr/>
            </p:nvSpPr>
            <p:spPr bwMode="auto">
              <a:xfrm flipH="1">
                <a:off x="10871200" y="1371600"/>
                <a:ext cx="304800" cy="76200"/>
              </a:xfrm>
              <a:prstGeom prst="line">
                <a:avLst/>
              </a:prstGeom>
              <a:noFill/>
              <a:ln w="9525">
                <a:solidFill>
                  <a:schemeClr val="tx1"/>
                </a:solidFill>
                <a:round/>
                <a:headEnd/>
                <a:tailEnd type="triangle" w="med" len="med"/>
              </a:ln>
              <a:effectLst/>
            </p:spPr>
            <p:txBody>
              <a:bodyPr/>
              <a:lstStyle/>
              <a:p>
                <a:endParaRPr lang="en-US"/>
              </a:p>
            </p:txBody>
          </p:sp>
          <p:cxnSp>
            <p:nvCxnSpPr>
              <p:cNvPr id="37" name="Straight Arrow Connector 36"/>
              <p:cNvCxnSpPr/>
              <p:nvPr/>
            </p:nvCxnSpPr>
            <p:spPr>
              <a:xfrm rot="16200000" flipH="1">
                <a:off x="7189839" y="2765322"/>
                <a:ext cx="3967316" cy="1504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18799" idx="0"/>
              </p:cNvCxnSpPr>
              <p:nvPr/>
            </p:nvCxnSpPr>
            <p:spPr>
              <a:xfrm rot="16200000" flipH="1">
                <a:off x="7702817" y="1677157"/>
                <a:ext cx="4377814" cy="285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40"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Proving W13</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918959" cy="3268652"/>
          </a:xfrm>
          <a:prstGeom prst="rect">
            <a:avLst/>
          </a:prstGeom>
          <a:noFill/>
          <a:ln w="9525">
            <a:noFill/>
            <a:miter lim="800000"/>
            <a:headEnd/>
            <a:tailEnd/>
          </a:ln>
        </p:spPr>
        <p:txBody>
          <a:bodyPr wrap="square">
            <a:spAutoFit/>
          </a:bodyPr>
          <a:lstStyle/>
          <a:p>
            <a:pPr>
              <a:lnSpc>
                <a:spcPct val="150000"/>
              </a:lnSpc>
            </a:pPr>
            <a:r>
              <a:rPr lang="en-US" sz="2000" dirty="0">
                <a:latin typeface="Times New Roman" pitchFamily="18" charset="0"/>
                <a:cs typeface="Times New Roman" pitchFamily="18" charset="0"/>
              </a:rPr>
              <a:t>Lack of variables prevent stating more general rules.</a:t>
            </a:r>
          </a:p>
          <a:p>
            <a:pPr>
              <a:lnSpc>
                <a:spcPct val="150000"/>
              </a:lnSpc>
            </a:pPr>
            <a:r>
              <a:rPr lang="en-US" sz="2000" dirty="0">
                <a:latin typeface="Times New Roman" pitchFamily="18" charset="0"/>
                <a:cs typeface="Times New Roman" pitchFamily="18" charset="0"/>
              </a:rPr>
              <a:t>E.g., we need a set of similar rules for each cell</a:t>
            </a:r>
          </a:p>
          <a:p>
            <a:pPr>
              <a:lnSpc>
                <a:spcPct val="150000"/>
              </a:lnSpc>
            </a:pPr>
            <a:r>
              <a:rPr lang="en-US" sz="2000" dirty="0">
                <a:latin typeface="Times New Roman" pitchFamily="18" charset="0"/>
                <a:cs typeface="Times New Roman" pitchFamily="18" charset="0"/>
              </a:rPr>
              <a:t>Change of the KB over time is difficult to represent</a:t>
            </a:r>
          </a:p>
          <a:p>
            <a:pPr>
              <a:lnSpc>
                <a:spcPct val="150000"/>
              </a:lnSpc>
            </a:pPr>
            <a:r>
              <a:rPr lang="en-US" sz="2000" dirty="0">
                <a:latin typeface="Times New Roman" pitchFamily="18" charset="0"/>
                <a:cs typeface="Times New Roman" pitchFamily="18" charset="0"/>
              </a:rPr>
              <a:t>Standard technique is to index facts with the time when they’re true</a:t>
            </a:r>
          </a:p>
          <a:p>
            <a:pPr>
              <a:lnSpc>
                <a:spcPct val="150000"/>
              </a:lnSpc>
            </a:pPr>
            <a:r>
              <a:rPr lang="en-US" sz="2000" dirty="0">
                <a:latin typeface="Times New Roman" pitchFamily="18" charset="0"/>
                <a:cs typeface="Times New Roman" pitchFamily="18" charset="0"/>
              </a:rPr>
              <a:t>This means we have a separate KB for every time point.</a:t>
            </a:r>
          </a:p>
          <a:p>
            <a:pPr>
              <a:lnSpc>
                <a:spcPct val="150000"/>
              </a:lnSpc>
            </a:pPr>
            <a:endParaRPr lang="en-US" sz="2000" dirty="0">
              <a:latin typeface="Times New Roman" pitchFamily="18" charset="0"/>
              <a:cs typeface="Times New Roman" pitchFamily="18" charset="0"/>
            </a:endParaRPr>
          </a:p>
          <a:p>
            <a:pPr>
              <a:lnSpc>
                <a:spcPct val="150000"/>
              </a:lnSpc>
            </a:pPr>
            <a:endParaRPr lang="en-US" sz="2000" dirty="0">
              <a:latin typeface="Times New Roman" pitchFamily="18" charset="0"/>
              <a:cs typeface="Times New Roman" pitchFamily="18" charset="0"/>
            </a:endParaRPr>
          </a:p>
        </p:txBody>
      </p:sp>
      <p:sp>
        <p:nvSpPr>
          <p:cNvPr id="6"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Problems with the propositional </a:t>
            </a:r>
            <a:r>
              <a:rPr lang="en-US" altLang="en-US" sz="2400" b="1" dirty="0" err="1">
                <a:latin typeface="Times New Roman" pitchFamily="18" charset="0"/>
                <a:cs typeface="Times New Roman" pitchFamily="18" charset="0"/>
              </a:rPr>
              <a:t>Wumpus</a:t>
            </a:r>
            <a:r>
              <a:rPr lang="en-US" altLang="en-US" sz="2400" b="1" dirty="0">
                <a:latin typeface="Times New Roman" pitchFamily="18" charset="0"/>
                <a:cs typeface="Times New Roman" pitchFamily="18" charset="0"/>
              </a:rPr>
              <a:t> hunter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918959" cy="4653646"/>
          </a:xfrm>
          <a:prstGeom prst="rect">
            <a:avLst/>
          </a:prstGeom>
          <a:noFill/>
          <a:ln w="9525">
            <a:noFill/>
            <a:miter lim="800000"/>
            <a:headEnd/>
            <a:tailEnd/>
          </a:ln>
        </p:spPr>
        <p:txBody>
          <a:bodyPr wrap="square">
            <a:spAutoFit/>
          </a:bodyPr>
          <a:lstStyle/>
          <a:p>
            <a:pPr>
              <a:lnSpc>
                <a:spcPct val="150000"/>
              </a:lnSpc>
            </a:pPr>
            <a:r>
              <a:rPr lang="en-US" sz="2000" dirty="0">
                <a:latin typeface="Times New Roman" pitchFamily="18" charset="0"/>
                <a:cs typeface="Times New Roman" pitchFamily="18" charset="0"/>
              </a:rPr>
              <a:t>First-Order Logic (FOL) models the world in terms of </a:t>
            </a:r>
          </a:p>
          <a:p>
            <a:pPr lvl="1">
              <a:lnSpc>
                <a:spcPct val="150000"/>
              </a:lnSpc>
            </a:pPr>
            <a:r>
              <a:rPr lang="en-US" sz="2000" b="1" dirty="0">
                <a:latin typeface="Times New Roman" pitchFamily="18" charset="0"/>
                <a:cs typeface="Times New Roman" pitchFamily="18" charset="0"/>
              </a:rPr>
              <a:t>Objects,</a:t>
            </a:r>
            <a:r>
              <a:rPr lang="en-US" sz="2000" dirty="0">
                <a:latin typeface="Times New Roman" pitchFamily="18" charset="0"/>
                <a:cs typeface="Times New Roman" pitchFamily="18" charset="0"/>
              </a:rPr>
              <a:t> which are things with individual identities</a:t>
            </a:r>
          </a:p>
          <a:p>
            <a:pPr lvl="1">
              <a:lnSpc>
                <a:spcPct val="150000"/>
              </a:lnSpc>
            </a:pPr>
            <a:r>
              <a:rPr lang="en-US" sz="2000" b="1" dirty="0">
                <a:latin typeface="Times New Roman" pitchFamily="18" charset="0"/>
                <a:cs typeface="Times New Roman" pitchFamily="18" charset="0"/>
              </a:rPr>
              <a:t>Properties</a:t>
            </a:r>
            <a:r>
              <a:rPr lang="en-US" sz="2000" dirty="0">
                <a:latin typeface="Times New Roman" pitchFamily="18" charset="0"/>
                <a:cs typeface="Times New Roman" pitchFamily="18" charset="0"/>
              </a:rPr>
              <a:t> of objects that distinguish them from other objects</a:t>
            </a:r>
          </a:p>
          <a:p>
            <a:pPr lvl="1">
              <a:lnSpc>
                <a:spcPct val="150000"/>
              </a:lnSpc>
            </a:pPr>
            <a:r>
              <a:rPr lang="en-US" sz="2000" b="1" dirty="0">
                <a:latin typeface="Times New Roman" pitchFamily="18" charset="0"/>
                <a:cs typeface="Times New Roman" pitchFamily="18" charset="0"/>
              </a:rPr>
              <a:t>Relations</a:t>
            </a:r>
            <a:r>
              <a:rPr lang="en-US" sz="2000" dirty="0">
                <a:latin typeface="Times New Roman" pitchFamily="18" charset="0"/>
                <a:cs typeface="Times New Roman" pitchFamily="18" charset="0"/>
              </a:rPr>
              <a:t> that hold among sets of objects</a:t>
            </a:r>
          </a:p>
          <a:p>
            <a:pPr lvl="1">
              <a:lnSpc>
                <a:spcPct val="150000"/>
              </a:lnSpc>
            </a:pPr>
            <a:r>
              <a:rPr lang="en-US" sz="2000" b="1" dirty="0">
                <a:latin typeface="Times New Roman" pitchFamily="18" charset="0"/>
                <a:cs typeface="Times New Roman" pitchFamily="18" charset="0"/>
              </a:rPr>
              <a:t>Functions,</a:t>
            </a:r>
            <a:r>
              <a:rPr lang="en-US" sz="2000" dirty="0">
                <a:latin typeface="Times New Roman" pitchFamily="18" charset="0"/>
                <a:cs typeface="Times New Roman" pitchFamily="18" charset="0"/>
              </a:rPr>
              <a:t> which are a subset of relations where there is only one “value” for any given “input”</a:t>
            </a:r>
          </a:p>
          <a:p>
            <a:pPr>
              <a:lnSpc>
                <a:spcPct val="150000"/>
              </a:lnSpc>
            </a:pPr>
            <a:r>
              <a:rPr lang="en-US" sz="2000" dirty="0">
                <a:latin typeface="Times New Roman" pitchFamily="18" charset="0"/>
                <a:cs typeface="Times New Roman" pitchFamily="18" charset="0"/>
              </a:rPr>
              <a:t>Examples: </a:t>
            </a:r>
          </a:p>
          <a:p>
            <a:pPr lvl="1">
              <a:lnSpc>
                <a:spcPct val="150000"/>
              </a:lnSpc>
            </a:pPr>
            <a:r>
              <a:rPr lang="en-US" sz="2000" dirty="0">
                <a:latin typeface="Times New Roman" pitchFamily="18" charset="0"/>
                <a:cs typeface="Times New Roman" pitchFamily="18" charset="0"/>
              </a:rPr>
              <a:t>Objects: Students, lectures, companies, cars ... </a:t>
            </a:r>
          </a:p>
          <a:p>
            <a:pPr lvl="1">
              <a:lnSpc>
                <a:spcPct val="150000"/>
              </a:lnSpc>
            </a:pPr>
            <a:r>
              <a:rPr lang="en-US" sz="2000" dirty="0">
                <a:latin typeface="Times New Roman" pitchFamily="18" charset="0"/>
                <a:cs typeface="Times New Roman" pitchFamily="18" charset="0"/>
              </a:rPr>
              <a:t>Relations: Brother-of, bigger-than, outside, part-of, has-color, occurs-after, owns, visits, precedes, </a:t>
            </a:r>
          </a:p>
          <a:p>
            <a:pPr lvl="1">
              <a:lnSpc>
                <a:spcPct val="150000"/>
              </a:lnSpc>
            </a:pPr>
            <a:r>
              <a:rPr lang="en-US" sz="2000" dirty="0">
                <a:latin typeface="Times New Roman" pitchFamily="18" charset="0"/>
                <a:cs typeface="Times New Roman" pitchFamily="18" charset="0"/>
              </a:rPr>
              <a:t>Properties: blue, oval, even, large, ... </a:t>
            </a:r>
          </a:p>
          <a:p>
            <a:pPr lvl="1">
              <a:lnSpc>
                <a:spcPct val="150000"/>
              </a:lnSpc>
            </a:pPr>
            <a:r>
              <a:rPr lang="en-US" sz="2000" dirty="0">
                <a:latin typeface="Times New Roman" pitchFamily="18" charset="0"/>
                <a:cs typeface="Times New Roman" pitchFamily="18" charset="0"/>
              </a:rPr>
              <a:t>Functions: father-of, best-friend, second-half, one-more-than ...</a:t>
            </a:r>
            <a:endParaRPr lang="en-US" sz="2000" dirty="0">
              <a:latin typeface="Times New Roman" pitchFamily="18" charset="0"/>
              <a:cs typeface="Times New Roman" pitchFamily="18" charset="0"/>
            </a:endParaRPr>
          </a:p>
        </p:txBody>
      </p:sp>
      <p:sp>
        <p:nvSpPr>
          <p:cNvPr id="6"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First-Order Logic</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918959" cy="3267689"/>
          </a:xfrm>
          <a:prstGeom prst="rect">
            <a:avLst/>
          </a:prstGeom>
          <a:noFill/>
          <a:ln w="9525">
            <a:noFill/>
            <a:miter lim="800000"/>
            <a:headEnd/>
            <a:tailEnd/>
          </a:ln>
        </p:spPr>
        <p:txBody>
          <a:bodyPr wrap="square">
            <a:spAutoFit/>
          </a:bodyPr>
          <a:lstStyle/>
          <a:p>
            <a:pPr>
              <a:lnSpc>
                <a:spcPct val="150000"/>
              </a:lnSpc>
            </a:pPr>
            <a:r>
              <a:rPr lang="en-US" sz="2000" dirty="0">
                <a:latin typeface="Times New Roman" pitchFamily="18" charset="0"/>
                <a:cs typeface="Times New Roman" pitchFamily="18" charset="0"/>
              </a:rPr>
              <a:t>Constants	</a:t>
            </a:r>
            <a:r>
              <a:rPr lang="en-US" sz="2000" dirty="0" err="1">
                <a:latin typeface="Times New Roman" pitchFamily="18" charset="0"/>
                <a:cs typeface="Times New Roman" pitchFamily="18" charset="0"/>
              </a:rPr>
              <a:t>KingJohn</a:t>
            </a:r>
            <a:r>
              <a:rPr lang="en-US" sz="2000" dirty="0">
                <a:latin typeface="Times New Roman" pitchFamily="18" charset="0"/>
                <a:cs typeface="Times New Roman" pitchFamily="18" charset="0"/>
              </a:rPr>
              <a:t>, 2, NUS,... </a:t>
            </a:r>
          </a:p>
          <a:p>
            <a:pPr>
              <a:lnSpc>
                <a:spcPct val="150000"/>
              </a:lnSpc>
            </a:pPr>
            <a:r>
              <a:rPr lang="en-US" sz="2000" dirty="0">
                <a:latin typeface="Times New Roman" pitchFamily="18" charset="0"/>
                <a:cs typeface="Times New Roman" pitchFamily="18" charset="0"/>
              </a:rPr>
              <a:t>Predicates	Brother, &gt;,...</a:t>
            </a:r>
          </a:p>
          <a:p>
            <a:pPr>
              <a:lnSpc>
                <a:spcPct val="150000"/>
              </a:lnSpc>
            </a:pPr>
            <a:r>
              <a:rPr lang="en-US" sz="2000" dirty="0">
                <a:latin typeface="Times New Roman" pitchFamily="18" charset="0"/>
                <a:cs typeface="Times New Roman" pitchFamily="18" charset="0"/>
              </a:rPr>
              <a:t>Functions	</a:t>
            </a:r>
            <a:r>
              <a:rPr lang="en-US" sz="2000" dirty="0" err="1">
                <a:latin typeface="Times New Roman" pitchFamily="18" charset="0"/>
                <a:cs typeface="Times New Roman" pitchFamily="18" charset="0"/>
              </a:rPr>
              <a:t>Sqrt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LeftLegOf</a:t>
            </a:r>
            <a:r>
              <a:rPr lang="en-US" sz="2000" dirty="0">
                <a:latin typeface="Times New Roman" pitchFamily="18" charset="0"/>
                <a:cs typeface="Times New Roman" pitchFamily="18" charset="0"/>
              </a:rPr>
              <a:t>,...</a:t>
            </a:r>
          </a:p>
          <a:p>
            <a:pPr>
              <a:lnSpc>
                <a:spcPct val="150000"/>
              </a:lnSpc>
            </a:pPr>
            <a:r>
              <a:rPr lang="en-US" sz="2000" dirty="0">
                <a:latin typeface="Times New Roman" pitchFamily="18" charset="0"/>
                <a:cs typeface="Times New Roman" pitchFamily="18" charset="0"/>
              </a:rPr>
              <a:t>Variables	x, y, a, b,...</a:t>
            </a:r>
          </a:p>
          <a:p>
            <a:pPr>
              <a:lnSpc>
                <a:spcPct val="150000"/>
              </a:lnSpc>
            </a:pPr>
            <a:r>
              <a:rPr lang="en-US" sz="2000" dirty="0">
                <a:latin typeface="Times New Roman" pitchFamily="18" charset="0"/>
                <a:cs typeface="Times New Roman" pitchFamily="18" charset="0"/>
              </a:rPr>
              <a:t>Connectives	</a:t>
            </a:r>
            <a:r>
              <a:rPr lang="en-US" sz="2000" dirty="0">
                <a:latin typeface="Times New Roman" pitchFamily="18" charset="0"/>
                <a:cs typeface="Times New Roman" pitchFamily="18" charset="0"/>
                <a:sym typeface="Symbol" pitchFamily="18" charset="2"/>
              </a:rPr>
              <a:t>, , , , </a:t>
            </a:r>
          </a:p>
          <a:p>
            <a:pPr>
              <a:lnSpc>
                <a:spcPct val="150000"/>
              </a:lnSpc>
            </a:pPr>
            <a:r>
              <a:rPr lang="en-US" sz="2000" dirty="0">
                <a:latin typeface="Times New Roman" pitchFamily="18" charset="0"/>
                <a:cs typeface="Times New Roman" pitchFamily="18" charset="0"/>
              </a:rPr>
              <a:t>Equality		= </a:t>
            </a:r>
          </a:p>
          <a:p>
            <a:pPr>
              <a:lnSpc>
                <a:spcPct val="150000"/>
              </a:lnSpc>
            </a:pPr>
            <a:r>
              <a:rPr lang="en-US" sz="2000" dirty="0">
                <a:latin typeface="Times New Roman" pitchFamily="18" charset="0"/>
                <a:cs typeface="Times New Roman" pitchFamily="18" charset="0"/>
              </a:rPr>
              <a:t>Quantifiers 	</a:t>
            </a:r>
            <a:r>
              <a:rPr lang="en-US" sz="2000" dirty="0">
                <a:latin typeface="Times New Roman" pitchFamily="18" charset="0"/>
                <a:cs typeface="Times New Roman" pitchFamily="18" charset="0"/>
                <a:sym typeface="Symbol" pitchFamily="18" charset="2"/>
              </a:rPr>
              <a:t>,  </a:t>
            </a:r>
            <a:endParaRPr lang="en-US" sz="2000" dirty="0">
              <a:latin typeface="Times New Roman" pitchFamily="18" charset="0"/>
              <a:cs typeface="Times New Roman" pitchFamily="18" charset="0"/>
            </a:endParaRPr>
          </a:p>
        </p:txBody>
      </p:sp>
      <p:sp>
        <p:nvSpPr>
          <p:cNvPr id="6"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First-Order Logic : Syntax</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918959" cy="5170646"/>
          </a:xfrm>
          <a:prstGeom prst="rect">
            <a:avLst/>
          </a:prstGeom>
          <a:noFill/>
          <a:ln w="9525">
            <a:noFill/>
            <a:miter lim="800000"/>
            <a:headEnd/>
            <a:tailEnd/>
          </a:ln>
        </p:spPr>
        <p:txBody>
          <a:bodyPr wrap="square">
            <a:spAutoFit/>
          </a:bodyPr>
          <a:lstStyle/>
          <a:p>
            <a:pPr>
              <a:lnSpc>
                <a:spcPct val="150000"/>
              </a:lnSpc>
            </a:pP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term</a:t>
            </a:r>
            <a:r>
              <a:rPr lang="en-US" sz="2000" dirty="0">
                <a:latin typeface="Times New Roman" pitchFamily="18" charset="0"/>
                <a:cs typeface="Times New Roman" pitchFamily="18" charset="0"/>
              </a:rPr>
              <a:t> (denoting a real-world individual) is a constant symbol, a variable symbol, or an n-place function of n terms. </a:t>
            </a:r>
          </a:p>
          <a:p>
            <a:pPr lvl="1">
              <a:lnSpc>
                <a:spcPct val="150000"/>
              </a:lnSpc>
              <a:buNone/>
            </a:pPr>
            <a:r>
              <a:rPr lang="en-US" sz="2000" dirty="0">
                <a:latin typeface="Times New Roman" pitchFamily="18" charset="0"/>
                <a:cs typeface="Times New Roman" pitchFamily="18" charset="0"/>
              </a:rPr>
              <a:t>x and f(x</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x</a:t>
            </a:r>
            <a:r>
              <a:rPr lang="en-US" sz="2000" baseline="-25000" dirty="0" err="1">
                <a:latin typeface="Times New Roman" pitchFamily="18" charset="0"/>
                <a:cs typeface="Times New Roman" pitchFamily="18" charset="0"/>
              </a:rPr>
              <a:t>n</a:t>
            </a:r>
            <a:r>
              <a:rPr lang="en-US" sz="2000" dirty="0">
                <a:latin typeface="Times New Roman" pitchFamily="18" charset="0"/>
                <a:cs typeface="Times New Roman" pitchFamily="18" charset="0"/>
              </a:rPr>
              <a:t>) are terms, where each x</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is a term. </a:t>
            </a:r>
          </a:p>
          <a:p>
            <a:pPr lvl="1">
              <a:lnSpc>
                <a:spcPct val="150000"/>
              </a:lnSpc>
              <a:buNone/>
            </a:pPr>
            <a:r>
              <a:rPr lang="en-US" sz="2000" dirty="0">
                <a:latin typeface="Times New Roman" pitchFamily="18" charset="0"/>
                <a:cs typeface="Times New Roman" pitchFamily="18" charset="0"/>
              </a:rPr>
              <a:t>A term with no variables is a </a:t>
            </a:r>
            <a:r>
              <a:rPr lang="en-US" sz="2000" b="1" dirty="0">
                <a:latin typeface="Times New Roman" pitchFamily="18" charset="0"/>
                <a:cs typeface="Times New Roman" pitchFamily="18" charset="0"/>
              </a:rPr>
              <a:t>ground term.</a:t>
            </a:r>
            <a:r>
              <a:rPr lang="en-US" sz="2000" dirty="0">
                <a:latin typeface="Times New Roman" pitchFamily="18" charset="0"/>
                <a:cs typeface="Times New Roman" pitchFamily="18" charset="0"/>
              </a:rPr>
              <a:t> </a:t>
            </a:r>
          </a:p>
          <a:p>
            <a:pPr>
              <a:lnSpc>
                <a:spcPct val="150000"/>
              </a:lnSpc>
            </a:pPr>
            <a:r>
              <a:rPr lang="en-US" sz="2000" dirty="0">
                <a:latin typeface="Times New Roman" pitchFamily="18" charset="0"/>
                <a:cs typeface="Times New Roman" pitchFamily="18" charset="0"/>
              </a:rPr>
              <a:t>An </a:t>
            </a:r>
            <a:r>
              <a:rPr lang="en-US" sz="2000" b="1" dirty="0">
                <a:latin typeface="Times New Roman" pitchFamily="18" charset="0"/>
                <a:cs typeface="Times New Roman" pitchFamily="18" charset="0"/>
              </a:rPr>
              <a:t>atomic sentence </a:t>
            </a:r>
            <a:r>
              <a:rPr lang="en-US" sz="2000" dirty="0">
                <a:latin typeface="Times New Roman" pitchFamily="18" charset="0"/>
                <a:cs typeface="Times New Roman" pitchFamily="18" charset="0"/>
              </a:rPr>
              <a:t>(which has value true or false) is an n-place predicate of n terms.</a:t>
            </a:r>
          </a:p>
          <a:p>
            <a:pPr>
              <a:lnSpc>
                <a:spcPct val="150000"/>
              </a:lnSpc>
            </a:pP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complex sentence</a:t>
            </a:r>
            <a:r>
              <a:rPr lang="en-US" sz="2000" dirty="0">
                <a:latin typeface="Times New Roman" pitchFamily="18" charset="0"/>
                <a:cs typeface="Times New Roman" pitchFamily="18" charset="0"/>
              </a:rPr>
              <a:t> is formed from atomic sentences connected by the logical connectives:</a:t>
            </a:r>
          </a:p>
          <a:p>
            <a:pPr lvl="1">
              <a:lnSpc>
                <a:spcPct val="150000"/>
              </a:lnSpc>
              <a:buNone/>
            </a:pP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P, P</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Q, P</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Q, P</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Q, P</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Q where P and Q are sentences</a:t>
            </a:r>
          </a:p>
          <a:p>
            <a:pPr>
              <a:lnSpc>
                <a:spcPct val="150000"/>
              </a:lnSpc>
            </a:pP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quantified sentence</a:t>
            </a:r>
            <a:r>
              <a:rPr lang="en-US" sz="2000" dirty="0">
                <a:latin typeface="Times New Roman" pitchFamily="18" charset="0"/>
                <a:cs typeface="Times New Roman" pitchFamily="18" charset="0"/>
              </a:rPr>
              <a:t> adds quantifiers </a:t>
            </a:r>
            <a:r>
              <a:rPr lang="en-US" sz="2000" dirty="0">
                <a:latin typeface="Times New Roman" pitchFamily="18" charset="0"/>
                <a:cs typeface="Times New Roman" pitchFamily="18" charset="0"/>
                <a:sym typeface="Symbol" pitchFamily="18" charset="2"/>
              </a:rPr>
              <a:t> and .</a:t>
            </a:r>
            <a:r>
              <a:rPr lang="en-US" sz="2000" dirty="0">
                <a:latin typeface="Times New Roman" pitchFamily="18" charset="0"/>
                <a:cs typeface="Times New Roman" pitchFamily="18" charset="0"/>
              </a:rPr>
              <a:t> </a:t>
            </a:r>
          </a:p>
          <a:p>
            <a:pPr>
              <a:lnSpc>
                <a:spcPct val="150000"/>
              </a:lnSpc>
            </a:pP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well-formed formula</a:t>
            </a: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wff</a:t>
            </a:r>
            <a:r>
              <a:rPr lang="en-US" sz="2000" dirty="0">
                <a:latin typeface="Times New Roman" pitchFamily="18" charset="0"/>
                <a:cs typeface="Times New Roman" pitchFamily="18" charset="0"/>
              </a:rPr>
              <a:t>) is a sentence containing no “free” variables. That is, all variables are “bound” by universal or existential quantifiers. </a:t>
            </a:r>
          </a:p>
          <a:p>
            <a:pPr lvl="1">
              <a:lnSpc>
                <a:spcPct val="150000"/>
              </a:lnSpc>
              <a:buNone/>
            </a:pP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x)P(</a:t>
            </a:r>
            <a:r>
              <a:rPr lang="en-US" sz="2000" dirty="0" err="1">
                <a:latin typeface="Times New Roman" pitchFamily="18" charset="0"/>
                <a:cs typeface="Times New Roman" pitchFamily="18" charset="0"/>
              </a:rPr>
              <a:t>x,y</a:t>
            </a:r>
            <a:r>
              <a:rPr lang="en-US" sz="2000" dirty="0">
                <a:latin typeface="Times New Roman" pitchFamily="18" charset="0"/>
                <a:cs typeface="Times New Roman" pitchFamily="18" charset="0"/>
              </a:rPr>
              <a:t>) has x bound as a universally quantified variable, but y is free. </a:t>
            </a:r>
          </a:p>
        </p:txBody>
      </p:sp>
      <p:sp>
        <p:nvSpPr>
          <p:cNvPr id="6"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First-Order Logic</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407988" y="1265238"/>
            <a:ext cx="11834812" cy="461962"/>
          </a:xfrm>
          <a:prstGeom prst="rect">
            <a:avLst/>
          </a:prstGeom>
          <a:noFill/>
          <a:ln w="9525">
            <a:noFill/>
            <a:miter lim="800000"/>
            <a:headEnd/>
            <a:tailEnd/>
          </a:ln>
        </p:spPr>
        <p:txBody>
          <a:bodyPr>
            <a:spAutoFit/>
          </a:bodyPr>
          <a:lstStyle/>
          <a:p>
            <a:pPr marL="358775" lvl="4"/>
            <a:r>
              <a:rPr lang="en-US" altLang="en-US" sz="2400" b="1">
                <a:latin typeface="Times New Roman" pitchFamily="18" charset="0"/>
                <a:cs typeface="Times New Roman" pitchFamily="18" charset="0"/>
              </a:rPr>
              <a:t>AIM:</a:t>
            </a:r>
          </a:p>
        </p:txBody>
      </p:sp>
      <p:sp>
        <p:nvSpPr>
          <p:cNvPr id="16387" name="Rectangle 4"/>
          <p:cNvSpPr>
            <a:spLocks noChangeArrowheads="1"/>
          </p:cNvSpPr>
          <p:nvPr/>
        </p:nvSpPr>
        <p:spPr bwMode="auto">
          <a:xfrm>
            <a:off x="1130300" y="1738313"/>
            <a:ext cx="10069513" cy="498663"/>
          </a:xfrm>
          <a:prstGeom prst="rect">
            <a:avLst/>
          </a:prstGeom>
          <a:noFill/>
          <a:ln w="9525">
            <a:noFill/>
            <a:miter lim="800000"/>
            <a:headEnd/>
            <a:tailEnd/>
          </a:ln>
        </p:spPr>
        <p:txBody>
          <a:bodyPr>
            <a:spAutoFit/>
          </a:bodyPr>
          <a:lstStyle/>
          <a:p>
            <a:pPr>
              <a:lnSpc>
                <a:spcPct val="150000"/>
              </a:lnSpc>
            </a:pPr>
            <a:r>
              <a:rPr lang="en-US" altLang="en-US" sz="2000" dirty="0">
                <a:latin typeface="Times New Roman" pitchFamily="18" charset="0"/>
                <a:cs typeface="Times New Roman" pitchFamily="18" charset="0"/>
              </a:rPr>
              <a:t>To create computer programs that can solve problems and achieve goals as humans would.</a:t>
            </a:r>
          </a:p>
        </p:txBody>
      </p:sp>
      <p:sp>
        <p:nvSpPr>
          <p:cNvPr id="15364" name="Rectangle 1"/>
          <p:cNvSpPr>
            <a:spLocks noChangeArrowheads="1"/>
          </p:cNvSpPr>
          <p:nvPr/>
        </p:nvSpPr>
        <p:spPr bwMode="auto">
          <a:xfrm>
            <a:off x="203200" y="377825"/>
            <a:ext cx="5000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defRPr/>
            </a:pPr>
            <a:r>
              <a:rPr lang="en-US" sz="2400" b="1" spc="-20" dirty="0">
                <a:latin typeface="Helvetica" panose="020B0604020202020204" pitchFamily="2" charset="0"/>
                <a:cs typeface="Arial" panose="020B0604020202020204" pitchFamily="34" charset="0"/>
              </a:rPr>
              <a:t>Knowledge and Reasoning </a:t>
            </a:r>
            <a:endParaRPr lang="en-US" sz="2400" b="1" spc="-25" dirty="0">
              <a:latin typeface="Helvetica" panose="020B0604020202020204" pitchFamily="2" charset="0"/>
              <a:cs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918959" cy="4555093"/>
          </a:xfrm>
          <a:prstGeom prst="rect">
            <a:avLst/>
          </a:prstGeom>
          <a:noFill/>
          <a:ln w="9525">
            <a:noFill/>
            <a:miter lim="800000"/>
            <a:headEnd/>
            <a:tailEnd/>
          </a:ln>
        </p:spPr>
        <p:txBody>
          <a:bodyPr wrap="square">
            <a:spAutoFit/>
          </a:bodyPr>
          <a:lstStyle/>
          <a:p>
            <a:pPr>
              <a:lnSpc>
                <a:spcPct val="150000"/>
              </a:lnSpc>
              <a:buFontTx/>
              <a:buNone/>
            </a:pPr>
            <a:r>
              <a:rPr lang="en-IN" sz="2000" b="1" dirty="0">
                <a:latin typeface="Times New Roman" pitchFamily="18" charset="0"/>
                <a:cs typeface="Times New Roman" pitchFamily="18" charset="0"/>
              </a:rPr>
              <a:t>Examples---</a:t>
            </a:r>
          </a:p>
          <a:p>
            <a:pPr>
              <a:buNone/>
            </a:pPr>
            <a:r>
              <a:rPr lang="en-US" sz="2000" dirty="0">
                <a:latin typeface="Times New Roman" pitchFamily="18" charset="0"/>
                <a:cs typeface="Times New Roman" pitchFamily="18" charset="0"/>
              </a:rPr>
              <a:t>Universal quantifiers are often used with “implies” to form “rules”:</a:t>
            </a:r>
          </a:p>
          <a:p>
            <a:pPr lvl="1">
              <a:buFontTx/>
              <a:buNone/>
            </a:pP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x) student(x)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smart(x) means “All students are smart”</a:t>
            </a:r>
          </a:p>
          <a:p>
            <a:pPr>
              <a:buNone/>
            </a:pPr>
            <a:r>
              <a:rPr lang="en-US" sz="2000" dirty="0">
                <a:latin typeface="Times New Roman" pitchFamily="18" charset="0"/>
                <a:cs typeface="Times New Roman" pitchFamily="18" charset="0"/>
              </a:rPr>
              <a:t>Universal quantification is </a:t>
            </a:r>
            <a:r>
              <a:rPr lang="en-US" sz="2000" i="1" dirty="0">
                <a:latin typeface="Times New Roman" pitchFamily="18" charset="0"/>
                <a:cs typeface="Times New Roman" pitchFamily="18" charset="0"/>
              </a:rPr>
              <a:t>rarely </a:t>
            </a:r>
            <a:r>
              <a:rPr lang="en-US" sz="2000" dirty="0">
                <a:latin typeface="Times New Roman" pitchFamily="18" charset="0"/>
                <a:cs typeface="Times New Roman" pitchFamily="18" charset="0"/>
              </a:rPr>
              <a:t>used to make blanket statements about every individual in the world: </a:t>
            </a:r>
          </a:p>
          <a:p>
            <a:pPr lvl="1">
              <a:buFontTx/>
              <a:buNone/>
            </a:pP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x)student(x)</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smart(x) means “Everyone in the world is a student and is smart”</a:t>
            </a:r>
          </a:p>
          <a:p>
            <a:pPr>
              <a:buNone/>
            </a:pPr>
            <a:r>
              <a:rPr lang="en-US" sz="2000" dirty="0">
                <a:latin typeface="Times New Roman" pitchFamily="18" charset="0"/>
                <a:cs typeface="Times New Roman" pitchFamily="18" charset="0"/>
              </a:rPr>
              <a:t>Existential quantifiers are usually used with “and” to specify a list of properties about an individual:</a:t>
            </a:r>
          </a:p>
          <a:p>
            <a:pPr lvl="1">
              <a:buFontTx/>
              <a:buNone/>
            </a:pP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x) student(x)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smart(x) means “There is a student who is smart”</a:t>
            </a:r>
          </a:p>
          <a:p>
            <a:pPr>
              <a:buFontTx/>
              <a:buNone/>
            </a:pPr>
            <a:r>
              <a:rPr lang="en-US" sz="2000" b="1" dirty="0">
                <a:latin typeface="Times New Roman" pitchFamily="18" charset="0"/>
                <a:cs typeface="Times New Roman" pitchFamily="18" charset="0"/>
              </a:rPr>
              <a:t>Every gardener likes the sun.</a:t>
            </a:r>
          </a:p>
          <a:p>
            <a:pPr lvl="1">
              <a:buFontTx/>
              <a:buNone/>
            </a:pP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x gardener(x)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likes(</a:t>
            </a:r>
            <a:r>
              <a:rPr lang="en-US" sz="2000" dirty="0" err="1">
                <a:latin typeface="Times New Roman" pitchFamily="18" charset="0"/>
                <a:cs typeface="Times New Roman" pitchFamily="18" charset="0"/>
              </a:rPr>
              <a:t>x,Sun</a:t>
            </a:r>
            <a:r>
              <a:rPr lang="en-US" sz="2000" dirty="0">
                <a:latin typeface="Times New Roman" pitchFamily="18" charset="0"/>
                <a:cs typeface="Times New Roman" pitchFamily="18" charset="0"/>
              </a:rPr>
              <a:t>) </a:t>
            </a:r>
          </a:p>
          <a:p>
            <a:pPr>
              <a:buFontTx/>
              <a:buNone/>
            </a:pPr>
            <a:r>
              <a:rPr lang="en-US" sz="2000" b="1" dirty="0">
                <a:latin typeface="Times New Roman" pitchFamily="18" charset="0"/>
                <a:cs typeface="Times New Roman" pitchFamily="18" charset="0"/>
              </a:rPr>
              <a:t>You can fool some of the people all of the time.</a:t>
            </a:r>
            <a:endParaRPr lang="en-US" sz="2000" dirty="0">
              <a:latin typeface="Times New Roman" pitchFamily="18" charset="0"/>
              <a:cs typeface="Times New Roman" pitchFamily="18" charset="0"/>
            </a:endParaRPr>
          </a:p>
          <a:p>
            <a:pPr lvl="1">
              <a:buFontTx/>
              <a:buNone/>
            </a:pP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x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t person(x)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time(t)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can-fool(</a:t>
            </a:r>
            <a:r>
              <a:rPr lang="en-US" sz="2000" dirty="0" err="1">
                <a:latin typeface="Times New Roman" pitchFamily="18" charset="0"/>
                <a:cs typeface="Times New Roman" pitchFamily="18" charset="0"/>
              </a:rPr>
              <a:t>x,t</a:t>
            </a:r>
            <a:r>
              <a:rPr lang="en-US" sz="2000" dirty="0">
                <a:latin typeface="Times New Roman" pitchFamily="18" charset="0"/>
                <a:cs typeface="Times New Roman" pitchFamily="18" charset="0"/>
              </a:rPr>
              <a:t>)</a:t>
            </a:r>
          </a:p>
          <a:p>
            <a:pPr>
              <a:buFontTx/>
              <a:buNone/>
            </a:pPr>
            <a:r>
              <a:rPr lang="en-US" sz="2000" b="1" dirty="0">
                <a:latin typeface="Times New Roman" pitchFamily="18" charset="0"/>
                <a:cs typeface="Times New Roman" pitchFamily="18" charset="0"/>
              </a:rPr>
              <a:t>You can fool all of the people some of the time.</a:t>
            </a:r>
          </a:p>
          <a:p>
            <a:pPr lvl="1">
              <a:buFontTx/>
              <a:buNone/>
            </a:pP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x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t (person(x)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time(t)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can-fool(</a:t>
            </a:r>
            <a:r>
              <a:rPr lang="en-US" sz="2000" dirty="0" err="1">
                <a:latin typeface="Times New Roman" pitchFamily="18" charset="0"/>
                <a:cs typeface="Times New Roman" pitchFamily="18" charset="0"/>
              </a:rPr>
              <a:t>x,t</a:t>
            </a:r>
            <a:r>
              <a:rPr lang="en-US" sz="2000" dirty="0">
                <a:latin typeface="Times New Roman" pitchFamily="18" charset="0"/>
                <a:cs typeface="Times New Roman" pitchFamily="18" charset="0"/>
              </a:rPr>
              <a:t>))</a:t>
            </a:r>
          </a:p>
          <a:p>
            <a:pPr lvl="1">
              <a:buFontTx/>
              <a:buNone/>
            </a:pP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x (person(x) </a:t>
            </a:r>
            <a:r>
              <a:rPr lang="en-US" sz="2000" dirty="0">
                <a:latin typeface="Times New Roman" pitchFamily="18" charset="0"/>
                <a:cs typeface="Times New Roman" pitchFamily="18" charset="0"/>
                <a:sym typeface="Symbol" pitchFamily="18" charset="2"/>
              </a:rPr>
              <a:t> </a:t>
            </a:r>
            <a:r>
              <a:rPr lang="en-US" sz="2000" dirty="0">
                <a:latin typeface="Times New Roman" pitchFamily="18" charset="0"/>
                <a:cs typeface="Times New Roman" pitchFamily="18" charset="0"/>
              </a:rPr>
              <a:t>t (time(t)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can-fool(</a:t>
            </a:r>
            <a:r>
              <a:rPr lang="en-US" sz="2000" dirty="0" err="1">
                <a:latin typeface="Times New Roman" pitchFamily="18" charset="0"/>
                <a:cs typeface="Times New Roman" pitchFamily="18" charset="0"/>
              </a:rPr>
              <a:t>x,t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6"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First-Order Logic</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918959" cy="4247317"/>
          </a:xfrm>
          <a:prstGeom prst="rect">
            <a:avLst/>
          </a:prstGeom>
          <a:noFill/>
          <a:ln w="9525">
            <a:noFill/>
            <a:miter lim="800000"/>
            <a:headEnd/>
            <a:tailEnd/>
          </a:ln>
        </p:spPr>
        <p:txBody>
          <a:bodyPr wrap="square">
            <a:spAutoFit/>
          </a:bodyPr>
          <a:lstStyle/>
          <a:p>
            <a:pPr>
              <a:lnSpc>
                <a:spcPct val="150000"/>
              </a:lnSpc>
            </a:pPr>
            <a:r>
              <a:rPr lang="en-US" sz="2000" b="1" dirty="0">
                <a:solidFill>
                  <a:schemeClr val="accent2"/>
                </a:solidFill>
                <a:latin typeface="Times New Roman" pitchFamily="18" charset="0"/>
                <a:cs typeface="Times New Roman" pitchFamily="18" charset="0"/>
              </a:rPr>
              <a:t>Domain M</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the set of all objects in the world (of interest)</a:t>
            </a:r>
          </a:p>
          <a:p>
            <a:pPr>
              <a:lnSpc>
                <a:spcPct val="150000"/>
              </a:lnSpc>
            </a:pPr>
            <a:r>
              <a:rPr lang="en-US" sz="2000" b="1" dirty="0">
                <a:solidFill>
                  <a:schemeClr val="accent2"/>
                </a:solidFill>
                <a:latin typeface="Times New Roman" pitchFamily="18" charset="0"/>
                <a:cs typeface="Times New Roman" pitchFamily="18" charset="0"/>
              </a:rPr>
              <a:t>Interpretation I</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It includes</a:t>
            </a:r>
          </a:p>
          <a:p>
            <a:pPr lvl="1">
              <a:lnSpc>
                <a:spcPct val="150000"/>
              </a:lnSpc>
            </a:pPr>
            <a:r>
              <a:rPr lang="en-US" sz="2000" dirty="0">
                <a:latin typeface="Times New Roman" pitchFamily="18" charset="0"/>
                <a:cs typeface="Times New Roman" pitchFamily="18" charset="0"/>
              </a:rPr>
              <a:t>Assign each constant to an object in M</a:t>
            </a:r>
          </a:p>
          <a:p>
            <a:pPr lvl="1">
              <a:lnSpc>
                <a:spcPct val="150000"/>
              </a:lnSpc>
            </a:pPr>
            <a:r>
              <a:rPr lang="en-US" sz="2000" dirty="0">
                <a:latin typeface="Times New Roman" pitchFamily="18" charset="0"/>
                <a:cs typeface="Times New Roman" pitchFamily="18" charset="0"/>
              </a:rPr>
              <a:t>Define each function of n arguments as a mapping </a:t>
            </a:r>
            <a:r>
              <a:rPr lang="en-US" sz="2000" dirty="0" err="1">
                <a:latin typeface="Times New Roman" pitchFamily="18" charset="0"/>
                <a:cs typeface="Times New Roman" pitchFamily="18" charset="0"/>
              </a:rPr>
              <a:t>M</a:t>
            </a:r>
            <a:r>
              <a:rPr lang="en-US" sz="2000" baseline="30000" dirty="0" err="1">
                <a:latin typeface="Times New Roman" pitchFamily="18" charset="0"/>
                <a:cs typeface="Times New Roman" pitchFamily="18" charset="0"/>
              </a:rPr>
              <a:t>n</a:t>
            </a:r>
            <a:r>
              <a:rPr lang="en-US" sz="2000" dirty="0">
                <a:latin typeface="Times New Roman" pitchFamily="18" charset="0"/>
                <a:cs typeface="Times New Roman" pitchFamily="18" charset="0"/>
              </a:rPr>
              <a:t> =&gt; M</a:t>
            </a:r>
          </a:p>
          <a:p>
            <a:pPr lvl="1">
              <a:lnSpc>
                <a:spcPct val="150000"/>
              </a:lnSpc>
            </a:pPr>
            <a:r>
              <a:rPr lang="en-US" sz="2000" dirty="0">
                <a:latin typeface="Times New Roman" pitchFamily="18" charset="0"/>
                <a:cs typeface="Times New Roman" pitchFamily="18" charset="0"/>
              </a:rPr>
              <a:t>Define each predicate of n arguments as a mapping </a:t>
            </a:r>
            <a:r>
              <a:rPr lang="en-US" sz="2000" dirty="0" err="1">
                <a:latin typeface="Times New Roman" pitchFamily="18" charset="0"/>
                <a:cs typeface="Times New Roman" pitchFamily="18" charset="0"/>
              </a:rPr>
              <a:t>M</a:t>
            </a:r>
            <a:r>
              <a:rPr lang="en-US" sz="2000" baseline="30000" dirty="0" err="1">
                <a:latin typeface="Times New Roman" pitchFamily="18" charset="0"/>
                <a:cs typeface="Times New Roman" pitchFamily="18" charset="0"/>
              </a:rPr>
              <a:t>n</a:t>
            </a:r>
            <a:r>
              <a:rPr lang="en-US" sz="2000" dirty="0">
                <a:latin typeface="Times New Roman" pitchFamily="18" charset="0"/>
                <a:cs typeface="Times New Roman" pitchFamily="18" charset="0"/>
              </a:rPr>
              <a:t> =&gt; {T, F}</a:t>
            </a:r>
          </a:p>
          <a:p>
            <a:pPr lvl="1">
              <a:lnSpc>
                <a:spcPct val="150000"/>
              </a:lnSpc>
            </a:pPr>
            <a:r>
              <a:rPr lang="en-US" sz="2000" dirty="0">
                <a:latin typeface="Times New Roman" pitchFamily="18" charset="0"/>
                <a:cs typeface="Times New Roman" pitchFamily="18" charset="0"/>
              </a:rPr>
              <a:t>Therefore, every ground predicate with any instantiation will have a truth value</a:t>
            </a:r>
          </a:p>
          <a:p>
            <a:pPr lvl="1">
              <a:lnSpc>
                <a:spcPct val="150000"/>
              </a:lnSpc>
            </a:pPr>
            <a:r>
              <a:rPr lang="en-US" sz="2000" dirty="0">
                <a:latin typeface="Times New Roman" pitchFamily="18" charset="0"/>
                <a:cs typeface="Times New Roman" pitchFamily="18" charset="0"/>
              </a:rPr>
              <a:t>In general there is an infinite number of interpretations because |M| is infinite</a:t>
            </a:r>
          </a:p>
          <a:p>
            <a:pPr>
              <a:lnSpc>
                <a:spcPct val="150000"/>
              </a:lnSpc>
            </a:pPr>
            <a:r>
              <a:rPr lang="en-US" sz="2000" b="1" dirty="0">
                <a:solidFill>
                  <a:schemeClr val="accent2"/>
                </a:solidFill>
                <a:latin typeface="Times New Roman" pitchFamily="18" charset="0"/>
                <a:cs typeface="Times New Roman" pitchFamily="18" charset="0"/>
              </a:rPr>
              <a:t>Define logical connectives</a:t>
            </a:r>
            <a:r>
              <a:rPr lang="en-US" sz="2000" b="1" dirty="0">
                <a:latin typeface="Times New Roman" pitchFamily="18" charset="0"/>
                <a:cs typeface="Times New Roman" pitchFamily="18" charset="0"/>
              </a:rPr>
              <a:t>: ~, ^, </a:t>
            </a:r>
            <a:r>
              <a:rPr lang="en-US" sz="2000" dirty="0">
                <a:latin typeface="Times New Roman" pitchFamily="18" charset="0"/>
                <a:cs typeface="Times New Roman" pitchFamily="18" charset="0"/>
                <a:sym typeface="Symbol" pitchFamily="18" charset="2"/>
              </a:rPr>
              <a:t></a:t>
            </a:r>
            <a:r>
              <a:rPr lang="en-US" sz="2000" b="1" dirty="0">
                <a:latin typeface="Times New Roman" pitchFamily="18" charset="0"/>
                <a:cs typeface="Times New Roman" pitchFamily="18" charset="0"/>
              </a:rPr>
              <a:t>, =&gt;, &lt;=&gt;</a:t>
            </a:r>
            <a:r>
              <a:rPr lang="en-US" sz="2000" dirty="0">
                <a:latin typeface="Times New Roman" pitchFamily="18" charset="0"/>
                <a:cs typeface="Times New Roman" pitchFamily="18" charset="0"/>
              </a:rPr>
              <a:t> as in PL</a:t>
            </a:r>
          </a:p>
          <a:p>
            <a:pPr>
              <a:lnSpc>
                <a:spcPct val="150000"/>
              </a:lnSpc>
            </a:pPr>
            <a:r>
              <a:rPr lang="en-US" sz="2000" b="1" dirty="0">
                <a:solidFill>
                  <a:schemeClr val="accent2"/>
                </a:solidFill>
                <a:latin typeface="Times New Roman" pitchFamily="18" charset="0"/>
                <a:cs typeface="Times New Roman" pitchFamily="18" charset="0"/>
              </a:rPr>
              <a:t>Define semantics of (</a:t>
            </a:r>
            <a:r>
              <a:rPr lang="en-US" sz="2000" b="1" dirty="0">
                <a:solidFill>
                  <a:schemeClr val="accent2"/>
                </a:solidFill>
                <a:latin typeface="Times New Roman" pitchFamily="18" charset="0"/>
                <a:cs typeface="Times New Roman" pitchFamily="18" charset="0"/>
                <a:sym typeface="Symbol" pitchFamily="18" charset="2"/>
              </a:rPr>
              <a:t></a:t>
            </a:r>
            <a:r>
              <a:rPr lang="en-US" sz="2000" b="1" dirty="0">
                <a:solidFill>
                  <a:schemeClr val="accent2"/>
                </a:solidFill>
                <a:latin typeface="Times New Roman" pitchFamily="18" charset="0"/>
                <a:cs typeface="Times New Roman" pitchFamily="18" charset="0"/>
              </a:rPr>
              <a:t>x) and (</a:t>
            </a:r>
            <a:r>
              <a:rPr lang="en-US" sz="2000" b="1" dirty="0">
                <a:solidFill>
                  <a:schemeClr val="accent2"/>
                </a:solidFill>
                <a:latin typeface="Times New Roman" pitchFamily="18" charset="0"/>
                <a:cs typeface="Times New Roman" pitchFamily="18" charset="0"/>
                <a:sym typeface="Symbol" pitchFamily="18" charset="2"/>
              </a:rPr>
              <a:t></a:t>
            </a:r>
            <a:r>
              <a:rPr lang="en-US" sz="2000" b="1" dirty="0">
                <a:solidFill>
                  <a:schemeClr val="accent2"/>
                </a:solidFill>
                <a:latin typeface="Times New Roman" pitchFamily="18" charset="0"/>
                <a:cs typeface="Times New Roman" pitchFamily="18" charset="0"/>
              </a:rPr>
              <a:t>x</a:t>
            </a:r>
            <a:r>
              <a:rPr lang="en-US" sz="2000" b="1" dirty="0" smtClean="0">
                <a:solidFill>
                  <a:schemeClr val="accent2"/>
                </a:solidFill>
                <a:latin typeface="Times New Roman" pitchFamily="18" charset="0"/>
                <a:cs typeface="Times New Roman" pitchFamily="18" charset="0"/>
              </a:rPr>
              <a:t>)</a:t>
            </a:r>
            <a:endParaRPr lang="en-US" sz="2000" b="1" dirty="0">
              <a:solidFill>
                <a:schemeClr val="accent2"/>
              </a:solidFill>
              <a:latin typeface="Times New Roman" pitchFamily="18" charset="0"/>
              <a:cs typeface="Times New Roman" pitchFamily="18" charset="0"/>
            </a:endParaRPr>
          </a:p>
        </p:txBody>
      </p:sp>
      <p:sp>
        <p:nvSpPr>
          <p:cNvPr id="6"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First-Order Logic : Semantics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0300" y="1738313"/>
            <a:ext cx="10918959" cy="4401205"/>
          </a:xfrm>
          <a:prstGeom prst="rect">
            <a:avLst/>
          </a:prstGeom>
          <a:noFill/>
          <a:ln w="9525">
            <a:noFill/>
            <a:miter lim="800000"/>
            <a:headEnd/>
            <a:tailEnd/>
          </a:ln>
        </p:spPr>
        <p:txBody>
          <a:bodyPr wrap="square">
            <a:spAutoFit/>
          </a:bodyPr>
          <a:lstStyle/>
          <a:p>
            <a:pPr lvl="1">
              <a:lnSpc>
                <a:spcPct val="150000"/>
              </a:lnSpc>
              <a:spcBef>
                <a:spcPct val="10000"/>
              </a:spcBef>
            </a:pP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x) P(x) is true </a:t>
            </a:r>
            <a:r>
              <a:rPr lang="en-US" sz="2000" dirty="0" err="1">
                <a:latin typeface="Times New Roman" pitchFamily="18" charset="0"/>
                <a:cs typeface="Times New Roman" pitchFamily="18" charset="0"/>
              </a:rPr>
              <a:t>iff</a:t>
            </a:r>
            <a:r>
              <a:rPr lang="en-US" sz="2000" dirty="0">
                <a:latin typeface="Times New Roman" pitchFamily="18" charset="0"/>
                <a:cs typeface="Times New Roman" pitchFamily="18" charset="0"/>
              </a:rPr>
              <a:t> P(x) is true under all interpretations </a:t>
            </a:r>
          </a:p>
          <a:p>
            <a:pPr lvl="1">
              <a:lnSpc>
                <a:spcPct val="150000"/>
              </a:lnSpc>
              <a:spcBef>
                <a:spcPct val="10000"/>
              </a:spcBef>
            </a:pP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x) P(x) is true </a:t>
            </a:r>
            <a:r>
              <a:rPr lang="en-US" sz="2000" dirty="0" err="1">
                <a:latin typeface="Times New Roman" pitchFamily="18" charset="0"/>
                <a:cs typeface="Times New Roman" pitchFamily="18" charset="0"/>
              </a:rPr>
              <a:t>iff</a:t>
            </a:r>
            <a:r>
              <a:rPr lang="en-US" sz="2000" dirty="0">
                <a:latin typeface="Times New Roman" pitchFamily="18" charset="0"/>
                <a:cs typeface="Times New Roman" pitchFamily="18" charset="0"/>
              </a:rPr>
              <a:t> P(x) is true under some interpretation </a:t>
            </a:r>
          </a:p>
          <a:p>
            <a:pPr>
              <a:lnSpc>
                <a:spcPct val="150000"/>
              </a:lnSpc>
            </a:pPr>
            <a:r>
              <a:rPr lang="en-US" sz="2000" b="1" dirty="0">
                <a:latin typeface="Times New Roman" pitchFamily="18" charset="0"/>
                <a:cs typeface="Times New Roman" pitchFamily="18" charset="0"/>
              </a:rPr>
              <a:t>Model: </a:t>
            </a:r>
            <a:r>
              <a:rPr lang="en-US" sz="2000" dirty="0">
                <a:latin typeface="Times New Roman" pitchFamily="18" charset="0"/>
                <a:cs typeface="Times New Roman" pitchFamily="18" charset="0"/>
              </a:rPr>
              <a:t>an interpretation of a set of sentences such that every sentence is </a:t>
            </a:r>
            <a:r>
              <a:rPr lang="en-US" sz="2000" i="1" dirty="0">
                <a:latin typeface="Times New Roman" pitchFamily="18" charset="0"/>
                <a:cs typeface="Times New Roman" pitchFamily="18" charset="0"/>
              </a:rPr>
              <a:t>True</a:t>
            </a:r>
            <a:endParaRPr lang="en-US" sz="2000" b="1" dirty="0">
              <a:latin typeface="Times New Roman" pitchFamily="18" charset="0"/>
              <a:cs typeface="Times New Roman" pitchFamily="18" charset="0"/>
            </a:endParaRPr>
          </a:p>
          <a:p>
            <a:pPr>
              <a:lnSpc>
                <a:spcPct val="150000"/>
              </a:lnSpc>
            </a:pPr>
            <a:r>
              <a:rPr lang="en-US" sz="2000" b="1" dirty="0">
                <a:latin typeface="Times New Roman" pitchFamily="18" charset="0"/>
                <a:cs typeface="Times New Roman" pitchFamily="18" charset="0"/>
              </a:rPr>
              <a:t>A sentence is:</a:t>
            </a:r>
            <a:endParaRPr lang="en-US" sz="2000" dirty="0">
              <a:latin typeface="Times New Roman" pitchFamily="18" charset="0"/>
              <a:cs typeface="Times New Roman" pitchFamily="18" charset="0"/>
            </a:endParaRPr>
          </a:p>
          <a:p>
            <a:pPr lvl="1">
              <a:lnSpc>
                <a:spcPct val="150000"/>
              </a:lnSpc>
              <a:spcBef>
                <a:spcPct val="10000"/>
              </a:spcBef>
            </a:pPr>
            <a:r>
              <a:rPr lang="en-US" sz="2000" b="1" dirty="0" err="1">
                <a:latin typeface="Times New Roman" pitchFamily="18" charset="0"/>
                <a:cs typeface="Times New Roman" pitchFamily="18" charset="0"/>
              </a:rPr>
              <a:t>Satisfiable</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if it is true under some interpretation</a:t>
            </a:r>
            <a:endParaRPr lang="en-US" sz="2000" b="1" dirty="0">
              <a:latin typeface="Times New Roman" pitchFamily="18" charset="0"/>
              <a:cs typeface="Times New Roman" pitchFamily="18" charset="0"/>
            </a:endParaRPr>
          </a:p>
          <a:p>
            <a:pPr lvl="1">
              <a:lnSpc>
                <a:spcPct val="150000"/>
              </a:lnSpc>
              <a:spcBef>
                <a:spcPct val="10000"/>
              </a:spcBef>
            </a:pPr>
            <a:r>
              <a:rPr lang="en-US" sz="2000" b="1" dirty="0">
                <a:latin typeface="Times New Roman" pitchFamily="18" charset="0"/>
                <a:cs typeface="Times New Roman" pitchFamily="18" charset="0"/>
              </a:rPr>
              <a:t>Valid, </a:t>
            </a:r>
            <a:r>
              <a:rPr lang="en-US" sz="2000" dirty="0">
                <a:latin typeface="Times New Roman" pitchFamily="18" charset="0"/>
                <a:cs typeface="Times New Roman" pitchFamily="18" charset="0"/>
              </a:rPr>
              <a:t>if it is true under all possible interpretations</a:t>
            </a:r>
            <a:endParaRPr lang="en-US" sz="2000" b="1" dirty="0">
              <a:latin typeface="Times New Roman" pitchFamily="18" charset="0"/>
              <a:cs typeface="Times New Roman" pitchFamily="18" charset="0"/>
            </a:endParaRPr>
          </a:p>
          <a:p>
            <a:pPr lvl="1">
              <a:lnSpc>
                <a:spcPct val="150000"/>
              </a:lnSpc>
              <a:spcBef>
                <a:spcPct val="10000"/>
              </a:spcBef>
            </a:pPr>
            <a:r>
              <a:rPr lang="en-US" sz="2000" b="1" dirty="0">
                <a:latin typeface="Times New Roman" pitchFamily="18" charset="0"/>
                <a:cs typeface="Times New Roman" pitchFamily="18" charset="0"/>
              </a:rPr>
              <a:t>Inconsistent, </a:t>
            </a:r>
            <a:r>
              <a:rPr lang="en-US" sz="2000" dirty="0">
                <a:latin typeface="Times New Roman" pitchFamily="18" charset="0"/>
                <a:cs typeface="Times New Roman" pitchFamily="18" charset="0"/>
              </a:rPr>
              <a:t>if there does not exist any interpretation under which the sentence is true</a:t>
            </a:r>
            <a:endParaRPr lang="en-US" sz="2000" b="1" dirty="0">
              <a:latin typeface="Times New Roman" pitchFamily="18" charset="0"/>
              <a:cs typeface="Times New Roman" pitchFamily="18" charset="0"/>
            </a:endParaRPr>
          </a:p>
          <a:p>
            <a:pPr>
              <a:lnSpc>
                <a:spcPct val="150000"/>
              </a:lnSpc>
              <a:spcBef>
                <a:spcPct val="10000"/>
              </a:spcBef>
            </a:pPr>
            <a:r>
              <a:rPr lang="en-US" sz="2000" b="1" dirty="0">
                <a:latin typeface="Times New Roman" pitchFamily="18" charset="0"/>
                <a:cs typeface="Times New Roman" pitchFamily="18" charset="0"/>
              </a:rPr>
              <a:t>Logical consequence: </a:t>
            </a:r>
            <a:r>
              <a:rPr lang="en-US" sz="2000" dirty="0">
                <a:latin typeface="Times New Roman" pitchFamily="18" charset="0"/>
                <a:cs typeface="Times New Roman" pitchFamily="18" charset="0"/>
              </a:rPr>
              <a:t>S |= X if all models of S are also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models of </a:t>
            </a:r>
            <a:r>
              <a:rPr lang="en-US" sz="2000" dirty="0" smtClean="0">
                <a:latin typeface="Times New Roman" pitchFamily="18" charset="0"/>
                <a:cs typeface="Times New Roman" pitchFamily="18" charset="0"/>
              </a:rPr>
              <a:t>X</a:t>
            </a:r>
            <a:endParaRPr lang="en-US" sz="2000" dirty="0">
              <a:latin typeface="Times New Roman" pitchFamily="18" charset="0"/>
              <a:cs typeface="Times New Roman" pitchFamily="18" charset="0"/>
            </a:endParaRPr>
          </a:p>
        </p:txBody>
      </p:sp>
      <p:sp>
        <p:nvSpPr>
          <p:cNvPr id="6"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First-Order Logic : Semantics</a:t>
            </a:r>
          </a:p>
        </p:txBody>
      </p:sp>
    </p:spTree>
    <p:extLst>
      <p:ext uri="{BB962C8B-B14F-4D97-AF65-F5344CB8AC3E}">
        <p14:creationId xmlns:p14="http://schemas.microsoft.com/office/powerpoint/2010/main" val="4926769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30300" y="1738313"/>
            <a:ext cx="10918959" cy="4652684"/>
          </a:xfrm>
          <a:prstGeom prst="rect">
            <a:avLst/>
          </a:prstGeom>
          <a:noFill/>
          <a:ln w="9525">
            <a:noFill/>
            <a:miter lim="800000"/>
            <a:headEnd/>
            <a:tailEnd/>
          </a:ln>
        </p:spPr>
        <p:txBody>
          <a:bodyPr wrap="square">
            <a:spAutoFit/>
          </a:bodyPr>
          <a:lstStyle/>
          <a:p>
            <a:pPr>
              <a:lnSpc>
                <a:spcPct val="150000"/>
              </a:lnSpc>
            </a:pPr>
            <a:r>
              <a:rPr lang="en-US" sz="2000" dirty="0">
                <a:latin typeface="Times New Roman" pitchFamily="18" charset="0"/>
                <a:cs typeface="Times New Roman" pitchFamily="18" charset="0"/>
                <a:sym typeface="Symbol" pitchFamily="18" charset="2"/>
              </a:rPr>
              <a:t>Sometimes we want to say that there is a single and unique object that satisfies a certain condition</a:t>
            </a:r>
          </a:p>
          <a:p>
            <a:pPr>
              <a:lnSpc>
                <a:spcPct val="150000"/>
              </a:lnSpc>
            </a:pPr>
            <a:r>
              <a:rPr lang="en-US" sz="2000" dirty="0">
                <a:latin typeface="Times New Roman" pitchFamily="18" charset="0"/>
                <a:cs typeface="Times New Roman" pitchFamily="18" charset="0"/>
                <a:sym typeface="Symbol" pitchFamily="18" charset="2"/>
              </a:rPr>
              <a:t>“There exists a unique x such that king(x) is true” </a:t>
            </a:r>
          </a:p>
          <a:p>
            <a:pPr lvl="1">
              <a:lnSpc>
                <a:spcPct val="150000"/>
              </a:lnSpc>
            </a:pPr>
            <a:r>
              <a:rPr lang="en-US" sz="2000" dirty="0">
                <a:latin typeface="Times New Roman" pitchFamily="18" charset="0"/>
                <a:cs typeface="Times New Roman" pitchFamily="18" charset="0"/>
                <a:sym typeface="Symbol" pitchFamily="18" charset="2"/>
              </a:rPr>
              <a:t>x king(x)  y (king(y)  x=y)</a:t>
            </a:r>
          </a:p>
          <a:p>
            <a:pPr lvl="1">
              <a:lnSpc>
                <a:spcPct val="150000"/>
              </a:lnSpc>
            </a:pPr>
            <a:r>
              <a:rPr lang="en-US" sz="2000" dirty="0">
                <a:latin typeface="Times New Roman" pitchFamily="18" charset="0"/>
                <a:cs typeface="Times New Roman" pitchFamily="18" charset="0"/>
                <a:sym typeface="Symbol" pitchFamily="18" charset="2"/>
              </a:rPr>
              <a:t>x king(x)  y (king(y)  </a:t>
            </a:r>
            <a:r>
              <a:rPr lang="en-US" sz="2000" dirty="0" err="1">
                <a:latin typeface="Times New Roman" pitchFamily="18" charset="0"/>
                <a:cs typeface="Times New Roman" pitchFamily="18" charset="0"/>
                <a:sym typeface="Symbol" pitchFamily="18" charset="2"/>
              </a:rPr>
              <a:t>xy</a:t>
            </a:r>
            <a:r>
              <a:rPr lang="en-US" sz="2000" dirty="0">
                <a:latin typeface="Times New Roman" pitchFamily="18" charset="0"/>
                <a:cs typeface="Times New Roman" pitchFamily="18" charset="0"/>
                <a:sym typeface="Symbol" pitchFamily="18" charset="2"/>
              </a:rPr>
              <a:t>)</a:t>
            </a:r>
          </a:p>
          <a:p>
            <a:pPr lvl="1">
              <a:lnSpc>
                <a:spcPct val="150000"/>
              </a:lnSpc>
            </a:pPr>
            <a:r>
              <a:rPr lang="en-US" sz="2000" dirty="0">
                <a:latin typeface="Times New Roman" pitchFamily="18" charset="0"/>
                <a:cs typeface="Times New Roman" pitchFamily="18" charset="0"/>
                <a:sym typeface="Symbol" pitchFamily="18" charset="2"/>
              </a:rPr>
              <a:t>! x king(x) </a:t>
            </a:r>
          </a:p>
          <a:p>
            <a:pPr>
              <a:lnSpc>
                <a:spcPct val="150000"/>
              </a:lnSpc>
            </a:pPr>
            <a:r>
              <a:rPr lang="en-US" sz="2000" dirty="0">
                <a:latin typeface="Times New Roman" pitchFamily="18" charset="0"/>
                <a:cs typeface="Times New Roman" pitchFamily="18" charset="0"/>
                <a:sym typeface="Symbol" pitchFamily="18" charset="2"/>
              </a:rPr>
              <a:t>“Every country has exactly one ruler”</a:t>
            </a:r>
          </a:p>
          <a:p>
            <a:pPr lvl="1">
              <a:lnSpc>
                <a:spcPct val="150000"/>
              </a:lnSpc>
            </a:pPr>
            <a:r>
              <a:rPr lang="en-US" sz="2000" dirty="0">
                <a:latin typeface="Times New Roman" pitchFamily="18" charset="0"/>
                <a:cs typeface="Times New Roman" pitchFamily="18" charset="0"/>
                <a:sym typeface="Symbol" pitchFamily="18" charset="2"/>
              </a:rPr>
              <a:t>c country(c)  ! r ruler(</a:t>
            </a:r>
            <a:r>
              <a:rPr lang="en-US" sz="2000" dirty="0" err="1">
                <a:latin typeface="Times New Roman" pitchFamily="18" charset="0"/>
                <a:cs typeface="Times New Roman" pitchFamily="18" charset="0"/>
                <a:sym typeface="Symbol" pitchFamily="18" charset="2"/>
              </a:rPr>
              <a:t>c,r</a:t>
            </a:r>
            <a:r>
              <a:rPr lang="en-US" sz="2000" dirty="0">
                <a:latin typeface="Times New Roman" pitchFamily="18" charset="0"/>
                <a:cs typeface="Times New Roman" pitchFamily="18" charset="0"/>
                <a:sym typeface="Symbol" pitchFamily="18" charset="2"/>
              </a:rPr>
              <a:t>) </a:t>
            </a:r>
          </a:p>
          <a:p>
            <a:pPr>
              <a:lnSpc>
                <a:spcPct val="150000"/>
              </a:lnSpc>
            </a:pPr>
            <a:r>
              <a:rPr lang="en-US" sz="2000" dirty="0">
                <a:latin typeface="Times New Roman" pitchFamily="18" charset="0"/>
                <a:cs typeface="Times New Roman" pitchFamily="18" charset="0"/>
              </a:rPr>
              <a:t>Iota operator: “</a:t>
            </a:r>
            <a:r>
              <a:rPr lang="en-US" sz="2000" dirty="0">
                <a:latin typeface="Times New Roman" pitchFamily="18" charset="0"/>
                <a:cs typeface="Times New Roman" pitchFamily="18" charset="0"/>
                <a:sym typeface="Symbol" pitchFamily="18" charset="2"/>
              </a:rPr>
              <a:t> x P(x)” means “the unique x such that p(x) is true”</a:t>
            </a:r>
            <a:endParaRPr lang="en-US" sz="2000" dirty="0">
              <a:latin typeface="Times New Roman" pitchFamily="18" charset="0"/>
              <a:cs typeface="Times New Roman" pitchFamily="18" charset="0"/>
            </a:endParaRPr>
          </a:p>
          <a:p>
            <a:pPr lvl="1">
              <a:lnSpc>
                <a:spcPct val="150000"/>
              </a:lnSpc>
            </a:pPr>
            <a:r>
              <a:rPr lang="en-US" sz="2000" dirty="0">
                <a:latin typeface="Times New Roman" pitchFamily="18" charset="0"/>
                <a:cs typeface="Times New Roman" pitchFamily="18" charset="0"/>
              </a:rPr>
              <a:t>“The unique ruler of </a:t>
            </a:r>
            <a:r>
              <a:rPr lang="en-US" sz="2000" dirty="0" err="1">
                <a:latin typeface="Times New Roman" pitchFamily="18" charset="0"/>
                <a:cs typeface="Times New Roman" pitchFamily="18" charset="0"/>
              </a:rPr>
              <a:t>Freedonia</a:t>
            </a:r>
            <a:r>
              <a:rPr lang="en-US" sz="2000" dirty="0">
                <a:latin typeface="Times New Roman" pitchFamily="18" charset="0"/>
                <a:cs typeface="Times New Roman" pitchFamily="18" charset="0"/>
              </a:rPr>
              <a:t> is dead”</a:t>
            </a:r>
          </a:p>
          <a:p>
            <a:pPr lvl="1">
              <a:lnSpc>
                <a:spcPct val="150000"/>
              </a:lnSpc>
            </a:pPr>
            <a:r>
              <a:rPr lang="en-US" sz="2000" dirty="0">
                <a:latin typeface="Times New Roman" pitchFamily="18" charset="0"/>
                <a:cs typeface="Times New Roman" pitchFamily="18" charset="0"/>
                <a:sym typeface="Symbol" pitchFamily="18" charset="2"/>
              </a:rPr>
              <a:t>dead( x ruler(</a:t>
            </a:r>
            <a:r>
              <a:rPr lang="en-US" sz="2000" dirty="0" err="1">
                <a:latin typeface="Times New Roman" pitchFamily="18" charset="0"/>
                <a:cs typeface="Times New Roman" pitchFamily="18" charset="0"/>
                <a:sym typeface="Symbol" pitchFamily="18" charset="2"/>
              </a:rPr>
              <a:t>freedonia,x</a:t>
            </a:r>
            <a:r>
              <a:rPr lang="en-US" sz="2000" dirty="0">
                <a:latin typeface="Times New Roman" pitchFamily="18" charset="0"/>
                <a:cs typeface="Times New Roman" pitchFamily="18" charset="0"/>
                <a:sym typeface="Symbol" pitchFamily="18" charset="2"/>
              </a:rPr>
              <a:t>))</a:t>
            </a:r>
            <a:endParaRPr lang="en-US" sz="2000" b="1" dirty="0">
              <a:latin typeface="Times New Roman" pitchFamily="18" charset="0"/>
              <a:cs typeface="Times New Roman" pitchFamily="18" charset="0"/>
              <a:sym typeface="Symbol" pitchFamily="18" charset="2"/>
            </a:endParaRPr>
          </a:p>
        </p:txBody>
      </p:sp>
      <p:sp>
        <p:nvSpPr>
          <p:cNvPr id="5"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Expressing Uniqueness</a:t>
            </a:r>
            <a:endParaRPr lang="en-US"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30300" y="1738313"/>
            <a:ext cx="10918959" cy="4401205"/>
          </a:xfrm>
          <a:prstGeom prst="rect">
            <a:avLst/>
          </a:prstGeom>
          <a:noFill/>
          <a:ln w="9525">
            <a:noFill/>
            <a:miter lim="800000"/>
            <a:headEnd/>
            <a:tailEnd/>
          </a:ln>
        </p:spPr>
        <p:txBody>
          <a:bodyPr wrap="square">
            <a:spAutoFit/>
          </a:bodyPr>
          <a:lstStyle/>
          <a:p>
            <a:pPr>
              <a:lnSpc>
                <a:spcPct val="150000"/>
              </a:lnSpc>
            </a:pPr>
            <a:r>
              <a:rPr lang="en-US" sz="2000" b="1" dirty="0">
                <a:latin typeface="Times New Roman" pitchFamily="18" charset="0"/>
                <a:cs typeface="Times New Roman" pitchFamily="18" charset="0"/>
              </a:rPr>
              <a:t>Different Symbols</a:t>
            </a:r>
            <a:r>
              <a:rPr lang="en-US" sz="2000" dirty="0">
                <a:latin typeface="Times New Roman" pitchFamily="18" charset="0"/>
                <a:cs typeface="Times New Roman" pitchFamily="18" charset="0"/>
              </a:rPr>
              <a:t> for </a:t>
            </a:r>
            <a:r>
              <a:rPr lang="en-US" sz="2000" i="1" dirty="0">
                <a:latin typeface="Times New Roman" pitchFamily="18" charset="0"/>
                <a:cs typeface="Times New Roman" pitchFamily="18" charset="0"/>
              </a:rPr>
              <a:t>and, or, not, implies, ...</a:t>
            </a:r>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sym typeface="Symbol" pitchFamily="18" charset="2"/>
              </a:rPr>
              <a:t>        </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p v (q ^ r) </a:t>
            </a:r>
          </a:p>
          <a:p>
            <a:pPr lvl="1"/>
            <a:r>
              <a:rPr lang="en-US" sz="2000" dirty="0">
                <a:latin typeface="Times New Roman" pitchFamily="18" charset="0"/>
                <a:cs typeface="Times New Roman" pitchFamily="18" charset="0"/>
              </a:rPr>
              <a:t>p + (q * r)</a:t>
            </a:r>
          </a:p>
          <a:p>
            <a:pPr lvl="1"/>
            <a:r>
              <a:rPr lang="en-US" sz="2000" dirty="0" err="1">
                <a:latin typeface="Times New Roman" pitchFamily="18" charset="0"/>
                <a:cs typeface="Times New Roman" pitchFamily="18" charset="0"/>
              </a:rPr>
              <a:t>etc</a:t>
            </a:r>
            <a:endParaRPr lang="en-US" sz="2000" dirty="0">
              <a:latin typeface="Times New Roman" pitchFamily="18" charset="0"/>
              <a:cs typeface="Times New Roman" pitchFamily="18" charset="0"/>
            </a:endParaRPr>
          </a:p>
          <a:p>
            <a:pPr>
              <a:lnSpc>
                <a:spcPct val="150000"/>
              </a:lnSpc>
            </a:pPr>
            <a:r>
              <a:rPr lang="en-US" sz="2000" b="1" dirty="0">
                <a:latin typeface="Times New Roman" pitchFamily="18" charset="0"/>
                <a:cs typeface="Times New Roman" pitchFamily="18" charset="0"/>
              </a:rPr>
              <a:t>Prolog</a:t>
            </a:r>
            <a:endParaRPr lang="en-US" sz="2000" dirty="0">
              <a:latin typeface="Times New Roman" pitchFamily="18" charset="0"/>
              <a:cs typeface="Times New Roman" pitchFamily="18" charset="0"/>
            </a:endParaRPr>
          </a:p>
          <a:p>
            <a:pPr lvl="1">
              <a:lnSpc>
                <a:spcPct val="150000"/>
              </a:lnSpc>
              <a:buFontTx/>
              <a:buNone/>
            </a:pPr>
            <a:r>
              <a:rPr lang="en-US" sz="2000" dirty="0">
                <a:latin typeface="Times New Roman" pitchFamily="18" charset="0"/>
                <a:cs typeface="Times New Roman" pitchFamily="18" charset="0"/>
              </a:rPr>
              <a:t>cat(X) :- furry(X), meows (X), has(X, claws)</a:t>
            </a:r>
          </a:p>
          <a:p>
            <a:pPr>
              <a:lnSpc>
                <a:spcPct val="150000"/>
              </a:lnSpc>
            </a:pPr>
            <a:r>
              <a:rPr lang="en-US" sz="2000" b="1" dirty="0" err="1">
                <a:latin typeface="Times New Roman" pitchFamily="18" charset="0"/>
                <a:cs typeface="Times New Roman" pitchFamily="18" charset="0"/>
              </a:rPr>
              <a:t>Lispy</a:t>
            </a:r>
            <a:r>
              <a:rPr lang="en-US" sz="2000" b="1" dirty="0">
                <a:latin typeface="Times New Roman" pitchFamily="18" charset="0"/>
                <a:cs typeface="Times New Roman" pitchFamily="18" charset="0"/>
              </a:rPr>
              <a:t> Notations</a:t>
            </a:r>
            <a:endParaRPr lang="en-US" sz="2000" dirty="0">
              <a:latin typeface="Times New Roman" pitchFamily="18" charset="0"/>
              <a:cs typeface="Times New Roman" pitchFamily="18" charset="0"/>
            </a:endParaRPr>
          </a:p>
          <a:p>
            <a:pPr lvl="1">
              <a:buFontTx/>
              <a:buNone/>
            </a:pP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forall</a:t>
            </a:r>
            <a:r>
              <a:rPr lang="en-US" sz="2000" dirty="0">
                <a:latin typeface="Times New Roman" pitchFamily="18" charset="0"/>
                <a:cs typeface="Times New Roman" pitchFamily="18" charset="0"/>
              </a:rPr>
              <a:t> ?x (implies (and (furry ?x) </a:t>
            </a:r>
          </a:p>
          <a:p>
            <a:pPr lvl="1">
              <a:buFontTx/>
              <a:buNone/>
            </a:pPr>
            <a:r>
              <a:rPr lang="en-US" sz="2000" dirty="0">
                <a:latin typeface="Times New Roman" pitchFamily="18" charset="0"/>
                <a:cs typeface="Times New Roman" pitchFamily="18" charset="0"/>
              </a:rPr>
              <a:t> (meows ?x) </a:t>
            </a:r>
          </a:p>
          <a:p>
            <a:pPr lvl="1">
              <a:buFontTx/>
              <a:buNone/>
            </a:pPr>
            <a:r>
              <a:rPr lang="en-US" sz="2000" dirty="0">
                <a:latin typeface="Times New Roman" pitchFamily="18" charset="0"/>
                <a:cs typeface="Times New Roman" pitchFamily="18" charset="0"/>
              </a:rPr>
              <a:t> (has ?x claws))</a:t>
            </a:r>
          </a:p>
          <a:p>
            <a:pPr lvl="1">
              <a:buFontTx/>
              <a:buNone/>
            </a:pPr>
            <a:r>
              <a:rPr lang="en-US" sz="2000" dirty="0">
                <a:latin typeface="Times New Roman" pitchFamily="18" charset="0"/>
                <a:cs typeface="Times New Roman" pitchFamily="18" charset="0"/>
              </a:rPr>
              <a:t> (cat ?x)))</a:t>
            </a:r>
            <a:endParaRPr lang="en-US" sz="2000" dirty="0">
              <a:latin typeface="Times New Roman" pitchFamily="18" charset="0"/>
              <a:cs typeface="Times New Roman" pitchFamily="18" charset="0"/>
            </a:endParaRPr>
          </a:p>
        </p:txBody>
      </p:sp>
      <p:sp>
        <p:nvSpPr>
          <p:cNvPr id="5"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Notational Differences</a:t>
            </a:r>
            <a:endParaRPr lang="en-US"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30300" y="1738313"/>
            <a:ext cx="10918959" cy="3616375"/>
          </a:xfrm>
          <a:prstGeom prst="rect">
            <a:avLst/>
          </a:prstGeom>
          <a:noFill/>
          <a:ln w="9525">
            <a:noFill/>
            <a:miter lim="800000"/>
            <a:headEnd/>
            <a:tailEnd/>
          </a:ln>
        </p:spPr>
        <p:txBody>
          <a:bodyPr wrap="square">
            <a:spAutoFit/>
          </a:bodyPr>
          <a:lstStyle/>
          <a:p>
            <a:pPr>
              <a:lnSpc>
                <a:spcPct val="150000"/>
              </a:lnSpc>
              <a:buFontTx/>
              <a:buNone/>
            </a:pPr>
            <a:r>
              <a:rPr lang="en-US" sz="2000" dirty="0">
                <a:latin typeface="Times New Roman" pitchFamily="18" charset="0"/>
                <a:cs typeface="Times New Roman" pitchFamily="18" charset="0"/>
              </a:rPr>
              <a:t>Three (non-exclusive) agent architectures:</a:t>
            </a:r>
          </a:p>
          <a:p>
            <a:pPr lvl="1">
              <a:lnSpc>
                <a:spcPct val="150000"/>
              </a:lnSpc>
            </a:pPr>
            <a:r>
              <a:rPr lang="en-US" sz="2000" b="1" dirty="0">
                <a:latin typeface="Times New Roman" pitchFamily="18" charset="0"/>
                <a:cs typeface="Times New Roman" pitchFamily="18" charset="0"/>
              </a:rPr>
              <a:t>Reflex Agents</a:t>
            </a:r>
          </a:p>
          <a:p>
            <a:pPr lvl="2">
              <a:lnSpc>
                <a:spcPct val="150000"/>
              </a:lnSpc>
            </a:pPr>
            <a:r>
              <a:rPr lang="en-US" dirty="0">
                <a:latin typeface="Times New Roman" pitchFamily="18" charset="0"/>
                <a:cs typeface="Times New Roman" pitchFamily="18" charset="0"/>
              </a:rPr>
              <a:t>Have rules that classify situations, specifying how to react to each possible situation </a:t>
            </a:r>
          </a:p>
          <a:p>
            <a:pPr lvl="1">
              <a:lnSpc>
                <a:spcPct val="150000"/>
              </a:lnSpc>
            </a:pPr>
            <a:r>
              <a:rPr lang="en-US" sz="2000" b="1" dirty="0">
                <a:latin typeface="Times New Roman" pitchFamily="18" charset="0"/>
                <a:cs typeface="Times New Roman" pitchFamily="18" charset="0"/>
              </a:rPr>
              <a:t>Model-based Agents</a:t>
            </a:r>
          </a:p>
          <a:p>
            <a:pPr lvl="2">
              <a:lnSpc>
                <a:spcPct val="150000"/>
              </a:lnSpc>
            </a:pPr>
            <a:r>
              <a:rPr lang="en-US" dirty="0">
                <a:latin typeface="Times New Roman" pitchFamily="18" charset="0"/>
                <a:cs typeface="Times New Roman" pitchFamily="18" charset="0"/>
              </a:rPr>
              <a:t>Construct an internal model of their world </a:t>
            </a:r>
          </a:p>
          <a:p>
            <a:pPr lvl="1">
              <a:lnSpc>
                <a:spcPct val="150000"/>
              </a:lnSpc>
            </a:pPr>
            <a:r>
              <a:rPr lang="en-US" sz="2000" b="1" dirty="0">
                <a:latin typeface="Times New Roman" pitchFamily="18" charset="0"/>
                <a:cs typeface="Times New Roman" pitchFamily="18" charset="0"/>
              </a:rPr>
              <a:t>Goal-based Agents</a:t>
            </a:r>
          </a:p>
          <a:p>
            <a:pPr lvl="2">
              <a:lnSpc>
                <a:spcPct val="150000"/>
              </a:lnSpc>
            </a:pPr>
            <a:r>
              <a:rPr lang="en-US" dirty="0">
                <a:latin typeface="Times New Roman" pitchFamily="18" charset="0"/>
                <a:cs typeface="Times New Roman" pitchFamily="18" charset="0"/>
              </a:rPr>
              <a:t>Form goals and try to achieve them</a:t>
            </a:r>
          </a:p>
          <a:p>
            <a:endParaRPr lang="en-US" sz="2800" dirty="0"/>
          </a:p>
        </p:txBody>
      </p:sp>
      <p:sp>
        <p:nvSpPr>
          <p:cNvPr id="5"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Logical Agents for </a:t>
            </a:r>
            <a:r>
              <a:rPr lang="en-US" sz="2400" b="1" dirty="0" err="1">
                <a:latin typeface="Times New Roman" panose="02020603050405020304" pitchFamily="18" charset="0"/>
                <a:cs typeface="Times New Roman" panose="02020603050405020304" pitchFamily="18" charset="0"/>
              </a:rPr>
              <a:t>Wumpus</a:t>
            </a:r>
            <a:r>
              <a:rPr lang="en-US" sz="2400" b="1" dirty="0">
                <a:latin typeface="Times New Roman" panose="02020603050405020304" pitchFamily="18" charset="0"/>
                <a:cs typeface="Times New Roman" panose="02020603050405020304" pitchFamily="18" charset="0"/>
              </a:rPr>
              <a:t> World</a:t>
            </a:r>
            <a:endParaRPr lang="en-US"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30300" y="1738313"/>
            <a:ext cx="10918959" cy="5115311"/>
          </a:xfrm>
          <a:prstGeom prst="rect">
            <a:avLst/>
          </a:prstGeom>
          <a:noFill/>
          <a:ln w="9525">
            <a:noFill/>
            <a:miter lim="800000"/>
            <a:headEnd/>
            <a:tailEnd/>
          </a:ln>
        </p:spPr>
        <p:txBody>
          <a:bodyPr wrap="square">
            <a:spAutoFit/>
          </a:bodyPr>
          <a:lstStyle/>
          <a:p>
            <a:pPr>
              <a:lnSpc>
                <a:spcPct val="150000"/>
              </a:lnSpc>
            </a:pPr>
            <a:r>
              <a:rPr lang="en-US" sz="2000" dirty="0">
                <a:latin typeface="Times New Roman" pitchFamily="18" charset="0"/>
                <a:cs typeface="Times New Roman" pitchFamily="18" charset="0"/>
              </a:rPr>
              <a:t>Rules to map percepts into observations:</a:t>
            </a:r>
          </a:p>
          <a:p>
            <a:pPr lvl="1">
              <a:lnSpc>
                <a:spcPct val="150000"/>
              </a:lnSpc>
              <a:buFontTx/>
              <a:buNone/>
            </a:pPr>
            <a:r>
              <a:rPr lang="en-US" sz="2000" dirty="0">
                <a:latin typeface="Times New Roman" pitchFamily="18" charset="0"/>
                <a:cs typeface="Times New Roman" pitchFamily="18" charset="0"/>
                <a:sym typeface="Symbol" pitchFamily="18" charset="2"/>
              </a:rPr>
              <a:t></a:t>
            </a:r>
            <a:r>
              <a:rPr lang="en-US" sz="2000" dirty="0" err="1">
                <a:latin typeface="Times New Roman" pitchFamily="18" charset="0"/>
                <a:cs typeface="Times New Roman" pitchFamily="18" charset="0"/>
              </a:rPr>
              <a:t>b,g,u,c,t</a:t>
            </a:r>
            <a:r>
              <a:rPr lang="en-US" sz="2000" dirty="0">
                <a:latin typeface="Times New Roman" pitchFamily="18" charset="0"/>
                <a:cs typeface="Times New Roman" pitchFamily="18" charset="0"/>
              </a:rPr>
              <a:t> Percept([Stench, b, g, u, c], 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Stench(t)</a:t>
            </a:r>
          </a:p>
          <a:p>
            <a:pPr lvl="1">
              <a:lnSpc>
                <a:spcPct val="150000"/>
              </a:lnSpc>
              <a:buFontTx/>
              <a:buNone/>
            </a:pPr>
            <a:r>
              <a:rPr lang="en-US" sz="2000" dirty="0">
                <a:latin typeface="Times New Roman" pitchFamily="18" charset="0"/>
                <a:cs typeface="Times New Roman" pitchFamily="18" charset="0"/>
                <a:sym typeface="Symbol" pitchFamily="18" charset="2"/>
              </a:rPr>
              <a:t></a:t>
            </a:r>
            <a:r>
              <a:rPr lang="en-US" sz="2000" dirty="0" err="1">
                <a:latin typeface="Times New Roman" pitchFamily="18" charset="0"/>
                <a:cs typeface="Times New Roman" pitchFamily="18" charset="0"/>
              </a:rPr>
              <a:t>s,g,u,c,t</a:t>
            </a:r>
            <a:r>
              <a:rPr lang="en-US" sz="2000" dirty="0">
                <a:latin typeface="Times New Roman" pitchFamily="18" charset="0"/>
                <a:cs typeface="Times New Roman" pitchFamily="18" charset="0"/>
              </a:rPr>
              <a:t> Percept([s, Breeze, g, u, c], 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Breeze(t)</a:t>
            </a:r>
          </a:p>
          <a:p>
            <a:pPr lvl="1">
              <a:lnSpc>
                <a:spcPct val="150000"/>
              </a:lnSpc>
              <a:buFontTx/>
              <a:buNone/>
            </a:pPr>
            <a:r>
              <a:rPr lang="en-US" sz="2000" dirty="0">
                <a:latin typeface="Times New Roman" pitchFamily="18" charset="0"/>
                <a:cs typeface="Times New Roman" pitchFamily="18" charset="0"/>
                <a:sym typeface="Symbol" pitchFamily="18" charset="2"/>
              </a:rPr>
              <a:t></a:t>
            </a:r>
            <a:r>
              <a:rPr lang="en-US" sz="2000" dirty="0" err="1">
                <a:latin typeface="Times New Roman" pitchFamily="18" charset="0"/>
                <a:cs typeface="Times New Roman" pitchFamily="18" charset="0"/>
              </a:rPr>
              <a:t>s,b,u,c,t</a:t>
            </a:r>
            <a:r>
              <a:rPr lang="en-US" sz="2000" dirty="0">
                <a:latin typeface="Times New Roman" pitchFamily="18" charset="0"/>
                <a:cs typeface="Times New Roman" pitchFamily="18" charset="0"/>
              </a:rPr>
              <a:t> Percept([s, b, Glitter, u, c], 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AtGold</a:t>
            </a:r>
            <a:r>
              <a:rPr lang="en-US" sz="2000" dirty="0">
                <a:latin typeface="Times New Roman" pitchFamily="18" charset="0"/>
                <a:cs typeface="Times New Roman" pitchFamily="18" charset="0"/>
              </a:rPr>
              <a:t>(t)</a:t>
            </a:r>
          </a:p>
          <a:p>
            <a:pPr>
              <a:lnSpc>
                <a:spcPct val="150000"/>
              </a:lnSpc>
            </a:pPr>
            <a:r>
              <a:rPr lang="en-US" sz="2000" dirty="0">
                <a:latin typeface="Times New Roman" pitchFamily="18" charset="0"/>
                <a:cs typeface="Times New Roman" pitchFamily="18" charset="0"/>
              </a:rPr>
              <a:t>Rules to select an action given observations:</a:t>
            </a:r>
          </a:p>
          <a:p>
            <a:pPr lvl="1">
              <a:lnSpc>
                <a:spcPct val="150000"/>
              </a:lnSpc>
              <a:buFontTx/>
              <a:buNone/>
            </a:pP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t </a:t>
            </a:r>
            <a:r>
              <a:rPr lang="en-US" sz="2000" dirty="0" err="1">
                <a:latin typeface="Times New Roman" pitchFamily="18" charset="0"/>
                <a:cs typeface="Times New Roman" pitchFamily="18" charset="0"/>
              </a:rPr>
              <a:t>AtGold</a:t>
            </a:r>
            <a:r>
              <a:rPr lang="en-US" sz="2000" dirty="0">
                <a:latin typeface="Times New Roman" pitchFamily="18" charset="0"/>
                <a:cs typeface="Times New Roman" pitchFamily="18" charset="0"/>
              </a:rPr>
              <a:t>(t)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Action(Grab, t);</a:t>
            </a:r>
          </a:p>
          <a:p>
            <a:pPr>
              <a:lnSpc>
                <a:spcPct val="150000"/>
              </a:lnSpc>
            </a:pPr>
            <a:r>
              <a:rPr lang="en-US" sz="2000" dirty="0">
                <a:latin typeface="Times New Roman" pitchFamily="18" charset="0"/>
                <a:cs typeface="Times New Roman" pitchFamily="18" charset="0"/>
              </a:rPr>
              <a:t>Some difficulties: </a:t>
            </a:r>
          </a:p>
          <a:p>
            <a:pPr lvl="1">
              <a:lnSpc>
                <a:spcPct val="150000"/>
              </a:lnSpc>
            </a:pPr>
            <a:r>
              <a:rPr lang="en-US" sz="2000" dirty="0">
                <a:latin typeface="Times New Roman" pitchFamily="18" charset="0"/>
                <a:cs typeface="Times New Roman" pitchFamily="18" charset="0"/>
              </a:rPr>
              <a:t>Consider Climb. There is no percept that indicates the agent should climb out – position and holding gold are not part of the percept sequence.</a:t>
            </a:r>
          </a:p>
          <a:p>
            <a:pPr lvl="1">
              <a:lnSpc>
                <a:spcPct val="150000"/>
              </a:lnSpc>
            </a:pPr>
            <a:r>
              <a:rPr lang="en-US" sz="2000" dirty="0">
                <a:latin typeface="Times New Roman" pitchFamily="18" charset="0"/>
                <a:cs typeface="Times New Roman" pitchFamily="18" charset="0"/>
              </a:rPr>
              <a:t>Loops – the percept will be repeated when you return to a square, which should cause the same response (unless we maintain some internal model of the world).</a:t>
            </a:r>
            <a:endParaRPr lang="en-US" sz="2000" dirty="0">
              <a:latin typeface="Times New Roman" pitchFamily="18" charset="0"/>
              <a:cs typeface="Times New Roman" pitchFamily="18" charset="0"/>
            </a:endParaRPr>
          </a:p>
        </p:txBody>
      </p:sp>
      <p:sp>
        <p:nvSpPr>
          <p:cNvPr id="5"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A Simple Reflex Agent</a:t>
            </a:r>
            <a:endParaRPr lang="en-US"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80" name="Picture 4" descr="img11"/>
          <p:cNvPicPr>
            <a:picLocks noChangeAspect="1" noChangeArrowheads="1"/>
          </p:cNvPicPr>
          <p:nvPr/>
        </p:nvPicPr>
        <p:blipFill>
          <a:blip r:embed="rId3"/>
          <a:srcRect/>
          <a:stretch>
            <a:fillRect/>
          </a:stretch>
        </p:blipFill>
        <p:spPr bwMode="auto">
          <a:xfrm>
            <a:off x="7112000" y="2757949"/>
            <a:ext cx="5080000" cy="3229897"/>
          </a:xfrm>
          <a:prstGeom prst="rect">
            <a:avLst/>
          </a:prstGeom>
          <a:noFill/>
        </p:spPr>
      </p:pic>
      <p:sp>
        <p:nvSpPr>
          <p:cNvPr id="5" name="Rectangle 4"/>
          <p:cNvSpPr>
            <a:spLocks noChangeArrowheads="1"/>
          </p:cNvSpPr>
          <p:nvPr/>
        </p:nvSpPr>
        <p:spPr bwMode="auto">
          <a:xfrm>
            <a:off x="1130300" y="1738313"/>
            <a:ext cx="10918959" cy="3785652"/>
          </a:xfrm>
          <a:prstGeom prst="rect">
            <a:avLst/>
          </a:prstGeom>
          <a:noFill/>
          <a:ln w="9525">
            <a:noFill/>
            <a:miter lim="800000"/>
            <a:headEnd/>
            <a:tailEnd/>
          </a:ln>
        </p:spPr>
        <p:txBody>
          <a:bodyPr wrap="square">
            <a:spAutoFit/>
          </a:bodyPr>
          <a:lstStyle/>
          <a:p>
            <a:pPr>
              <a:lnSpc>
                <a:spcPct val="150000"/>
              </a:lnSpc>
            </a:pPr>
            <a:r>
              <a:rPr lang="en-US" sz="2000" dirty="0">
                <a:latin typeface="Times New Roman" pitchFamily="18" charset="0"/>
                <a:cs typeface="Times New Roman" pitchFamily="18" charset="0"/>
              </a:rPr>
              <a:t>Representing change in the world in logic can be tricky.</a:t>
            </a:r>
          </a:p>
          <a:p>
            <a:pPr>
              <a:lnSpc>
                <a:spcPct val="150000"/>
              </a:lnSpc>
            </a:pPr>
            <a:r>
              <a:rPr lang="en-US" sz="2000" dirty="0">
                <a:latin typeface="Times New Roman" pitchFamily="18" charset="0"/>
                <a:cs typeface="Times New Roman" pitchFamily="18" charset="0"/>
              </a:rPr>
              <a:t>One way is just to change the KB:</a:t>
            </a:r>
          </a:p>
          <a:p>
            <a:pPr lvl="1">
              <a:lnSpc>
                <a:spcPct val="150000"/>
              </a:lnSpc>
            </a:pPr>
            <a:r>
              <a:rPr lang="en-US" sz="2000" dirty="0">
                <a:latin typeface="Times New Roman" pitchFamily="18" charset="0"/>
                <a:cs typeface="Times New Roman" pitchFamily="18" charset="0"/>
              </a:rPr>
              <a:t>Add and delete sentences from the KB to reflect changes</a:t>
            </a:r>
          </a:p>
          <a:p>
            <a:pPr lvl="1">
              <a:lnSpc>
                <a:spcPct val="150000"/>
              </a:lnSpc>
            </a:pPr>
            <a:r>
              <a:rPr lang="en-US" sz="2000" dirty="0">
                <a:latin typeface="Times New Roman" pitchFamily="18" charset="0"/>
                <a:cs typeface="Times New Roman" pitchFamily="18" charset="0"/>
              </a:rPr>
              <a:t>How do we remember the past, or reason about changes?</a:t>
            </a:r>
          </a:p>
          <a:p>
            <a:pPr>
              <a:lnSpc>
                <a:spcPct val="150000"/>
              </a:lnSpc>
            </a:pPr>
            <a:r>
              <a:rPr lang="en-US" sz="2000" b="1" dirty="0">
                <a:latin typeface="Times New Roman" pitchFamily="18" charset="0"/>
                <a:cs typeface="Times New Roman" pitchFamily="18" charset="0"/>
              </a:rPr>
              <a:t>Situation calculus</a:t>
            </a:r>
            <a:r>
              <a:rPr lang="en-US" sz="2000" dirty="0">
                <a:latin typeface="Times New Roman" pitchFamily="18" charset="0"/>
                <a:cs typeface="Times New Roman" pitchFamily="18" charset="0"/>
              </a:rPr>
              <a:t> is another way:</a:t>
            </a:r>
          </a:p>
          <a:p>
            <a:pPr>
              <a:lnSpc>
                <a:spcPct val="150000"/>
              </a:lnSpc>
            </a:pP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situation</a:t>
            </a:r>
            <a:r>
              <a:rPr lang="en-US" sz="2000" dirty="0">
                <a:latin typeface="Times New Roman" pitchFamily="18" charset="0"/>
                <a:cs typeface="Times New Roman" pitchFamily="18" charset="0"/>
              </a:rPr>
              <a:t> is a snapshot of the world at some instant in time</a:t>
            </a:r>
          </a:p>
          <a:p>
            <a:pPr>
              <a:lnSpc>
                <a:spcPct val="150000"/>
              </a:lnSpc>
            </a:pPr>
            <a:r>
              <a:rPr lang="en-US" sz="2000" dirty="0">
                <a:latin typeface="Times New Roman" pitchFamily="18" charset="0"/>
                <a:cs typeface="Times New Roman" pitchFamily="18" charset="0"/>
              </a:rPr>
              <a:t>When the agent performs an action A in situation S1,</a:t>
            </a:r>
          </a:p>
          <a:p>
            <a:pPr>
              <a:lnSpc>
                <a:spcPct val="150000"/>
              </a:lnSpc>
              <a:buNone/>
            </a:pPr>
            <a:r>
              <a:rPr lang="en-US" sz="2000" dirty="0">
                <a:latin typeface="Times New Roman" pitchFamily="18" charset="0"/>
                <a:cs typeface="Times New Roman" pitchFamily="18" charset="0"/>
              </a:rPr>
              <a:t> the result is a new situation S2</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6"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Representing Change</a:t>
            </a:r>
            <a:endParaRPr lang="en-US"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1" name="Picture 3" descr="img11"/>
          <p:cNvPicPr>
            <a:picLocks noChangeAspect="1" noChangeArrowheads="1"/>
          </p:cNvPicPr>
          <p:nvPr/>
        </p:nvPicPr>
        <p:blipFill>
          <a:blip r:embed="rId3"/>
          <a:srcRect/>
          <a:stretch>
            <a:fillRect/>
          </a:stretch>
        </p:blipFill>
        <p:spPr bwMode="auto">
          <a:xfrm>
            <a:off x="1930400" y="521825"/>
            <a:ext cx="9042400" cy="6084888"/>
          </a:xfrm>
          <a:prstGeom prst="rect">
            <a:avLst/>
          </a:prstGeom>
          <a:noFill/>
        </p:spPr>
      </p:pic>
      <p:sp>
        <p:nvSpPr>
          <p:cNvPr id="4"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Situations</a:t>
            </a:r>
            <a:endParaRPr lang="en-US"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30300" y="1738313"/>
            <a:ext cx="10918959" cy="4652684"/>
          </a:xfrm>
          <a:prstGeom prst="rect">
            <a:avLst/>
          </a:prstGeom>
          <a:noFill/>
          <a:ln w="9525">
            <a:noFill/>
            <a:miter lim="800000"/>
            <a:headEnd/>
            <a:tailEnd/>
          </a:ln>
        </p:spPr>
        <p:txBody>
          <a:bodyPr wrap="square">
            <a:spAutoFit/>
          </a:bodyPr>
          <a:lstStyle/>
          <a:p>
            <a:pPr>
              <a:lnSpc>
                <a:spcPct val="150000"/>
              </a:lnSpc>
            </a:pP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situation</a:t>
            </a:r>
            <a:r>
              <a:rPr lang="en-US" sz="2000" dirty="0">
                <a:latin typeface="Times New Roman" pitchFamily="18" charset="0"/>
                <a:cs typeface="Times New Roman" pitchFamily="18" charset="0"/>
              </a:rPr>
              <a:t> is a snapshot of the world at an interval of time during which nothing changes. </a:t>
            </a:r>
          </a:p>
          <a:p>
            <a:pPr>
              <a:lnSpc>
                <a:spcPct val="150000"/>
              </a:lnSpc>
            </a:pPr>
            <a:r>
              <a:rPr lang="en-US" sz="2000" dirty="0">
                <a:latin typeface="Times New Roman" pitchFamily="18" charset="0"/>
                <a:cs typeface="Times New Roman" pitchFamily="18" charset="0"/>
              </a:rPr>
              <a:t>Every true or false statement is made with respect to a particular situation: </a:t>
            </a:r>
          </a:p>
          <a:p>
            <a:pPr lvl="1">
              <a:lnSpc>
                <a:spcPct val="150000"/>
              </a:lnSpc>
            </a:pPr>
            <a:r>
              <a:rPr lang="en-US" sz="2000" dirty="0">
                <a:latin typeface="Times New Roman" pitchFamily="18" charset="0"/>
                <a:cs typeface="Times New Roman" pitchFamily="18" charset="0"/>
              </a:rPr>
              <a:t>Add </a:t>
            </a:r>
            <a:r>
              <a:rPr lang="en-US" sz="2000" b="1" dirty="0">
                <a:latin typeface="Times New Roman" pitchFamily="18" charset="0"/>
                <a:cs typeface="Times New Roman" pitchFamily="18" charset="0"/>
              </a:rPr>
              <a:t>situation variables</a:t>
            </a:r>
            <a:r>
              <a:rPr lang="en-US" sz="2000" dirty="0">
                <a:latin typeface="Times New Roman" pitchFamily="18" charset="0"/>
                <a:cs typeface="Times New Roman" pitchFamily="18" charset="0"/>
              </a:rPr>
              <a:t> to every predicate.</a:t>
            </a:r>
          </a:p>
          <a:p>
            <a:pPr lvl="1">
              <a:lnSpc>
                <a:spcPct val="150000"/>
              </a:lnSpc>
            </a:pPr>
            <a:r>
              <a:rPr lang="en-US" sz="2000" dirty="0">
                <a:latin typeface="Times New Roman" pitchFamily="18" charset="0"/>
                <a:cs typeface="Times New Roman" pitchFamily="18" charset="0"/>
              </a:rPr>
              <a:t>At(Agent,1,1) </a:t>
            </a:r>
            <a:r>
              <a:rPr lang="en-US" sz="2000" dirty="0">
                <a:latin typeface="Times New Roman" pitchFamily="18" charset="0"/>
                <a:cs typeface="Times New Roman" pitchFamily="18" charset="0"/>
                <a:sym typeface="Webdings" pitchFamily="18" charset="2"/>
              </a:rPr>
              <a:t>becomes</a:t>
            </a:r>
            <a:r>
              <a:rPr lang="en-US" sz="2000" dirty="0">
                <a:latin typeface="Times New Roman" pitchFamily="18" charset="0"/>
                <a:cs typeface="Times New Roman" pitchFamily="18" charset="0"/>
              </a:rPr>
              <a:t> at(Agent,1,1,s0): at(Agent,1,1) is true in situation (i.e., state) s0.</a:t>
            </a:r>
          </a:p>
          <a:p>
            <a:pPr lvl="1">
              <a:lnSpc>
                <a:spcPct val="150000"/>
              </a:lnSpc>
            </a:pPr>
            <a:r>
              <a:rPr lang="en-US" sz="2000" dirty="0">
                <a:latin typeface="Times New Roman" pitchFamily="18" charset="0"/>
                <a:cs typeface="Times New Roman" pitchFamily="18" charset="0"/>
              </a:rPr>
              <a:t>Alternatively, add a special 2</a:t>
            </a:r>
            <a:r>
              <a:rPr lang="en-US" sz="2000" baseline="30000" dirty="0">
                <a:latin typeface="Times New Roman" pitchFamily="18" charset="0"/>
                <a:cs typeface="Times New Roman" pitchFamily="18" charset="0"/>
              </a:rPr>
              <a:t>nd</a:t>
            </a:r>
            <a:r>
              <a:rPr lang="en-US" sz="2000" dirty="0">
                <a:latin typeface="Times New Roman" pitchFamily="18" charset="0"/>
                <a:cs typeface="Times New Roman" pitchFamily="18" charset="0"/>
              </a:rPr>
              <a:t>-order predicate, </a:t>
            </a:r>
            <a:r>
              <a:rPr lang="en-US" sz="2000" b="1" dirty="0">
                <a:latin typeface="Times New Roman" pitchFamily="18" charset="0"/>
                <a:cs typeface="Times New Roman" pitchFamily="18" charset="0"/>
              </a:rPr>
              <a:t>holds(</a:t>
            </a:r>
            <a:r>
              <a:rPr lang="en-US" sz="2000" b="1" dirty="0" err="1">
                <a:latin typeface="Times New Roman" pitchFamily="18" charset="0"/>
                <a:cs typeface="Times New Roman" pitchFamily="18" charset="0"/>
              </a:rPr>
              <a:t>f,s</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that means “f is true in situation s.” E.g., holds(at(Agent,1,1),s0) </a:t>
            </a:r>
          </a:p>
          <a:p>
            <a:pPr>
              <a:lnSpc>
                <a:spcPct val="150000"/>
              </a:lnSpc>
            </a:pPr>
            <a:r>
              <a:rPr lang="en-US" sz="2000" dirty="0">
                <a:latin typeface="Times New Roman" pitchFamily="18" charset="0"/>
                <a:cs typeface="Times New Roman" pitchFamily="18" charset="0"/>
              </a:rPr>
              <a:t>Add a new function, </a:t>
            </a:r>
            <a:r>
              <a:rPr lang="en-US" sz="2000" b="1" dirty="0">
                <a:latin typeface="Times New Roman" pitchFamily="18" charset="0"/>
                <a:cs typeface="Times New Roman" pitchFamily="18" charset="0"/>
              </a:rPr>
              <a:t>result(</a:t>
            </a:r>
            <a:r>
              <a:rPr lang="en-US" sz="2000" b="1" dirty="0" err="1">
                <a:latin typeface="Times New Roman" pitchFamily="18" charset="0"/>
                <a:cs typeface="Times New Roman" pitchFamily="18" charset="0"/>
              </a:rPr>
              <a:t>a,s</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that maps a situation s into a new situation as a result of performing action a. For example, result(forward, s) is a function that returns the successor state (situation) to s </a:t>
            </a:r>
          </a:p>
          <a:p>
            <a:pPr>
              <a:lnSpc>
                <a:spcPct val="150000"/>
              </a:lnSpc>
            </a:pPr>
            <a:r>
              <a:rPr lang="en-US" sz="2000" dirty="0">
                <a:latin typeface="Times New Roman" pitchFamily="18" charset="0"/>
                <a:cs typeface="Times New Roman" pitchFamily="18" charset="0"/>
              </a:rPr>
              <a:t>Example: The action agent-walks-to-location-y could be represented by</a:t>
            </a:r>
          </a:p>
          <a:p>
            <a:pPr lvl="1">
              <a:lnSpc>
                <a:spcPct val="150000"/>
              </a:lnSpc>
            </a:pP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x)(</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y)(</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s) (at(</a:t>
            </a:r>
            <a:r>
              <a:rPr lang="en-US" sz="2000" dirty="0" err="1">
                <a:latin typeface="Times New Roman" pitchFamily="18" charset="0"/>
                <a:cs typeface="Times New Roman" pitchFamily="18" charset="0"/>
              </a:rPr>
              <a:t>Agent,x,s</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 </a:t>
            </a:r>
            <a:r>
              <a:rPr lang="en-US" sz="2000" dirty="0" err="1">
                <a:latin typeface="Times New Roman" pitchFamily="18" charset="0"/>
                <a:cs typeface="Times New Roman" pitchFamily="18" charset="0"/>
              </a:rPr>
              <a:t>onbox</a:t>
            </a:r>
            <a:r>
              <a:rPr lang="en-US" sz="2000" dirty="0">
                <a:latin typeface="Times New Roman" pitchFamily="18" charset="0"/>
                <a:cs typeface="Times New Roman" pitchFamily="18" charset="0"/>
              </a:rPr>
              <a:t>(s))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at(</a:t>
            </a:r>
            <a:r>
              <a:rPr lang="en-US" sz="2000" dirty="0" err="1">
                <a:latin typeface="Times New Roman" pitchFamily="18" charset="0"/>
                <a:cs typeface="Times New Roman" pitchFamily="18" charset="0"/>
              </a:rPr>
              <a:t>Agent,y,result</a:t>
            </a:r>
            <a:r>
              <a:rPr lang="en-US" sz="2000" dirty="0">
                <a:latin typeface="Times New Roman" pitchFamily="18" charset="0"/>
                <a:cs typeface="Times New Roman" pitchFamily="18" charset="0"/>
              </a:rPr>
              <a:t>(walk(y),s)) </a:t>
            </a:r>
            <a:endParaRPr lang="en-US" sz="2000" dirty="0">
              <a:latin typeface="Times New Roman" pitchFamily="18" charset="0"/>
              <a:cs typeface="Times New Roman" pitchFamily="18" charset="0"/>
            </a:endParaRPr>
          </a:p>
        </p:txBody>
      </p:sp>
      <p:sp>
        <p:nvSpPr>
          <p:cNvPr id="5"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Situation Calculus</a:t>
            </a:r>
            <a:endParaRPr lang="en-US"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407988" y="1265238"/>
            <a:ext cx="11834812" cy="461962"/>
          </a:xfrm>
          <a:prstGeom prst="rect">
            <a:avLst/>
          </a:prstGeom>
          <a:noFill/>
          <a:ln w="9525">
            <a:noFill/>
            <a:miter lim="800000"/>
            <a:headEnd/>
            <a:tailEnd/>
          </a:ln>
        </p:spPr>
        <p:txBody>
          <a:bodyPr>
            <a:spAutoFit/>
          </a:bodyPr>
          <a:lstStyle/>
          <a:p>
            <a:pPr marL="358775" lvl="4"/>
            <a:r>
              <a:rPr lang="en-US" altLang="en-US" sz="2400" b="1">
                <a:latin typeface="Times New Roman" pitchFamily="18" charset="0"/>
                <a:cs typeface="Times New Roman" pitchFamily="18" charset="0"/>
              </a:rPr>
              <a:t>Objectives:</a:t>
            </a:r>
          </a:p>
        </p:txBody>
      </p:sp>
      <p:sp>
        <p:nvSpPr>
          <p:cNvPr id="17411" name="Rectangle 4"/>
          <p:cNvSpPr>
            <a:spLocks noChangeArrowheads="1"/>
          </p:cNvSpPr>
          <p:nvPr/>
        </p:nvSpPr>
        <p:spPr bwMode="auto">
          <a:xfrm>
            <a:off x="1130300" y="1738313"/>
            <a:ext cx="10069513" cy="1883657"/>
          </a:xfrm>
          <a:prstGeom prst="rect">
            <a:avLst/>
          </a:prstGeom>
          <a:noFill/>
          <a:ln w="9525">
            <a:noFill/>
            <a:miter lim="800000"/>
            <a:headEnd/>
            <a:tailEnd/>
          </a:ln>
        </p:spPr>
        <p:txBody>
          <a:bodyPr>
            <a:spAutoFit/>
          </a:bodyPr>
          <a:lstStyle/>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Become familiar with the basic principles of AI toward problem-solving, inference, perception, knowledge representation, and learning. </a:t>
            </a:r>
          </a:p>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Investigate applications of AI techniques in intelligent agents, expert systems, artificial neural networks and other machine learning models</a:t>
            </a:r>
          </a:p>
        </p:txBody>
      </p:sp>
      <p:sp>
        <p:nvSpPr>
          <p:cNvPr id="5" name="Rectangle 1"/>
          <p:cNvSpPr>
            <a:spLocks noChangeArrowheads="1"/>
          </p:cNvSpPr>
          <p:nvPr/>
        </p:nvSpPr>
        <p:spPr bwMode="auto">
          <a:xfrm>
            <a:off x="203200" y="377825"/>
            <a:ext cx="5000625"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12700" fontAlgn="auto">
              <a:spcBef>
                <a:spcPts val="0"/>
              </a:spcBef>
              <a:spcAft>
                <a:spcPts val="0"/>
              </a:spcAft>
              <a:buNone/>
              <a:defRPr/>
            </a:pPr>
            <a:r>
              <a:rPr lang="en-US" sz="2400" b="1" spc="-20" dirty="0">
                <a:latin typeface="Helvetica" panose="020B0604020202020204" pitchFamily="2" charset="0"/>
                <a:cs typeface="Arial" panose="020B0604020202020204" pitchFamily="34" charset="0"/>
              </a:rPr>
              <a:t>Knowledge and Reasoning </a:t>
            </a:r>
            <a:endParaRPr lang="en-US" sz="2400" b="1" spc="-25" dirty="0">
              <a:latin typeface="Helvetica" panose="020B0604020202020204" pitchFamily="2" charset="0"/>
              <a:cs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30300" y="1738313"/>
            <a:ext cx="10918959" cy="1938992"/>
          </a:xfrm>
          <a:prstGeom prst="rect">
            <a:avLst/>
          </a:prstGeom>
          <a:noFill/>
          <a:ln w="9525">
            <a:noFill/>
            <a:miter lim="800000"/>
            <a:headEnd/>
            <a:tailEnd/>
          </a:ln>
        </p:spPr>
        <p:txBody>
          <a:bodyPr wrap="square">
            <a:spAutoFit/>
          </a:bodyPr>
          <a:lstStyle/>
          <a:p>
            <a:pPr>
              <a:lnSpc>
                <a:spcPct val="150000"/>
              </a:lnSpc>
            </a:pPr>
            <a:r>
              <a:rPr lang="en-US" sz="2000" dirty="0">
                <a:latin typeface="Times New Roman" pitchFamily="18" charset="0"/>
                <a:cs typeface="Times New Roman" pitchFamily="18" charset="0"/>
              </a:rPr>
              <a:t>From the perceptual information, we obtain in situations and can </a:t>
            </a:r>
            <a:r>
              <a:rPr lang="en-US" sz="2000" b="1" dirty="0">
                <a:solidFill>
                  <a:schemeClr val="accent2"/>
                </a:solidFill>
                <a:latin typeface="Times New Roman" pitchFamily="18" charset="0"/>
                <a:cs typeface="Times New Roman" pitchFamily="18" charset="0"/>
              </a:rPr>
              <a:t>infer properties of locations</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p>
          <a:p>
            <a:pPr lvl="1">
              <a:lnSpc>
                <a:spcPct val="150000"/>
              </a:lnSpc>
              <a:buFontTx/>
              <a:buNone/>
            </a:pPr>
            <a:r>
              <a:rPr lang="en-US" sz="2000" dirty="0">
                <a:latin typeface="Times New Roman" pitchFamily="18" charset="0"/>
                <a:cs typeface="Times New Roman" pitchFamily="18" charset="0"/>
                <a:sym typeface="Symbol" pitchFamily="18" charset="2"/>
              </a:rPr>
              <a:t></a:t>
            </a:r>
            <a:r>
              <a:rPr lang="en-US" sz="2000" dirty="0" err="1">
                <a:latin typeface="Times New Roman" pitchFamily="18" charset="0"/>
                <a:cs typeface="Times New Roman" pitchFamily="18" charset="0"/>
              </a:rPr>
              <a:t>l,s</a:t>
            </a:r>
            <a:r>
              <a:rPr lang="en-US" sz="2000" dirty="0">
                <a:latin typeface="Times New Roman" pitchFamily="18" charset="0"/>
                <a:cs typeface="Times New Roman" pitchFamily="18" charset="0"/>
              </a:rPr>
              <a:t> at(</a:t>
            </a:r>
            <a:r>
              <a:rPr lang="en-US" sz="2000" dirty="0" err="1">
                <a:latin typeface="Times New Roman" pitchFamily="18" charset="0"/>
                <a:cs typeface="Times New Roman" pitchFamily="18" charset="0"/>
              </a:rPr>
              <a:t>Agent,l,s</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Breeze(s)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Breezy(l) </a:t>
            </a:r>
          </a:p>
          <a:p>
            <a:pPr lvl="1">
              <a:lnSpc>
                <a:spcPct val="150000"/>
              </a:lnSpc>
              <a:buFontTx/>
              <a:buNone/>
            </a:pPr>
            <a:r>
              <a:rPr lang="en-US" sz="2000" dirty="0">
                <a:latin typeface="Times New Roman" pitchFamily="18" charset="0"/>
                <a:cs typeface="Times New Roman" pitchFamily="18" charset="0"/>
                <a:sym typeface="Symbol" pitchFamily="18" charset="2"/>
              </a:rPr>
              <a:t></a:t>
            </a:r>
            <a:r>
              <a:rPr lang="en-US" sz="2000" dirty="0" err="1">
                <a:latin typeface="Times New Roman" pitchFamily="18" charset="0"/>
                <a:cs typeface="Times New Roman" pitchFamily="18" charset="0"/>
              </a:rPr>
              <a:t>l,s</a:t>
            </a:r>
            <a:r>
              <a:rPr lang="en-US" sz="2000" dirty="0">
                <a:latin typeface="Times New Roman" pitchFamily="18" charset="0"/>
                <a:cs typeface="Times New Roman" pitchFamily="18" charset="0"/>
              </a:rPr>
              <a:t> at(</a:t>
            </a:r>
            <a:r>
              <a:rPr lang="en-US" sz="2000" dirty="0" err="1">
                <a:latin typeface="Times New Roman" pitchFamily="18" charset="0"/>
                <a:cs typeface="Times New Roman" pitchFamily="18" charset="0"/>
              </a:rPr>
              <a:t>Agent,l,s</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Stench(s)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Smelly(l) </a:t>
            </a:r>
          </a:p>
          <a:p>
            <a:pPr>
              <a:lnSpc>
                <a:spcPct val="150000"/>
              </a:lnSpc>
            </a:pPr>
            <a:r>
              <a:rPr lang="en-US" sz="2000" dirty="0">
                <a:latin typeface="Times New Roman" pitchFamily="18" charset="0"/>
                <a:cs typeface="Times New Roman" pitchFamily="18" charset="0"/>
              </a:rPr>
              <a:t>Neither </a:t>
            </a:r>
            <a:r>
              <a:rPr lang="en-US" sz="2000" b="1" dirty="0">
                <a:latin typeface="Times New Roman" pitchFamily="18" charset="0"/>
                <a:cs typeface="Times New Roman" pitchFamily="18" charset="0"/>
              </a:rPr>
              <a:t>Breezy</a:t>
            </a:r>
            <a:r>
              <a:rPr lang="en-US" sz="2000" dirty="0">
                <a:latin typeface="Times New Roman" pitchFamily="18" charset="0"/>
                <a:cs typeface="Times New Roman" pitchFamily="18" charset="0"/>
              </a:rPr>
              <a:t> nor </a:t>
            </a:r>
            <a:r>
              <a:rPr lang="en-US" sz="2000" b="1" dirty="0">
                <a:latin typeface="Times New Roman" pitchFamily="18" charset="0"/>
                <a:cs typeface="Times New Roman" pitchFamily="18" charset="0"/>
              </a:rPr>
              <a:t>Smelly</a:t>
            </a:r>
            <a:r>
              <a:rPr lang="en-US" sz="2000" dirty="0">
                <a:latin typeface="Times New Roman" pitchFamily="18" charset="0"/>
                <a:cs typeface="Times New Roman" pitchFamily="18" charset="0"/>
              </a:rPr>
              <a:t> need situation arguments because pits and </a:t>
            </a:r>
            <a:r>
              <a:rPr lang="en-US" sz="2000" dirty="0" err="1">
                <a:latin typeface="Times New Roman" pitchFamily="18" charset="0"/>
                <a:cs typeface="Times New Roman" pitchFamily="18" charset="0"/>
              </a:rPr>
              <a:t>Wumpuses</a:t>
            </a:r>
            <a:r>
              <a:rPr lang="en-US" sz="2000" dirty="0">
                <a:latin typeface="Times New Roman" pitchFamily="18" charset="0"/>
                <a:cs typeface="Times New Roman" pitchFamily="18" charset="0"/>
              </a:rPr>
              <a:t> do not move around.</a:t>
            </a:r>
            <a:endParaRPr lang="en-US" sz="2000" dirty="0">
              <a:latin typeface="Times New Roman" pitchFamily="18" charset="0"/>
              <a:cs typeface="Times New Roman" pitchFamily="18" charset="0"/>
            </a:endParaRPr>
          </a:p>
        </p:txBody>
      </p:sp>
      <p:sp>
        <p:nvSpPr>
          <p:cNvPr id="5"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smtClean="0">
                <a:latin typeface="Times New Roman" panose="02020603050405020304" pitchFamily="18" charset="0"/>
                <a:cs typeface="Times New Roman" panose="02020603050405020304" pitchFamily="18" charset="0"/>
              </a:rPr>
              <a:t>Deducing </a:t>
            </a:r>
            <a:r>
              <a:rPr lang="en-US" sz="2400" b="1" dirty="0">
                <a:latin typeface="Times New Roman" panose="02020603050405020304" pitchFamily="18" charset="0"/>
                <a:cs typeface="Times New Roman" panose="02020603050405020304" pitchFamily="18" charset="0"/>
              </a:rPr>
              <a:t>Hidden Properties</a:t>
            </a:r>
            <a:endParaRPr lang="en-US"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30300" y="1738313"/>
            <a:ext cx="10918959" cy="4935390"/>
          </a:xfrm>
          <a:prstGeom prst="rect">
            <a:avLst/>
          </a:prstGeom>
          <a:noFill/>
          <a:ln w="9525">
            <a:noFill/>
            <a:miter lim="800000"/>
            <a:headEnd/>
            <a:tailEnd/>
          </a:ln>
        </p:spPr>
        <p:txBody>
          <a:bodyPr wrap="square">
            <a:spAutoFit/>
          </a:bodyPr>
          <a:lstStyle/>
          <a:p>
            <a:pPr>
              <a:lnSpc>
                <a:spcPct val="150000"/>
              </a:lnSpc>
            </a:pPr>
            <a:r>
              <a:rPr lang="en-US" sz="2000" b="1" dirty="0">
                <a:latin typeface="Times New Roman" pitchFamily="18" charset="0"/>
                <a:cs typeface="Times New Roman" pitchFamily="18" charset="0"/>
              </a:rPr>
              <a:t>We need to write some rules that relate various aspects of a single world state (as opposed to across states).</a:t>
            </a:r>
          </a:p>
          <a:p>
            <a:pPr>
              <a:lnSpc>
                <a:spcPct val="150000"/>
              </a:lnSpc>
            </a:pPr>
            <a:r>
              <a:rPr lang="en-US" sz="2000" b="1" dirty="0">
                <a:latin typeface="Times New Roman" pitchFamily="18" charset="0"/>
                <a:cs typeface="Times New Roman" pitchFamily="18" charset="0"/>
              </a:rPr>
              <a:t>There are two main kinds of such rules: </a:t>
            </a:r>
          </a:p>
          <a:p>
            <a:pPr lvl="1">
              <a:lnSpc>
                <a:spcPct val="150000"/>
              </a:lnSpc>
            </a:pPr>
            <a:r>
              <a:rPr lang="en-US" sz="2000" b="1" dirty="0">
                <a:latin typeface="Times New Roman" pitchFamily="18" charset="0"/>
                <a:cs typeface="Times New Roman" pitchFamily="18" charset="0"/>
              </a:rPr>
              <a:t>Causal rules</a:t>
            </a:r>
            <a:r>
              <a:rPr lang="en-US" sz="2000" dirty="0">
                <a:latin typeface="Times New Roman" pitchFamily="18" charset="0"/>
                <a:cs typeface="Times New Roman" pitchFamily="18" charset="0"/>
              </a:rPr>
              <a:t> reflect the assumed direction of causality in the world: </a:t>
            </a:r>
          </a:p>
          <a:p>
            <a:pPr lvl="2">
              <a:lnSpc>
                <a:spcPct val="150000"/>
              </a:lnSpc>
              <a:buFontTx/>
              <a:buNone/>
            </a:pP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rPr>
              <a:t>l1,l2,s) At(Wumpus,l1,s) </a:t>
            </a:r>
            <a:r>
              <a:rPr lang="en-US"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rPr>
              <a:t> Adjacent(l1,l2) </a:t>
            </a:r>
            <a:r>
              <a:rPr lang="en-US"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rPr>
              <a:t> Smelly(l2) </a:t>
            </a:r>
          </a:p>
          <a:p>
            <a:pPr lvl="2">
              <a:lnSpc>
                <a:spcPct val="150000"/>
              </a:lnSpc>
              <a:buFontTx/>
              <a:buNone/>
            </a:pP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rPr>
              <a:t> l1,l2,s) At(Pit,l1,s) </a:t>
            </a:r>
            <a:r>
              <a:rPr lang="en-US"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rPr>
              <a:t> Adjacent(l1,l2) </a:t>
            </a:r>
            <a:r>
              <a:rPr lang="en-US"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rPr>
              <a:t> Breezy(l2) </a:t>
            </a:r>
          </a:p>
          <a:p>
            <a:pPr lvl="1">
              <a:lnSpc>
                <a:spcPct val="150000"/>
              </a:lnSpc>
              <a:buFontTx/>
              <a:buNone/>
            </a:pPr>
            <a:r>
              <a:rPr lang="en-US" sz="2000" dirty="0">
                <a:latin typeface="Times New Roman" pitchFamily="18" charset="0"/>
                <a:cs typeface="Times New Roman" pitchFamily="18" charset="0"/>
              </a:rPr>
              <a:t> Systems that reason with causal rules are called </a:t>
            </a:r>
            <a:r>
              <a:rPr lang="en-US" sz="2000" b="1" dirty="0">
                <a:latin typeface="Times New Roman" pitchFamily="18" charset="0"/>
                <a:cs typeface="Times New Roman" pitchFamily="18" charset="0"/>
              </a:rPr>
              <a:t>model-based reasoning systems.</a:t>
            </a:r>
          </a:p>
          <a:p>
            <a:pPr lvl="1">
              <a:lnSpc>
                <a:spcPct val="150000"/>
              </a:lnSpc>
            </a:pPr>
            <a:r>
              <a:rPr lang="en-US" sz="2000" b="1" dirty="0">
                <a:latin typeface="Times New Roman" pitchFamily="18" charset="0"/>
                <a:cs typeface="Times New Roman" pitchFamily="18" charset="0"/>
              </a:rPr>
              <a:t>Diagnostic rules</a:t>
            </a:r>
            <a:r>
              <a:rPr lang="en-US" sz="2000" dirty="0">
                <a:latin typeface="Times New Roman" pitchFamily="18" charset="0"/>
                <a:cs typeface="Times New Roman" pitchFamily="18" charset="0"/>
              </a:rPr>
              <a:t> infer the presence of </a:t>
            </a:r>
            <a:r>
              <a:rPr lang="en-US" sz="2000" b="1" dirty="0">
                <a:latin typeface="Times New Roman" pitchFamily="18" charset="0"/>
                <a:cs typeface="Times New Roman" pitchFamily="18" charset="0"/>
              </a:rPr>
              <a:t>hidden properties</a:t>
            </a:r>
            <a:r>
              <a:rPr lang="en-US" sz="2000" dirty="0">
                <a:latin typeface="Times New Roman" pitchFamily="18" charset="0"/>
                <a:cs typeface="Times New Roman" pitchFamily="18" charset="0"/>
              </a:rPr>
              <a:t> directly from the percept-derived information. We have already seen two diagnostic rules:</a:t>
            </a:r>
          </a:p>
          <a:p>
            <a:pPr lvl="2">
              <a:lnSpc>
                <a:spcPct val="150000"/>
              </a:lnSpc>
              <a:buFontTx/>
              <a:buNone/>
            </a:pP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l,s</a:t>
            </a:r>
            <a:r>
              <a:rPr lang="en-US" dirty="0">
                <a:latin typeface="Times New Roman" pitchFamily="18" charset="0"/>
                <a:cs typeface="Times New Roman" pitchFamily="18" charset="0"/>
              </a:rPr>
              <a:t>) At(</a:t>
            </a:r>
            <a:r>
              <a:rPr lang="en-US" dirty="0" err="1">
                <a:latin typeface="Times New Roman" pitchFamily="18" charset="0"/>
                <a:cs typeface="Times New Roman" pitchFamily="18" charset="0"/>
              </a:rPr>
              <a:t>Agent,l,s</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rPr>
              <a:t> Breeze(s) </a:t>
            </a:r>
            <a:r>
              <a:rPr lang="en-US"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rPr>
              <a:t> Breezy(l) </a:t>
            </a:r>
          </a:p>
          <a:p>
            <a:pPr lvl="2">
              <a:lnSpc>
                <a:spcPct val="150000"/>
              </a:lnSpc>
              <a:buFontTx/>
              <a:buNone/>
            </a:pP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l,s</a:t>
            </a:r>
            <a:r>
              <a:rPr lang="en-US" dirty="0">
                <a:latin typeface="Times New Roman" pitchFamily="18" charset="0"/>
                <a:cs typeface="Times New Roman" pitchFamily="18" charset="0"/>
              </a:rPr>
              <a:t>) At(</a:t>
            </a:r>
            <a:r>
              <a:rPr lang="en-US" dirty="0" err="1">
                <a:latin typeface="Times New Roman" pitchFamily="18" charset="0"/>
                <a:cs typeface="Times New Roman" pitchFamily="18" charset="0"/>
              </a:rPr>
              <a:t>Agent,l,s</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rPr>
              <a:t> Stench(s) </a:t>
            </a:r>
            <a:r>
              <a:rPr lang="en-US"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rPr>
              <a:t> Smelly(l) </a:t>
            </a:r>
            <a:endParaRPr lang="en-US" dirty="0">
              <a:latin typeface="Times New Roman" pitchFamily="18" charset="0"/>
              <a:cs typeface="Times New Roman" pitchFamily="18" charset="0"/>
            </a:endParaRPr>
          </a:p>
        </p:txBody>
      </p:sp>
      <p:sp>
        <p:nvSpPr>
          <p:cNvPr id="5"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Deducing Hidden Properties II</a:t>
            </a:r>
            <a:endParaRPr lang="en-US"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30300" y="1738313"/>
            <a:ext cx="10918959" cy="3730317"/>
          </a:xfrm>
          <a:prstGeom prst="rect">
            <a:avLst/>
          </a:prstGeom>
          <a:noFill/>
          <a:ln w="9525">
            <a:noFill/>
            <a:miter lim="800000"/>
            <a:headEnd/>
            <a:tailEnd/>
          </a:ln>
        </p:spPr>
        <p:txBody>
          <a:bodyPr wrap="square">
            <a:spAutoFit/>
          </a:bodyPr>
          <a:lstStyle/>
          <a:p>
            <a:pPr>
              <a:lnSpc>
                <a:spcPct val="150000"/>
              </a:lnSpc>
            </a:pPr>
            <a:r>
              <a:rPr lang="en-US" sz="2000" dirty="0">
                <a:latin typeface="Times New Roman" pitchFamily="18" charset="0"/>
                <a:cs typeface="Times New Roman" pitchFamily="18" charset="0"/>
              </a:rPr>
              <a:t>Once the gold is found, it is necessary to change strategies. So now we need a new set of action values. </a:t>
            </a:r>
          </a:p>
          <a:p>
            <a:pPr>
              <a:lnSpc>
                <a:spcPct val="150000"/>
              </a:lnSpc>
            </a:pPr>
            <a:r>
              <a:rPr lang="en-US" sz="2000" dirty="0">
                <a:latin typeface="Times New Roman" pitchFamily="18" charset="0"/>
                <a:cs typeface="Times New Roman" pitchFamily="18" charset="0"/>
              </a:rPr>
              <a:t>We could encode this as a rule: </a:t>
            </a:r>
          </a:p>
          <a:p>
            <a:pPr lvl="1">
              <a:lnSpc>
                <a:spcPct val="150000"/>
              </a:lnSpc>
            </a:pP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s) Holding(</a:t>
            </a:r>
            <a:r>
              <a:rPr lang="en-US" sz="2000" dirty="0" err="1">
                <a:latin typeface="Times New Roman" pitchFamily="18" charset="0"/>
                <a:cs typeface="Times New Roman" pitchFamily="18" charset="0"/>
              </a:rPr>
              <a:t>Gold,s</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GoalLocation</a:t>
            </a:r>
            <a:r>
              <a:rPr lang="en-US" sz="2000" dirty="0">
                <a:latin typeface="Times New Roman" pitchFamily="18" charset="0"/>
                <a:cs typeface="Times New Roman" pitchFamily="18" charset="0"/>
              </a:rPr>
              <a:t>([1,1]),s)</a:t>
            </a:r>
          </a:p>
          <a:p>
            <a:pPr>
              <a:lnSpc>
                <a:spcPct val="150000"/>
              </a:lnSpc>
            </a:pPr>
            <a:r>
              <a:rPr lang="en-US" sz="2000" dirty="0">
                <a:latin typeface="Times New Roman" pitchFamily="18" charset="0"/>
                <a:cs typeface="Times New Roman" pitchFamily="18" charset="0"/>
              </a:rPr>
              <a:t>We must now decide how the agent will work out a sequence of actions to accomplish the goal. </a:t>
            </a:r>
          </a:p>
          <a:p>
            <a:pPr>
              <a:lnSpc>
                <a:spcPct val="150000"/>
              </a:lnSpc>
            </a:pPr>
            <a:r>
              <a:rPr lang="en-US" sz="2000" dirty="0">
                <a:latin typeface="Times New Roman" pitchFamily="18" charset="0"/>
                <a:cs typeface="Times New Roman" pitchFamily="18" charset="0"/>
              </a:rPr>
              <a:t>Three possible approaches are:</a:t>
            </a:r>
          </a:p>
          <a:p>
            <a:pPr lvl="1">
              <a:lnSpc>
                <a:spcPct val="150000"/>
              </a:lnSpc>
            </a:pPr>
            <a:r>
              <a:rPr lang="en-US" sz="2000" b="1" dirty="0">
                <a:latin typeface="Times New Roman" pitchFamily="18" charset="0"/>
                <a:cs typeface="Times New Roman" pitchFamily="18" charset="0"/>
              </a:rPr>
              <a:t>Inference</a:t>
            </a:r>
            <a:r>
              <a:rPr lang="en-US" sz="2000" dirty="0">
                <a:latin typeface="Times New Roman" pitchFamily="18" charset="0"/>
                <a:cs typeface="Times New Roman" pitchFamily="18" charset="0"/>
              </a:rPr>
              <a:t>: good versus wasteful solutions</a:t>
            </a:r>
          </a:p>
          <a:p>
            <a:pPr lvl="1">
              <a:lnSpc>
                <a:spcPct val="150000"/>
              </a:lnSpc>
            </a:pPr>
            <a:r>
              <a:rPr lang="en-US" sz="2000" b="1" dirty="0">
                <a:latin typeface="Times New Roman" pitchFamily="18" charset="0"/>
                <a:cs typeface="Times New Roman" pitchFamily="18" charset="0"/>
              </a:rPr>
              <a:t>Search</a:t>
            </a:r>
            <a:r>
              <a:rPr lang="en-US" sz="2000" dirty="0">
                <a:latin typeface="Times New Roman" pitchFamily="18" charset="0"/>
                <a:cs typeface="Times New Roman" pitchFamily="18" charset="0"/>
              </a:rPr>
              <a:t>: make a problem with operators and set of states</a:t>
            </a:r>
          </a:p>
          <a:p>
            <a:pPr lvl="1">
              <a:lnSpc>
                <a:spcPct val="150000"/>
              </a:lnSpc>
            </a:pPr>
            <a:r>
              <a:rPr lang="en-US" sz="2000" b="1" dirty="0">
                <a:latin typeface="Times New Roman" pitchFamily="18" charset="0"/>
                <a:cs typeface="Times New Roman" pitchFamily="18" charset="0"/>
              </a:rPr>
              <a:t>Planning</a:t>
            </a:r>
            <a:r>
              <a:rPr lang="en-US" sz="2000" dirty="0">
                <a:latin typeface="Times New Roman" pitchFamily="18" charset="0"/>
                <a:cs typeface="Times New Roman" pitchFamily="18" charset="0"/>
              </a:rPr>
              <a:t>: to be discussed later </a:t>
            </a:r>
            <a:endParaRPr lang="en-US" sz="2000" dirty="0">
              <a:latin typeface="Times New Roman" pitchFamily="18" charset="0"/>
              <a:cs typeface="Times New Roman" pitchFamily="18" charset="0"/>
            </a:endParaRPr>
          </a:p>
        </p:txBody>
      </p:sp>
      <p:sp>
        <p:nvSpPr>
          <p:cNvPr id="5"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Goal-based Agents</a:t>
            </a:r>
            <a:endParaRPr lang="en-US"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1130300" y="1738313"/>
            <a:ext cx="10918959" cy="4093428"/>
          </a:xfrm>
          <a:prstGeom prst="rect">
            <a:avLst/>
          </a:prstGeom>
          <a:noFill/>
          <a:ln w="9525">
            <a:noFill/>
            <a:miter lim="800000"/>
            <a:headEnd/>
            <a:tailEnd/>
          </a:ln>
        </p:spPr>
        <p:txBody>
          <a:bodyPr wrap="square">
            <a:spAutoFit/>
          </a:bodyPr>
          <a:lstStyle/>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Knowledge </a:t>
            </a:r>
            <a:r>
              <a:rPr lang="en-US" sz="2000" dirty="0">
                <a:latin typeface="Times New Roman" panose="02020603050405020304" pitchFamily="18" charset="0"/>
                <a:cs typeface="Times New Roman" panose="02020603050405020304" pitchFamily="18" charset="0"/>
              </a:rPr>
              <a:t>and reasoning also play a crucial role in dealing with __________________ </a:t>
            </a:r>
            <a:r>
              <a:rPr lang="en-US" sz="2000" dirty="0" smtClean="0">
                <a:latin typeface="Times New Roman" panose="02020603050405020304" pitchFamily="18" charset="0"/>
                <a:cs typeface="Times New Roman" panose="02020603050405020304" pitchFamily="18" charset="0"/>
              </a:rPr>
              <a:t>environment.</a:t>
            </a: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Completely Observable</a:t>
            </a: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Partially Observable</a:t>
            </a: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Neither </a:t>
            </a:r>
            <a:r>
              <a:rPr lang="en-US" sz="2000" dirty="0">
                <a:latin typeface="Times New Roman" panose="02020603050405020304" pitchFamily="18" charset="0"/>
                <a:cs typeface="Times New Roman" panose="02020603050405020304" pitchFamily="18" charset="0"/>
              </a:rPr>
              <a:t>Completely nor Partially </a:t>
            </a:r>
            <a:r>
              <a:rPr lang="en-US" sz="2000" dirty="0" smtClean="0">
                <a:latin typeface="Times New Roman" panose="02020603050405020304" pitchFamily="18" charset="0"/>
                <a:cs typeface="Times New Roman" panose="02020603050405020304" pitchFamily="18" charset="0"/>
              </a:rPr>
              <a:t>Observable</a:t>
            </a: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Only </a:t>
            </a:r>
            <a:r>
              <a:rPr lang="en-US" sz="2000" dirty="0">
                <a:latin typeface="Times New Roman" panose="02020603050405020304" pitchFamily="18" charset="0"/>
                <a:cs typeface="Times New Roman" panose="02020603050405020304" pitchFamily="18" charset="0"/>
              </a:rPr>
              <a:t>Completely and Partially </a:t>
            </a:r>
            <a:r>
              <a:rPr lang="en-US" sz="2000" dirty="0" smtClean="0">
                <a:latin typeface="Times New Roman" panose="02020603050405020304" pitchFamily="18" charset="0"/>
                <a:cs typeface="Times New Roman" panose="02020603050405020304" pitchFamily="18" charset="0"/>
              </a:rPr>
              <a:t>Observable</a:t>
            </a:r>
          </a:p>
          <a:p>
            <a:pPr lvl="2">
              <a:lnSpc>
                <a:spcPct val="200000"/>
              </a:lnSpc>
            </a:pPr>
            <a:r>
              <a:rPr lang="en-US" sz="2000" b="1" dirty="0">
                <a:latin typeface="Times New Roman" panose="02020603050405020304" pitchFamily="18" charset="0"/>
                <a:cs typeface="Times New Roman" panose="02020603050405020304" pitchFamily="18" charset="0"/>
              </a:rPr>
              <a:t>Answer: b. </a:t>
            </a:r>
            <a:endParaRPr lang="en-GB" sz="2000" b="1" dirty="0">
              <a:latin typeface="Times New Roman" panose="02020603050405020304" pitchFamily="18" charset="0"/>
              <a:cs typeface="Times New Roman" panose="02020603050405020304" pitchFamily="18" charset="0"/>
            </a:endParaRPr>
          </a:p>
        </p:txBody>
      </p:sp>
      <p:sp>
        <p:nvSpPr>
          <p:cNvPr id="8"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81901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130300" y="1738313"/>
            <a:ext cx="10918959" cy="3323987"/>
          </a:xfrm>
          <a:prstGeom prst="rect">
            <a:avLst/>
          </a:prstGeom>
          <a:noFill/>
          <a:ln w="9525">
            <a:noFill/>
            <a:miter lim="800000"/>
            <a:headEnd/>
            <a:tailEnd/>
          </a:ln>
        </p:spPr>
        <p:txBody>
          <a:bodyPr wrap="square">
            <a:spAutoFit/>
          </a:bodyPr>
          <a:lstStyle/>
          <a:p>
            <a:pPr marL="457200" indent="-457200">
              <a:lnSpc>
                <a:spcPct val="150000"/>
              </a:lnSpc>
              <a:buFont typeface="+mj-lt"/>
              <a:buAutoNum type="arabicPeriod" startAt="2"/>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 knowledge-based agent can combine general knowledge with current percepts to infer hidden aspects of the current state prior to selecting actions.” Is the statement true or </a:t>
            </a:r>
            <a:r>
              <a:rPr lang="en-US" sz="2000" dirty="0" smtClean="0">
                <a:latin typeface="Times New Roman" panose="02020603050405020304" pitchFamily="18" charset="0"/>
                <a:cs typeface="Times New Roman" panose="02020603050405020304" pitchFamily="18" charset="0"/>
              </a:rPr>
              <a:t>false?</a:t>
            </a:r>
          </a:p>
          <a:p>
            <a:pPr marL="1371600" lvl="2" indent="-457200">
              <a:lnSpc>
                <a:spcPct val="250000"/>
              </a:lnSpc>
              <a:buFont typeface="+mj-lt"/>
              <a:buAutoNum type="alphaLcPeriod"/>
            </a:pPr>
            <a:r>
              <a:rPr lang="en-US" sz="2000" dirty="0" smtClean="0">
                <a:latin typeface="Times New Roman" panose="02020603050405020304" pitchFamily="18" charset="0"/>
                <a:cs typeface="Times New Roman" panose="02020603050405020304" pitchFamily="18" charset="0"/>
              </a:rPr>
              <a:t>True</a:t>
            </a:r>
          </a:p>
          <a:p>
            <a:pPr marL="1371600" lvl="2" indent="-457200">
              <a:lnSpc>
                <a:spcPct val="250000"/>
              </a:lnSpc>
              <a:buFont typeface="+mj-lt"/>
              <a:buAutoNum type="alphaLcPeriod"/>
            </a:pPr>
            <a:r>
              <a:rPr lang="en-US" sz="2000" dirty="0" smtClean="0">
                <a:latin typeface="Times New Roman" panose="02020603050405020304" pitchFamily="18" charset="0"/>
                <a:cs typeface="Times New Roman" panose="02020603050405020304" pitchFamily="18" charset="0"/>
              </a:rPr>
              <a:t>False</a:t>
            </a:r>
          </a:p>
          <a:p>
            <a:pPr lvl="2">
              <a:lnSpc>
                <a:spcPct val="250000"/>
              </a:lnSpc>
            </a:pPr>
            <a:r>
              <a:rPr lang="en-US" sz="2000" b="1" dirty="0">
                <a:latin typeface="Times New Roman" panose="02020603050405020304" pitchFamily="18" charset="0"/>
                <a:cs typeface="Times New Roman" panose="02020603050405020304" pitchFamily="18" charset="0"/>
              </a:rPr>
              <a:t>Answer: </a:t>
            </a:r>
            <a:r>
              <a:rPr lang="en-US" sz="2000" b="1" dirty="0" smtClean="0">
                <a:latin typeface="Times New Roman" panose="02020603050405020304" pitchFamily="18" charset="0"/>
                <a:cs typeface="Times New Roman" panose="02020603050405020304" pitchFamily="18" charset="0"/>
              </a:rPr>
              <a:t>a</a:t>
            </a:r>
            <a:endParaRPr lang="en-GB" sz="2000" b="1"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245332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130300" y="1738313"/>
            <a:ext cx="10918959" cy="4555093"/>
          </a:xfrm>
          <a:prstGeom prst="rect">
            <a:avLst/>
          </a:prstGeom>
          <a:noFill/>
          <a:ln w="9525">
            <a:noFill/>
            <a:miter lim="800000"/>
            <a:headEnd/>
            <a:tailEnd/>
          </a:ln>
        </p:spPr>
        <p:txBody>
          <a:bodyPr wrap="square">
            <a:spAutoFit/>
          </a:bodyPr>
          <a:lstStyle/>
          <a:p>
            <a:pPr marL="457200" indent="-457200">
              <a:lnSpc>
                <a:spcPct val="150000"/>
              </a:lnSpc>
              <a:buFont typeface="+mj-lt"/>
              <a:buAutoNum type="arabicPeriod" startAt="3"/>
            </a:pPr>
            <a:r>
              <a:rPr lang="en-US" sz="2000" dirty="0">
                <a:latin typeface="Times New Roman" panose="02020603050405020304" pitchFamily="18" charset="0"/>
                <a:cs typeface="Times New Roman" panose="02020603050405020304" pitchFamily="18" charset="0"/>
              </a:rPr>
              <a:t>A) Knowledge base (KB) is consists of set of statements.</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Inference is deriving a new sentence from the </a:t>
            </a:r>
            <a:r>
              <a:rPr lang="en-US" sz="2000" dirty="0" smtClean="0">
                <a:latin typeface="Times New Roman" panose="02020603050405020304" pitchFamily="18" charset="0"/>
                <a:cs typeface="Times New Roman" panose="02020603050405020304" pitchFamily="18" charset="0"/>
              </a:rPr>
              <a:t>KB.</a:t>
            </a:r>
          </a:p>
          <a:p>
            <a:pPr lvl="1">
              <a:lnSpc>
                <a:spcPct val="150000"/>
              </a:lnSpc>
            </a:pPr>
            <a:r>
              <a:rPr lang="en-US" sz="2000" dirty="0" smtClean="0">
                <a:latin typeface="Times New Roman" panose="02020603050405020304" pitchFamily="18" charset="0"/>
                <a:cs typeface="Times New Roman" panose="02020603050405020304" pitchFamily="18" charset="0"/>
              </a:rPr>
              <a:t> 	Choose </a:t>
            </a:r>
            <a:r>
              <a:rPr lang="en-US" sz="2000" dirty="0">
                <a:latin typeface="Times New Roman" panose="02020603050405020304" pitchFamily="18" charset="0"/>
                <a:cs typeface="Times New Roman" panose="02020603050405020304" pitchFamily="18" charset="0"/>
              </a:rPr>
              <a:t>the correct </a:t>
            </a:r>
            <a:r>
              <a:rPr lang="en-US" sz="2000" dirty="0" smtClean="0">
                <a:latin typeface="Times New Roman" panose="02020603050405020304" pitchFamily="18" charset="0"/>
                <a:cs typeface="Times New Roman" panose="02020603050405020304" pitchFamily="18" charset="0"/>
              </a:rPr>
              <a:t>option.</a:t>
            </a: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is true, B is </a:t>
            </a:r>
            <a:r>
              <a:rPr lang="en-US" sz="2000" dirty="0" smtClean="0">
                <a:latin typeface="Times New Roman" panose="02020603050405020304" pitchFamily="18" charset="0"/>
                <a:cs typeface="Times New Roman" panose="02020603050405020304" pitchFamily="18" charset="0"/>
              </a:rPr>
              <a:t>true</a:t>
            </a: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is false, B is false </a:t>
            </a:r>
            <a:endParaRPr lang="en-US" sz="2000" dirty="0" smtClean="0">
              <a:latin typeface="Times New Roman" panose="02020603050405020304" pitchFamily="18" charset="0"/>
              <a:cs typeface="Times New Roman" panose="02020603050405020304" pitchFamily="18" charset="0"/>
            </a:endParaRP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is true, B is </a:t>
            </a:r>
            <a:r>
              <a:rPr lang="en-US" sz="2000" dirty="0" smtClean="0">
                <a:latin typeface="Times New Roman" panose="02020603050405020304" pitchFamily="18" charset="0"/>
                <a:cs typeface="Times New Roman" panose="02020603050405020304" pitchFamily="18" charset="0"/>
              </a:rPr>
              <a:t>false</a:t>
            </a: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is false, B is </a:t>
            </a:r>
            <a:r>
              <a:rPr lang="en-US" sz="2000" dirty="0" smtClean="0">
                <a:latin typeface="Times New Roman" panose="02020603050405020304" pitchFamily="18" charset="0"/>
                <a:cs typeface="Times New Roman" panose="02020603050405020304" pitchFamily="18" charset="0"/>
              </a:rPr>
              <a:t>true</a:t>
            </a:r>
          </a:p>
          <a:p>
            <a:pPr lvl="2">
              <a:lnSpc>
                <a:spcPct val="200000"/>
              </a:lnSpc>
            </a:pPr>
            <a:r>
              <a:rPr lang="en-US" sz="2000" b="1" dirty="0">
                <a:latin typeface="Times New Roman" panose="02020603050405020304" pitchFamily="18" charset="0"/>
                <a:cs typeface="Times New Roman" panose="02020603050405020304" pitchFamily="18" charset="0"/>
              </a:rPr>
              <a:t>Answer</a:t>
            </a:r>
            <a:r>
              <a:rPr lang="en-US" sz="2000" dirty="0"/>
              <a:t>: </a:t>
            </a:r>
            <a:r>
              <a:rPr lang="en-IN" sz="2000" dirty="0" smtClean="0"/>
              <a:t>a</a:t>
            </a:r>
            <a:endParaRPr lang="en-IN" sz="2000" dirty="0">
              <a:latin typeface="Helvetica" panose="020B0604020202020204" pitchFamily="34" charset="0"/>
              <a:cs typeface="Helvetica" panose="020B0604020202020204" pitchFamily="34" charset="0"/>
            </a:endParaRPr>
          </a:p>
        </p:txBody>
      </p:sp>
      <p:sp>
        <p:nvSpPr>
          <p:cNvPr id="7"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24661101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130300" y="1738313"/>
            <a:ext cx="10918959" cy="3537956"/>
          </a:xfrm>
          <a:prstGeom prst="rect">
            <a:avLst/>
          </a:prstGeom>
          <a:noFill/>
          <a:ln w="9525">
            <a:noFill/>
            <a:miter lim="800000"/>
            <a:headEnd/>
            <a:tailEnd/>
          </a:ln>
        </p:spPr>
        <p:txBody>
          <a:bodyPr wrap="square">
            <a:spAutoFit/>
          </a:bodyPr>
          <a:lstStyle/>
          <a:p>
            <a:pPr marL="457200" indent="-457200">
              <a:lnSpc>
                <a:spcPct val="150000"/>
              </a:lnSpc>
              <a:buFont typeface="+mj-lt"/>
              <a:buAutoNum type="arabicPeriod" startAt="4"/>
            </a:pPr>
            <a:r>
              <a:rPr lang="en-US" sz="2000" dirty="0" err="1" smtClean="0">
                <a:latin typeface="Times New Roman" panose="02020603050405020304" pitchFamily="18" charset="0"/>
                <a:cs typeface="Times New Roman" panose="02020603050405020304" pitchFamily="18" charset="0"/>
              </a:rPr>
              <a:t>Wumpus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World is a classic problem, best example of </a:t>
            </a:r>
            <a:r>
              <a:rPr lang="en-US" sz="2000" dirty="0" smtClean="0">
                <a:latin typeface="Times New Roman" panose="02020603050405020304" pitchFamily="18" charset="0"/>
                <a:cs typeface="Times New Roman" panose="02020603050405020304" pitchFamily="18" charset="0"/>
              </a:rPr>
              <a:t>_______.</a:t>
            </a: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 Single </a:t>
            </a:r>
            <a:r>
              <a:rPr lang="en-US" sz="2000" dirty="0">
                <a:latin typeface="Times New Roman" panose="02020603050405020304" pitchFamily="18" charset="0"/>
                <a:cs typeface="Times New Roman" panose="02020603050405020304" pitchFamily="18" charset="0"/>
              </a:rPr>
              <a:t>player </a:t>
            </a:r>
            <a:r>
              <a:rPr lang="en-US" sz="2000" dirty="0" smtClean="0">
                <a:latin typeface="Times New Roman" panose="02020603050405020304" pitchFamily="18" charset="0"/>
                <a:cs typeface="Times New Roman" panose="02020603050405020304" pitchFamily="18" charset="0"/>
              </a:rPr>
              <a:t>Game</a:t>
            </a: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Two </a:t>
            </a:r>
            <a:r>
              <a:rPr lang="en-US" sz="2000" dirty="0">
                <a:latin typeface="Times New Roman" panose="02020603050405020304" pitchFamily="18" charset="0"/>
                <a:cs typeface="Times New Roman" panose="02020603050405020304" pitchFamily="18" charset="0"/>
              </a:rPr>
              <a:t>player </a:t>
            </a:r>
            <a:r>
              <a:rPr lang="en-US" sz="2000" dirty="0" smtClean="0">
                <a:latin typeface="Times New Roman" panose="02020603050405020304" pitchFamily="18" charset="0"/>
                <a:cs typeface="Times New Roman" panose="02020603050405020304" pitchFamily="18" charset="0"/>
              </a:rPr>
              <a:t>Game</a:t>
            </a:r>
            <a:endParaRPr lang="en-US" sz="2000" dirty="0">
              <a:latin typeface="Times New Roman" panose="02020603050405020304" pitchFamily="18" charset="0"/>
              <a:cs typeface="Times New Roman" panose="02020603050405020304" pitchFamily="18" charset="0"/>
            </a:endParaRP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Reasoning </a:t>
            </a:r>
            <a:r>
              <a:rPr lang="en-US" sz="2000" dirty="0">
                <a:latin typeface="Times New Roman" panose="02020603050405020304" pitchFamily="18" charset="0"/>
                <a:cs typeface="Times New Roman" panose="02020603050405020304" pitchFamily="18" charset="0"/>
              </a:rPr>
              <a:t>with </a:t>
            </a:r>
            <a:r>
              <a:rPr lang="en-US" sz="2000" dirty="0" smtClean="0">
                <a:latin typeface="Times New Roman" panose="02020603050405020304" pitchFamily="18" charset="0"/>
                <a:cs typeface="Times New Roman" panose="02020603050405020304" pitchFamily="18" charset="0"/>
              </a:rPr>
              <a:t>Knowledge</a:t>
            </a: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Knowledge </a:t>
            </a:r>
            <a:r>
              <a:rPr lang="en-US" sz="2000" dirty="0">
                <a:latin typeface="Times New Roman" panose="02020603050405020304" pitchFamily="18" charset="0"/>
                <a:cs typeface="Times New Roman" panose="02020603050405020304" pitchFamily="18" charset="0"/>
              </a:rPr>
              <a:t>based </a:t>
            </a:r>
            <a:r>
              <a:rPr lang="en-US" sz="2000" dirty="0" smtClean="0">
                <a:latin typeface="Times New Roman" panose="02020603050405020304" pitchFamily="18" charset="0"/>
                <a:cs typeface="Times New Roman" panose="02020603050405020304" pitchFamily="18" charset="0"/>
              </a:rPr>
              <a:t>Game</a:t>
            </a:r>
          </a:p>
          <a:p>
            <a:pPr marL="914400" lvl="3">
              <a:lnSpc>
                <a:spcPct val="200000"/>
              </a:lnSpc>
            </a:pPr>
            <a:r>
              <a:rPr lang="en-US" sz="2000" b="1" dirty="0">
                <a:latin typeface="Times New Roman" panose="02020603050405020304" pitchFamily="18" charset="0"/>
                <a:cs typeface="Times New Roman" panose="02020603050405020304" pitchFamily="18" charset="0"/>
              </a:rPr>
              <a:t>Answer: </a:t>
            </a:r>
            <a:r>
              <a:rPr lang="en-US" sz="2000" b="1" dirty="0" smtClean="0">
                <a:latin typeface="Times New Roman" panose="02020603050405020304" pitchFamily="18" charset="0"/>
                <a:cs typeface="Times New Roman" panose="02020603050405020304" pitchFamily="18" charset="0"/>
              </a:rPr>
              <a:t>C</a:t>
            </a:r>
            <a:endParaRPr lang="en-GB" sz="2000" b="1"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314909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130300" y="1738313"/>
            <a:ext cx="10918959" cy="3139321"/>
          </a:xfrm>
          <a:prstGeom prst="rect">
            <a:avLst/>
          </a:prstGeom>
          <a:noFill/>
          <a:ln w="9525">
            <a:noFill/>
            <a:miter lim="800000"/>
            <a:headEnd/>
            <a:tailEnd/>
          </a:ln>
        </p:spPr>
        <p:txBody>
          <a:bodyPr wrap="square">
            <a:spAutoFit/>
          </a:bodyPr>
          <a:lstStyle/>
          <a:p>
            <a:pPr marL="457200" indent="-457200">
              <a:lnSpc>
                <a:spcPct val="150000"/>
              </a:lnSpc>
              <a:buFont typeface="+mj-lt"/>
              <a:buAutoNum type="arabicPeriod" startAt="5"/>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The rule of Universal Instantiation (UI for short) says that we can infer any sentence obtained by substituting a ground term (a term without variables) for the variable.” Is the statement true or </a:t>
            </a:r>
            <a:r>
              <a:rPr lang="en-US" sz="2000" dirty="0" smtClean="0">
                <a:latin typeface="Times New Roman" panose="02020603050405020304" pitchFamily="18" charset="0"/>
                <a:cs typeface="Times New Roman" panose="02020603050405020304" pitchFamily="18" charset="0"/>
              </a:rPr>
              <a:t>false?</a:t>
            </a: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True</a:t>
            </a: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False</a:t>
            </a:r>
          </a:p>
          <a:p>
            <a:pPr lvl="2">
              <a:lnSpc>
                <a:spcPct val="200000"/>
              </a:lnSpc>
            </a:pPr>
            <a:r>
              <a:rPr lang="en-US" sz="2000" b="1" dirty="0" smtClean="0">
                <a:latin typeface="Times New Roman" panose="02020603050405020304" pitchFamily="18" charset="0"/>
                <a:cs typeface="Times New Roman" panose="02020603050405020304" pitchFamily="18" charset="0"/>
              </a:rPr>
              <a:t>Answer</a:t>
            </a:r>
            <a:r>
              <a:rPr lang="en-US"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a:t>
            </a:r>
          </a:p>
          <a:p>
            <a:pPr marL="0" lvl="1"/>
            <a:endParaRPr lang="en-GB" dirty="0"/>
          </a:p>
        </p:txBody>
      </p:sp>
      <p:sp>
        <p:nvSpPr>
          <p:cNvPr id="7"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423070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130300" y="1738313"/>
            <a:ext cx="10918959" cy="3191708"/>
          </a:xfrm>
          <a:prstGeom prst="rect">
            <a:avLst/>
          </a:prstGeom>
          <a:noFill/>
          <a:ln w="9525">
            <a:noFill/>
            <a:miter lim="800000"/>
            <a:headEnd/>
            <a:tailEnd/>
          </a:ln>
        </p:spPr>
        <p:txBody>
          <a:bodyPr wrap="square">
            <a:spAutoFit/>
          </a:bodyPr>
          <a:lstStyle/>
          <a:p>
            <a:pPr marL="457200" indent="-457200">
              <a:lnSpc>
                <a:spcPct val="150000"/>
              </a:lnSpc>
              <a:buFont typeface="+mj-lt"/>
              <a:buAutoNum type="arabicPeriod" startAt="6"/>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 knowledge engineer has the job of extracting knowledge from an expert and building the expert system knowledge base.” Is the statement true or </a:t>
            </a:r>
            <a:r>
              <a:rPr lang="en-US" sz="2000" dirty="0" smtClean="0">
                <a:latin typeface="Times New Roman" panose="02020603050405020304" pitchFamily="18" charset="0"/>
                <a:cs typeface="Times New Roman" panose="02020603050405020304" pitchFamily="18" charset="0"/>
              </a:rPr>
              <a:t>false?</a:t>
            </a:r>
          </a:p>
          <a:p>
            <a:pPr marL="1371600" lvl="2" indent="-457200">
              <a:lnSpc>
                <a:spcPct val="250000"/>
              </a:lnSpc>
              <a:buFont typeface="+mj-lt"/>
              <a:buAutoNum type="alphaLcPeriod"/>
            </a:pPr>
            <a:r>
              <a:rPr lang="en-US" sz="2000" dirty="0" smtClean="0">
                <a:latin typeface="Times New Roman" panose="02020603050405020304" pitchFamily="18" charset="0"/>
                <a:cs typeface="Times New Roman" panose="02020603050405020304" pitchFamily="18" charset="0"/>
              </a:rPr>
              <a:t>True</a:t>
            </a:r>
          </a:p>
          <a:p>
            <a:pPr marL="1371600" lvl="2" indent="-457200">
              <a:lnSpc>
                <a:spcPct val="250000"/>
              </a:lnSpc>
              <a:buFont typeface="+mj-lt"/>
              <a:buAutoNum type="alphaLcPeriod"/>
            </a:pPr>
            <a:r>
              <a:rPr lang="en-US" sz="2000" dirty="0" smtClean="0">
                <a:latin typeface="Times New Roman" panose="02020603050405020304" pitchFamily="18" charset="0"/>
                <a:cs typeface="Times New Roman" panose="02020603050405020304" pitchFamily="18" charset="0"/>
              </a:rPr>
              <a:t>False</a:t>
            </a:r>
          </a:p>
          <a:p>
            <a:pPr marL="914400" lvl="3">
              <a:lnSpc>
                <a:spcPct val="250000"/>
              </a:lnSpc>
            </a:pPr>
            <a:r>
              <a:rPr lang="en-US"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16617658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130300" y="1738313"/>
            <a:ext cx="10918959" cy="3631763"/>
          </a:xfrm>
          <a:prstGeom prst="rect">
            <a:avLst/>
          </a:prstGeom>
          <a:noFill/>
          <a:ln w="9525">
            <a:noFill/>
            <a:miter lim="800000"/>
            <a:headEnd/>
            <a:tailEnd/>
          </a:ln>
        </p:spPr>
        <p:txBody>
          <a:bodyPr wrap="square">
            <a:spAutoFit/>
          </a:bodyPr>
          <a:lstStyle/>
          <a:p>
            <a:pPr marL="457200" indent="-457200">
              <a:lnSpc>
                <a:spcPct val="150000"/>
              </a:lnSpc>
              <a:buFont typeface="+mj-lt"/>
              <a:buAutoNum type="arabicPeriod" startAt="7"/>
            </a:pPr>
            <a:r>
              <a:rPr lang="en-US" sz="2000" dirty="0" smtClean="0">
                <a:latin typeface="Times New Roman" panose="02020603050405020304" pitchFamily="18" charset="0"/>
                <a:cs typeface="Times New Roman" panose="02020603050405020304" pitchFamily="18" charset="0"/>
              </a:rPr>
              <a:t>Uncertainty </a:t>
            </a:r>
            <a:r>
              <a:rPr lang="en-US" sz="2000" dirty="0">
                <a:latin typeface="Times New Roman" panose="02020603050405020304" pitchFamily="18" charset="0"/>
                <a:cs typeface="Times New Roman" panose="02020603050405020304" pitchFamily="18" charset="0"/>
              </a:rPr>
              <a:t>arises in the </a:t>
            </a:r>
            <a:r>
              <a:rPr lang="en-US" sz="2000" dirty="0" err="1">
                <a:latin typeface="Times New Roman" panose="02020603050405020304" pitchFamily="18" charset="0"/>
                <a:cs typeface="Times New Roman" panose="02020603050405020304" pitchFamily="18" charset="0"/>
              </a:rPr>
              <a:t>wumpus</a:t>
            </a:r>
            <a:r>
              <a:rPr lang="en-US" sz="2000" dirty="0">
                <a:latin typeface="Times New Roman" panose="02020603050405020304" pitchFamily="18" charset="0"/>
                <a:cs typeface="Times New Roman" panose="02020603050405020304" pitchFamily="18" charset="0"/>
              </a:rPr>
              <a:t> world because the agent’s sensors give only </a:t>
            </a:r>
            <a:r>
              <a:rPr lang="en-US" sz="2000" dirty="0" smtClean="0">
                <a:latin typeface="Times New Roman" panose="02020603050405020304" pitchFamily="18" charset="0"/>
                <a:cs typeface="Times New Roman" panose="02020603050405020304" pitchFamily="18" charset="0"/>
              </a:rPr>
              <a:t>___________.</a:t>
            </a: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Full </a:t>
            </a:r>
            <a:r>
              <a:rPr lang="en-US" sz="2000" dirty="0">
                <a:latin typeface="Times New Roman" panose="02020603050405020304" pitchFamily="18" charset="0"/>
                <a:cs typeface="Times New Roman" panose="02020603050405020304" pitchFamily="18" charset="0"/>
              </a:rPr>
              <a:t>&amp; Global </a:t>
            </a:r>
            <a:r>
              <a:rPr lang="en-US" sz="2000" dirty="0" smtClean="0">
                <a:latin typeface="Times New Roman" panose="02020603050405020304" pitchFamily="18" charset="0"/>
                <a:cs typeface="Times New Roman" panose="02020603050405020304" pitchFamily="18" charset="0"/>
              </a:rPr>
              <a:t>Information</a:t>
            </a: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Partial </a:t>
            </a:r>
            <a:r>
              <a:rPr lang="en-US" sz="2000" dirty="0">
                <a:latin typeface="Times New Roman" panose="02020603050405020304" pitchFamily="18" charset="0"/>
                <a:cs typeface="Times New Roman" panose="02020603050405020304" pitchFamily="18" charset="0"/>
              </a:rPr>
              <a:t>&amp; Global </a:t>
            </a:r>
            <a:r>
              <a:rPr lang="en-US" sz="2000" dirty="0" smtClean="0">
                <a:latin typeface="Times New Roman" panose="02020603050405020304" pitchFamily="18" charset="0"/>
                <a:cs typeface="Times New Roman" panose="02020603050405020304" pitchFamily="18" charset="0"/>
              </a:rPr>
              <a:t>Information</a:t>
            </a: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Partial </a:t>
            </a:r>
            <a:r>
              <a:rPr lang="en-US" sz="2000" dirty="0">
                <a:latin typeface="Times New Roman" panose="02020603050405020304" pitchFamily="18" charset="0"/>
                <a:cs typeface="Times New Roman" panose="02020603050405020304" pitchFamily="18" charset="0"/>
              </a:rPr>
              <a:t>&amp; Local </a:t>
            </a:r>
            <a:r>
              <a:rPr lang="en-US" sz="2000" dirty="0" smtClean="0">
                <a:latin typeface="Times New Roman" panose="02020603050405020304" pitchFamily="18" charset="0"/>
                <a:cs typeface="Times New Roman" panose="02020603050405020304" pitchFamily="18" charset="0"/>
              </a:rPr>
              <a:t>Information</a:t>
            </a:r>
          </a:p>
          <a:p>
            <a:pPr marL="1371600" lvl="2" indent="-457200">
              <a:lnSpc>
                <a:spcPct val="200000"/>
              </a:lnSpc>
              <a:buFont typeface="+mj-lt"/>
              <a:buAutoNum type="alphaLcPeriod"/>
            </a:pPr>
            <a:r>
              <a:rPr lang="en-US" sz="2000" dirty="0" smtClean="0">
                <a:latin typeface="Times New Roman" panose="02020603050405020304" pitchFamily="18" charset="0"/>
                <a:cs typeface="Times New Roman" panose="02020603050405020304" pitchFamily="18" charset="0"/>
              </a:rPr>
              <a:t>Full </a:t>
            </a:r>
            <a:r>
              <a:rPr lang="en-US" sz="2000" dirty="0">
                <a:latin typeface="Times New Roman" panose="02020603050405020304" pitchFamily="18" charset="0"/>
                <a:cs typeface="Times New Roman" panose="02020603050405020304" pitchFamily="18" charset="0"/>
              </a:rPr>
              <a:t>&amp; Local </a:t>
            </a:r>
            <a:r>
              <a:rPr lang="en-US" sz="2000" dirty="0" err="1" smtClean="0">
                <a:latin typeface="Times New Roman" panose="02020603050405020304" pitchFamily="18" charset="0"/>
                <a:cs typeface="Times New Roman" panose="02020603050405020304" pitchFamily="18" charset="0"/>
              </a:rPr>
              <a:t>Informatio</a:t>
            </a:r>
            <a:endParaRPr lang="en-US" sz="2000" dirty="0" smtClean="0">
              <a:latin typeface="Times New Roman" panose="02020603050405020304" pitchFamily="18" charset="0"/>
              <a:cs typeface="Times New Roman" panose="02020603050405020304" pitchFamily="18" charset="0"/>
            </a:endParaRPr>
          </a:p>
          <a:p>
            <a:pPr lvl="2">
              <a:lnSpc>
                <a:spcPct val="200000"/>
              </a:lnSpc>
            </a:pPr>
            <a:r>
              <a:rPr lang="en-US" sz="2000" b="1" dirty="0" smtClean="0">
                <a:latin typeface="Times New Roman" panose="02020603050405020304" pitchFamily="18" charset="0"/>
                <a:cs typeface="Times New Roman" panose="02020603050405020304" pitchFamily="18" charset="0"/>
              </a:rPr>
              <a:t>Answer</a:t>
            </a:r>
            <a:r>
              <a:rPr lang="en-US"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c</a:t>
            </a:r>
            <a:endParaRPr lang="en-IN" sz="2000" b="1" dirty="0">
              <a:latin typeface="Times New Roman" panose="02020603050405020304" pitchFamily="18" charset="0"/>
              <a:cs typeface="Times New Roman" panose="02020603050405020304" pitchFamily="18" charset="0"/>
            </a:endParaRPr>
          </a:p>
        </p:txBody>
      </p:sp>
      <p:sp>
        <p:nvSpPr>
          <p:cNvPr id="9"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Self Assessment Questions</a:t>
            </a:r>
          </a:p>
        </p:txBody>
      </p:sp>
    </p:spTree>
    <p:custDataLst>
      <p:tags r:id="rId1"/>
    </p:custDataLst>
    <p:extLst>
      <p:ext uri="{BB962C8B-B14F-4D97-AF65-F5344CB8AC3E}">
        <p14:creationId xmlns:p14="http://schemas.microsoft.com/office/powerpoint/2010/main" val="34214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407988" y="1265238"/>
            <a:ext cx="11834812" cy="461962"/>
          </a:xfrm>
          <a:prstGeom prst="rect">
            <a:avLst/>
          </a:prstGeom>
          <a:noFill/>
          <a:ln w="9525">
            <a:noFill/>
            <a:miter lim="800000"/>
            <a:headEnd/>
            <a:tailEnd/>
          </a:ln>
        </p:spPr>
        <p:txBody>
          <a:bodyPr>
            <a:spAutoFit/>
          </a:bodyPr>
          <a:lstStyle/>
          <a:p>
            <a:pPr marL="358775" lvl="4"/>
            <a:r>
              <a:rPr lang="en-US" altLang="en-US" sz="2400" b="1">
                <a:latin typeface="Times New Roman" pitchFamily="18" charset="0"/>
                <a:cs typeface="Times New Roman" pitchFamily="18" charset="0"/>
              </a:rPr>
              <a:t>Outcomes:</a:t>
            </a:r>
          </a:p>
        </p:txBody>
      </p:sp>
      <p:sp>
        <p:nvSpPr>
          <p:cNvPr id="18435" name="Rectangle 4"/>
          <p:cNvSpPr>
            <a:spLocks noChangeArrowheads="1"/>
          </p:cNvSpPr>
          <p:nvPr/>
        </p:nvSpPr>
        <p:spPr bwMode="auto">
          <a:xfrm>
            <a:off x="1130300" y="1738313"/>
            <a:ext cx="10069513" cy="2400657"/>
          </a:xfrm>
          <a:prstGeom prst="rect">
            <a:avLst/>
          </a:prstGeom>
          <a:noFill/>
          <a:ln w="9525">
            <a:noFill/>
            <a:miter lim="800000"/>
            <a:headEnd/>
            <a:tailEnd/>
          </a:ln>
        </p:spPr>
        <p:txBody>
          <a:bodyPr>
            <a:spAutoFit/>
          </a:bodyPr>
          <a:lstStyle/>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Apply basic principles of AI in solutions that require problem solving, inference, perception, knowledge representation, and learning. </a:t>
            </a:r>
          </a:p>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Demonstrate awareness and a fundamental understanding of various applications of AI techniques in intelligent agents, expert systems, artificial neural networks and other machine learning models. </a:t>
            </a:r>
          </a:p>
        </p:txBody>
      </p:sp>
      <p:sp>
        <p:nvSpPr>
          <p:cNvPr id="5" name="Rectangle 1"/>
          <p:cNvSpPr>
            <a:spLocks noChangeArrowheads="1"/>
          </p:cNvSpPr>
          <p:nvPr/>
        </p:nvSpPr>
        <p:spPr bwMode="auto">
          <a:xfrm>
            <a:off x="203200" y="377825"/>
            <a:ext cx="5000625"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12700" fontAlgn="auto">
              <a:spcBef>
                <a:spcPts val="0"/>
              </a:spcBef>
              <a:spcAft>
                <a:spcPts val="0"/>
              </a:spcAft>
              <a:buNone/>
              <a:defRPr/>
            </a:pPr>
            <a:r>
              <a:rPr lang="en-US" sz="2400" b="1" spc="-20" dirty="0">
                <a:latin typeface="Helvetica" panose="020B0604020202020204" pitchFamily="2" charset="0"/>
                <a:cs typeface="Arial" panose="020B0604020202020204" pitchFamily="34" charset="0"/>
              </a:rPr>
              <a:t>Knowledge and Reasoning </a:t>
            </a:r>
            <a:endParaRPr lang="en-US" sz="2400" b="1" spc="-25" dirty="0">
              <a:latin typeface="Helvetica" panose="020B0604020202020204" pitchFamily="2" charset="0"/>
              <a:cs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130300" y="1738313"/>
            <a:ext cx="10918959" cy="5170646"/>
          </a:xfrm>
          <a:prstGeom prst="rect">
            <a:avLst/>
          </a:prstGeom>
          <a:noFill/>
          <a:ln w="9525">
            <a:noFill/>
            <a:miter lim="800000"/>
            <a:headEnd/>
            <a:tailEnd/>
          </a:ln>
        </p:spPr>
        <p:txBody>
          <a:bodyPr wrap="square">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Consider </a:t>
            </a:r>
            <a:r>
              <a:rPr lang="en-US" sz="2000" dirty="0">
                <a:latin typeface="Times New Roman" panose="02020603050405020304" pitchFamily="18" charset="0"/>
                <a:cs typeface="Times New Roman" panose="02020603050405020304" pitchFamily="18" charset="0"/>
              </a:rPr>
              <a:t>three blocks A, B and C which can be stacked on top of each other, or on a table, for instance, in conﬁgurations like the following:</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problem, we do not move the blocks around, but rather consider a ﬁxed conﬁguration of the blocks. In such a conﬁguration, let SA,B be a proposition symbol representing the fact that A is stacked above B, and similarly deﬁne SB,A, SA,C, SC,A, SB,C and SC,B. For instance, in the ﬁgure on the left, SC,A would be the only one of these symbols that is true. In the ﬁgure on the right, the only true symbols are SA,B, SB,C and SA,C. For parts (a-d) below, be sure to explicitly list all of the required clauses or sentences. Do not just give examples of a general pattern.</a:t>
            </a:r>
          </a:p>
          <a:p>
            <a:pPr>
              <a:lnSpc>
                <a:spcPct val="150000"/>
              </a:lnSpc>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4"/>
          <a:srcRect/>
          <a:stretch>
            <a:fillRect/>
          </a:stretch>
        </p:blipFill>
        <p:spPr bwMode="auto">
          <a:xfrm>
            <a:off x="2042340" y="2677086"/>
            <a:ext cx="5357966" cy="914400"/>
          </a:xfrm>
          <a:prstGeom prst="rect">
            <a:avLst/>
          </a:prstGeom>
          <a:noFill/>
          <a:ln w="9525">
            <a:noFill/>
            <a:miter lim="800000"/>
            <a:headEnd/>
            <a:tailEnd/>
          </a:ln>
          <a:effectLst/>
        </p:spPr>
      </p:pic>
      <p:sp>
        <p:nvSpPr>
          <p:cNvPr id="7"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Assignment</a:t>
            </a:r>
          </a:p>
        </p:txBody>
      </p:sp>
    </p:spTree>
    <p:custDataLst>
      <p:tags r:id="rId1"/>
    </p:custDataLst>
    <p:extLst>
      <p:ext uri="{BB962C8B-B14F-4D97-AF65-F5344CB8AC3E}">
        <p14:creationId xmlns:p14="http://schemas.microsoft.com/office/powerpoint/2010/main" val="22151271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130300" y="1738313"/>
            <a:ext cx="10563717" cy="3785652"/>
          </a:xfrm>
          <a:prstGeom prst="rect">
            <a:avLst/>
          </a:prstGeom>
          <a:noFill/>
          <a:ln w="9525">
            <a:noFill/>
            <a:miter lim="800000"/>
            <a:headEnd/>
            <a:tailEnd/>
          </a:ln>
        </p:spPr>
        <p:txBody>
          <a:bodyPr wrap="square">
            <a:spAutoFit/>
          </a:bodyPr>
          <a:lstStyle/>
          <a:p>
            <a:pPr marL="457200" indent="-457200">
              <a:lnSpc>
                <a:spcPct val="150000"/>
              </a:lnSpc>
              <a:buFont typeface="+mj-lt"/>
              <a:buAutoNum type="alphaLcPeriod"/>
            </a:pPr>
            <a:r>
              <a:rPr lang="en-US" sz="2000" dirty="0" smtClean="0">
                <a:latin typeface="Times New Roman" panose="02020603050405020304" pitchFamily="18" charset="0"/>
                <a:cs typeface="Times New Roman" panose="02020603050405020304" pitchFamily="18" charset="0"/>
              </a:rPr>
              <a:t>Show </a:t>
            </a:r>
            <a:r>
              <a:rPr lang="en-US" sz="2000" dirty="0">
                <a:latin typeface="Times New Roman" panose="02020603050405020304" pitchFamily="18" charset="0"/>
                <a:cs typeface="Times New Roman" panose="02020603050405020304" pitchFamily="18" charset="0"/>
              </a:rPr>
              <a:t>how to represent using propositional logic the fact that if one block is stacked above another, </a:t>
            </a:r>
            <a:r>
              <a:rPr lang="en-US" sz="2000" dirty="0" smtClean="0">
                <a:latin typeface="Times New Roman" panose="02020603050405020304" pitchFamily="18" charset="0"/>
                <a:cs typeface="Times New Roman" panose="02020603050405020304" pitchFamily="18" charset="0"/>
              </a:rPr>
              <a:t>then the </a:t>
            </a:r>
            <a:r>
              <a:rPr lang="en-US" sz="2000" dirty="0">
                <a:latin typeface="Times New Roman" panose="02020603050405020304" pitchFamily="18" charset="0"/>
                <a:cs typeface="Times New Roman" panose="02020603050405020304" pitchFamily="18" charset="0"/>
              </a:rPr>
              <a:t>second cannot be above the ﬁrst (for instance, if A is above B, then B cannot be above A</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lphaLcPeriod"/>
            </a:pPr>
            <a:r>
              <a:rPr lang="en-US" sz="2000" dirty="0" smtClean="0">
                <a:latin typeface="Times New Roman" panose="02020603050405020304" pitchFamily="18" charset="0"/>
                <a:cs typeface="Times New Roman" panose="02020603050405020304" pitchFamily="18" charset="0"/>
              </a:rPr>
              <a:t>Show </a:t>
            </a:r>
            <a:r>
              <a:rPr lang="en-US" sz="2000" dirty="0">
                <a:latin typeface="Times New Roman" panose="02020603050405020304" pitchFamily="18" charset="0"/>
                <a:cs typeface="Times New Roman" panose="02020603050405020304" pitchFamily="18" charset="0"/>
              </a:rPr>
              <a:t>how to represent the fact that if one block is stacked above a second block, which is in turn stacked above a third block, then the ﬁrst block must be stacked above the third block (for instance, if A is above B, and B is above C, then A must be above C</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lphaLcPeriod"/>
            </a:pPr>
            <a:r>
              <a:rPr lang="en-US" sz="2000" dirty="0" smtClean="0">
                <a:latin typeface="Times New Roman" panose="02020603050405020304" pitchFamily="18" charset="0"/>
                <a:cs typeface="Times New Roman" panose="02020603050405020304" pitchFamily="18" charset="0"/>
              </a:rPr>
              <a:t>Show </a:t>
            </a:r>
            <a:r>
              <a:rPr lang="en-US" sz="2000" dirty="0">
                <a:latin typeface="Times New Roman" panose="02020603050405020304" pitchFamily="18" charset="0"/>
                <a:cs typeface="Times New Roman" panose="02020603050405020304" pitchFamily="18" charset="0"/>
              </a:rPr>
              <a:t>how to represent the proposition that at least one block must have no blocks stacked above it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Assignment</a:t>
            </a:r>
          </a:p>
        </p:txBody>
      </p:sp>
    </p:spTree>
    <p:custDataLst>
      <p:tags r:id="rId1"/>
    </p:custDataLst>
    <p:extLst>
      <p:ext uri="{BB962C8B-B14F-4D97-AF65-F5344CB8AC3E}">
        <p14:creationId xmlns:p14="http://schemas.microsoft.com/office/powerpoint/2010/main" val="1677423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130300" y="1738313"/>
            <a:ext cx="10563717" cy="2345322"/>
          </a:xfrm>
          <a:prstGeom prst="rect">
            <a:avLst/>
          </a:prstGeom>
          <a:noFill/>
          <a:ln w="9525">
            <a:noFill/>
            <a:miter lim="800000"/>
            <a:headEnd/>
            <a:tailEnd/>
          </a:ln>
        </p:spPr>
        <p:txBody>
          <a:bodyPr wrap="square">
            <a:spAutoFit/>
          </a:bodyPr>
          <a:lstStyle/>
          <a:p>
            <a:pPr marL="457200" indent="-457200">
              <a:lnSpc>
                <a:spcPct val="150000"/>
              </a:lnSpc>
              <a:buFont typeface="+mj-lt"/>
              <a:buAutoNum type="alphaLcPeriod"/>
            </a:pPr>
            <a:r>
              <a:rPr lang="en-US" sz="2000" dirty="0">
                <a:latin typeface="Times New Roman" panose="02020603050405020304" pitchFamily="18" charset="0"/>
                <a:cs typeface="Times New Roman" panose="02020603050405020304" pitchFamily="18" charset="0"/>
              </a:rPr>
              <a:t>Let KB denote the conjunction of sentences in parts (a) and (b), and let α denote the sentence (or conjunction of sentences) in part (c). Convert KB ∧ ¬α to CNF and list all of its clauses.</a:t>
            </a:r>
          </a:p>
          <a:p>
            <a:pPr marL="457200" indent="-457200">
              <a:lnSpc>
                <a:spcPct val="150000"/>
              </a:lnSpc>
              <a:buFont typeface="+mj-lt"/>
              <a:buAutoNum type="alphaLcPeriod"/>
            </a:pPr>
            <a:r>
              <a:rPr lang="en-US" sz="2000" dirty="0">
                <a:latin typeface="Times New Roman" panose="02020603050405020304" pitchFamily="18" charset="0"/>
                <a:cs typeface="Times New Roman" panose="02020603050405020304" pitchFamily="18" charset="0"/>
              </a:rPr>
              <a:t>Choose three pairs of clauses from part (d) that are eligible for resolution and show the result of resolving them. (Be sure to indicate which pairs you are resolving). Do not pick pairs that yield tautologies.</a:t>
            </a:r>
            <a:endParaRPr lang="en-US" sz="2000"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Assignment</a:t>
            </a:r>
          </a:p>
        </p:txBody>
      </p:sp>
    </p:spTree>
    <p:custDataLst>
      <p:tags r:id="rId1"/>
    </p:custDataLst>
    <p:extLst>
      <p:ext uri="{BB962C8B-B14F-4D97-AF65-F5344CB8AC3E}">
        <p14:creationId xmlns:p14="http://schemas.microsoft.com/office/powerpoint/2010/main" val="2492306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545882130"/>
              </p:ext>
            </p:extLst>
          </p:nvPr>
        </p:nvGraphicFramePr>
        <p:xfrm>
          <a:off x="1174054" y="1875277"/>
          <a:ext cx="10519963" cy="4492151"/>
        </p:xfrm>
        <a:graphic>
          <a:graphicData uri="http://schemas.openxmlformats.org/drawingml/2006/table">
            <a:tbl>
              <a:tblPr firstRow="1" bandRow="1">
                <a:tableStyleId>{5A111915-BE36-4E01-A7E5-04B1672EAD32}</a:tableStyleId>
              </a:tblPr>
              <a:tblGrid>
                <a:gridCol w="3179293">
                  <a:extLst>
                    <a:ext uri="{9D8B030D-6E8A-4147-A177-3AD203B41FA5}">
                      <a16:colId xmlns:a16="http://schemas.microsoft.com/office/drawing/2014/main" val="20000"/>
                    </a:ext>
                  </a:extLst>
                </a:gridCol>
                <a:gridCol w="4538919">
                  <a:extLst>
                    <a:ext uri="{9D8B030D-6E8A-4147-A177-3AD203B41FA5}">
                      <a16:colId xmlns:a16="http://schemas.microsoft.com/office/drawing/2014/main" val="20001"/>
                    </a:ext>
                  </a:extLst>
                </a:gridCol>
                <a:gridCol w="2801751">
                  <a:extLst>
                    <a:ext uri="{9D8B030D-6E8A-4147-A177-3AD203B41FA5}">
                      <a16:colId xmlns:a16="http://schemas.microsoft.com/office/drawing/2014/main" val="20002"/>
                    </a:ext>
                  </a:extLst>
                </a:gridCol>
              </a:tblGrid>
              <a:tr h="546125">
                <a:tc>
                  <a:txBody>
                    <a:bodyPr/>
                    <a:lstStyle/>
                    <a:p>
                      <a:r>
                        <a:rPr lang="en-IN" sz="1800" dirty="0">
                          <a:latin typeface="Times New Roman" panose="02020603050405020304" pitchFamily="18" charset="0"/>
                          <a:cs typeface="Times New Roman" panose="02020603050405020304" pitchFamily="18" charset="0"/>
                        </a:rPr>
                        <a:t>Topic</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URL</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Notes</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081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Knowledge and Reasoning</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400" kern="1200" dirty="0">
                          <a:solidFill>
                            <a:schemeClr val="tx1"/>
                          </a:solidFill>
                          <a:latin typeface="+mn-lt"/>
                          <a:ea typeface="+mn-ea"/>
                          <a:cs typeface="+mn-cs"/>
                          <a:hlinkClick r:id="rId4"/>
                        </a:rPr>
                        <a:t>https://en.wikipedia.org/wiki/Artificial_intelligence</a:t>
                      </a:r>
                      <a:r>
                        <a:rPr lang="en-IN" sz="1400" kern="1200" dirty="0">
                          <a:solidFill>
                            <a:schemeClr val="tx1"/>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Outline knowledge</a:t>
                      </a:r>
                      <a:r>
                        <a:rPr lang="en-US" sz="1400" baseline="0" dirty="0">
                          <a:effectLst/>
                          <a:latin typeface="Calibri" panose="020F0502020204030204" pitchFamily="34" charset="0"/>
                          <a:ea typeface="Calibri" panose="020F0502020204030204" pitchFamily="34" charset="0"/>
                          <a:cs typeface="Calibri" panose="020F0502020204030204" pitchFamily="34" charset="0"/>
                        </a:rPr>
                        <a:t> and reasoning strategies with their representation.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241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Knowledge Agent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Prepositional Logic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First order logic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Wumpus</a:t>
                      </a: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world</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400" kern="1200" dirty="0">
                          <a:solidFill>
                            <a:schemeClr val="tx1"/>
                          </a:solidFill>
                          <a:latin typeface="+mn-lt"/>
                          <a:ea typeface="+mn-ea"/>
                          <a:cs typeface="+mn-cs"/>
                          <a:hlinkClick r:id="rId5"/>
                        </a:rPr>
                        <a:t>https://www.javatpoint.com/knowledge-based-agent-in-ai</a:t>
                      </a:r>
                      <a:r>
                        <a:rPr lang="en-IN" sz="1400" kern="1200" dirty="0">
                          <a:solidFill>
                            <a:schemeClr val="tx1"/>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Explains the idea of what is knowledge based agent , prepositional logic and how they</a:t>
                      </a:r>
                      <a:r>
                        <a:rPr lang="en-US" sz="1400" kern="1200" baseline="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are </a:t>
                      </a:r>
                      <a:r>
                        <a:rPr lang="en-US" sz="14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used in artificial intelligence concept.</a:t>
                      </a:r>
                      <a:endParaRPr lang="en-IN" sz="14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554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Knowledge Agent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Prepositional Logic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First Order Logic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Wumpus</a:t>
                      </a: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world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dirty="0">
                          <a:hlinkClick r:id="rId6"/>
                        </a:rPr>
                        <a:t>https://www.cs.ubc.ca/~hkhosrav/ai/slides/chapter7.pdf</a:t>
                      </a:r>
                      <a:endParaRPr lang="en-IN" sz="1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Describe about first</a:t>
                      </a:r>
                      <a:r>
                        <a:rPr lang="en-IN" sz="1400" kern="1200" baseline="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order logic and simple reflex agent.</a:t>
                      </a:r>
                      <a:endParaRPr lang="en-IN" sz="14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0241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Knowledge Agent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Prepositional Logic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First Order Logic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400" dirty="0">
                          <a:hlinkClick r:id="rId7"/>
                        </a:rPr>
                        <a:t>https://www.javatpoint.com/first-order-logic-in-artificial-intelligence</a:t>
                      </a:r>
                      <a:endParaRPr lang="en-IN" sz="1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14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Summarize Wumpus world agent technique to solve real world problem.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Document Link</a:t>
            </a:r>
          </a:p>
        </p:txBody>
      </p:sp>
    </p:spTree>
    <p:custDataLst>
      <p:tags r:id="rId1"/>
    </p:custDataLst>
    <p:extLst>
      <p:ext uri="{BB962C8B-B14F-4D97-AF65-F5344CB8AC3E}">
        <p14:creationId xmlns:p14="http://schemas.microsoft.com/office/powerpoint/2010/main" val="42445297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67797883"/>
              </p:ext>
            </p:extLst>
          </p:nvPr>
        </p:nvGraphicFramePr>
        <p:xfrm>
          <a:off x="1080624" y="1726903"/>
          <a:ext cx="10626271" cy="4532228"/>
        </p:xfrm>
        <a:graphic>
          <a:graphicData uri="http://schemas.openxmlformats.org/drawingml/2006/table">
            <a:tbl>
              <a:tblPr firstRow="1" bandRow="1">
                <a:tableStyleId>{5A111915-BE36-4E01-A7E5-04B1672EAD32}</a:tableStyleId>
              </a:tblPr>
              <a:tblGrid>
                <a:gridCol w="2292172">
                  <a:extLst>
                    <a:ext uri="{9D8B030D-6E8A-4147-A177-3AD203B41FA5}">
                      <a16:colId xmlns:a16="http://schemas.microsoft.com/office/drawing/2014/main" val="20000"/>
                    </a:ext>
                  </a:extLst>
                </a:gridCol>
                <a:gridCol w="4983924">
                  <a:extLst>
                    <a:ext uri="{9D8B030D-6E8A-4147-A177-3AD203B41FA5}">
                      <a16:colId xmlns:a16="http://schemas.microsoft.com/office/drawing/2014/main" val="20001"/>
                    </a:ext>
                  </a:extLst>
                </a:gridCol>
                <a:gridCol w="3350175">
                  <a:extLst>
                    <a:ext uri="{9D8B030D-6E8A-4147-A177-3AD203B41FA5}">
                      <a16:colId xmlns:a16="http://schemas.microsoft.com/office/drawing/2014/main" val="20002"/>
                    </a:ext>
                  </a:extLst>
                </a:gridCol>
              </a:tblGrid>
              <a:tr h="710093">
                <a:tc>
                  <a:txBody>
                    <a:bodyPr/>
                    <a:lstStyle/>
                    <a:p>
                      <a:r>
                        <a:rPr lang="en-IN" sz="1800" dirty="0">
                          <a:latin typeface="Times New Roman" panose="02020603050405020304" pitchFamily="18" charset="0"/>
                          <a:cs typeface="Times New Roman" panose="02020603050405020304" pitchFamily="18" charset="0"/>
                        </a:rPr>
                        <a:t>Topic</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URL</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Notes</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122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Knowledge and Reasoning</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hlinkClick r:id="rId4"/>
                        </a:rPr>
                        <a:t>https://www.youtube.com/watch?v=ZIuWSWbSoJE</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Outline knowledge</a:t>
                      </a:r>
                      <a:r>
                        <a:rPr lang="en-US" sz="1400" baseline="0" dirty="0">
                          <a:effectLst/>
                          <a:latin typeface="Calibri" panose="020F0502020204030204" pitchFamily="34" charset="0"/>
                          <a:ea typeface="Calibri" panose="020F0502020204030204" pitchFamily="34" charset="0"/>
                          <a:cs typeface="Calibri" panose="020F0502020204030204" pitchFamily="34" charset="0"/>
                        </a:rPr>
                        <a:t> and reasoning strategies with their representation.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789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Knowledge Agent</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5"/>
                        </a:rPr>
                        <a:t>https://</a:t>
                      </a:r>
                      <a:r>
                        <a:rPr kumimoji="0" lang="en-IN" sz="1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hlinkClick r:id="rId5"/>
                        </a:rPr>
                        <a:t>www.youtube.com/watch?v=V-O-RFSRe-E</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Explains the idea of what is knowledge based agent and how they</a:t>
                      </a:r>
                      <a:r>
                        <a:rPr lang="en-US" sz="1400" kern="1200" baseline="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are </a:t>
                      </a:r>
                      <a:r>
                        <a:rPr lang="en-US" sz="14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used in artificial intelligence concept.</a:t>
                      </a:r>
                      <a:endParaRPr lang="en-IN" sz="14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159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Prepositional Logic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First Order Logic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6"/>
                        </a:rPr>
                        <a:t>https://www.youtube.com/watch?v=CS-h-YmQSlw</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7"/>
                        </a:rPr>
                        <a:t>https://</a:t>
                      </a:r>
                      <a:r>
                        <a:rPr kumimoji="0" lang="en-IN" sz="1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hlinkClick r:id="rId7"/>
                        </a:rPr>
                        <a:t>www.youtube.com/watch?v=p-ME3DW2BVg&amp;list=PLzVTusWerVcKx3crsij5wrRfIqWp3UXc7</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Describe about prepositional logic, first</a:t>
                      </a:r>
                      <a:r>
                        <a:rPr lang="en-IN" sz="1400" kern="1200" baseline="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order logic and simple reflex agent.</a:t>
                      </a:r>
                      <a:endParaRPr lang="en-IN" sz="14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149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Wumpus World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hlinkClick r:id="rId8"/>
                        </a:rPr>
                        <a:t>https://www.youtube.com/watch?v=fnwjsO9ky9o</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Summarizes Wumpus world agent technique to solve real world problem.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Video Link</a:t>
            </a:r>
          </a:p>
        </p:txBody>
      </p:sp>
    </p:spTree>
    <p:custDataLst>
      <p:tags r:id="rId1"/>
    </p:custDataLst>
    <p:extLst>
      <p:ext uri="{BB962C8B-B14F-4D97-AF65-F5344CB8AC3E}">
        <p14:creationId xmlns:p14="http://schemas.microsoft.com/office/powerpoint/2010/main" val="1197235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22889822"/>
              </p:ext>
            </p:extLst>
          </p:nvPr>
        </p:nvGraphicFramePr>
        <p:xfrm>
          <a:off x="1104466" y="1726903"/>
          <a:ext cx="10628188" cy="4506471"/>
        </p:xfrm>
        <a:graphic>
          <a:graphicData uri="http://schemas.openxmlformats.org/drawingml/2006/table">
            <a:tbl>
              <a:tblPr firstRow="1" bandRow="1">
                <a:tableStyleId>{5A111915-BE36-4E01-A7E5-04B1672EAD32}</a:tableStyleId>
              </a:tblPr>
              <a:tblGrid>
                <a:gridCol w="2392173">
                  <a:extLst>
                    <a:ext uri="{9D8B030D-6E8A-4147-A177-3AD203B41FA5}">
                      <a16:colId xmlns:a16="http://schemas.microsoft.com/office/drawing/2014/main" val="20000"/>
                    </a:ext>
                  </a:extLst>
                </a:gridCol>
                <a:gridCol w="1179475">
                  <a:extLst>
                    <a:ext uri="{9D8B030D-6E8A-4147-A177-3AD203B41FA5}">
                      <a16:colId xmlns:a16="http://schemas.microsoft.com/office/drawing/2014/main" val="20001"/>
                    </a:ext>
                  </a:extLst>
                </a:gridCol>
                <a:gridCol w="1212698">
                  <a:extLst>
                    <a:ext uri="{9D8B030D-6E8A-4147-A177-3AD203B41FA5}">
                      <a16:colId xmlns:a16="http://schemas.microsoft.com/office/drawing/2014/main" val="20002"/>
                    </a:ext>
                  </a:extLst>
                </a:gridCol>
                <a:gridCol w="3280946">
                  <a:extLst>
                    <a:ext uri="{9D8B030D-6E8A-4147-A177-3AD203B41FA5}">
                      <a16:colId xmlns:a16="http://schemas.microsoft.com/office/drawing/2014/main" val="20003"/>
                    </a:ext>
                  </a:extLst>
                </a:gridCol>
                <a:gridCol w="2562896">
                  <a:extLst>
                    <a:ext uri="{9D8B030D-6E8A-4147-A177-3AD203B41FA5}">
                      <a16:colId xmlns:a16="http://schemas.microsoft.com/office/drawing/2014/main" val="20004"/>
                    </a:ext>
                  </a:extLst>
                </a:gridCol>
              </a:tblGrid>
              <a:tr h="479005">
                <a:tc>
                  <a:txBody>
                    <a:bodyPr/>
                    <a:lstStyle/>
                    <a:p>
                      <a:r>
                        <a:rPr lang="en-IN" sz="1800" dirty="0" err="1">
                          <a:latin typeface="Times New Roman" panose="02020603050405020304" pitchFamily="18" charset="0"/>
                          <a:cs typeface="Times New Roman" panose="02020603050405020304" pitchFamily="18" charset="0"/>
                        </a:rPr>
                        <a:t>Ebook</a:t>
                      </a:r>
                      <a:r>
                        <a:rPr lang="en-IN" sz="1800" dirty="0">
                          <a:latin typeface="Times New Roman" panose="02020603050405020304" pitchFamily="18" charset="0"/>
                          <a:cs typeface="Times New Roman" panose="02020603050405020304" pitchFamily="18" charset="0"/>
                        </a:rPr>
                        <a:t> name</a:t>
                      </a:r>
                    </a:p>
                  </a:txBody>
                  <a:tcPr marL="91436" marR="9143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Chapter</a:t>
                      </a:r>
                    </a:p>
                  </a:txBody>
                  <a:tcPr marL="91436" marR="9143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Page No.</a:t>
                      </a:r>
                    </a:p>
                  </a:txBody>
                  <a:tcPr marL="91436" marR="9143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Notes</a:t>
                      </a:r>
                      <a:endParaRPr lang="en-IN" sz="1800" dirty="0">
                        <a:latin typeface="Times New Roman" panose="02020603050405020304" pitchFamily="18" charset="0"/>
                        <a:cs typeface="Times New Roman" panose="02020603050405020304" pitchFamily="18" charset="0"/>
                      </a:endParaRPr>
                    </a:p>
                  </a:txBody>
                  <a:tcPr marL="91436" marR="9143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anose="02020603050405020304" pitchFamily="18" charset="0"/>
                          <a:cs typeface="Times New Roman" panose="02020603050405020304" pitchFamily="18" charset="0"/>
                        </a:rPr>
                        <a:t>URL</a:t>
                      </a:r>
                    </a:p>
                  </a:txBody>
                  <a:tcPr marL="91436" marR="9143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55381">
                <a:tc>
                  <a:txBody>
                    <a:bodyPr/>
                    <a:lstStyle/>
                    <a:p>
                      <a:pPr marL="0" algn="l" defTabSz="9144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Artificial Intelligence: A Modern Approach by Stuart Russell and Peter </a:t>
                      </a:r>
                      <a:r>
                        <a:rPr lang="en-IN" sz="1400" kern="1200" dirty="0" err="1">
                          <a:solidFill>
                            <a:schemeClr val="tx1"/>
                          </a:solidFill>
                          <a:latin typeface="Times New Roman" panose="02020603050405020304" pitchFamily="18" charset="0"/>
                          <a:ea typeface="+mn-ea"/>
                          <a:cs typeface="Times New Roman" panose="02020603050405020304" pitchFamily="18" charset="0"/>
                        </a:rPr>
                        <a:t>Norvig</a:t>
                      </a:r>
                      <a:r>
                        <a:rPr lang="en-IN" sz="1400" kern="1200" dirty="0">
                          <a:solidFill>
                            <a:schemeClr val="tx1"/>
                          </a:solidFill>
                          <a:latin typeface="Times New Roman" panose="02020603050405020304" pitchFamily="18" charset="0"/>
                          <a:ea typeface="+mn-ea"/>
                          <a:cs typeface="Times New Roman" panose="02020603050405020304" pitchFamily="18" charset="0"/>
                        </a:rPr>
                        <a:t>, c 1995 Prentice-Hall, Inc.</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Chapter 6</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149-180</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Times New Roman" panose="02020603050405020304" pitchFamily="18" charset="0"/>
                          <a:ea typeface="+mn-ea"/>
                          <a:cs typeface="Times New Roman" panose="02020603050405020304" pitchFamily="18" charset="0"/>
                        </a:rPr>
                        <a:t>Give a description about different</a:t>
                      </a:r>
                      <a:r>
                        <a:rPr lang="en-IN" sz="1400" kern="1200" baseline="0" dirty="0">
                          <a:solidFill>
                            <a:schemeClr val="tx1"/>
                          </a:solidFill>
                          <a:latin typeface="Times New Roman" panose="02020603050405020304" pitchFamily="18" charset="0"/>
                          <a:ea typeface="+mn-ea"/>
                          <a:cs typeface="Times New Roman" panose="02020603050405020304" pitchFamily="18" charset="0"/>
                        </a:rPr>
                        <a:t> types of knowledge based agents and its representations </a:t>
                      </a:r>
                      <a:r>
                        <a:rPr lang="en-IN" sz="1400" kern="1200" dirty="0">
                          <a:solidFill>
                            <a:schemeClr val="tx1"/>
                          </a:solidFill>
                          <a:latin typeface="Times New Roman" panose="02020603050405020304" pitchFamily="18" charset="0"/>
                          <a:ea typeface="+mn-ea"/>
                          <a:cs typeface="Times New Roman" panose="02020603050405020304" pitchFamily="18" charset="0"/>
                        </a:rPr>
                        <a:t>with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Times New Roman" panose="02020603050405020304" pitchFamily="18" charset="0"/>
                          <a:ea typeface="+mn-ea"/>
                          <a:cs typeface="Times New Roman" panose="02020603050405020304" pitchFamily="18" charset="0"/>
                          <a:hlinkClick r:id="rId4"/>
                        </a:rPr>
                        <a:t>https://www.cin.ufpe.br/~tfl2/artificial-intelligence-modern-approach.9780131038059.25368.pdf</a:t>
                      </a:r>
                      <a:endParaRPr lang="en-US" sz="1400" kern="1200" dirty="0">
                        <a:solidFill>
                          <a:schemeClr val="tx1"/>
                        </a:solidFill>
                        <a:latin typeface="Times New Roman" panose="02020603050405020304" pitchFamily="18" charset="0"/>
                        <a:ea typeface="+mn-ea"/>
                        <a:cs typeface="Times New Roman" panose="02020603050405020304" pitchFamily="18" charset="0"/>
                        <a:hlinkClick r:id="rId5"/>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72085">
                <a:tc>
                  <a:txBody>
                    <a:bodyPr/>
                    <a:lstStyle/>
                    <a:p>
                      <a:pPr marL="0" algn="l" defTabSz="9144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Artificial Intelligence: A Modern Approach by Stuart Russell and Peter </a:t>
                      </a:r>
                      <a:r>
                        <a:rPr lang="en-IN" sz="1400" kern="1200" dirty="0" err="1">
                          <a:solidFill>
                            <a:schemeClr val="tx1"/>
                          </a:solidFill>
                          <a:latin typeface="Times New Roman" panose="02020603050405020304" pitchFamily="18" charset="0"/>
                          <a:ea typeface="+mn-ea"/>
                          <a:cs typeface="Times New Roman" panose="02020603050405020304" pitchFamily="18" charset="0"/>
                        </a:rPr>
                        <a:t>Norvig</a:t>
                      </a:r>
                      <a:r>
                        <a:rPr lang="en-IN" sz="1400" kern="1200" dirty="0">
                          <a:solidFill>
                            <a:schemeClr val="tx1"/>
                          </a:solidFill>
                          <a:latin typeface="Times New Roman" panose="02020603050405020304" pitchFamily="18" charset="0"/>
                          <a:ea typeface="+mn-ea"/>
                          <a:cs typeface="Times New Roman" panose="02020603050405020304" pitchFamily="18" charset="0"/>
                        </a:rPr>
                        <a:t>, c 1995 Prentice-Hall, Inc.</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Chapter 7</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185-213</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Times New Roman" panose="02020603050405020304" pitchFamily="18" charset="0"/>
                          <a:ea typeface="+mn-ea"/>
                          <a:cs typeface="Times New Roman" panose="02020603050405020304" pitchFamily="18" charset="0"/>
                        </a:rPr>
                        <a:t>Give a description about different</a:t>
                      </a:r>
                      <a:r>
                        <a:rPr lang="en-IN" sz="1400" kern="1200" baseline="0" dirty="0">
                          <a:solidFill>
                            <a:schemeClr val="tx1"/>
                          </a:solidFill>
                          <a:latin typeface="Times New Roman" panose="02020603050405020304" pitchFamily="18" charset="0"/>
                          <a:ea typeface="+mn-ea"/>
                          <a:cs typeface="Times New Roman" panose="02020603050405020304" pitchFamily="18" charset="0"/>
                        </a:rPr>
                        <a:t> types of logic rules </a:t>
                      </a:r>
                      <a:r>
                        <a:rPr lang="en-IN" sz="1400" kern="1200" dirty="0">
                          <a:solidFill>
                            <a:schemeClr val="tx1"/>
                          </a:solidFill>
                          <a:latin typeface="Times New Roman" panose="02020603050405020304" pitchFamily="18" charset="0"/>
                          <a:ea typeface="+mn-ea"/>
                          <a:cs typeface="Times New Roman" panose="02020603050405020304" pitchFamily="18" charset="0"/>
                        </a:rPr>
                        <a:t>with examples.</a:t>
                      </a: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Times New Roman" panose="02020603050405020304" pitchFamily="18" charset="0"/>
                          <a:ea typeface="+mn-ea"/>
                          <a:cs typeface="Times New Roman" panose="02020603050405020304" pitchFamily="18" charset="0"/>
                          <a:hlinkClick r:id="rId4"/>
                        </a:rPr>
                        <a:t>https://www.cin.ufpe.br/~tfl2/artificial-intelligence-modern-approach.9780131038059.25368.pdf</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Times New Roman" panose="02020603050405020304" pitchFamily="18" charset="0"/>
                        <a:ea typeface="+mn-ea"/>
                        <a:cs typeface="Times New Roman" panose="02020603050405020304" pitchFamily="18" charset="0"/>
                        <a:hlinkClick r:id="rId5"/>
                      </a:endParaRPr>
                    </a:p>
                  </a:txBody>
                  <a:tcPr marT="45710" marB="457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Rectangle 3"/>
          <p:cNvSpPr>
            <a:spLocks noChangeArrowheads="1"/>
          </p:cNvSpPr>
          <p:nvPr/>
        </p:nvSpPr>
        <p:spPr bwMode="auto">
          <a:xfrm>
            <a:off x="407988" y="1265238"/>
            <a:ext cx="11834812" cy="461665"/>
          </a:xfrm>
          <a:prstGeom prst="rect">
            <a:avLst/>
          </a:prstGeom>
          <a:noFill/>
          <a:ln w="9525">
            <a:noFill/>
            <a:miter lim="800000"/>
            <a:headEnd/>
            <a:tailEnd/>
          </a:ln>
        </p:spPr>
        <p:txBody>
          <a:bodyPr>
            <a:spAutoFit/>
          </a:bodyPr>
          <a:lstStyle/>
          <a:p>
            <a:pPr marL="358775" lvl="4"/>
            <a:r>
              <a:rPr lang="en-US" sz="2400" b="1" dirty="0">
                <a:latin typeface="Times New Roman" panose="02020603050405020304" pitchFamily="18" charset="0"/>
                <a:cs typeface="Times New Roman" panose="02020603050405020304" pitchFamily="18" charset="0"/>
              </a:rPr>
              <a:t>E- Book Link</a:t>
            </a:r>
          </a:p>
        </p:txBody>
      </p:sp>
    </p:spTree>
    <p:custDataLst>
      <p:tags r:id="rId1"/>
    </p:custDataLst>
    <p:extLst>
      <p:ext uri="{BB962C8B-B14F-4D97-AF65-F5344CB8AC3E}">
        <p14:creationId xmlns:p14="http://schemas.microsoft.com/office/powerpoint/2010/main" val="3519879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407988" y="1265238"/>
            <a:ext cx="11834812" cy="461962"/>
          </a:xfrm>
          <a:prstGeom prst="rect">
            <a:avLst/>
          </a:prstGeom>
          <a:noFill/>
          <a:ln w="9525">
            <a:noFill/>
            <a:miter lim="800000"/>
            <a:headEnd/>
            <a:tailEnd/>
          </a:ln>
        </p:spPr>
        <p:txBody>
          <a:bodyPr>
            <a:spAutoFit/>
          </a:bodyPr>
          <a:lstStyle/>
          <a:p>
            <a:pPr marL="358775" lvl="4"/>
            <a:r>
              <a:rPr lang="en-US" altLang="en-US" sz="2400" b="1">
                <a:latin typeface="Times New Roman" pitchFamily="18" charset="0"/>
                <a:cs typeface="Times New Roman" pitchFamily="18" charset="0"/>
              </a:rPr>
              <a:t>Table of Content:	</a:t>
            </a:r>
          </a:p>
        </p:txBody>
      </p:sp>
      <p:sp>
        <p:nvSpPr>
          <p:cNvPr id="19459" name="Rectangle 4"/>
          <p:cNvSpPr>
            <a:spLocks noChangeArrowheads="1"/>
          </p:cNvSpPr>
          <p:nvPr/>
        </p:nvSpPr>
        <p:spPr bwMode="auto">
          <a:xfrm>
            <a:off x="1130300" y="1738313"/>
            <a:ext cx="10069513" cy="2400657"/>
          </a:xfrm>
          <a:prstGeom prst="rect">
            <a:avLst/>
          </a:prstGeom>
          <a:noFill/>
          <a:ln w="9525">
            <a:noFill/>
            <a:miter lim="800000"/>
            <a:headEnd/>
            <a:tailEnd/>
          </a:ln>
        </p:spPr>
        <p:txBody>
          <a:bodyPr>
            <a:spAutoFit/>
          </a:bodyPr>
          <a:lstStyle/>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A Knowledge-Based Agent</a:t>
            </a:r>
          </a:p>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Prepositional Logic</a:t>
            </a:r>
          </a:p>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First-Order Logic</a:t>
            </a:r>
          </a:p>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 Simple Reflex Agent</a:t>
            </a:r>
          </a:p>
          <a:p>
            <a:pPr marL="342900" indent="-342900">
              <a:lnSpc>
                <a:spcPct val="150000"/>
              </a:lnSpc>
              <a:buFont typeface="Arial" panose="020B0604020202020204" pitchFamily="34" charset="0"/>
              <a:buChar char="•"/>
            </a:pPr>
            <a:r>
              <a:rPr lang="en-US" altLang="en-US" sz="2000" dirty="0">
                <a:latin typeface="Times New Roman" pitchFamily="18" charset="0"/>
                <a:cs typeface="Times New Roman" pitchFamily="18" charset="0"/>
              </a:rPr>
              <a:t>Goal-Based Agent</a:t>
            </a:r>
            <a:endParaRPr lang="en-IN" altLang="en-US" sz="2000" dirty="0">
              <a:latin typeface="Times New Roman" pitchFamily="18" charset="0"/>
              <a:cs typeface="Times New Roman" pitchFamily="18" charset="0"/>
            </a:endParaRPr>
          </a:p>
        </p:txBody>
      </p:sp>
      <p:sp>
        <p:nvSpPr>
          <p:cNvPr id="5" name="Rectangle 1"/>
          <p:cNvSpPr>
            <a:spLocks noChangeArrowheads="1"/>
          </p:cNvSpPr>
          <p:nvPr/>
        </p:nvSpPr>
        <p:spPr bwMode="auto">
          <a:xfrm>
            <a:off x="203200" y="377825"/>
            <a:ext cx="5000625"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12700" fontAlgn="auto">
              <a:spcBef>
                <a:spcPts val="0"/>
              </a:spcBef>
              <a:spcAft>
                <a:spcPts val="0"/>
              </a:spcAft>
              <a:buNone/>
              <a:defRPr/>
            </a:pPr>
            <a:r>
              <a:rPr lang="en-US" sz="2400" b="1" spc="-20" dirty="0">
                <a:latin typeface="Helvetica" panose="020B0604020202020204" pitchFamily="2" charset="0"/>
                <a:cs typeface="Arial" panose="020B0604020202020204" pitchFamily="34" charset="0"/>
              </a:rPr>
              <a:t>Knowledge and Reasoning </a:t>
            </a:r>
            <a:endParaRPr lang="en-US" sz="2400" b="1" spc="-25" dirty="0">
              <a:latin typeface="Helvetica" panose="020B0604020202020204" pitchFamily="2" charset="0"/>
              <a:cs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407988" y="1265238"/>
            <a:ext cx="11834812" cy="461962"/>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Knowledge-Based Agent</a:t>
            </a:r>
          </a:p>
        </p:txBody>
      </p:sp>
      <p:sp>
        <p:nvSpPr>
          <p:cNvPr id="6" name="Rectangle 4"/>
          <p:cNvSpPr>
            <a:spLocks noChangeArrowheads="1"/>
          </p:cNvSpPr>
          <p:nvPr/>
        </p:nvSpPr>
        <p:spPr bwMode="auto">
          <a:xfrm>
            <a:off x="1130300" y="1738313"/>
            <a:ext cx="10069513" cy="4247317"/>
          </a:xfrm>
          <a:prstGeom prst="rect">
            <a:avLst/>
          </a:prstGeom>
          <a:noFill/>
          <a:ln w="9525">
            <a:noFill/>
            <a:miter lim="800000"/>
            <a:headEnd/>
            <a:tailEnd/>
          </a:ln>
        </p:spPr>
        <p:txBody>
          <a:bodyPr>
            <a:spAutoFit/>
          </a:bodyPr>
          <a:lstStyle/>
          <a:p>
            <a:pPr>
              <a:lnSpc>
                <a:spcPct val="150000"/>
              </a:lnSpc>
            </a:pPr>
            <a:r>
              <a:rPr lang="en-US" sz="2000" dirty="0">
                <a:latin typeface="Times New Roman" pitchFamily="18" charset="0"/>
                <a:cs typeface="Times New Roman" pitchFamily="18" charset="0"/>
              </a:rPr>
              <a:t>An intelligent agent needs </a:t>
            </a:r>
            <a:r>
              <a:rPr lang="en-US" sz="2000" b="1" dirty="0">
                <a:latin typeface="Times New Roman" pitchFamily="18" charset="0"/>
                <a:cs typeface="Times New Roman" pitchFamily="18" charset="0"/>
              </a:rPr>
              <a:t>knowledge</a:t>
            </a:r>
            <a:r>
              <a:rPr lang="en-US" sz="2000" dirty="0">
                <a:latin typeface="Times New Roman" pitchFamily="18" charset="0"/>
                <a:cs typeface="Times New Roman" pitchFamily="18" charset="0"/>
              </a:rPr>
              <a:t> about the real world for taking decisions and </a:t>
            </a:r>
            <a:r>
              <a:rPr lang="en-US" sz="2000" b="1" dirty="0">
                <a:latin typeface="Times New Roman" pitchFamily="18" charset="0"/>
                <a:cs typeface="Times New Roman" pitchFamily="18" charset="0"/>
              </a:rPr>
              <a:t>reasoning</a:t>
            </a:r>
            <a:r>
              <a:rPr lang="en-US" sz="2000" dirty="0">
                <a:latin typeface="Times New Roman" pitchFamily="18" charset="0"/>
                <a:cs typeface="Times New Roman" pitchFamily="18" charset="0"/>
              </a:rPr>
              <a:t> to act efficiently. </a:t>
            </a:r>
          </a:p>
          <a:p>
            <a:pPr>
              <a:lnSpc>
                <a:spcPct val="150000"/>
              </a:lnSpc>
            </a:pPr>
            <a:r>
              <a:rPr lang="en-US" sz="2000" dirty="0">
                <a:latin typeface="Times New Roman" pitchFamily="18" charset="0"/>
                <a:cs typeface="Times New Roman" pitchFamily="18" charset="0"/>
              </a:rPr>
              <a:t>Knowledge-based agents are those agents who have the capability of </a:t>
            </a:r>
            <a:r>
              <a:rPr lang="en-US" sz="2000" b="1" dirty="0">
                <a:latin typeface="Times New Roman" pitchFamily="18" charset="0"/>
                <a:cs typeface="Times New Roman" pitchFamily="18" charset="0"/>
              </a:rPr>
              <a:t>maintaining an internal state of knowledge, reason over that knowledge, update their knowledge after observations and take actions. These agents can represent the world with some formal representation and act intelligently</a:t>
            </a:r>
            <a:r>
              <a:rPr lang="en-US" sz="2000" dirty="0">
                <a:latin typeface="Times New Roman" pitchFamily="18" charset="0"/>
                <a:cs typeface="Times New Roman" pitchFamily="18" charset="0"/>
              </a:rPr>
              <a:t>.</a:t>
            </a:r>
          </a:p>
          <a:p>
            <a:pPr>
              <a:lnSpc>
                <a:spcPct val="150000"/>
              </a:lnSpc>
            </a:pPr>
            <a:r>
              <a:rPr lang="en-US" sz="2000" dirty="0">
                <a:latin typeface="Times New Roman" pitchFamily="18" charset="0"/>
                <a:cs typeface="Times New Roman" pitchFamily="18" charset="0"/>
              </a:rPr>
              <a:t>Knowledge-based agents are composed of two main parts: </a:t>
            </a:r>
          </a:p>
          <a:p>
            <a:pPr marL="800100" lvl="1" indent="-342900">
              <a:lnSpc>
                <a:spcPct val="150000"/>
              </a:lnSpc>
              <a:buFont typeface="Arial" panose="020B0604020202020204" pitchFamily="34" charset="0"/>
              <a:buChar char="•"/>
            </a:pPr>
            <a:r>
              <a:rPr lang="en-US" sz="2000" b="1" dirty="0">
                <a:latin typeface="Times New Roman" pitchFamily="18" charset="0"/>
                <a:cs typeface="Times New Roman" pitchFamily="18" charset="0"/>
              </a:rPr>
              <a:t>Knowledge-base and</a:t>
            </a:r>
            <a:endParaRPr lang="en-US" sz="2000" dirty="0">
              <a:latin typeface="Times New Roman" pitchFamily="18" charset="0"/>
              <a:cs typeface="Times New Roman" pitchFamily="18" charset="0"/>
            </a:endParaRPr>
          </a:p>
          <a:p>
            <a:pPr marL="800100" lvl="1" indent="-342900">
              <a:lnSpc>
                <a:spcPct val="150000"/>
              </a:lnSpc>
              <a:buFont typeface="Arial" panose="020B0604020202020204" pitchFamily="34" charset="0"/>
              <a:buChar char="•"/>
            </a:pPr>
            <a:r>
              <a:rPr lang="en-US" sz="2000" b="1" dirty="0">
                <a:latin typeface="Times New Roman" pitchFamily="18" charset="0"/>
                <a:cs typeface="Times New Roman" pitchFamily="18" charset="0"/>
              </a:rPr>
              <a:t>Inference system</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2322690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0149" y="1828895"/>
            <a:ext cx="3681586" cy="4340082"/>
          </a:xfrm>
          <a:prstGeom prst="rect">
            <a:avLst/>
          </a:prstGeom>
        </p:spPr>
      </p:pic>
      <p:sp>
        <p:nvSpPr>
          <p:cNvPr id="6" name="Rectangle 5"/>
          <p:cNvSpPr/>
          <p:nvPr/>
        </p:nvSpPr>
        <p:spPr>
          <a:xfrm>
            <a:off x="1130300" y="3217264"/>
            <a:ext cx="9837174" cy="19910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p>
          <a:p>
            <a:pPr algn="ctr">
              <a:lnSpc>
                <a:spcPct val="150000"/>
              </a:lnSpc>
            </a:pPr>
            <a:r>
              <a:rPr lang="en-US" sz="2000" dirty="0">
                <a:latin typeface="Times New Roman" pitchFamily="18" charset="0"/>
                <a:cs typeface="Times New Roman" pitchFamily="18" charset="0"/>
              </a:rPr>
              <a:t>Knowledge base = set of </a:t>
            </a:r>
            <a:r>
              <a:rPr lang="en-US" sz="2000" dirty="0">
                <a:solidFill>
                  <a:srgbClr val="FF0000"/>
                </a:solidFill>
                <a:latin typeface="Times New Roman" pitchFamily="18" charset="0"/>
                <a:cs typeface="Times New Roman" pitchFamily="18" charset="0"/>
              </a:rPr>
              <a:t>sentences</a:t>
            </a:r>
            <a:r>
              <a:rPr lang="en-US" sz="2000" dirty="0">
                <a:latin typeface="Times New Roman" pitchFamily="18" charset="0"/>
                <a:cs typeface="Times New Roman" pitchFamily="18" charset="0"/>
              </a:rPr>
              <a:t> in a </a:t>
            </a:r>
            <a:r>
              <a:rPr lang="en-US" sz="2000" dirty="0">
                <a:solidFill>
                  <a:srgbClr val="FF0000"/>
                </a:solidFill>
                <a:latin typeface="Times New Roman" pitchFamily="18" charset="0"/>
                <a:cs typeface="Times New Roman" pitchFamily="18" charset="0"/>
              </a:rPr>
              <a:t>formal </a:t>
            </a:r>
            <a:r>
              <a:rPr lang="en-US" sz="2000" dirty="0">
                <a:latin typeface="Times New Roman" pitchFamily="18" charset="0"/>
                <a:cs typeface="Times New Roman" pitchFamily="18" charset="0"/>
              </a:rPr>
              <a:t>language representing facts about the world(*)</a:t>
            </a:r>
          </a:p>
          <a:p>
            <a:pPr algn="ctr">
              <a:lnSpc>
                <a:spcPct val="150000"/>
              </a:lnSpc>
            </a:pPr>
            <a:r>
              <a:rPr lang="en-US" sz="2000" b="1" dirty="0">
                <a:solidFill>
                  <a:srgbClr val="3333CC"/>
                </a:solidFill>
                <a:latin typeface="Times New Roman" pitchFamily="18" charset="0"/>
                <a:cs typeface="Times New Roman" pitchFamily="18" charset="0"/>
              </a:rPr>
              <a:t>(*) called Knowledge Representation (KR) language</a:t>
            </a:r>
          </a:p>
          <a:p>
            <a:pPr algn="ctr"/>
            <a:endParaRPr lang="en-US" sz="2400" dirty="0"/>
          </a:p>
          <a:p>
            <a:pPr algn="ctr"/>
            <a:endParaRPr lang="en-US" dirty="0"/>
          </a:p>
        </p:txBody>
      </p:sp>
      <p:sp>
        <p:nvSpPr>
          <p:cNvPr id="7" name="Rectangle 3"/>
          <p:cNvSpPr>
            <a:spLocks noChangeArrowheads="1"/>
          </p:cNvSpPr>
          <p:nvPr/>
        </p:nvSpPr>
        <p:spPr bwMode="auto">
          <a:xfrm>
            <a:off x="407988" y="1265238"/>
            <a:ext cx="11834812" cy="461962"/>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Knowledge-Based Agent</a:t>
            </a:r>
          </a:p>
        </p:txBody>
      </p:sp>
      <p:sp>
        <p:nvSpPr>
          <p:cNvPr id="8" name="Rectangle 4"/>
          <p:cNvSpPr>
            <a:spLocks noChangeArrowheads="1"/>
          </p:cNvSpPr>
          <p:nvPr/>
        </p:nvSpPr>
        <p:spPr bwMode="auto">
          <a:xfrm>
            <a:off x="1130300" y="1738313"/>
            <a:ext cx="10069513" cy="1467838"/>
          </a:xfrm>
          <a:prstGeom prst="rect">
            <a:avLst/>
          </a:prstGeom>
          <a:noFill/>
          <a:ln w="9525">
            <a:noFill/>
            <a:miter lim="800000"/>
            <a:headEnd/>
            <a:tailEnd/>
          </a:ln>
        </p:spPr>
        <p:txBody>
          <a:bodyPr>
            <a:spAutoFit/>
          </a:bodyPr>
          <a:lstStyle/>
          <a:p>
            <a:pPr>
              <a:lnSpc>
                <a:spcPct val="150000"/>
              </a:lnSpc>
              <a:defRPr/>
            </a:pPr>
            <a:r>
              <a:rPr lang="en-US" sz="2200" b="1" spc="-25" dirty="0">
                <a:latin typeface="Helvetica" panose="020B0604020202020204" pitchFamily="2" charset="0"/>
              </a:rPr>
              <a:t> </a:t>
            </a:r>
            <a:r>
              <a:rPr lang="en-US" sz="2000" b="1" dirty="0">
                <a:latin typeface="Times New Roman" pitchFamily="18" charset="0"/>
                <a:cs typeface="Times New Roman" pitchFamily="18" charset="0"/>
              </a:rPr>
              <a:t>Key issues:</a:t>
            </a:r>
          </a:p>
          <a:p>
            <a:pPr lvl="1">
              <a:lnSpc>
                <a:spcPct val="150000"/>
              </a:lnSpc>
              <a:defRPr/>
            </a:pPr>
            <a:r>
              <a:rPr lang="en-US" sz="2000" dirty="0">
                <a:latin typeface="Times New Roman" pitchFamily="18" charset="0"/>
                <a:cs typeface="Times New Roman" pitchFamily="18" charset="0"/>
              </a:rPr>
              <a:t>Representation of knowledge </a:t>
            </a:r>
            <a:r>
              <a:rPr lang="en-US" sz="2000" dirty="0">
                <a:latin typeface="Times New Roman" pitchFamily="18" charset="0"/>
                <a:cs typeface="Times New Roman" pitchFamily="18" charset="0"/>
                <a:sym typeface="Wingdings" charset="0"/>
              </a:rPr>
              <a:t> </a:t>
            </a:r>
            <a:r>
              <a:rPr lang="en-US" sz="2000" dirty="0">
                <a:solidFill>
                  <a:srgbClr val="FF0000"/>
                </a:solidFill>
                <a:latin typeface="Times New Roman" pitchFamily="18" charset="0"/>
                <a:cs typeface="Times New Roman" pitchFamily="18" charset="0"/>
                <a:sym typeface="Wingdings" charset="0"/>
              </a:rPr>
              <a:t>knowledge base</a:t>
            </a:r>
            <a:endParaRPr lang="en-US" sz="2000" dirty="0">
              <a:solidFill>
                <a:srgbClr val="FF0000"/>
              </a:solidFill>
              <a:latin typeface="Times New Roman" pitchFamily="18" charset="0"/>
              <a:cs typeface="Times New Roman" pitchFamily="18" charset="0"/>
            </a:endParaRPr>
          </a:p>
          <a:p>
            <a:pPr lvl="1">
              <a:lnSpc>
                <a:spcPct val="150000"/>
              </a:lnSpc>
              <a:defRPr/>
            </a:pPr>
            <a:r>
              <a:rPr lang="en-US" sz="2000" dirty="0">
                <a:latin typeface="Times New Roman" pitchFamily="18" charset="0"/>
                <a:cs typeface="Times New Roman" pitchFamily="18" charset="0"/>
              </a:rPr>
              <a:t>Reasoning processes </a:t>
            </a:r>
            <a:r>
              <a:rPr lang="en-US" sz="2000" dirty="0">
                <a:latin typeface="Times New Roman" pitchFamily="18" charset="0"/>
                <a:cs typeface="Times New Roman" pitchFamily="18" charset="0"/>
                <a:sym typeface="Wingdings" charset="0"/>
              </a:rPr>
              <a:t> </a:t>
            </a:r>
            <a:r>
              <a:rPr lang="en-US" sz="2000" dirty="0">
                <a:solidFill>
                  <a:srgbClr val="FF0000"/>
                </a:solidFill>
                <a:latin typeface="Times New Roman" pitchFamily="18" charset="0"/>
                <a:cs typeface="Times New Roman" pitchFamily="18" charset="0"/>
                <a:sym typeface="Wingdings" charset="0"/>
              </a:rPr>
              <a:t>inference/reasoning </a:t>
            </a:r>
          </a:p>
        </p:txBody>
      </p:sp>
    </p:spTree>
    <p:custDataLst>
      <p:tags r:id="rId1"/>
    </p:custDataLst>
    <p:extLst>
      <p:ext uri="{BB962C8B-B14F-4D97-AF65-F5344CB8AC3E}">
        <p14:creationId xmlns:p14="http://schemas.microsoft.com/office/powerpoint/2010/main" val="3203889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
          <p:cNvPicPr>
            <a:picLocks noChangeAspect="1" noChangeArrowheads="1"/>
          </p:cNvPicPr>
          <p:nvPr/>
        </p:nvPicPr>
        <p:blipFill>
          <a:blip r:embed="rId4"/>
          <a:srcRect/>
          <a:stretch>
            <a:fillRect/>
          </a:stretch>
        </p:blipFill>
        <p:spPr bwMode="auto">
          <a:xfrm>
            <a:off x="2875935" y="2005780"/>
            <a:ext cx="7388942" cy="4232787"/>
          </a:xfrm>
          <a:prstGeom prst="rect">
            <a:avLst/>
          </a:prstGeom>
          <a:noFill/>
          <a:ln w="9525">
            <a:noFill/>
            <a:miter lim="800000"/>
            <a:headEnd/>
            <a:tailEnd/>
          </a:ln>
          <a:effectLst/>
        </p:spPr>
      </p:pic>
      <p:sp>
        <p:nvSpPr>
          <p:cNvPr id="6" name="Rectangle 3"/>
          <p:cNvSpPr>
            <a:spLocks noChangeArrowheads="1"/>
          </p:cNvSpPr>
          <p:nvPr/>
        </p:nvSpPr>
        <p:spPr bwMode="auto">
          <a:xfrm>
            <a:off x="407988" y="1265238"/>
            <a:ext cx="11834812" cy="461962"/>
          </a:xfrm>
          <a:prstGeom prst="rect">
            <a:avLst/>
          </a:prstGeom>
          <a:noFill/>
          <a:ln w="9525">
            <a:noFill/>
            <a:miter lim="800000"/>
            <a:headEnd/>
            <a:tailEnd/>
          </a:ln>
        </p:spPr>
        <p:txBody>
          <a:bodyPr>
            <a:spAutoFit/>
          </a:bodyPr>
          <a:lstStyle/>
          <a:p>
            <a:pPr marL="358775" lvl="4"/>
            <a:r>
              <a:rPr lang="en-US" altLang="en-US" sz="2400" b="1" dirty="0">
                <a:latin typeface="Times New Roman" pitchFamily="18" charset="0"/>
                <a:cs typeface="Times New Roman" pitchFamily="18" charset="0"/>
              </a:rPr>
              <a:t>The architecture of knowledge-based agent</a:t>
            </a:r>
          </a:p>
        </p:txBody>
      </p:sp>
    </p:spTree>
    <p:custDataLst>
      <p:tags r:id="rId1"/>
    </p:custDataLst>
    <p:extLst>
      <p:ext uri="{BB962C8B-B14F-4D97-AF65-F5344CB8AC3E}">
        <p14:creationId xmlns:p14="http://schemas.microsoft.com/office/powerpoint/2010/main" val="1729934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7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4962</TotalTime>
  <Words>4624</Words>
  <Application>Microsoft Office PowerPoint</Application>
  <PresentationFormat>Widescreen</PresentationFormat>
  <Paragraphs>567</Paragraphs>
  <Slides>55</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Calibri</vt:lpstr>
      <vt:lpstr>Calibri Light</vt:lpstr>
      <vt:lpstr>Helvetica</vt:lpstr>
      <vt:lpstr>Symbol</vt:lpstr>
      <vt:lpstr>Times New Roman</vt:lpstr>
      <vt:lpstr>Webdings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iNurture</dc:creator>
  <cp:lastModifiedBy>iNurture</cp:lastModifiedBy>
  <cp:revision>295</cp:revision>
  <dcterms:created xsi:type="dcterms:W3CDTF">2018-01-29T06:10:27Z</dcterms:created>
  <dcterms:modified xsi:type="dcterms:W3CDTF">2020-03-12T08:50:14Z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1CAB4DCC-0C70-4364-B017-0190E988CF24</vt:lpwstr>
  </property>
  <property fmtid="{D5CDD505-2E9C-101B-9397-08002B2CF9AE}" pid="3" name="ArticulatePath">
    <vt:lpwstr>Constraint satisfaction problem</vt:lpwstr>
  </property>
</Properties>
</file>