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tags/tag26.xml" ContentType="application/vnd.openxmlformats-officedocument.presentationml.tags+xml"/>
  <Override PartName="/ppt/notesSlides/notesSlide49.xml" ContentType="application/vnd.openxmlformats-officedocument.presentationml.notesSlide+xml"/>
  <Override PartName="/ppt/tags/tag27.xml" ContentType="application/vnd.openxmlformats-officedocument.presentationml.tags+xml"/>
  <Override PartName="/ppt/notesSlides/notesSlide50.xml" ContentType="application/vnd.openxmlformats-officedocument.presentationml.notesSlide+xml"/>
  <Override PartName="/ppt/tags/tag28.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42" r:id="rId3"/>
    <p:sldId id="471" r:id="rId4"/>
    <p:sldId id="472" r:id="rId5"/>
    <p:sldId id="473" r:id="rId6"/>
    <p:sldId id="547" r:id="rId7"/>
    <p:sldId id="548" r:id="rId8"/>
    <p:sldId id="549" r:id="rId9"/>
    <p:sldId id="257" r:id="rId10"/>
    <p:sldId id="550" r:id="rId11"/>
    <p:sldId id="258" r:id="rId12"/>
    <p:sldId id="259" r:id="rId13"/>
    <p:sldId id="551" r:id="rId14"/>
    <p:sldId id="552" r:id="rId15"/>
    <p:sldId id="475" r:id="rId16"/>
    <p:sldId id="477" r:id="rId17"/>
    <p:sldId id="553" r:id="rId18"/>
    <p:sldId id="513" r:id="rId19"/>
    <p:sldId id="514" r:id="rId20"/>
    <p:sldId id="515" r:id="rId21"/>
    <p:sldId id="516" r:id="rId22"/>
    <p:sldId id="554" r:id="rId23"/>
    <p:sldId id="517" r:id="rId24"/>
    <p:sldId id="555" r:id="rId25"/>
    <p:sldId id="546" r:id="rId26"/>
    <p:sldId id="518" r:id="rId27"/>
    <p:sldId id="519" r:id="rId28"/>
    <p:sldId id="556" r:id="rId29"/>
    <p:sldId id="520" r:id="rId30"/>
    <p:sldId id="521" r:id="rId31"/>
    <p:sldId id="522" r:id="rId32"/>
    <p:sldId id="523" r:id="rId33"/>
    <p:sldId id="524" r:id="rId34"/>
    <p:sldId id="557" r:id="rId35"/>
    <p:sldId id="525" r:id="rId36"/>
    <p:sldId id="526" r:id="rId37"/>
    <p:sldId id="527" r:id="rId38"/>
    <p:sldId id="528" r:id="rId39"/>
    <p:sldId id="529" r:id="rId40"/>
    <p:sldId id="530" r:id="rId41"/>
    <p:sldId id="531" r:id="rId42"/>
    <p:sldId id="532" r:id="rId43"/>
    <p:sldId id="536" r:id="rId44"/>
    <p:sldId id="537" r:id="rId45"/>
    <p:sldId id="538" r:id="rId46"/>
    <p:sldId id="558" r:id="rId47"/>
    <p:sldId id="539" r:id="rId48"/>
    <p:sldId id="533" r:id="rId49"/>
    <p:sldId id="534" r:id="rId50"/>
    <p:sldId id="535" r:id="rId51"/>
    <p:sldId id="325" r:id="rId52"/>
    <p:sldId id="333" r:id="rId53"/>
    <p:sldId id="334" r:id="rId54"/>
    <p:sldId id="335" r:id="rId55"/>
    <p:sldId id="336" r:id="rId56"/>
    <p:sldId id="337" r:id="rId57"/>
    <p:sldId id="338" r:id="rId58"/>
    <p:sldId id="543" r:id="rId59"/>
    <p:sldId id="544" r:id="rId60"/>
    <p:sldId id="545" r:id="rId61"/>
    <p:sldId id="328" r:id="rId62"/>
    <p:sldId id="559" r:id="rId63"/>
    <p:sldId id="329" r:id="rId64"/>
    <p:sldId id="541" r:id="rId65"/>
    <p:sldId id="560" r:id="rId66"/>
    <p:sldId id="542" r:id="rId67"/>
    <p:sldId id="561" r:id="rId68"/>
    <p:sldId id="562" r:id="rId69"/>
    <p:sldId id="456" r:id="rId70"/>
    <p:sldId id="457" r:id="rId71"/>
    <p:sldId id="458" r:id="rId72"/>
  </p:sldIdLst>
  <p:sldSz cx="1219200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374" autoAdjust="0"/>
  </p:normalViewPr>
  <p:slideViewPr>
    <p:cSldViewPr snapToGrid="0">
      <p:cViewPr varScale="1">
        <p:scale>
          <a:sx n="74" d="100"/>
          <a:sy n="74" d="100"/>
        </p:scale>
        <p:origin x="5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07609-B867-4841-A613-288A616E5FD9}" type="datetimeFigureOut">
              <a:rPr lang="en-IN" smtClean="0"/>
              <a:pPr/>
              <a:t>16-04-2020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59DCA-A91D-4DBA-9EA2-88165F1A1CD8}" type="slidenum">
              <a:rPr lang="en-IN" smtClean="0"/>
              <a:pPr/>
              <a:t>‹#›</a:t>
            </a:fld>
            <a:endParaRPr lang="en-IN"/>
          </a:p>
        </p:txBody>
      </p:sp>
    </p:spTree>
    <p:extLst>
      <p:ext uri="{BB962C8B-B14F-4D97-AF65-F5344CB8AC3E}">
        <p14:creationId xmlns:p14="http://schemas.microsoft.com/office/powerpoint/2010/main" val="141914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uio.no/studier/emner/matnat/ifi/nedlagte-emner/INF5390/v11/undervisningsmateriale/INF5390-AI-07%20Planning%20and%20Acting.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uio.no/studier/emner/matnat/ifi/nedlagte-emner/INF5390/v11/undervisningsmateriale/INF5390-AI-07%20Planning%20and%20Acting.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uio.no/studier/emner/matnat/ifi/nedlagte-emner/INF5390/v11/undervisningsmateriale/INF5390-AI-07%20Planning%20and%20Acting.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uio.no/studier/emner/matnat/ifi/nedlagte-emner/INF5390/v11/undervisningsmateriale/INF5390-AI-07%20Planning%20and%20Acting.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se.iitkgp.ac.in/~pallab/ai.slides/lec7.pdf"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se.iitkgp.ac.in/~pallab/ai.slides/lec7.pdf"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se.iitkgp.ac.in/~pallab/ai.slides/lec7.pdf"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se.iitkgp.ac.in/~pallab/ai.slides/lec7.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cin.ufpe.br/~tfl2/artificial-intelligence-modern-approach.9780131038059.25368.pdf"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homepage.cs.uri.edu/~cingiser/csc481/chapter_notes/liang.pdf"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homepage.cs.uri.edu/~cingiser/csc481/chapter_notes/liang.pdf"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cpp.edu/~ftang/courses/CS420/notes/planning.pdf"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cpp.edu/~ftang/courses/CS420/notes/planning.pdf"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cpp.edu/~ftang/courses/CS420/notes/planning.pd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cin.ufpe.br/~tfl2/artificial-intelligence-modern-approach.9780131038059.25368.pdf"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cin.ufpe.br/~tfl2/artificial-intelligence-modern-approach.9780131038059.25368.pdf"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cin.ufpe.br/~tfl2/artificial-intelligence-modern-approach.9780131038059.25368.pdf"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a:t>
            </a:fld>
            <a:endParaRPr lang="en-IN"/>
          </a:p>
        </p:txBody>
      </p:sp>
    </p:spTree>
    <p:extLst>
      <p:ext uri="{BB962C8B-B14F-4D97-AF65-F5344CB8AC3E}">
        <p14:creationId xmlns:p14="http://schemas.microsoft.com/office/powerpoint/2010/main" val="298349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15</a:t>
            </a:fld>
            <a:endParaRPr lang="en-IN"/>
          </a:p>
        </p:txBody>
      </p:sp>
    </p:spTree>
    <p:extLst>
      <p:ext uri="{BB962C8B-B14F-4D97-AF65-F5344CB8AC3E}">
        <p14:creationId xmlns:p14="http://schemas.microsoft.com/office/powerpoint/2010/main" val="249853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https://www.uio.no/studier/emner/matnat/ifi/nedlagte-emner/INF5390/v11/undervisningsmateriale/INF5390-AI-07%20Planning%20and%20Acting.pdf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16</a:t>
            </a:fld>
            <a:endParaRPr lang="en-IN"/>
          </a:p>
        </p:txBody>
      </p:sp>
    </p:spTree>
    <p:extLst>
      <p:ext uri="{BB962C8B-B14F-4D97-AF65-F5344CB8AC3E}">
        <p14:creationId xmlns:p14="http://schemas.microsoft.com/office/powerpoint/2010/main" val="9368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https://www.uio.no/studier/emner/matnat/ifi/nedlagte-emner/INF5390/v11/undervisningsmateriale/INF5390-AI-07%20Planning%20and%20Acting.pdf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17</a:t>
            </a:fld>
            <a:endParaRPr lang="en-IN"/>
          </a:p>
        </p:txBody>
      </p:sp>
    </p:spTree>
    <p:extLst>
      <p:ext uri="{BB962C8B-B14F-4D97-AF65-F5344CB8AC3E}">
        <p14:creationId xmlns:p14="http://schemas.microsoft.com/office/powerpoint/2010/main" val="247512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https://www.uio.no/studier/emner/matnat/ifi/nedlagte-emner/INF5390/v11/undervisningsmateriale/INF5390-AI-07%20Planning%20and%20Acting.pdf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18</a:t>
            </a:fld>
            <a:endParaRPr lang="en-IN"/>
          </a:p>
        </p:txBody>
      </p:sp>
    </p:spTree>
    <p:extLst>
      <p:ext uri="{BB962C8B-B14F-4D97-AF65-F5344CB8AC3E}">
        <p14:creationId xmlns:p14="http://schemas.microsoft.com/office/powerpoint/2010/main" val="3971588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https://www.uio.no/studier/emner/matnat/ifi/nedlagte-emner/INF5390/v11/undervisningsmateriale/INF5390-AI-07%20Planning%20and%20Acting.pdf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19</a:t>
            </a:fld>
            <a:endParaRPr lang="en-IN"/>
          </a:p>
        </p:txBody>
      </p:sp>
    </p:spTree>
    <p:extLst>
      <p:ext uri="{BB962C8B-B14F-4D97-AF65-F5344CB8AC3E}">
        <p14:creationId xmlns:p14="http://schemas.microsoft.com/office/powerpoint/2010/main" val="1272854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20</a:t>
            </a:fld>
            <a:endParaRPr lang="en-IN"/>
          </a:p>
        </p:txBody>
      </p:sp>
    </p:spTree>
    <p:extLst>
      <p:ext uri="{BB962C8B-B14F-4D97-AF65-F5344CB8AC3E}">
        <p14:creationId xmlns:p14="http://schemas.microsoft.com/office/powerpoint/2010/main" val="125394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21</a:t>
            </a:fld>
            <a:endParaRPr lang="en-IN"/>
          </a:p>
        </p:txBody>
      </p:sp>
    </p:spTree>
    <p:extLst>
      <p:ext uri="{BB962C8B-B14F-4D97-AF65-F5344CB8AC3E}">
        <p14:creationId xmlns:p14="http://schemas.microsoft.com/office/powerpoint/2010/main" val="2337010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22</a:t>
            </a:fld>
            <a:endParaRPr lang="en-IN"/>
          </a:p>
        </p:txBody>
      </p:sp>
    </p:spTree>
    <p:extLst>
      <p:ext uri="{BB962C8B-B14F-4D97-AF65-F5344CB8AC3E}">
        <p14:creationId xmlns:p14="http://schemas.microsoft.com/office/powerpoint/2010/main" val="1162091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23</a:t>
            </a:fld>
            <a:endParaRPr lang="en-IN"/>
          </a:p>
        </p:txBody>
      </p:sp>
    </p:spTree>
    <p:extLst>
      <p:ext uri="{BB962C8B-B14F-4D97-AF65-F5344CB8AC3E}">
        <p14:creationId xmlns:p14="http://schemas.microsoft.com/office/powerpoint/2010/main" val="882412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24</a:t>
            </a:fld>
            <a:endParaRPr lang="en-IN"/>
          </a:p>
        </p:txBody>
      </p:sp>
    </p:spTree>
    <p:extLst>
      <p:ext uri="{BB962C8B-B14F-4D97-AF65-F5344CB8AC3E}">
        <p14:creationId xmlns:p14="http://schemas.microsoft.com/office/powerpoint/2010/main" val="391109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7</a:t>
            </a:fld>
            <a:endParaRPr lang="en-IN"/>
          </a:p>
        </p:txBody>
      </p:sp>
    </p:spTree>
    <p:extLst>
      <p:ext uri="{BB962C8B-B14F-4D97-AF65-F5344CB8AC3E}">
        <p14:creationId xmlns:p14="http://schemas.microsoft.com/office/powerpoint/2010/main" val="2445551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https://artint.info/html/ArtInt_209.html</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25</a:t>
            </a:fld>
            <a:endParaRPr lang="en-IN"/>
          </a:p>
        </p:txBody>
      </p:sp>
    </p:spTree>
    <p:extLst>
      <p:ext uri="{BB962C8B-B14F-4D97-AF65-F5344CB8AC3E}">
        <p14:creationId xmlns:p14="http://schemas.microsoft.com/office/powerpoint/2010/main" val="3219588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image is taken from </a:t>
            </a:r>
            <a:r>
              <a:rPr lang="en-IN" dirty="0"/>
              <a:t>Source-</a:t>
            </a:r>
            <a:r>
              <a:rPr lang="en-US" dirty="0"/>
              <a:t>http://cse.unl.edu/~choueiry/S09-476-876/Slides/Planning.ppt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26</a:t>
            </a:fld>
            <a:endParaRPr lang="en-IN"/>
          </a:p>
        </p:txBody>
      </p:sp>
    </p:spTree>
    <p:extLst>
      <p:ext uri="{BB962C8B-B14F-4D97-AF65-F5344CB8AC3E}">
        <p14:creationId xmlns:p14="http://schemas.microsoft.com/office/powerpoint/2010/main" val="178461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https://cse.iitkgp.ac.in/~pallab/ai.slides/lec7.pdf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27</a:t>
            </a:fld>
            <a:endParaRPr lang="en-IN"/>
          </a:p>
        </p:txBody>
      </p:sp>
    </p:spTree>
    <p:extLst>
      <p:ext uri="{BB962C8B-B14F-4D97-AF65-F5344CB8AC3E}">
        <p14:creationId xmlns:p14="http://schemas.microsoft.com/office/powerpoint/2010/main" val="2940891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https://cse.iitkgp.ac.in/~pallab/ai.slides/lec7.pdf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28</a:t>
            </a:fld>
            <a:endParaRPr lang="en-IN"/>
          </a:p>
        </p:txBody>
      </p:sp>
    </p:spTree>
    <p:extLst>
      <p:ext uri="{BB962C8B-B14F-4D97-AF65-F5344CB8AC3E}">
        <p14:creationId xmlns:p14="http://schemas.microsoft.com/office/powerpoint/2010/main" val="1909048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https://cse.iitkgp.ac.in/~pallab/ai.slides/lec7.pdf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29</a:t>
            </a:fld>
            <a:endParaRPr lang="en-IN"/>
          </a:p>
        </p:txBody>
      </p:sp>
    </p:spTree>
    <p:extLst>
      <p:ext uri="{BB962C8B-B14F-4D97-AF65-F5344CB8AC3E}">
        <p14:creationId xmlns:p14="http://schemas.microsoft.com/office/powerpoint/2010/main" val="383795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https://cse.iitkgp.ac.in/~pallab/ai.slides/lec7.pdf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30</a:t>
            </a:fld>
            <a:endParaRPr lang="en-IN"/>
          </a:p>
        </p:txBody>
      </p:sp>
    </p:spTree>
    <p:extLst>
      <p:ext uri="{BB962C8B-B14F-4D97-AF65-F5344CB8AC3E}">
        <p14:creationId xmlns:p14="http://schemas.microsoft.com/office/powerpoint/2010/main" val="3078616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a:t>
            </a:r>
            <a:r>
              <a:rPr lang="en-IN"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latin typeface="+mn-lt"/>
                <a:ea typeface="+mn-ea"/>
                <a:cs typeface="+mn-cs"/>
                <a:hlinkClick r:id="rId3"/>
              </a:rPr>
              <a:t>https://www.cin.ufpe.br/~tfl2/artificial-intelligence-modern-approach.9780131038059.25368.pdf</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31</a:t>
            </a:fld>
            <a:endParaRPr lang="en-IN"/>
          </a:p>
        </p:txBody>
      </p:sp>
    </p:spTree>
    <p:extLst>
      <p:ext uri="{BB962C8B-B14F-4D97-AF65-F5344CB8AC3E}">
        <p14:creationId xmlns:p14="http://schemas.microsoft.com/office/powerpoint/2010/main" val="313834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32</a:t>
            </a:fld>
            <a:endParaRPr lang="en-IN"/>
          </a:p>
        </p:txBody>
      </p:sp>
    </p:spTree>
    <p:extLst>
      <p:ext uri="{BB962C8B-B14F-4D97-AF65-F5344CB8AC3E}">
        <p14:creationId xmlns:p14="http://schemas.microsoft.com/office/powerpoint/2010/main" val="3520966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33</a:t>
            </a:fld>
            <a:endParaRPr lang="en-IN"/>
          </a:p>
        </p:txBody>
      </p:sp>
    </p:spTree>
    <p:extLst>
      <p:ext uri="{BB962C8B-B14F-4D97-AF65-F5344CB8AC3E}">
        <p14:creationId xmlns:p14="http://schemas.microsoft.com/office/powerpoint/2010/main" val="116852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34</a:t>
            </a:fld>
            <a:endParaRPr lang="en-IN"/>
          </a:p>
        </p:txBody>
      </p:sp>
    </p:spTree>
    <p:extLst>
      <p:ext uri="{BB962C8B-B14F-4D97-AF65-F5344CB8AC3E}">
        <p14:creationId xmlns:p14="http://schemas.microsoft.com/office/powerpoint/2010/main" val="275326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8</a:t>
            </a:fld>
            <a:endParaRPr lang="en-IN"/>
          </a:p>
        </p:txBody>
      </p:sp>
    </p:spTree>
    <p:extLst>
      <p:ext uri="{BB962C8B-B14F-4D97-AF65-F5344CB8AC3E}">
        <p14:creationId xmlns:p14="http://schemas.microsoft.com/office/powerpoint/2010/main" val="3446202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35</a:t>
            </a:fld>
            <a:endParaRPr lang="en-IN"/>
          </a:p>
        </p:txBody>
      </p:sp>
    </p:spTree>
    <p:extLst>
      <p:ext uri="{BB962C8B-B14F-4D97-AF65-F5344CB8AC3E}">
        <p14:creationId xmlns:p14="http://schemas.microsoft.com/office/powerpoint/2010/main" val="1748843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36</a:t>
            </a:fld>
            <a:endParaRPr lang="en-IN"/>
          </a:p>
        </p:txBody>
      </p:sp>
    </p:spTree>
    <p:extLst>
      <p:ext uri="{BB962C8B-B14F-4D97-AF65-F5344CB8AC3E}">
        <p14:creationId xmlns:p14="http://schemas.microsoft.com/office/powerpoint/2010/main" val="844280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image is taken from </a:t>
            </a:r>
            <a:r>
              <a:rPr lang="en-IN" dirty="0"/>
              <a:t>Source- </a:t>
            </a:r>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37</a:t>
            </a:fld>
            <a:endParaRPr lang="en-IN"/>
          </a:p>
        </p:txBody>
      </p:sp>
    </p:spTree>
    <p:extLst>
      <p:ext uri="{BB962C8B-B14F-4D97-AF65-F5344CB8AC3E}">
        <p14:creationId xmlns:p14="http://schemas.microsoft.com/office/powerpoint/2010/main" val="448559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image is taken from </a:t>
            </a:r>
            <a:r>
              <a:rPr lang="en-IN" dirty="0"/>
              <a:t>Source-</a:t>
            </a:r>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38</a:t>
            </a:fld>
            <a:endParaRPr lang="en-IN"/>
          </a:p>
        </p:txBody>
      </p:sp>
    </p:spTree>
    <p:extLst>
      <p:ext uri="{BB962C8B-B14F-4D97-AF65-F5344CB8AC3E}">
        <p14:creationId xmlns:p14="http://schemas.microsoft.com/office/powerpoint/2010/main" val="224143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39</a:t>
            </a:fld>
            <a:endParaRPr lang="en-IN"/>
          </a:p>
        </p:txBody>
      </p:sp>
    </p:spTree>
    <p:extLst>
      <p:ext uri="{BB962C8B-B14F-4D97-AF65-F5344CB8AC3E}">
        <p14:creationId xmlns:p14="http://schemas.microsoft.com/office/powerpoint/2010/main" val="1806651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image is taken from </a:t>
            </a:r>
            <a:r>
              <a:rPr lang="en-IN" dirty="0"/>
              <a:t>Source-</a:t>
            </a:r>
            <a:r>
              <a:rPr lang="en-US" dirty="0"/>
              <a:t>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40</a:t>
            </a:fld>
            <a:endParaRPr lang="en-IN"/>
          </a:p>
        </p:txBody>
      </p:sp>
    </p:spTree>
    <p:extLst>
      <p:ext uri="{BB962C8B-B14F-4D97-AF65-F5344CB8AC3E}">
        <p14:creationId xmlns:p14="http://schemas.microsoft.com/office/powerpoint/2010/main" val="3718830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41</a:t>
            </a:fld>
            <a:endParaRPr lang="en-IN"/>
          </a:p>
        </p:txBody>
      </p:sp>
    </p:spTree>
    <p:extLst>
      <p:ext uri="{BB962C8B-B14F-4D97-AF65-F5344CB8AC3E}">
        <p14:creationId xmlns:p14="http://schemas.microsoft.com/office/powerpoint/2010/main" val="934162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42</a:t>
            </a:fld>
            <a:endParaRPr lang="en-IN"/>
          </a:p>
        </p:txBody>
      </p:sp>
    </p:spTree>
    <p:extLst>
      <p:ext uri="{BB962C8B-B14F-4D97-AF65-F5344CB8AC3E}">
        <p14:creationId xmlns:p14="http://schemas.microsoft.com/office/powerpoint/2010/main" val="2615638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https://homepage.cs.uri.edu/~cingiser/csc481/chapter_notes/liang.pdf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43</a:t>
            </a:fld>
            <a:endParaRPr lang="en-IN"/>
          </a:p>
        </p:txBody>
      </p:sp>
    </p:spTree>
    <p:extLst>
      <p:ext uri="{BB962C8B-B14F-4D97-AF65-F5344CB8AC3E}">
        <p14:creationId xmlns:p14="http://schemas.microsoft.com/office/powerpoint/2010/main" val="4032432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https://homepage.cs.uri.edu/~cingiser/csc481/chapter_notes/liang.pdf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44</a:t>
            </a:fld>
            <a:endParaRPr lang="en-IN"/>
          </a:p>
        </p:txBody>
      </p:sp>
    </p:spTree>
    <p:extLst>
      <p:ext uri="{BB962C8B-B14F-4D97-AF65-F5344CB8AC3E}">
        <p14:creationId xmlns:p14="http://schemas.microsoft.com/office/powerpoint/2010/main" val="117708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9</a:t>
            </a:fld>
            <a:endParaRPr lang="en-IN"/>
          </a:p>
        </p:txBody>
      </p:sp>
    </p:spTree>
    <p:extLst>
      <p:ext uri="{BB962C8B-B14F-4D97-AF65-F5344CB8AC3E}">
        <p14:creationId xmlns:p14="http://schemas.microsoft.com/office/powerpoint/2010/main" val="1120353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https://www.cpp.edu/~ftang/courses/CS420/notes/planning.pdf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45</a:t>
            </a:fld>
            <a:endParaRPr lang="en-IN"/>
          </a:p>
        </p:txBody>
      </p:sp>
    </p:spTree>
    <p:extLst>
      <p:ext uri="{BB962C8B-B14F-4D97-AF65-F5344CB8AC3E}">
        <p14:creationId xmlns:p14="http://schemas.microsoft.com/office/powerpoint/2010/main" val="743960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https://www.cpp.edu/~ftang/courses/CS420/notes/planning.pdf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46</a:t>
            </a:fld>
            <a:endParaRPr lang="en-IN"/>
          </a:p>
        </p:txBody>
      </p:sp>
    </p:spTree>
    <p:extLst>
      <p:ext uri="{BB962C8B-B14F-4D97-AF65-F5344CB8AC3E}">
        <p14:creationId xmlns:p14="http://schemas.microsoft.com/office/powerpoint/2010/main" val="13982803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https://www.cpp.edu/~ftang/courses/CS420/notes/planning.pdf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47</a:t>
            </a:fld>
            <a:endParaRPr lang="en-IN"/>
          </a:p>
        </p:txBody>
      </p:sp>
    </p:spTree>
    <p:extLst>
      <p:ext uri="{BB962C8B-B14F-4D97-AF65-F5344CB8AC3E}">
        <p14:creationId xmlns:p14="http://schemas.microsoft.com/office/powerpoint/2010/main" val="29534859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48</a:t>
            </a:fld>
            <a:endParaRPr lang="en-IN"/>
          </a:p>
        </p:txBody>
      </p:sp>
    </p:spTree>
    <p:extLst>
      <p:ext uri="{BB962C8B-B14F-4D97-AF65-F5344CB8AC3E}">
        <p14:creationId xmlns:p14="http://schemas.microsoft.com/office/powerpoint/2010/main" val="3748588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49</a:t>
            </a:fld>
            <a:endParaRPr lang="en-IN"/>
          </a:p>
        </p:txBody>
      </p:sp>
    </p:spTree>
    <p:extLst>
      <p:ext uri="{BB962C8B-B14F-4D97-AF65-F5344CB8AC3E}">
        <p14:creationId xmlns:p14="http://schemas.microsoft.com/office/powerpoint/2010/main" val="2407800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Source-http://www.cs.umanitoba.ca/~comp4190/2006/Planning-Hierarchical.ppt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50</a:t>
            </a:fld>
            <a:endParaRPr lang="en-IN"/>
          </a:p>
        </p:txBody>
      </p:sp>
    </p:spTree>
    <p:extLst>
      <p:ext uri="{BB962C8B-B14F-4D97-AF65-F5344CB8AC3E}">
        <p14:creationId xmlns:p14="http://schemas.microsoft.com/office/powerpoint/2010/main" val="2219882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a:t>
            </a:r>
            <a:r>
              <a:rPr lang="en-IN"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latin typeface="+mn-lt"/>
                <a:ea typeface="+mn-ea"/>
                <a:cs typeface="+mn-cs"/>
                <a:hlinkClick r:id="rId3"/>
              </a:rPr>
              <a:t>https://www.cin.ufpe.br/~tfl2/artificial-intelligence-modern-approach.9780131038059.25368.pdf</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61</a:t>
            </a:fld>
            <a:endParaRPr lang="en-IN"/>
          </a:p>
        </p:txBody>
      </p:sp>
    </p:spTree>
    <p:extLst>
      <p:ext uri="{BB962C8B-B14F-4D97-AF65-F5344CB8AC3E}">
        <p14:creationId xmlns:p14="http://schemas.microsoft.com/office/powerpoint/2010/main" val="18061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a:t>
            </a:r>
            <a:r>
              <a:rPr lang="en-IN"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latin typeface="+mn-lt"/>
                <a:ea typeface="+mn-ea"/>
                <a:cs typeface="+mn-cs"/>
                <a:hlinkClick r:id="rId3"/>
              </a:rPr>
              <a:t>https://www.cin.ufpe.br/~tfl2/artificial-intelligence-modern-approach.9780131038059.25368.pdf</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62</a:t>
            </a:fld>
            <a:endParaRPr lang="en-IN"/>
          </a:p>
        </p:txBody>
      </p:sp>
    </p:spTree>
    <p:extLst>
      <p:ext uri="{BB962C8B-B14F-4D97-AF65-F5344CB8AC3E}">
        <p14:creationId xmlns:p14="http://schemas.microsoft.com/office/powerpoint/2010/main" val="29922699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a:t>
            </a:r>
            <a:r>
              <a:rPr lang="en-IN"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latin typeface="+mn-lt"/>
                <a:ea typeface="+mn-ea"/>
                <a:cs typeface="+mn-cs"/>
                <a:hlinkClick r:id="rId3"/>
              </a:rPr>
              <a:t>https://www.cin.ufpe.br/~tfl2/artificial-intelligence-modern-approach.9780131038059.25368.pdf</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63</a:t>
            </a:fld>
            <a:endParaRPr lang="en-IN"/>
          </a:p>
        </p:txBody>
      </p:sp>
    </p:spTree>
    <p:extLst>
      <p:ext uri="{BB962C8B-B14F-4D97-AF65-F5344CB8AC3E}">
        <p14:creationId xmlns:p14="http://schemas.microsoft.com/office/powerpoint/2010/main" val="3631657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69</a:t>
            </a:fld>
            <a:endParaRPr lang="en-IN"/>
          </a:p>
        </p:txBody>
      </p:sp>
    </p:spTree>
    <p:extLst>
      <p:ext uri="{BB962C8B-B14F-4D97-AF65-F5344CB8AC3E}">
        <p14:creationId xmlns:p14="http://schemas.microsoft.com/office/powerpoint/2010/main" val="169392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10</a:t>
            </a:fld>
            <a:endParaRPr lang="en-IN"/>
          </a:p>
        </p:txBody>
      </p:sp>
    </p:spTree>
    <p:extLst>
      <p:ext uri="{BB962C8B-B14F-4D97-AF65-F5344CB8AC3E}">
        <p14:creationId xmlns:p14="http://schemas.microsoft.com/office/powerpoint/2010/main" val="4128524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70</a:t>
            </a:fld>
            <a:endParaRPr lang="en-IN"/>
          </a:p>
        </p:txBody>
      </p:sp>
    </p:spTree>
    <p:extLst>
      <p:ext uri="{BB962C8B-B14F-4D97-AF65-F5344CB8AC3E}">
        <p14:creationId xmlns:p14="http://schemas.microsoft.com/office/powerpoint/2010/main" val="2458869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71</a:t>
            </a:fld>
            <a:endParaRPr lang="en-IN"/>
          </a:p>
        </p:txBody>
      </p:sp>
    </p:spTree>
    <p:extLst>
      <p:ext uri="{BB962C8B-B14F-4D97-AF65-F5344CB8AC3E}">
        <p14:creationId xmlns:p14="http://schemas.microsoft.com/office/powerpoint/2010/main" val="396259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a:t>
            </a:r>
            <a:r>
              <a:rPr lang="en-US" baseline="0" dirty="0"/>
              <a:t> </a:t>
            </a:r>
            <a:r>
              <a:rPr lang="en-US" dirty="0"/>
              <a:t>The image is copied from the 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11</a:t>
            </a:fld>
            <a:endParaRPr lang="en-IN"/>
          </a:p>
        </p:txBody>
      </p:sp>
    </p:spTree>
    <p:extLst>
      <p:ext uri="{BB962C8B-B14F-4D97-AF65-F5344CB8AC3E}">
        <p14:creationId xmlns:p14="http://schemas.microsoft.com/office/powerpoint/2010/main" val="3614013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12</a:t>
            </a:fld>
            <a:endParaRPr lang="en-IN"/>
          </a:p>
        </p:txBody>
      </p:sp>
    </p:spTree>
    <p:extLst>
      <p:ext uri="{BB962C8B-B14F-4D97-AF65-F5344CB8AC3E}">
        <p14:creationId xmlns:p14="http://schemas.microsoft.com/office/powerpoint/2010/main" val="283906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13</a:t>
            </a:fld>
            <a:endParaRPr lang="en-IN"/>
          </a:p>
        </p:txBody>
      </p:sp>
    </p:spTree>
    <p:extLst>
      <p:ext uri="{BB962C8B-B14F-4D97-AF65-F5344CB8AC3E}">
        <p14:creationId xmlns:p14="http://schemas.microsoft.com/office/powerpoint/2010/main" val="8432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a:t>
            </a:r>
            <a:r>
              <a:rPr lang="en-US" baseline="0" dirty="0"/>
              <a:t> -- </a:t>
            </a:r>
            <a:r>
              <a:rPr lang="en-US" dirty="0"/>
              <a:t>http://www.inf.ed.ac.uk/teaching/courses/aipp/lecture_slides/15_Planning.ppt</a:t>
            </a:r>
          </a:p>
        </p:txBody>
      </p:sp>
      <p:sp>
        <p:nvSpPr>
          <p:cNvPr id="4" name="Slide Number Placeholder 3"/>
          <p:cNvSpPr>
            <a:spLocks noGrp="1"/>
          </p:cNvSpPr>
          <p:nvPr>
            <p:ph type="sldNum" sz="quarter" idx="10"/>
          </p:nvPr>
        </p:nvSpPr>
        <p:spPr/>
        <p:txBody>
          <a:bodyPr/>
          <a:lstStyle/>
          <a:p>
            <a:fld id="{D6F59DCA-A91D-4DBA-9EA2-88165F1A1CD8}" type="slidenum">
              <a:rPr lang="en-IN" smtClean="0"/>
              <a:pPr/>
              <a:t>14</a:t>
            </a:fld>
            <a:endParaRPr lang="en-IN"/>
          </a:p>
        </p:txBody>
      </p:sp>
    </p:spTree>
    <p:extLst>
      <p:ext uri="{BB962C8B-B14F-4D97-AF65-F5344CB8AC3E}">
        <p14:creationId xmlns:p14="http://schemas.microsoft.com/office/powerpoint/2010/main" val="357465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C6B99F-C376-49D0-9200-4C3818DB95C7}"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071840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DD43BD-BF4A-4B63-A007-BF7F94C8284F}"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84EA3A-3332-4BF2-A80F-20384313C12B}"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736BD4-25E8-48C9-AE1D-54ADE2FAA432}"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911427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131493-F53A-476A-98BD-3361A539C85A}"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30345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7FC3CF-04AF-4C8D-9372-1D607414E66E}"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9143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572DE4-285F-4E8E-AF00-AAE85AE3C856}" type="datetime1">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243561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883B13-931B-44D5-B6FD-481A3774FEAE}" type="datetime1">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1305967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A65945-F9C6-4A5C-AC99-C5DFE5735B04}" type="datetime1">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569577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1D20F6-DE04-47F4-95B2-EC445F74CFED}" type="datetime1">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5876224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A3141-19F8-4257-9BA9-7DE5978CC290}" type="datetime1">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9042840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FB85B3-45C8-4439-B627-273206F103C6}" type="datetime1">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6011887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11ED6-0F6C-48C4-A4F5-4DA17C6C0D38}" type="datetime1">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0A3EF-B820-4626-8A06-B1F444F7177E}" type="datetime1">
              <a:rPr lang="en-IN" smtClean="0"/>
              <a:t>16-04-2020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a:p>
        </p:txBody>
      </p:sp>
      <p:sp>
        <p:nvSpPr>
          <p:cNvPr id="7" name="Rectangle 6"/>
          <p:cNvSpPr/>
          <p:nvPr userDrawn="1"/>
        </p:nvSpPr>
        <p:spPr>
          <a:xfrm>
            <a:off x="207034" y="361679"/>
            <a:ext cx="10248181" cy="461665"/>
          </a:xfrm>
          <a:prstGeom prst="rect">
            <a:avLst/>
          </a:prstGeom>
        </p:spPr>
        <p:txBody>
          <a:bodyPr wrap="square">
            <a:spAutoFit/>
          </a:bodyPr>
          <a:lstStyle/>
          <a:p>
            <a:pPr marL="12700">
              <a:defRPr/>
            </a:pPr>
            <a:r>
              <a:rPr lang="en-US" sz="2400" b="1" spc="-20" dirty="0">
                <a:latin typeface="Helvetica" panose="020B0604020202020204" pitchFamily="2" charset="0"/>
                <a:cs typeface="Arial" panose="020B0604020202020204" pitchFamily="34" charset="0"/>
              </a:rPr>
              <a:t>Acting Logically </a:t>
            </a:r>
            <a:endParaRPr lang="en-US" sz="2400" b="1" spc="-25" dirty="0">
              <a:latin typeface="Helvetica" panose="020B0604020202020204" pitchFamily="2" charset="0"/>
              <a:cs typeface="Arial" panose="020B0604020202020204" pitchFamily="34" charset="0"/>
            </a:endParaRPr>
          </a:p>
        </p:txBody>
      </p:sp>
      <p:sp>
        <p:nvSpPr>
          <p:cNvPr id="8" name="Slide Number Placeholder 5"/>
          <p:cNvSpPr txBox="1">
            <a:spLocks/>
          </p:cNvSpPr>
          <p:nvPr userDrawn="1"/>
        </p:nvSpPr>
        <p:spPr>
          <a:xfrm>
            <a:off x="11521440" y="6356349"/>
            <a:ext cx="527819" cy="365125"/>
          </a:xfrm>
          <a:prstGeom prst="rect">
            <a:avLst/>
          </a:prstGeom>
        </p:spPr>
        <p:txBody>
          <a:bodyPr/>
          <a:lstStyle>
            <a:defPPr>
              <a:defRPr lang="en-US"/>
            </a:defPPr>
            <a:lvl1pPr marL="0" algn="l" defTabSz="914400" rtl="0" eaLnBrk="1" latinLnBrk="0" hangingPunct="1">
              <a:defRPr sz="18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z="1400" smtClean="0"/>
              <a:pPr/>
              <a:t>‹#›</a:t>
            </a:fld>
            <a:endParaRPr lang="en-IN" sz="1400"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image" Target="../media/image1.jpeg"/><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hyperlink" Target="https://www.uio.no/studier/emner/matnat/ifi/nedlagte-emner/INF5390/v11/undervisningsmateriale/INF5390-AI-07%20Planning%20and%20Acting.pdf" TargetMode="Externa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hyperlink" Target="http://www.cs.umanitoba.ca/~comp4190/2006/Planning-Hierarchical.ppt" TargetMode="External"/><Relationship Id="rId5" Type="http://schemas.openxmlformats.org/officeDocument/2006/relationships/hyperlink" Target="https://www.javatpoint.com/knowledge-based-agent-in-ai" TargetMode="External"/><Relationship Id="rId4" Type="http://schemas.openxmlformats.org/officeDocument/2006/relationships/hyperlink" Target="https://www.geeksforgeeks.org/agents-artificial-intelligenc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hyperlink" Target="https://www.ics.uci.edu/~rickl/courses/cs-171/aima-resources/Artificial%20Intelligence%20A%20Modern%20Approach%20(3rd%20Edition).pdf" TargetMode="External"/><Relationship Id="rId4" Type="http://schemas.openxmlformats.org/officeDocument/2006/relationships/hyperlink" Target="https://www.cin.ufpe.br/~tfl2/artificial-intelligence-modern-approach.9780131038059.25368.pdf"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hyperlink" Target="https://www.youtube.com/watch?v=7lvthOTND_I" TargetMode="Externa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hyperlink" Target="https://www.youtube.com/watch?v=RpUmU2bUJ5Q" TargetMode="External"/><Relationship Id="rId5" Type="http://schemas.openxmlformats.org/officeDocument/2006/relationships/hyperlink" Target="https://www.youtube.com/watch?v=kyCibTQQQBE" TargetMode="External"/><Relationship Id="rId4" Type="http://schemas.openxmlformats.org/officeDocument/2006/relationships/hyperlink" Target="https://www.youtube.com/watch?v=MklNx77CDZ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2043829"/>
          </a:xfrm>
          <a:prstGeom prst="rect">
            <a:avLst/>
          </a:prstGeom>
        </p:spPr>
        <p:txBody>
          <a:bodyPr wrap="square">
            <a:spAutoFit/>
          </a:bodyPr>
          <a:lstStyle/>
          <a:p>
            <a:pPr algn="ctr" fontAlgn="auto">
              <a:lnSpc>
                <a:spcPct val="150000"/>
              </a:lnSpc>
              <a:spcBef>
                <a:spcPts val="0"/>
              </a:spcBef>
              <a:spcAft>
                <a:spcPts val="0"/>
              </a:spcAft>
              <a:defRPr/>
            </a:pPr>
            <a:r>
              <a:rPr lang="en-US" sz="4000" b="1" spc="-20" dirty="0">
                <a:latin typeface="Helvetica" panose="020B0604020202020204" pitchFamily="2" charset="0"/>
                <a:cs typeface="Arial" panose="020B0604020202020204" pitchFamily="34" charset="0"/>
              </a:rPr>
              <a:t>Artificial </a:t>
            </a:r>
            <a:r>
              <a:rPr lang="en-US" sz="4000" b="1" spc="-20" dirty="0" smtClean="0">
                <a:latin typeface="Helvetica" panose="020B0604020202020204" pitchFamily="2" charset="0"/>
                <a:cs typeface="Arial" panose="020B0604020202020204" pitchFamily="34" charset="0"/>
              </a:rPr>
              <a:t>Intelligence</a:t>
            </a:r>
            <a:endParaRPr lang="en-US" sz="2000" b="1" spc="-20" dirty="0">
              <a:latin typeface="Helvetica" panose="020B0604020202020204" pitchFamily="2" charset="0"/>
              <a:cs typeface="Arial" panose="020B0604020202020204" pitchFamily="34" charset="0"/>
            </a:endParaRPr>
          </a:p>
          <a:p>
            <a:pPr algn="ctr" fontAlgn="auto">
              <a:lnSpc>
                <a:spcPct val="150000"/>
              </a:lnSpc>
              <a:spcBef>
                <a:spcPts val="0"/>
              </a:spcBef>
              <a:spcAft>
                <a:spcPts val="0"/>
              </a:spcAft>
              <a:defRPr/>
            </a:pPr>
            <a:r>
              <a:rPr lang="en-US" sz="2000" b="1" spc="-20" dirty="0">
                <a:latin typeface="Helvetica" panose="020B0604020202020204" pitchFamily="2" charset="0"/>
                <a:cs typeface="Arial" panose="020B0604020202020204" pitchFamily="34" charset="0"/>
              </a:rPr>
              <a:t> </a:t>
            </a:r>
            <a:r>
              <a:rPr lang="en-IN" b="1" dirty="0">
                <a:latin typeface="Helvetica" panose="020B0604020202020204" pitchFamily="2" charset="0"/>
              </a:rPr>
              <a:t>Module Number: </a:t>
            </a:r>
            <a:r>
              <a:rPr lang="en-IN" b="1" dirty="0" smtClean="0">
                <a:latin typeface="Helvetica" panose="020B0604020202020204" pitchFamily="2" charset="0"/>
              </a:rPr>
              <a:t>4</a:t>
            </a:r>
            <a:endParaRPr lang="en-IN" b="1" dirty="0">
              <a:latin typeface="Helvetica" panose="020B0604020202020204" pitchFamily="2" charset="0"/>
            </a:endParaRPr>
          </a:p>
          <a:p>
            <a:pPr algn="ctr">
              <a:lnSpc>
                <a:spcPct val="150000"/>
              </a:lnSpc>
              <a:defRPr/>
            </a:pPr>
            <a:r>
              <a:rPr lang="en-GB" sz="2800" b="1" dirty="0">
                <a:latin typeface="Helvetica" panose="020B0604020202020204" pitchFamily="2" charset="0"/>
              </a:rPr>
              <a:t>Module Name: </a:t>
            </a:r>
            <a:r>
              <a:rPr lang="en-US" sz="2800" b="1" spc="-20" dirty="0">
                <a:latin typeface="Helvetica" panose="020B0604020202020204" pitchFamily="2" charset="0"/>
                <a:cs typeface="Arial" panose="020B0604020202020204" pitchFamily="34" charset="0"/>
              </a:rPr>
              <a:t>Acting </a:t>
            </a:r>
            <a:r>
              <a:rPr lang="en-US" sz="2800" b="1" spc="-20" dirty="0" smtClean="0">
                <a:latin typeface="Helvetica" panose="020B0604020202020204" pitchFamily="2" charset="0"/>
                <a:cs typeface="Arial" panose="020B0604020202020204" pitchFamily="34" charset="0"/>
              </a:rPr>
              <a:t>Logically</a:t>
            </a:r>
            <a:endParaRPr lang="en-US" sz="2800" b="1" spc="-20" dirty="0">
              <a:latin typeface="Helvetica" panose="020B0604020202020204" pitchFamily="2" charset="0"/>
              <a:cs typeface="Arial" panose="020B0604020202020204" pitchFamily="34" charset="0"/>
            </a:endParaRPr>
          </a:p>
        </p:txBody>
      </p:sp>
      <p:sp>
        <p:nvSpPr>
          <p:cNvPr id="2" name="Rectangle 1"/>
          <p:cNvSpPr/>
          <p:nvPr/>
        </p:nvSpPr>
        <p:spPr>
          <a:xfrm>
            <a:off x="120770" y="5898523"/>
            <a:ext cx="3356526" cy="862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Code: AI3</a:t>
            </a:r>
          </a:p>
          <a:p>
            <a:pPr algn="ctr"/>
            <a:r>
              <a:rPr lang="en-US" b="1" dirty="0" smtClean="0">
                <a:solidFill>
                  <a:schemeClr val="tx1"/>
                </a:solidFill>
                <a:latin typeface="Helvetica" panose="020B0604020202020204" pitchFamily="2" charset="0"/>
              </a:rPr>
              <a:t>Released Date:22-Mar-2020</a:t>
            </a:r>
            <a:endParaRPr lang="en-US"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 Simple Planning Agent</a:t>
            </a:r>
          </a:p>
        </p:txBody>
      </p:sp>
      <p:sp>
        <p:nvSpPr>
          <p:cNvPr id="6" name="Rectangle 4"/>
          <p:cNvSpPr>
            <a:spLocks noChangeArrowheads="1"/>
          </p:cNvSpPr>
          <p:nvPr/>
        </p:nvSpPr>
        <p:spPr bwMode="auto">
          <a:xfrm>
            <a:off x="1130300" y="1738313"/>
            <a:ext cx="10069513" cy="28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085850" lvl="1" indent="-342900">
              <a:lnSpc>
                <a:spcPct val="150000"/>
              </a:lnSpc>
              <a:spcBef>
                <a:spcPct val="0"/>
              </a:spcBef>
            </a:pPr>
            <a:r>
              <a:rPr lang="en-US" sz="2000" dirty="0">
                <a:latin typeface="Times New Roman" pitchFamily="18" charset="0"/>
                <a:cs typeface="Times New Roman" pitchFamily="18" charset="0"/>
              </a:rPr>
              <a:t>Planning is the reasoning side of acting. </a:t>
            </a:r>
          </a:p>
          <a:p>
            <a:pPr marL="1085850" lvl="1" indent="-342900">
              <a:lnSpc>
                <a:spcPct val="150000"/>
              </a:lnSpc>
              <a:spcBef>
                <a:spcPct val="0"/>
              </a:spcBef>
            </a:pPr>
            <a:r>
              <a:rPr lang="en-US" sz="2000" dirty="0">
                <a:latin typeface="Times New Roman" pitchFamily="18" charset="0"/>
                <a:cs typeface="Times New Roman" pitchFamily="18" charset="0"/>
              </a:rPr>
              <a:t>This reasoning involves the representation of the world that the agent has, as also the representation of its actions. </a:t>
            </a:r>
          </a:p>
          <a:p>
            <a:pPr marL="1085850" lvl="1" indent="-342900">
              <a:lnSpc>
                <a:spcPct val="150000"/>
              </a:lnSpc>
              <a:spcBef>
                <a:spcPct val="0"/>
              </a:spcBef>
            </a:pPr>
            <a:r>
              <a:rPr lang="en-US" sz="2000" dirty="0">
                <a:latin typeface="Times New Roman" pitchFamily="18" charset="0"/>
                <a:cs typeface="Times New Roman" pitchFamily="18" charset="0"/>
              </a:rPr>
              <a:t>Hard constraints where the objectives have to be achieved entirely for success.</a:t>
            </a:r>
          </a:p>
          <a:p>
            <a:pPr marL="1085850" lvl="1" indent="-342900">
              <a:lnSpc>
                <a:spcPct val="150000"/>
              </a:lnSpc>
              <a:spcBef>
                <a:spcPct val="0"/>
              </a:spcBef>
            </a:pPr>
            <a:r>
              <a:rPr lang="en-US" sz="2000" dirty="0">
                <a:latin typeface="Times New Roman" pitchFamily="18" charset="0"/>
                <a:cs typeface="Times New Roman" pitchFamily="18" charset="0"/>
              </a:rPr>
              <a:t>The objectives could also be soft constraints, or preferences, to be achieved as much as possible</a:t>
            </a:r>
            <a:r>
              <a:rPr lang="en-US"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9737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srcRect/>
          <a:stretch>
            <a:fillRect/>
          </a:stretch>
        </p:blipFill>
        <p:spPr bwMode="auto">
          <a:xfrm>
            <a:off x="1728054" y="1802530"/>
            <a:ext cx="6668971" cy="4682223"/>
          </a:xfrm>
          <a:prstGeom prst="rect">
            <a:avLst/>
          </a:prstGeom>
          <a:noFill/>
          <a:ln w="9525">
            <a:noFill/>
            <a:miter lim="800000"/>
            <a:headEnd/>
            <a:tailEnd/>
          </a:ln>
          <a:effectLst/>
        </p:spPr>
      </p:pic>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Algorithm for Simple Planning Agent</a:t>
            </a:r>
          </a:p>
        </p:txBody>
      </p:sp>
    </p:spTree>
    <p:custDataLst>
      <p:tags r:id="rId1"/>
    </p:custDataLst>
    <p:extLst>
      <p:ext uri="{BB962C8B-B14F-4D97-AF65-F5344CB8AC3E}">
        <p14:creationId xmlns:p14="http://schemas.microsoft.com/office/powerpoint/2010/main" val="320388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Problem Solving to Planning</a:t>
            </a:r>
          </a:p>
        </p:txBody>
      </p:sp>
      <p:sp>
        <p:nvSpPr>
          <p:cNvPr id="9" name="Rectangle 4"/>
          <p:cNvSpPr>
            <a:spLocks noChangeArrowheads="1"/>
          </p:cNvSpPr>
          <p:nvPr/>
        </p:nvSpPr>
        <p:spPr bwMode="auto">
          <a:xfrm>
            <a:off x="1130300" y="1738313"/>
            <a:ext cx="10069513"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The Planning and problem solving represents:</a:t>
            </a:r>
          </a:p>
          <a:p>
            <a:pPr marL="457200" indent="-457200">
              <a:lnSpc>
                <a:spcPct val="150000"/>
              </a:lnSpc>
              <a:buFont typeface="+mj-lt"/>
              <a:buAutoNum type="arabicPeriod"/>
            </a:pPr>
            <a:r>
              <a:rPr lang="en-IN" sz="2000" dirty="0">
                <a:latin typeface="Times New Roman" pitchFamily="18" charset="0"/>
                <a:cs typeface="Times New Roman" pitchFamily="18" charset="0"/>
              </a:rPr>
              <a:t>States</a:t>
            </a:r>
            <a:endParaRPr lang="en-US" sz="2000" dirty="0">
              <a:latin typeface="Times New Roman" pitchFamily="18" charset="0"/>
              <a:cs typeface="Times New Roman" pitchFamily="18" charset="0"/>
            </a:endParaRPr>
          </a:p>
          <a:p>
            <a:pPr marL="457200" indent="-457200">
              <a:lnSpc>
                <a:spcPct val="150000"/>
              </a:lnSpc>
              <a:buFont typeface="+mj-lt"/>
              <a:buAutoNum type="arabicPeriod"/>
            </a:pPr>
            <a:r>
              <a:rPr lang="en-IN" sz="2000" dirty="0">
                <a:latin typeface="Times New Roman" pitchFamily="18" charset="0"/>
                <a:cs typeface="Times New Roman" pitchFamily="18" charset="0"/>
              </a:rPr>
              <a:t>Goals</a:t>
            </a:r>
          </a:p>
          <a:p>
            <a:pPr marL="457200" indent="-457200">
              <a:lnSpc>
                <a:spcPct val="150000"/>
              </a:lnSpc>
              <a:buFont typeface="+mj-lt"/>
              <a:buAutoNum type="arabicPeriod"/>
            </a:pPr>
            <a:r>
              <a:rPr lang="en-IN" sz="2000" dirty="0" smtClean="0">
                <a:latin typeface="Times New Roman" pitchFamily="18" charset="0"/>
                <a:cs typeface="Times New Roman" pitchFamily="18" charset="0"/>
              </a:rPr>
              <a:t>Actions</a:t>
            </a:r>
          </a:p>
          <a:p>
            <a:pPr marL="342900" indent="-342900">
              <a:lnSpc>
                <a:spcPct val="150000"/>
              </a:lnSpc>
            </a:pPr>
            <a:r>
              <a:rPr lang="en-US" sz="2000" dirty="0">
                <a:latin typeface="Times New Roman" panose="02020603050405020304" pitchFamily="18" charset="0"/>
                <a:cs typeface="Times New Roman" panose="02020603050405020304" pitchFamily="18" charset="0"/>
              </a:rPr>
              <a:t>Planning and problem solving (Search) are considered as different approaches even though they can often be applied to the same problem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Fundamental problem solving (as discussed in the Search lectures) searches a </a:t>
            </a:r>
            <a:r>
              <a:rPr lang="en-US" sz="2000" i="1" dirty="0">
                <a:latin typeface="Times New Roman" panose="02020603050405020304" pitchFamily="18" charset="0"/>
                <a:cs typeface="Times New Roman" panose="02020603050405020304" pitchFamily="18" charset="0"/>
              </a:rPr>
              <a:t>state-space</a:t>
            </a:r>
            <a:r>
              <a:rPr lang="en-US" sz="2000" dirty="0">
                <a:latin typeface="Times New Roman" panose="02020603050405020304" pitchFamily="18" charset="0"/>
                <a:cs typeface="Times New Roman" panose="02020603050405020304" pitchFamily="18" charset="0"/>
              </a:rPr>
              <a:t> of possible </a:t>
            </a:r>
            <a:r>
              <a:rPr lang="en-US" sz="2000" i="1" dirty="0">
                <a:latin typeface="Times New Roman" panose="02020603050405020304" pitchFamily="18" charset="0"/>
                <a:cs typeface="Times New Roman" panose="02020603050405020304" pitchFamily="18" charset="0"/>
              </a:rPr>
              <a:t>actions</a:t>
            </a:r>
            <a:r>
              <a:rPr lang="en-US" sz="2000" dirty="0">
                <a:latin typeface="Times New Roman" panose="02020603050405020304" pitchFamily="18" charset="0"/>
                <a:cs typeface="Times New Roman" panose="02020603050405020304" pitchFamily="18" charset="0"/>
              </a:rPr>
              <a:t>, starting from an </a:t>
            </a:r>
            <a:r>
              <a:rPr lang="en-US" sz="2000" i="1" dirty="0">
                <a:latin typeface="Times New Roman" panose="02020603050405020304" pitchFamily="18" charset="0"/>
                <a:cs typeface="Times New Roman" panose="02020603050405020304" pitchFamily="18" charset="0"/>
              </a:rPr>
              <a:t>initial state</a:t>
            </a:r>
            <a:r>
              <a:rPr lang="en-US" sz="2000" dirty="0">
                <a:latin typeface="Times New Roman" panose="02020603050405020304" pitchFamily="18" charset="0"/>
                <a:cs typeface="Times New Roman" panose="02020603050405020304" pitchFamily="18" charset="0"/>
              </a:rPr>
              <a:t> and following any path that it believes would lead it to the </a:t>
            </a:r>
            <a:r>
              <a:rPr lang="en-US" sz="2000" i="1" dirty="0">
                <a:latin typeface="Times New Roman" panose="02020603050405020304" pitchFamily="18" charset="0"/>
                <a:cs typeface="Times New Roman" panose="02020603050405020304" pitchFamily="18" charset="0"/>
              </a:rPr>
              <a:t>goal state</a:t>
            </a:r>
            <a:r>
              <a:rPr lang="en-US" sz="2000" dirty="0">
                <a:latin typeface="Times New Roman" panose="02020603050405020304" pitchFamily="18" charset="0"/>
                <a:cs typeface="Times New Roman" panose="02020603050405020304" pitchFamily="18" charset="0"/>
              </a:rPr>
              <a:t>. </a:t>
            </a:r>
          </a:p>
        </p:txBody>
      </p:sp>
    </p:spTree>
    <p:custDataLst>
      <p:tags r:id="rId1"/>
    </p:custDataLst>
    <p:extLst>
      <p:ext uri="{BB962C8B-B14F-4D97-AF65-F5344CB8AC3E}">
        <p14:creationId xmlns:p14="http://schemas.microsoft.com/office/powerpoint/2010/main" val="172993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Problem Solving to Planning</a:t>
            </a:r>
          </a:p>
        </p:txBody>
      </p:sp>
      <p:sp>
        <p:nvSpPr>
          <p:cNvPr id="9" name="Rectangle 4"/>
          <p:cNvSpPr>
            <a:spLocks noChangeArrowheads="1"/>
          </p:cNvSpPr>
          <p:nvPr/>
        </p:nvSpPr>
        <p:spPr bwMode="auto">
          <a:xfrm>
            <a:off x="1130300" y="1738313"/>
            <a:ext cx="10069513" cy="365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Planning is distinct from this in three key ways:</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Planning </a:t>
            </a:r>
            <a:r>
              <a:rPr lang="en-US" sz="2000" dirty="0">
                <a:latin typeface="Times New Roman" panose="02020603050405020304" pitchFamily="18" charset="0"/>
                <a:cs typeface="Times New Roman" panose="02020603050405020304" pitchFamily="18" charset="0"/>
              </a:rPr>
              <a:t>“opens up” the representation of states, goals and actions so that the planner can deduce direct connections between states and actions.</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planner does not have to solve the problem in order (from initial to goal state); it can suggest actions to solve any sub-goals at any time.</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Planners </a:t>
            </a:r>
            <a:r>
              <a:rPr lang="en-US" sz="2000" dirty="0">
                <a:latin typeface="Times New Roman" panose="02020603050405020304" pitchFamily="18" charset="0"/>
                <a:cs typeface="Times New Roman" panose="02020603050405020304" pitchFamily="18" charset="0"/>
              </a:rPr>
              <a:t>assume that most parts of the world are independent so they can be stripped apart and solved individually (turning the problem into practically sized chunks).</a:t>
            </a:r>
          </a:p>
        </p:txBody>
      </p:sp>
    </p:spTree>
    <p:custDataLst>
      <p:tags r:id="rId1"/>
    </p:custDataLst>
    <p:extLst>
      <p:ext uri="{BB962C8B-B14F-4D97-AF65-F5344CB8AC3E}">
        <p14:creationId xmlns:p14="http://schemas.microsoft.com/office/powerpoint/2010/main" val="283418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130300" y="1738313"/>
            <a:ext cx="10069513"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t> </a:t>
            </a:r>
            <a:r>
              <a:rPr lang="en-US" sz="2000" dirty="0">
                <a:latin typeface="Times New Roman" pitchFamily="18" charset="0"/>
                <a:cs typeface="Times New Roman" pitchFamily="18" charset="0"/>
              </a:rPr>
              <a:t>Initial state: It is an arbitrary logical sentence about a situation S0. Lets consider the shopping problem.</a:t>
            </a:r>
          </a:p>
          <a:p>
            <a:pPr marL="342900" indent="-342900">
              <a:lnSpc>
                <a:spcPct val="150000"/>
              </a:lnSpc>
            </a:pPr>
            <a:endParaRPr lang="en-US" sz="2000" dirty="0" smtClean="0">
              <a:latin typeface="Times New Roman" pitchFamily="18" charset="0"/>
              <a:cs typeface="Times New Roman" pitchFamily="18" charset="0"/>
            </a:endParaRPr>
          </a:p>
          <a:p>
            <a:pPr marL="342900" indent="-342900">
              <a:lnSpc>
                <a:spcPct val="150000"/>
              </a:lnSpc>
            </a:pPr>
            <a:r>
              <a:rPr lang="en-US" sz="2000" dirty="0" smtClean="0">
                <a:latin typeface="Times New Roman" pitchFamily="18" charset="0"/>
                <a:cs typeface="Times New Roman" pitchFamily="18" charset="0"/>
              </a:rPr>
              <a:t>Goal </a:t>
            </a:r>
            <a:r>
              <a:rPr lang="en-US" sz="2000" dirty="0">
                <a:latin typeface="Times New Roman" pitchFamily="18" charset="0"/>
                <a:cs typeface="Times New Roman" pitchFamily="18" charset="0"/>
              </a:rPr>
              <a:t>state: A logical query asking for suitable situations.</a:t>
            </a:r>
          </a:p>
          <a:p>
            <a:pPr marL="342900" indent="-342900">
              <a:lnSpc>
                <a:spcPct val="150000"/>
              </a:lnSpc>
            </a:pPr>
            <a:endParaRPr lang="en-IN" sz="2000" dirty="0">
              <a:latin typeface="Times New Roman" pitchFamily="18" charset="0"/>
              <a:cs typeface="Times New Roman" pitchFamily="18" charset="0"/>
            </a:endParaRPr>
          </a:p>
          <a:p>
            <a:pPr marL="342900" indent="-342900">
              <a:lnSpc>
                <a:spcPct val="150000"/>
              </a:lnSpc>
            </a:pPr>
            <a:endParaRPr lang="en-US" sz="20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3426294" y="2828003"/>
            <a:ext cx="6505575" cy="3714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3426294" y="4117718"/>
            <a:ext cx="6134100" cy="342900"/>
          </a:xfrm>
          <a:prstGeom prst="rect">
            <a:avLst/>
          </a:prstGeom>
          <a:noFill/>
          <a:ln w="9525">
            <a:noFill/>
            <a:miter lim="800000"/>
            <a:headEnd/>
            <a:tailEnd/>
          </a:ln>
          <a:effectLst/>
        </p:spPr>
      </p:pic>
      <p:sp>
        <p:nvSpPr>
          <p:cNvPr id="9"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Planning in Situation Calculus</a:t>
            </a:r>
          </a:p>
        </p:txBody>
      </p:sp>
    </p:spTree>
    <p:extLst>
      <p:ext uri="{BB962C8B-B14F-4D97-AF65-F5344CB8AC3E}">
        <p14:creationId xmlns:p14="http://schemas.microsoft.com/office/powerpoint/2010/main" val="219357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130300" y="1738313"/>
            <a:ext cx="10069513"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set of descriptions of actions using the action representation.</a:t>
            </a:r>
          </a:p>
          <a:p>
            <a:pPr>
              <a:lnSpc>
                <a:spcPct val="150000"/>
              </a:lnSpc>
              <a:buNone/>
            </a:pPr>
            <a:endParaRPr lang="en-IN" sz="2000" dirty="0">
              <a:latin typeface="Times New Roman" pitchFamily="18" charset="0"/>
              <a:cs typeface="Times New Roman" pitchFamily="18" charset="0"/>
            </a:endParaRPr>
          </a:p>
          <a:p>
            <a:pPr marL="342900" indent="-342900">
              <a:lnSpc>
                <a:spcPct val="150000"/>
              </a:lnSpc>
            </a:pPr>
            <a:r>
              <a:rPr lang="en-IN" sz="2000" dirty="0">
                <a:latin typeface="Times New Roman" pitchFamily="18" charset="0"/>
                <a:cs typeface="Times New Roman" pitchFamily="18" charset="0"/>
              </a:rPr>
              <a:t>The resulting situation is represented as:</a:t>
            </a:r>
            <a:endParaRPr lang="en-US" sz="2000" dirty="0">
              <a:latin typeface="Times New Roman" pitchFamily="18" charset="0"/>
              <a:cs typeface="Times New Roman" pitchFamily="18" charset="0"/>
            </a:endParaRPr>
          </a:p>
        </p:txBody>
      </p:sp>
      <p:pic>
        <p:nvPicPr>
          <p:cNvPr id="2054" name="Picture 6"/>
          <p:cNvPicPr>
            <a:picLocks noChangeAspect="1" noChangeArrowheads="1"/>
          </p:cNvPicPr>
          <p:nvPr/>
        </p:nvPicPr>
        <p:blipFill>
          <a:blip r:embed="rId3"/>
          <a:srcRect/>
          <a:stretch>
            <a:fillRect/>
          </a:stretch>
        </p:blipFill>
        <p:spPr bwMode="auto">
          <a:xfrm>
            <a:off x="2589167" y="2467603"/>
            <a:ext cx="8155857" cy="560439"/>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2589167" y="3844223"/>
            <a:ext cx="7551174" cy="714375"/>
          </a:xfrm>
          <a:prstGeom prst="rect">
            <a:avLst/>
          </a:prstGeom>
          <a:noFill/>
          <a:ln w="9525">
            <a:noFill/>
            <a:miter lim="800000"/>
            <a:headEnd/>
            <a:tailEnd/>
          </a:ln>
          <a:effectLst/>
        </p:spPr>
      </p:pic>
      <p:sp>
        <p:nvSpPr>
          <p:cNvPr id="9"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Planning in Situation Calculus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613"/>
            <a:ext cx="10515600" cy="2743200"/>
          </a:xfrm>
        </p:spPr>
        <p:txBody>
          <a:bodyPr/>
          <a:lstStyle/>
          <a:p>
            <a:endParaRPr lang="en-US" sz="2400" dirty="0"/>
          </a:p>
          <a:p>
            <a:pPr>
              <a:buNone/>
            </a:pPr>
            <a:endParaRPr lang="en-US" dirty="0"/>
          </a:p>
          <a:p>
            <a:pPr>
              <a:buNone/>
            </a:pPr>
            <a:endParaRPr lang="en-US" dirty="0"/>
          </a:p>
          <a:p>
            <a:pPr>
              <a:buNone/>
            </a:pPr>
            <a:endParaRPr lang="en-US" dirty="0"/>
          </a:p>
          <a:p>
            <a:pPr>
              <a:buNone/>
            </a:pPr>
            <a:endParaRPr lang="en-US" dirty="0"/>
          </a:p>
        </p:txBody>
      </p:sp>
      <p:sp>
        <p:nvSpPr>
          <p:cNvPr id="6" name="Rectangle 4"/>
          <p:cNvSpPr>
            <a:spLocks noChangeArrowheads="1"/>
          </p:cNvSpPr>
          <p:nvPr/>
        </p:nvSpPr>
        <p:spPr bwMode="auto">
          <a:xfrm>
            <a:off x="1130300" y="1738313"/>
            <a:ext cx="10069513"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anose="02020603050405020304" pitchFamily="18" charset="0"/>
                <a:cs typeface="Times New Roman" panose="02020603050405020304" pitchFamily="18" charset="0"/>
              </a:rPr>
              <a:t>Representation of planning can be done in the following ways ---</a:t>
            </a:r>
            <a:endParaRPr lang="en-US" sz="2000" dirty="0">
              <a:latin typeface="Times New Roman" panose="02020603050405020304" pitchFamily="18" charset="0"/>
              <a:cs typeface="Times New Roman" panose="02020603050405020304" pitchFamily="18" charset="0"/>
            </a:endParaRP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Situation calculus</a:t>
            </a:r>
            <a:endParaRPr lang="en-US" sz="2000" dirty="0">
              <a:latin typeface="Times New Roman" panose="02020603050405020304" pitchFamily="18" charset="0"/>
              <a:cs typeface="Times New Roman" panose="02020603050405020304" pitchFamily="18" charset="0"/>
            </a:endParaRP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STRIPS </a:t>
            </a:r>
            <a:endParaRPr lang="en-US" sz="2000" dirty="0">
              <a:latin typeface="Times New Roman" panose="02020603050405020304" pitchFamily="18" charset="0"/>
              <a:cs typeface="Times New Roman" panose="02020603050405020304" pitchFamily="18" charset="0"/>
            </a:endParaRP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ADL</a:t>
            </a:r>
            <a:endParaRPr lang="en-US" sz="2000" dirty="0">
              <a:latin typeface="Times New Roman" panose="02020603050405020304" pitchFamily="18" charset="0"/>
              <a:cs typeface="Times New Roman" panose="02020603050405020304" pitchFamily="18" charset="0"/>
            </a:endParaRP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Initial </a:t>
            </a:r>
            <a:r>
              <a:rPr lang="en-US" sz="2000" dirty="0">
                <a:latin typeface="Times New Roman" panose="02020603050405020304" pitchFamily="18" charset="0"/>
                <a:cs typeface="Times New Roman" panose="02020603050405020304" pitchFamily="18" charset="0"/>
              </a:rPr>
              <a:t>state: The agent is at home without tea, biscuits, book</a:t>
            </a: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Goal </a:t>
            </a:r>
            <a:r>
              <a:rPr lang="en-US" sz="2000" dirty="0">
                <a:latin typeface="Times New Roman" panose="02020603050405020304" pitchFamily="18" charset="0"/>
                <a:cs typeface="Times New Roman" panose="02020603050405020304" pitchFamily="18" charset="0"/>
              </a:rPr>
              <a:t>state: The agent is at home with tea, biscuits, book</a:t>
            </a:r>
          </a:p>
          <a:p>
            <a:pPr marL="1085850" lvl="1" indent="-342900">
              <a:lnSpc>
                <a:spcPct val="150000"/>
              </a:lnSpc>
            </a:pPr>
            <a:r>
              <a:rPr lang="en-US" sz="2000" dirty="0" smtClean="0">
                <a:latin typeface="Times New Roman" panose="02020603050405020304" pitchFamily="18" charset="0"/>
                <a:cs typeface="Times New Roman" panose="02020603050405020304" pitchFamily="18" charset="0"/>
              </a:rPr>
              <a:t>States </a:t>
            </a:r>
            <a:r>
              <a:rPr lang="en-US" sz="2000" dirty="0">
                <a:latin typeface="Times New Roman" panose="02020603050405020304" pitchFamily="18" charset="0"/>
                <a:cs typeface="Times New Roman" panose="02020603050405020304" pitchFamily="18" charset="0"/>
              </a:rPr>
              <a:t>can be represented by predicates such as At(x), Have(y), Sells(x, 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Basic Representations For Planning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613"/>
            <a:ext cx="10515600" cy="2743200"/>
          </a:xfrm>
        </p:spPr>
        <p:txBody>
          <a:bodyPr/>
          <a:lstStyle/>
          <a:p>
            <a:endParaRPr lang="en-US" sz="2400" dirty="0"/>
          </a:p>
          <a:p>
            <a:pPr>
              <a:buNone/>
            </a:pPr>
            <a:endParaRPr lang="en-US" dirty="0"/>
          </a:p>
          <a:p>
            <a:pPr>
              <a:buNone/>
            </a:pPr>
            <a:endParaRPr lang="en-US" dirty="0"/>
          </a:p>
          <a:p>
            <a:pPr>
              <a:buNone/>
            </a:pPr>
            <a:endParaRPr lang="en-US" dirty="0"/>
          </a:p>
          <a:p>
            <a:pPr>
              <a:buNone/>
            </a:pPr>
            <a:endParaRPr lang="en-US" dirty="0"/>
          </a:p>
        </p:txBody>
      </p:sp>
      <p:sp>
        <p:nvSpPr>
          <p:cNvPr id="6" name="Rectangle 4"/>
          <p:cNvSpPr>
            <a:spLocks noChangeArrowheads="1"/>
          </p:cNvSpPr>
          <p:nvPr/>
        </p:nvSpPr>
        <p:spPr bwMode="auto">
          <a:xfrm>
            <a:off x="1130300" y="1738313"/>
            <a:ext cx="10069513" cy="207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085850" lvl="1" indent="-342900">
              <a:lnSpc>
                <a:spcPct val="150000"/>
              </a:lnSpc>
            </a:pPr>
            <a:r>
              <a:rPr lang="en-US" sz="2000" dirty="0">
                <a:latin typeface="Times New Roman" panose="02020603050405020304" pitchFamily="18" charset="0"/>
                <a:cs typeface="Times New Roman" panose="02020603050405020304" pitchFamily="18" charset="0"/>
              </a:rPr>
              <a:t>Actions:</a:t>
            </a:r>
          </a:p>
          <a:p>
            <a:pPr marL="1085850" lvl="1" indent="-342900">
              <a:lnSpc>
                <a:spcPct val="150000"/>
              </a:lnSpc>
            </a:pPr>
            <a:r>
              <a:rPr lang="en-US" sz="2000" dirty="0">
                <a:latin typeface="Times New Roman" panose="02020603050405020304" pitchFamily="18" charset="0"/>
                <a:cs typeface="Times New Roman" panose="02020603050405020304" pitchFamily="18" charset="0"/>
              </a:rPr>
              <a:t>Go(y): Agent goes to y, causes At(y) to be true</a:t>
            </a:r>
          </a:p>
          <a:p>
            <a:pPr marL="1085850" lvl="1" indent="-342900">
              <a:lnSpc>
                <a:spcPct val="150000"/>
              </a:lnSpc>
            </a:pPr>
            <a:r>
              <a:rPr lang="en-US" sz="2000" dirty="0">
                <a:latin typeface="Times New Roman" panose="02020603050405020304" pitchFamily="18" charset="0"/>
                <a:cs typeface="Times New Roman" panose="02020603050405020304" pitchFamily="18" charset="0"/>
              </a:rPr>
              <a:t>Buy(z): Agent buys z, causes Have(z) to be true</a:t>
            </a:r>
          </a:p>
          <a:p>
            <a:pPr marL="1085850" lvl="1" indent="-342900">
              <a:lnSpc>
                <a:spcPct val="150000"/>
              </a:lnSpc>
            </a:pPr>
            <a:r>
              <a:rPr lang="en-US" sz="2000" dirty="0">
                <a:latin typeface="Times New Roman" panose="02020603050405020304" pitchFamily="18" charset="0"/>
                <a:cs typeface="Times New Roman" panose="02020603050405020304" pitchFamily="18" charset="0"/>
              </a:rPr>
              <a:t>Steal(z): Agent steals z</a:t>
            </a:r>
          </a:p>
        </p:txBody>
      </p:sp>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Basic Representations For Planning</a:t>
            </a:r>
          </a:p>
        </p:txBody>
      </p:sp>
    </p:spTree>
    <p:extLst>
      <p:ext uri="{BB962C8B-B14F-4D97-AF65-F5344CB8AC3E}">
        <p14:creationId xmlns:p14="http://schemas.microsoft.com/office/powerpoint/2010/main" val="2602707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6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Representing States</a:t>
            </a:r>
          </a:p>
          <a:p>
            <a:pPr marL="342900" indent="-342900">
              <a:lnSpc>
                <a:spcPct val="150000"/>
              </a:lnSpc>
            </a:pPr>
            <a:r>
              <a:rPr lang="en-US" sz="2000" dirty="0">
                <a:latin typeface="Times New Roman" pitchFamily="18" charset="0"/>
                <a:cs typeface="Times New Roman" pitchFamily="18" charset="0"/>
              </a:rPr>
              <a:t>Conjunctions of function-free ground literals represent states. </a:t>
            </a:r>
          </a:p>
          <a:p>
            <a:pPr marL="342900" indent="-342900">
              <a:lnSpc>
                <a:spcPct val="150000"/>
              </a:lnSpc>
            </a:pPr>
            <a:r>
              <a:rPr lang="en-US" sz="2000" dirty="0">
                <a:latin typeface="Times New Roman" pitchFamily="18" charset="0"/>
                <a:cs typeface="Times New Roman" pitchFamily="18" charset="0"/>
              </a:rPr>
              <a:t>At(Home) ∧¬ Have(Tea) ∧ ¬Have(Biscuits) ∧¬ Have(Book)</a:t>
            </a:r>
          </a:p>
          <a:p>
            <a:pPr>
              <a:lnSpc>
                <a:spcPct val="150000"/>
              </a:lnSpc>
              <a:buNone/>
            </a:pPr>
            <a:r>
              <a:rPr lang="en-US" sz="2000" b="1" dirty="0">
                <a:latin typeface="Times New Roman" pitchFamily="18" charset="0"/>
                <a:cs typeface="Times New Roman" pitchFamily="18" charset="0"/>
              </a:rPr>
              <a:t>Representing Goals </a:t>
            </a:r>
          </a:p>
          <a:p>
            <a:pPr marL="342900" indent="-342900">
              <a:lnSpc>
                <a:spcPct val="150000"/>
              </a:lnSpc>
            </a:pPr>
            <a:r>
              <a:rPr lang="en-US" sz="2000" dirty="0">
                <a:latin typeface="Times New Roman" pitchFamily="18" charset="0"/>
                <a:cs typeface="Times New Roman" pitchFamily="18" charset="0"/>
              </a:rPr>
              <a:t>Conjunctions of literals also describe goals.  </a:t>
            </a:r>
          </a:p>
          <a:p>
            <a:pPr marL="342900" indent="-342900">
              <a:lnSpc>
                <a:spcPct val="150000"/>
              </a:lnSpc>
            </a:pPr>
            <a:r>
              <a:rPr lang="en-US" sz="2000" dirty="0">
                <a:latin typeface="Times New Roman" pitchFamily="18" charset="0"/>
                <a:cs typeface="Times New Roman" pitchFamily="18" charset="0"/>
              </a:rPr>
              <a:t>At(Home) ∧Have(Tea) ∧ Have(Biscuits) ∧Have(Book)</a:t>
            </a:r>
          </a:p>
          <a:p>
            <a:pPr marL="342900" indent="-342900">
              <a:lnSpc>
                <a:spcPct val="150000"/>
              </a:lnSpc>
            </a:pPr>
            <a:r>
              <a:rPr lang="en-US" sz="2000" dirty="0">
                <a:latin typeface="Times New Roman" pitchFamily="18" charset="0"/>
                <a:cs typeface="Times New Roman" pitchFamily="18" charset="0"/>
              </a:rPr>
              <a:t>Goals can also contain variables  At(x) ∧ Sells(x, Tea) </a:t>
            </a:r>
          </a:p>
          <a:p>
            <a:pPr marL="342900" indent="-342900">
              <a:lnSpc>
                <a:spcPct val="150000"/>
              </a:lnSpc>
            </a:pPr>
            <a:r>
              <a:rPr lang="en-US" sz="2000" dirty="0">
                <a:latin typeface="Times New Roman" pitchFamily="18" charset="0"/>
                <a:cs typeface="Times New Roman" pitchFamily="18" charset="0"/>
              </a:rPr>
              <a:t>The above goal is being at a shop that sells tea.</a:t>
            </a:r>
          </a:p>
        </p:txBody>
      </p:sp>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Basic Representations For Planning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226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Action description – serves as a name. </a:t>
            </a:r>
          </a:p>
          <a:p>
            <a:pPr marL="342900" indent="-342900">
              <a:lnSpc>
                <a:spcPct val="150000"/>
              </a:lnSpc>
            </a:pPr>
            <a:r>
              <a:rPr lang="en-US" sz="2000" dirty="0">
                <a:latin typeface="Times New Roman" pitchFamily="18" charset="0"/>
                <a:cs typeface="Times New Roman" pitchFamily="18" charset="0"/>
              </a:rPr>
              <a:t>Precondition – conjunction of positive literals (why positive?) </a:t>
            </a:r>
          </a:p>
          <a:p>
            <a:pPr marL="342900" indent="-342900">
              <a:lnSpc>
                <a:spcPct val="150000"/>
              </a:lnSpc>
            </a:pPr>
            <a:r>
              <a:rPr lang="en-US" sz="2000" dirty="0">
                <a:latin typeface="Times New Roman" pitchFamily="18" charset="0"/>
                <a:cs typeface="Times New Roman" pitchFamily="18" charset="0"/>
              </a:rPr>
              <a:t>Effect – the conjunction of literals ('+</a:t>
            </a:r>
            <a:r>
              <a:rPr lang="en-US" sz="2000" dirty="0" err="1">
                <a:latin typeface="Times New Roman" pitchFamily="18" charset="0"/>
                <a:cs typeface="Times New Roman" pitchFamily="18" charset="0"/>
              </a:rPr>
              <a:t>ve</a:t>
            </a:r>
            <a:r>
              <a:rPr lang="en-US" sz="2000" dirty="0">
                <a:latin typeface="Times New Roman" pitchFamily="18" charset="0"/>
                <a:cs typeface="Times New Roman" pitchFamily="18" charset="0"/>
              </a:rPr>
              <a:t>' or '–</a:t>
            </a:r>
            <a:r>
              <a:rPr lang="en-US" sz="2000" dirty="0" err="1">
                <a:latin typeface="Times New Roman" pitchFamily="18" charset="0"/>
                <a:cs typeface="Times New Roman" pitchFamily="18" charset="0"/>
              </a:rPr>
              <a:t>ve</a:t>
            </a:r>
            <a:r>
              <a:rPr lang="en-US" sz="2000" dirty="0">
                <a:latin typeface="Times New Roman" pitchFamily="18" charset="0"/>
                <a:cs typeface="Times New Roman" pitchFamily="18" charset="0"/>
              </a:rPr>
              <a:t>’). </a:t>
            </a:r>
          </a:p>
          <a:p>
            <a:pPr marL="342900" indent="-342900">
              <a:lnSpc>
                <a:spcPct val="150000"/>
              </a:lnSpc>
            </a:pPr>
            <a:r>
              <a:rPr lang="en-US" sz="2000" dirty="0">
                <a:latin typeface="Times New Roman" pitchFamily="18" charset="0"/>
                <a:cs typeface="Times New Roman" pitchFamily="18" charset="0"/>
              </a:rPr>
              <a:t>The original version had an add list and a delete list.</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Representing Actions</a:t>
            </a: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Syllabus </a:t>
            </a:r>
          </a:p>
        </p:txBody>
      </p:sp>
      <p:sp>
        <p:nvSpPr>
          <p:cNvPr id="7" name="Rectangle 4"/>
          <p:cNvSpPr>
            <a:spLocks noChangeArrowheads="1"/>
          </p:cNvSpPr>
          <p:nvPr/>
        </p:nvSpPr>
        <p:spPr bwMode="auto">
          <a:xfrm>
            <a:off x="1130300" y="1738313"/>
            <a:ext cx="10069513" cy="411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anose="02020603050405020304" pitchFamily="18" charset="0"/>
                <a:cs typeface="Times New Roman" panose="02020603050405020304" pitchFamily="18" charset="0"/>
              </a:rPr>
              <a:t>Mod 4.1</a:t>
            </a:r>
          </a:p>
          <a:p>
            <a:pPr>
              <a:lnSpc>
                <a:spcPct val="150000"/>
              </a:lnSpc>
              <a:buNone/>
            </a:pPr>
            <a:r>
              <a:rPr lang="en-US" sz="2000" dirty="0">
                <a:latin typeface="Times New Roman" panose="02020603050405020304" pitchFamily="18" charset="0"/>
                <a:cs typeface="Times New Roman" panose="02020603050405020304" pitchFamily="18" charset="0"/>
              </a:rPr>
              <a:t>A Simple Planning Agent, From Problem Solving to Planning, Planning in Situation Calculus, Basic Representations for Planning, A Partial-Order Planning Algorithm, Planning with Partially Instantiated Operators, Knowledge Engineering for Planning </a:t>
            </a:r>
          </a:p>
          <a:p>
            <a:pPr>
              <a:lnSpc>
                <a:spcPct val="150000"/>
              </a:lnSpc>
              <a:buNone/>
            </a:pPr>
            <a:r>
              <a:rPr lang="en-US" sz="2000" b="1" dirty="0">
                <a:latin typeface="Times New Roman" panose="02020603050405020304" pitchFamily="18" charset="0"/>
                <a:cs typeface="Times New Roman" panose="02020603050405020304" pitchFamily="18" charset="0"/>
              </a:rPr>
              <a:t>Mod 4.2</a:t>
            </a:r>
          </a:p>
          <a:p>
            <a:pPr>
              <a:lnSpc>
                <a:spcPct val="150000"/>
              </a:lnSpc>
              <a:buNone/>
            </a:pPr>
            <a:r>
              <a:rPr lang="en-US" sz="2000" dirty="0">
                <a:latin typeface="Times New Roman" panose="02020603050405020304" pitchFamily="18" charset="0"/>
                <a:cs typeface="Times New Roman" panose="02020603050405020304" pitchFamily="18" charset="0"/>
              </a:rPr>
              <a:t>Practical Planners, Hierarchical Decomposition, Analysis of Hierarchical Decomposition, More Expressive Operator Descriptions, Resource Constraints, Planning and Acting, Conditional Planning, A Simple Re-planning Agent, Fully Integrated Planning and Execution</a:t>
            </a:r>
          </a:p>
        </p:txBody>
      </p:sp>
    </p:spTree>
    <p:extLst>
      <p:ext uri="{BB962C8B-B14F-4D97-AF65-F5344CB8AC3E}">
        <p14:creationId xmlns:p14="http://schemas.microsoft.com/office/powerpoint/2010/main" val="33491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516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partial</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order plan</a:t>
            </a:r>
            <a:r>
              <a:rPr lang="en-US" sz="2000" dirty="0">
                <a:latin typeface="Times New Roman" panose="02020603050405020304" pitchFamily="18" charset="0"/>
                <a:cs typeface="Times New Roman" panose="02020603050405020304" pitchFamily="18" charset="0"/>
              </a:rPr>
              <a:t> is a set of actions together with a </a:t>
            </a:r>
            <a:r>
              <a:rPr lang="en-US" sz="2000" b="1" dirty="0">
                <a:latin typeface="Times New Roman" panose="02020603050405020304" pitchFamily="18" charset="0"/>
                <a:cs typeface="Times New Roman" panose="02020603050405020304" pitchFamily="18" charset="0"/>
              </a:rPr>
              <a:t>partial ordering</a:t>
            </a:r>
            <a:r>
              <a:rPr lang="en-US" sz="2000" dirty="0">
                <a:latin typeface="Times New Roman" panose="02020603050405020304" pitchFamily="18" charset="0"/>
                <a:cs typeface="Times New Roman" panose="02020603050405020304" pitchFamily="18" charset="0"/>
              </a:rPr>
              <a:t>, representing a "before" relation on actions, such that any total </a:t>
            </a:r>
            <a:r>
              <a:rPr lang="en-US" sz="2000" b="1" dirty="0">
                <a:latin typeface="Times New Roman" panose="02020603050405020304" pitchFamily="18" charset="0"/>
                <a:cs typeface="Times New Roman" panose="02020603050405020304" pitchFamily="18" charset="0"/>
              </a:rPr>
              <a:t>ordering</a:t>
            </a:r>
            <a:r>
              <a:rPr lang="en-US" sz="2000" dirty="0">
                <a:latin typeface="Times New Roman" panose="02020603050405020304" pitchFamily="18" charset="0"/>
                <a:cs typeface="Times New Roman" panose="02020603050405020304" pitchFamily="18" charset="0"/>
              </a:rPr>
              <a:t> of the actions, consistent with the </a:t>
            </a:r>
            <a:r>
              <a:rPr lang="en-US" sz="2000" b="1" dirty="0">
                <a:latin typeface="Times New Roman" panose="02020603050405020304" pitchFamily="18" charset="0"/>
                <a:cs typeface="Times New Roman" panose="02020603050405020304" pitchFamily="18" charset="0"/>
              </a:rPr>
              <a:t>partial ordering</a:t>
            </a:r>
            <a:r>
              <a:rPr lang="en-US" sz="2000" dirty="0">
                <a:latin typeface="Times New Roman" panose="02020603050405020304" pitchFamily="18" charset="0"/>
                <a:cs typeface="Times New Roman" panose="02020603050405020304" pitchFamily="18" charset="0"/>
              </a:rPr>
              <a:t>, will solve the goal from the initial state.</a:t>
            </a:r>
          </a:p>
          <a:p>
            <a:pPr marL="342900" indent="-342900">
              <a:lnSpc>
                <a:spcPct val="150000"/>
              </a:lnSpc>
            </a:pPr>
            <a:r>
              <a:rPr lang="en-US" sz="2000" dirty="0">
                <a:latin typeface="Times New Roman" panose="02020603050405020304" pitchFamily="18" charset="0"/>
                <a:cs typeface="Times New Roman" panose="02020603050405020304" pitchFamily="18" charset="0"/>
              </a:rPr>
              <a:t>The idea of a partial-order planner is to have a partial ordering between actions and only commit to an ordering between actions when forced. It is sometimes also called </a:t>
            </a:r>
            <a:r>
              <a:rPr lang="en-US" sz="2000" b="1" dirty="0">
                <a:latin typeface="Times New Roman" panose="02020603050405020304" pitchFamily="18" charset="0"/>
                <a:cs typeface="Times New Roman" panose="02020603050405020304" pitchFamily="18" charset="0"/>
              </a:rPr>
              <a:t>a non-linear planner, </a:t>
            </a:r>
            <a:r>
              <a:rPr lang="en-US" sz="2000" dirty="0">
                <a:latin typeface="Times New Roman" panose="02020603050405020304" pitchFamily="18" charset="0"/>
                <a:cs typeface="Times New Roman" panose="02020603050405020304" pitchFamily="18" charset="0"/>
              </a:rPr>
              <a:t>which is a misnomer because such planners often produce a linear plan. </a:t>
            </a:r>
          </a:p>
          <a:p>
            <a:pPr marL="342900" indent="-342900">
              <a:lnSpc>
                <a:spcPct val="150000"/>
              </a:lnSpc>
            </a:pPr>
            <a:r>
              <a:rPr lang="en-US" sz="2000" dirty="0">
                <a:latin typeface="Times New Roman" panose="02020603050405020304" pitchFamily="18" charset="0"/>
                <a:cs typeface="Times New Roman" panose="02020603050405020304" pitchFamily="18" charset="0"/>
              </a:rPr>
              <a:t>It is a non-deterministic procedure. The "choose" and the "either ...or ..." form choices that must be searched over. Two choices require search: </a:t>
            </a:r>
          </a:p>
          <a:p>
            <a:pPr marL="342900" indent="-342900">
              <a:lnSpc>
                <a:spcPct val="150000"/>
              </a:lnSpc>
            </a:pPr>
            <a:r>
              <a:rPr lang="en-US" sz="2000" dirty="0">
                <a:latin typeface="Times New Roman" panose="02020603050405020304" pitchFamily="18" charset="0"/>
                <a:cs typeface="Times New Roman" panose="02020603050405020304" pitchFamily="18" charset="0"/>
              </a:rPr>
              <a:t>Which action is selected to achieve G and </a:t>
            </a:r>
          </a:p>
          <a:p>
            <a:pPr marL="342900" indent="-342900">
              <a:lnSpc>
                <a:spcPct val="150000"/>
              </a:lnSpc>
            </a:pPr>
            <a:r>
              <a:rPr lang="en-US" sz="2000" dirty="0">
                <a:latin typeface="Times New Roman" panose="02020603050405020304" pitchFamily="18" charset="0"/>
                <a:cs typeface="Times New Roman" panose="02020603050405020304" pitchFamily="18" charset="0"/>
              </a:rPr>
              <a:t>Whether an action that deletes G happens before act</a:t>
            </a:r>
            <a:r>
              <a:rPr lang="en-US" sz="2000" i="1"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or after act</a:t>
            </a:r>
            <a:r>
              <a:rPr lang="en-US" sz="2000" i="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anose="02020603050405020304" pitchFamily="18" charset="0"/>
                <a:cs typeface="Times New Roman" panose="02020603050405020304" pitchFamily="18" charset="0"/>
              </a:rPr>
              <a:t>Non-deterministic procedure</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PartialOrderPlanner</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Gs</a:t>
            </a:r>
            <a:r>
              <a:rPr lang="en-US" sz="2000" dirty="0">
                <a:latin typeface="Times New Roman" panose="02020603050405020304" pitchFamily="18" charset="0"/>
                <a:cs typeface="Times New Roman" panose="02020603050405020304" pitchFamily="18" charset="0"/>
              </a:rPr>
              <a:t>)</a:t>
            </a:r>
          </a:p>
          <a:p>
            <a:pPr marL="342900" indent="-342900">
              <a:lnSpc>
                <a:spcPct val="150000"/>
              </a:lnSpc>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Inputs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3:                    </a:t>
            </a:r>
            <a:r>
              <a:rPr lang="en-US" sz="2000" i="1" dirty="0" err="1">
                <a:latin typeface="Times New Roman" panose="02020603050405020304" pitchFamily="18" charset="0"/>
                <a:cs typeface="Times New Roman" panose="02020603050405020304" pitchFamily="18" charset="0"/>
              </a:rPr>
              <a:t>Gs</a:t>
            </a:r>
            <a:r>
              <a:rPr lang="en-US" sz="2000" dirty="0">
                <a:latin typeface="Times New Roman" panose="02020603050405020304" pitchFamily="18" charset="0"/>
                <a:cs typeface="Times New Roman" panose="02020603050405020304" pitchFamily="18" charset="0"/>
              </a:rPr>
              <a:t>: set of atomic propositions to achieve</a:t>
            </a:r>
          </a:p>
          <a:p>
            <a:pPr marL="342900" indent="-342900">
              <a:lnSpc>
                <a:spcPct val="150000"/>
              </a:lnSpc>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Output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5: linear plan to achieve </a:t>
            </a:r>
            <a:r>
              <a:rPr lang="en-US" sz="2000" i="1" dirty="0" err="1">
                <a:latin typeface="Times New Roman" panose="02020603050405020304" pitchFamily="18" charset="0"/>
                <a:cs typeface="Times New Roman" panose="02020603050405020304" pitchFamily="18" charset="0"/>
              </a:rPr>
              <a:t>Gs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Local</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7:                    </a:t>
            </a:r>
            <a:r>
              <a:rPr lang="en-US" sz="2000" i="1" dirty="0">
                <a:latin typeface="Times New Roman" panose="02020603050405020304" pitchFamily="18" charset="0"/>
                <a:cs typeface="Times New Roman" panose="02020603050405020304" pitchFamily="18" charset="0"/>
              </a:rPr>
              <a:t>Agenda</a:t>
            </a:r>
            <a:r>
              <a:rPr lang="en-US" sz="2000" dirty="0">
                <a:latin typeface="Times New Roman" panose="02020603050405020304" pitchFamily="18" charset="0"/>
                <a:cs typeface="Times New Roman" panose="02020603050405020304" pitchFamily="18" charset="0"/>
              </a:rPr>
              <a:t>: set of </a:t>
            </a:r>
            <a:r>
              <a:rPr lang="en-US" sz="2000" i="1" dirty="0">
                <a:latin typeface="Times New Roman" panose="02020603050405020304" pitchFamily="18" charset="0"/>
                <a:cs typeface="Times New Roman" panose="02020603050405020304" pitchFamily="18" charset="0"/>
              </a:rPr>
              <a:t>⟨P,A⟩</a:t>
            </a:r>
            <a:r>
              <a:rPr lang="en-US" sz="2000" dirty="0">
                <a:latin typeface="Times New Roman" panose="02020603050405020304" pitchFamily="18" charset="0"/>
                <a:cs typeface="Times New Roman" panose="02020603050405020304" pitchFamily="18" charset="0"/>
              </a:rPr>
              <a:t> pairs where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is atom and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an </a:t>
            </a:r>
            <a:r>
              <a:rPr lang="en-US" sz="2000" dirty="0" smtClean="0">
                <a:latin typeface="Times New Roman" panose="02020603050405020304" pitchFamily="18" charset="0"/>
                <a:cs typeface="Times New Roman" panose="02020603050405020304" pitchFamily="18" charset="0"/>
              </a:rPr>
              <a:t>action</a:t>
            </a:r>
            <a:endParaRPr lang="en-US" sz="20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8:                    </a:t>
            </a:r>
            <a:r>
              <a:rPr lang="en-US" sz="2000" i="1" dirty="0">
                <a:latin typeface="Times New Roman" panose="02020603050405020304" pitchFamily="18" charset="0"/>
                <a:cs typeface="Times New Roman" panose="02020603050405020304" pitchFamily="18" charset="0"/>
              </a:rPr>
              <a:t>Actions</a:t>
            </a:r>
            <a:r>
              <a:rPr lang="en-US" sz="2000" dirty="0">
                <a:latin typeface="Times New Roman" panose="02020603050405020304" pitchFamily="18" charset="0"/>
                <a:cs typeface="Times New Roman" panose="02020603050405020304" pitchFamily="18" charset="0"/>
              </a:rPr>
              <a:t>: set of actions in the current plan</a:t>
            </a:r>
          </a:p>
          <a:p>
            <a:pPr marL="342900" indent="-342900">
              <a:lnSpc>
                <a:spcPct val="150000"/>
              </a:lnSpc>
            </a:pPr>
            <a:r>
              <a:rPr lang="en-US" sz="2000" dirty="0">
                <a:latin typeface="Times New Roman" panose="02020603050405020304" pitchFamily="18" charset="0"/>
                <a:cs typeface="Times New Roman" panose="02020603050405020304" pitchFamily="18" charset="0"/>
              </a:rPr>
              <a:t>9:                    </a:t>
            </a:r>
            <a:r>
              <a:rPr lang="en-US" sz="2000" i="1" dirty="0">
                <a:latin typeface="Times New Roman" panose="02020603050405020304" pitchFamily="18" charset="0"/>
                <a:cs typeface="Times New Roman" panose="02020603050405020304" pitchFamily="18" charset="0"/>
              </a:rPr>
              <a:t>Constraints</a:t>
            </a:r>
            <a:r>
              <a:rPr lang="en-US" sz="2000" dirty="0">
                <a:latin typeface="Times New Roman" panose="02020603050405020304" pitchFamily="18" charset="0"/>
                <a:cs typeface="Times New Roman" panose="02020603050405020304" pitchFamily="18" charset="0"/>
              </a:rPr>
              <a:t>: set of temporal constraints on actions</a:t>
            </a:r>
          </a:p>
          <a:p>
            <a:pPr marL="342900" indent="-342900">
              <a:lnSpc>
                <a:spcPct val="150000"/>
              </a:lnSpc>
            </a:pPr>
            <a:r>
              <a:rPr lang="en-US" sz="2000" dirty="0">
                <a:latin typeface="Times New Roman" panose="02020603050405020304" pitchFamily="18" charset="0"/>
                <a:cs typeface="Times New Roman" panose="02020603050405020304" pitchFamily="18" charset="0"/>
              </a:rPr>
              <a:t>10:                    </a:t>
            </a:r>
            <a:r>
              <a:rPr lang="en-US" sz="2000" i="1" dirty="0" err="1">
                <a:latin typeface="Times New Roman" panose="02020603050405020304" pitchFamily="18" charset="0"/>
                <a:cs typeface="Times New Roman" panose="02020603050405020304" pitchFamily="18" charset="0"/>
              </a:rPr>
              <a:t>CausalLinks</a:t>
            </a:r>
            <a:r>
              <a:rPr lang="en-US" sz="2000" dirty="0">
                <a:latin typeface="Times New Roman" panose="02020603050405020304" pitchFamily="18" charset="0"/>
                <a:cs typeface="Times New Roman" panose="02020603050405020304" pitchFamily="18" charset="0"/>
              </a:rPr>
              <a:t>: set of </a:t>
            </a:r>
            <a:r>
              <a:rPr lang="en-US" sz="2000" i="1" dirty="0">
                <a:latin typeface="Times New Roman" panose="02020603050405020304" pitchFamily="18" charset="0"/>
                <a:cs typeface="Times New Roman" panose="02020603050405020304" pitchFamily="18" charset="0"/>
              </a:rPr>
              <a:t>⟨act0,P,act1⟩</a:t>
            </a:r>
            <a:r>
              <a:rPr lang="en-US" sz="2000" dirty="0">
                <a:latin typeface="Times New Roman" panose="02020603050405020304" pitchFamily="18" charset="0"/>
                <a:cs typeface="Times New Roman" panose="02020603050405020304" pitchFamily="18" charset="0"/>
              </a:rPr>
              <a:t> triples</a:t>
            </a:r>
          </a:p>
          <a:p>
            <a:pPr marL="342900" indent="-342900">
              <a:lnSpc>
                <a:spcPct val="150000"/>
              </a:lnSpc>
            </a:pPr>
            <a:r>
              <a:rPr lang="en-US" sz="2000" dirty="0">
                <a:latin typeface="Times New Roman" panose="02020603050405020304" pitchFamily="18" charset="0"/>
                <a:cs typeface="Times New Roman" panose="02020603050405020304" pitchFamily="18" charset="0"/>
              </a:rPr>
              <a:t>11:          </a:t>
            </a:r>
            <a:r>
              <a:rPr lang="en-US" sz="2000" i="1" dirty="0">
                <a:latin typeface="Times New Roman" panose="02020603050405020304" pitchFamily="18" charset="0"/>
                <a:cs typeface="Times New Roman" panose="02020603050405020304" pitchFamily="18" charset="0"/>
              </a:rPr>
              <a:t>Agenda ←{⟨</a:t>
            </a:r>
            <a:r>
              <a:rPr lang="en-US" sz="2000" i="1" dirty="0" err="1">
                <a:latin typeface="Times New Roman" panose="02020603050405020304" pitchFamily="18" charset="0"/>
                <a:cs typeface="Times New Roman" panose="02020603050405020304" pitchFamily="18" charset="0"/>
              </a:rPr>
              <a:t>G,finish</a:t>
            </a:r>
            <a:r>
              <a:rPr lang="en-US" sz="2000" i="1" dirty="0">
                <a:latin typeface="Times New Roman" panose="02020603050405020304" pitchFamily="18" charset="0"/>
                <a:cs typeface="Times New Roman" panose="02020603050405020304" pitchFamily="18" charset="0"/>
              </a:rPr>
              <a:t>⟩:G ∈</a:t>
            </a:r>
            <a:r>
              <a:rPr lang="en-US" sz="2000" i="1" dirty="0" err="1">
                <a:latin typeface="Times New Roman" panose="02020603050405020304" pitchFamily="18" charset="0"/>
                <a:cs typeface="Times New Roman" panose="02020603050405020304" pitchFamily="18" charset="0"/>
              </a:rPr>
              <a:t>Gs</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12:          </a:t>
            </a:r>
            <a:r>
              <a:rPr lang="en-US" sz="2000" i="1" dirty="0">
                <a:latin typeface="Times New Roman" panose="02020603050405020304" pitchFamily="18" charset="0"/>
                <a:cs typeface="Times New Roman" panose="02020603050405020304" pitchFamily="18" charset="0"/>
              </a:rPr>
              <a:t>Actions ←{</a:t>
            </a:r>
            <a:r>
              <a:rPr lang="en-US" sz="2000" i="1" dirty="0" err="1">
                <a:latin typeface="Times New Roman" panose="02020603050405020304" pitchFamily="18" charset="0"/>
                <a:cs typeface="Times New Roman" panose="02020603050405020304" pitchFamily="18" charset="0"/>
              </a:rPr>
              <a:t>start,finish</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13:          </a:t>
            </a:r>
            <a:r>
              <a:rPr lang="en-US" sz="2000" i="1" dirty="0">
                <a:latin typeface="Times New Roman" panose="02020603050405020304" pitchFamily="18" charset="0"/>
                <a:cs typeface="Times New Roman" panose="02020603050405020304" pitchFamily="18" charset="0"/>
              </a:rPr>
              <a:t>Constraints ←{start&lt;finish}</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14:          </a:t>
            </a:r>
            <a:r>
              <a:rPr lang="en-US" sz="2000" i="1" dirty="0" err="1">
                <a:latin typeface="Times New Roman" panose="02020603050405020304" pitchFamily="18" charset="0"/>
                <a:cs typeface="Times New Roman" panose="02020603050405020304" pitchFamily="18" charset="0"/>
              </a:rPr>
              <a:t>CausalLinks</a:t>
            </a:r>
            <a:r>
              <a:rPr lang="en-US"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extLst>
      <p:ext uri="{BB962C8B-B14F-4D97-AF65-F5344CB8AC3E}">
        <p14:creationId xmlns:p14="http://schemas.microsoft.com/office/powerpoint/2010/main" val="3812860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6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15:          </a:t>
            </a:r>
            <a:r>
              <a:rPr lang="en-US" sz="2000" b="1" dirty="0">
                <a:latin typeface="Times New Roman" panose="02020603050405020304" pitchFamily="18" charset="0"/>
                <a:cs typeface="Times New Roman" panose="02020603050405020304" pitchFamily="18" charset="0"/>
              </a:rPr>
              <a:t>repeat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16: select and remove </a:t>
            </a:r>
            <a:r>
              <a:rPr lang="en-US" sz="2000" i="1" dirty="0">
                <a:latin typeface="Times New Roman" panose="02020603050405020304" pitchFamily="18" charset="0"/>
                <a:cs typeface="Times New Roman" panose="02020603050405020304" pitchFamily="18" charset="0"/>
              </a:rPr>
              <a:t>⟨G,act1⟩</a:t>
            </a:r>
            <a:r>
              <a:rPr lang="en-US" sz="2000" dirty="0">
                <a:latin typeface="Times New Roman" panose="02020603050405020304" pitchFamily="18" charset="0"/>
                <a:cs typeface="Times New Roman" panose="02020603050405020304" pitchFamily="18" charset="0"/>
              </a:rPr>
              <a:t> from </a:t>
            </a:r>
            <a:r>
              <a:rPr lang="en-US" sz="2000" i="1" dirty="0">
                <a:latin typeface="Times New Roman" panose="02020603050405020304" pitchFamily="18" charset="0"/>
                <a:cs typeface="Times New Roman" panose="02020603050405020304" pitchFamily="18" charset="0"/>
              </a:rPr>
              <a:t>Agenda</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17:                    </a:t>
            </a:r>
            <a:r>
              <a:rPr lang="en-US" sz="2000" b="1" dirty="0">
                <a:latin typeface="Times New Roman" panose="02020603050405020304" pitchFamily="18" charset="0"/>
                <a:cs typeface="Times New Roman" panose="02020603050405020304" pitchFamily="18" charset="0"/>
              </a:rPr>
              <a:t>either</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18: choose </a:t>
            </a:r>
            <a:r>
              <a:rPr lang="en-US" sz="2000" i="1" dirty="0">
                <a:latin typeface="Times New Roman" panose="02020603050405020304" pitchFamily="18" charset="0"/>
                <a:cs typeface="Times New Roman" panose="02020603050405020304" pitchFamily="18" charset="0"/>
              </a:rPr>
              <a:t>act0 ∈Actions</a:t>
            </a:r>
            <a:r>
              <a:rPr lang="en-US" sz="2000" dirty="0">
                <a:latin typeface="Times New Roman" panose="02020603050405020304" pitchFamily="18" charset="0"/>
                <a:cs typeface="Times New Roman" panose="02020603050405020304" pitchFamily="18" charset="0"/>
              </a:rPr>
              <a:t> such that </a:t>
            </a:r>
            <a:r>
              <a:rPr lang="en-US" sz="2000" i="1" dirty="0">
                <a:latin typeface="Times New Roman" panose="02020603050405020304" pitchFamily="18" charset="0"/>
                <a:cs typeface="Times New Roman" panose="02020603050405020304" pitchFamily="18" charset="0"/>
              </a:rPr>
              <a:t>act0</a:t>
            </a:r>
            <a:r>
              <a:rPr lang="en-US" sz="2000" dirty="0">
                <a:latin typeface="Times New Roman" panose="02020603050405020304" pitchFamily="18" charset="0"/>
                <a:cs typeface="Times New Roman" panose="02020603050405020304" pitchFamily="18" charset="0"/>
              </a:rPr>
              <a:t> achieves </a:t>
            </a:r>
            <a:r>
              <a:rPr lang="en-US" sz="2000" i="1" dirty="0">
                <a:latin typeface="Times New Roman" panose="02020603050405020304" pitchFamily="18" charset="0"/>
                <a:cs typeface="Times New Roman" panose="02020603050405020304" pitchFamily="18" charset="0"/>
              </a:rPr>
              <a:t>G</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19:                    </a:t>
            </a:r>
            <a:r>
              <a:rPr lang="en-US" sz="2000" b="1" dirty="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20: choose </a:t>
            </a:r>
            <a:r>
              <a:rPr lang="en-US" sz="2000" i="1" dirty="0">
                <a:latin typeface="Times New Roman" panose="02020603050405020304" pitchFamily="18" charset="0"/>
                <a:cs typeface="Times New Roman" panose="02020603050405020304" pitchFamily="18" charset="0"/>
              </a:rPr>
              <a:t>act0 ∉Actions</a:t>
            </a:r>
            <a:r>
              <a:rPr lang="en-US" sz="2000" dirty="0">
                <a:latin typeface="Times New Roman" panose="02020603050405020304" pitchFamily="18" charset="0"/>
                <a:cs typeface="Times New Roman" panose="02020603050405020304" pitchFamily="18" charset="0"/>
              </a:rPr>
              <a:t> such that </a:t>
            </a:r>
            <a:r>
              <a:rPr lang="en-US" sz="2000" i="1" dirty="0">
                <a:latin typeface="Times New Roman" panose="02020603050405020304" pitchFamily="18" charset="0"/>
                <a:cs typeface="Times New Roman" panose="02020603050405020304" pitchFamily="18" charset="0"/>
              </a:rPr>
              <a:t>act0</a:t>
            </a:r>
            <a:r>
              <a:rPr lang="en-US" sz="2000" dirty="0">
                <a:latin typeface="Times New Roman" panose="02020603050405020304" pitchFamily="18" charset="0"/>
                <a:cs typeface="Times New Roman" panose="02020603050405020304" pitchFamily="18" charset="0"/>
              </a:rPr>
              <a:t> achieves </a:t>
            </a:r>
            <a:r>
              <a:rPr lang="en-US" sz="2000" i="1" dirty="0">
                <a:latin typeface="Times New Roman" panose="02020603050405020304" pitchFamily="18" charset="0"/>
                <a:cs typeface="Times New Roman" panose="02020603050405020304" pitchFamily="18" charset="0"/>
              </a:rPr>
              <a:t>G</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21:                              </a:t>
            </a:r>
            <a:r>
              <a:rPr lang="en-US" sz="2000" i="1" dirty="0">
                <a:latin typeface="Times New Roman" panose="02020603050405020304" pitchFamily="18" charset="0"/>
                <a:cs typeface="Times New Roman" panose="02020603050405020304" pitchFamily="18" charset="0"/>
              </a:rPr>
              <a:t>Actions ←Actions ∪{act0}</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22:                              </a:t>
            </a:r>
            <a:r>
              <a:rPr lang="en-US" sz="2000" i="1" dirty="0">
                <a:latin typeface="Times New Roman" panose="02020603050405020304" pitchFamily="18" charset="0"/>
                <a:cs typeface="Times New Roman" panose="02020603050405020304" pitchFamily="18" charset="0"/>
              </a:rPr>
              <a:t>Constraints ←</a:t>
            </a:r>
            <a:r>
              <a:rPr lang="en-US" sz="2000" i="1" dirty="0" err="1">
                <a:latin typeface="Times New Roman" panose="02020603050405020304" pitchFamily="18" charset="0"/>
                <a:cs typeface="Times New Roman" panose="02020603050405020304" pitchFamily="18" charset="0"/>
              </a:rPr>
              <a:t>add_const</a:t>
            </a:r>
            <a:r>
              <a:rPr lang="en-US" sz="2000" i="1" dirty="0">
                <a:latin typeface="Times New Roman" panose="02020603050405020304" pitchFamily="18" charset="0"/>
                <a:cs typeface="Times New Roman" panose="02020603050405020304" pitchFamily="18" charset="0"/>
              </a:rPr>
              <a:t>(start&lt;act0,Constraints</a:t>
            </a:r>
            <a:r>
              <a:rPr lang="en-US" sz="2000" i="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4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23:                              </a:t>
            </a:r>
            <a:r>
              <a:rPr lang="en-US" sz="2000" b="1" dirty="0">
                <a:latin typeface="Times New Roman" panose="02020603050405020304" pitchFamily="18" charset="0"/>
                <a:cs typeface="Times New Roman" panose="02020603050405020304" pitchFamily="18" charset="0"/>
              </a:rPr>
              <a:t>for each</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CL∈CausalLinks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24:                                        </a:t>
            </a:r>
            <a:r>
              <a:rPr lang="en-US" sz="2000" i="1" dirty="0">
                <a:latin typeface="Times New Roman" panose="02020603050405020304" pitchFamily="18" charset="0"/>
                <a:cs typeface="Times New Roman" panose="02020603050405020304" pitchFamily="18" charset="0"/>
              </a:rPr>
              <a:t>Constraints ←protect(CL,act0,Constraints)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25:                              </a:t>
            </a:r>
          </a:p>
          <a:p>
            <a:pPr marL="342900" indent="-342900">
              <a:lnSpc>
                <a:spcPct val="150000"/>
              </a:lnSpc>
            </a:pPr>
            <a:r>
              <a:rPr lang="en-US" sz="2000" dirty="0" smtClean="0">
                <a:latin typeface="Times New Roman" panose="02020603050405020304" pitchFamily="18" charset="0"/>
                <a:cs typeface="Times New Roman" panose="02020603050405020304" pitchFamily="18" charset="0"/>
              </a:rPr>
              <a:t>26:</a:t>
            </a:r>
            <a:r>
              <a:rPr lang="en-US" sz="2000" dirty="0">
                <a:latin typeface="Times New Roman" panose="02020603050405020304" pitchFamily="18" charset="0"/>
                <a:cs typeface="Times New Roman" panose="02020603050405020304" pitchFamily="18" charset="0"/>
              </a:rPr>
              <a:t>                              </a:t>
            </a:r>
          </a:p>
          <a:p>
            <a:pPr marL="342900" indent="-342900">
              <a:lnSpc>
                <a:spcPct val="150000"/>
              </a:lnSpc>
            </a:pPr>
            <a:r>
              <a:rPr lang="en-US" sz="2000" dirty="0" smtClean="0">
                <a:latin typeface="Times New Roman" panose="02020603050405020304" pitchFamily="18" charset="0"/>
                <a:cs typeface="Times New Roman" panose="02020603050405020304" pitchFamily="18" charset="0"/>
              </a:rPr>
              <a:t>27:</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until</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Agenda={}</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smtClean="0">
                <a:latin typeface="Times New Roman" panose="02020603050405020304" pitchFamily="18" charset="0"/>
                <a:cs typeface="Times New Roman" panose="02020603050405020304" pitchFamily="18" charset="0"/>
              </a:rPr>
              <a:t>28:</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return</a:t>
            </a:r>
            <a:r>
              <a:rPr lang="en-US" sz="2000" dirty="0">
                <a:latin typeface="Times New Roman" panose="02020603050405020304" pitchFamily="18" charset="0"/>
                <a:cs typeface="Times New Roman" panose="02020603050405020304" pitchFamily="18" charset="0"/>
              </a:rPr>
              <a:t> total ordering of </a:t>
            </a:r>
            <a:r>
              <a:rPr lang="en-US" sz="2000" i="1" dirty="0">
                <a:latin typeface="Times New Roman" panose="02020603050405020304" pitchFamily="18" charset="0"/>
                <a:cs typeface="Times New Roman" panose="02020603050405020304" pitchFamily="18" charset="0"/>
              </a:rPr>
              <a:t>Actions</a:t>
            </a:r>
            <a:r>
              <a:rPr lang="en-US" sz="2000" dirty="0">
                <a:latin typeface="Times New Roman" panose="02020603050405020304" pitchFamily="18" charset="0"/>
                <a:cs typeface="Times New Roman" panose="02020603050405020304" pitchFamily="18" charset="0"/>
              </a:rPr>
              <a:t> consistent with </a:t>
            </a:r>
            <a:r>
              <a:rPr lang="en-US" sz="2000" i="1" dirty="0">
                <a:latin typeface="Times New Roman" panose="02020603050405020304" pitchFamily="18" charset="0"/>
                <a:cs typeface="Times New Roman" panose="02020603050405020304" pitchFamily="18" charset="0"/>
              </a:rPr>
              <a:t>Constraints</a:t>
            </a:r>
            <a:endParaRPr lang="en-US" sz="20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extLst>
      <p:ext uri="{BB962C8B-B14F-4D97-AF65-F5344CB8AC3E}">
        <p14:creationId xmlns:p14="http://schemas.microsoft.com/office/powerpoint/2010/main" val="1650944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50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26:                              </a:t>
            </a:r>
            <a:r>
              <a:rPr lang="en-US" sz="2000" i="1" dirty="0">
                <a:latin typeface="Times New Roman" panose="02020603050405020304" pitchFamily="18" charset="0"/>
                <a:cs typeface="Times New Roman" panose="02020603050405020304" pitchFamily="18" charset="0"/>
              </a:rPr>
              <a:t>Agenda ←Agenda ∪{⟨P,act0⟩: P</a:t>
            </a:r>
            <a:r>
              <a:rPr lang="en-US" sz="2000" dirty="0">
                <a:latin typeface="Times New Roman" panose="02020603050405020304" pitchFamily="18" charset="0"/>
                <a:cs typeface="Times New Roman" panose="02020603050405020304" pitchFamily="18" charset="0"/>
              </a:rPr>
              <a:t> is a precondition of </a:t>
            </a:r>
            <a:r>
              <a:rPr lang="en-US" sz="2000" i="1" dirty="0">
                <a:latin typeface="Times New Roman" panose="02020603050405020304" pitchFamily="18" charset="0"/>
                <a:cs typeface="Times New Roman" panose="02020603050405020304" pitchFamily="18" charset="0"/>
              </a:rPr>
              <a:t>act0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27:                    </a:t>
            </a:r>
          </a:p>
          <a:p>
            <a:pPr marL="342900" indent="-342900">
              <a:lnSpc>
                <a:spcPct val="150000"/>
              </a:lnSpc>
            </a:pPr>
            <a:r>
              <a:rPr lang="en-US" sz="2000" dirty="0">
                <a:latin typeface="Times New Roman" panose="02020603050405020304" pitchFamily="18" charset="0"/>
                <a:cs typeface="Times New Roman" panose="02020603050405020304" pitchFamily="18" charset="0"/>
              </a:rPr>
              <a:t>28 :                    </a:t>
            </a:r>
            <a:r>
              <a:rPr lang="en-US" sz="2000" i="1" dirty="0">
                <a:latin typeface="Times New Roman" panose="02020603050405020304" pitchFamily="18" charset="0"/>
                <a:cs typeface="Times New Roman" panose="02020603050405020304" pitchFamily="18" charset="0"/>
              </a:rPr>
              <a:t>Constraints ←</a:t>
            </a:r>
            <a:r>
              <a:rPr lang="en-US" sz="2000" i="1" dirty="0" err="1">
                <a:latin typeface="Times New Roman" panose="02020603050405020304" pitchFamily="18" charset="0"/>
                <a:cs typeface="Times New Roman" panose="02020603050405020304" pitchFamily="18" charset="0"/>
              </a:rPr>
              <a:t>add_const</a:t>
            </a:r>
            <a:r>
              <a:rPr lang="en-US" sz="2000" i="1" dirty="0">
                <a:latin typeface="Times New Roman" panose="02020603050405020304" pitchFamily="18" charset="0"/>
                <a:cs typeface="Times New Roman" panose="02020603050405020304" pitchFamily="18" charset="0"/>
              </a:rPr>
              <a:t>(act0&lt;act1,Constraints)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29: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CausalLinks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{⟨acto,G,act1⟩}</a:t>
            </a:r>
          </a:p>
          <a:p>
            <a:pPr marL="342900" indent="-342900">
              <a:lnSpc>
                <a:spcPct val="150000"/>
              </a:lnSpc>
            </a:pPr>
            <a:r>
              <a:rPr lang="en-US" sz="2000" dirty="0">
                <a:latin typeface="Times New Roman" panose="02020603050405020304" pitchFamily="18" charset="0"/>
                <a:cs typeface="Times New Roman" panose="02020603050405020304" pitchFamily="18" charset="0"/>
              </a:rPr>
              <a:t>30:                    </a:t>
            </a:r>
            <a:r>
              <a:rPr lang="en-US" sz="2000" b="1" dirty="0">
                <a:latin typeface="Times New Roman" panose="02020603050405020304" pitchFamily="18" charset="0"/>
                <a:cs typeface="Times New Roman" panose="02020603050405020304" pitchFamily="18" charset="0"/>
              </a:rPr>
              <a:t>for each</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A∈Actions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31:                              </a:t>
            </a:r>
            <a:r>
              <a:rPr lang="en-US" sz="2000" i="1" dirty="0">
                <a:latin typeface="Times New Roman" panose="02020603050405020304" pitchFamily="18" charset="0"/>
                <a:cs typeface="Times New Roman" panose="02020603050405020304" pitchFamily="18" charset="0"/>
              </a:rPr>
              <a:t>Constraints ←protect(⟨acto,G,act1⟩,A,Constraints)</a:t>
            </a:r>
            <a:endParaRPr lang="en-US" sz="20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Partial-Order Planning Algorithm</a:t>
            </a:r>
          </a:p>
        </p:txBody>
      </p:sp>
    </p:spTree>
    <p:extLst>
      <p:ext uri="{BB962C8B-B14F-4D97-AF65-F5344CB8AC3E}">
        <p14:creationId xmlns:p14="http://schemas.microsoft.com/office/powerpoint/2010/main" val="2244079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5122" name="Content Placeholder 4"/>
          <p:cNvGraphicFramePr>
            <a:graphicFrameLocks noGrp="1" noChangeAspect="1"/>
          </p:cNvGraphicFramePr>
          <p:nvPr>
            <p:ph idx="1"/>
            <p:extLst>
              <p:ext uri="{D42A27DB-BD31-4B8C-83A1-F6EECF244321}">
                <p14:modId xmlns:p14="http://schemas.microsoft.com/office/powerpoint/2010/main" val="911710900"/>
              </p:ext>
            </p:extLst>
          </p:nvPr>
        </p:nvGraphicFramePr>
        <p:xfrm>
          <a:off x="2320232" y="2370137"/>
          <a:ext cx="6888162" cy="4351337"/>
        </p:xfrm>
        <a:graphic>
          <a:graphicData uri="http://schemas.openxmlformats.org/presentationml/2006/ole">
            <mc:AlternateContent xmlns:mc="http://schemas.openxmlformats.org/markup-compatibility/2006">
              <mc:Choice xmlns:v="urn:schemas-microsoft-com:vml" Requires="v">
                <p:oleObj spid="_x0000_s111641" name="Acrobat Document" r:id="rId6" imgW="6508800" imgH="4111560" progId="AcroExch.Document.11">
                  <p:embed/>
                </p:oleObj>
              </mc:Choice>
              <mc:Fallback>
                <p:oleObj name="Acrobat Document" r:id="rId6" imgW="6508800" imgH="4111560" progId="AcroExch.Document.11">
                  <p:embed/>
                  <p:pic>
                    <p:nvPicPr>
                      <p:cNvPr id="0" name="Content Placeholder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0232" y="2370137"/>
                        <a:ext cx="6888162" cy="435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POP Example &amp; its Linearization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130300" y="1738313"/>
            <a:ext cx="10069513"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So far, we have not mentioned anything about binding constraints.</a:t>
            </a:r>
          </a:p>
          <a:p>
            <a:pPr marL="342900" indent="-342900">
              <a:lnSpc>
                <a:spcPct val="150000"/>
              </a:lnSpc>
            </a:pPr>
            <a:r>
              <a:rPr lang="en-US" sz="2000" dirty="0">
                <a:latin typeface="Times New Roman" panose="02020603050405020304" pitchFamily="18" charset="0"/>
                <a:cs typeface="Times New Roman" panose="02020603050405020304" pitchFamily="18" charset="0"/>
              </a:rPr>
              <a:t>Should an operator that affects, say, ¬At(x), be considered a threat to the condition, At(Home)?</a:t>
            </a:r>
          </a:p>
          <a:p>
            <a:pPr marL="342900" indent="-342900">
              <a:lnSpc>
                <a:spcPct val="150000"/>
              </a:lnSpc>
            </a:pPr>
            <a:r>
              <a:rPr lang="en-US" sz="2000" dirty="0">
                <a:latin typeface="Times New Roman" panose="02020603050405020304" pitchFamily="18" charset="0"/>
                <a:cs typeface="Times New Roman" panose="02020603050405020304" pitchFamily="18" charset="0"/>
              </a:rPr>
              <a:t>Indeed it is a possible threat because x may be bound to Home. </a:t>
            </a:r>
          </a:p>
          <a:p>
            <a:pPr marL="342900" indent="-342900">
              <a:lnSpc>
                <a:spcPct val="150000"/>
              </a:lnSpc>
            </a:pPr>
            <a:r>
              <a:rPr lang="en-US" sz="2000" dirty="0">
                <a:latin typeface="Times New Roman" panose="02020603050405020304" pitchFamily="18" charset="0"/>
                <a:cs typeface="Times New Roman" panose="02020603050405020304" pitchFamily="18" charset="0"/>
              </a:rPr>
              <a:t>Resolve now with an equality constraint.</a:t>
            </a:r>
          </a:p>
          <a:p>
            <a:pPr marL="342900" indent="-342900">
              <a:lnSpc>
                <a:spcPct val="150000"/>
              </a:lnSpc>
            </a:pPr>
            <a:r>
              <a:rPr lang="en-US" sz="2000" dirty="0">
                <a:latin typeface="Times New Roman" panose="02020603050405020304" pitchFamily="18" charset="0"/>
                <a:cs typeface="Times New Roman" panose="02020603050405020304" pitchFamily="18" charset="0"/>
              </a:rPr>
              <a:t>Bind x to something that resolves the threat (say x = 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Partially Instantiated Operators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130300" y="1738313"/>
            <a:ext cx="10069513" cy="273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b="1" dirty="0">
                <a:latin typeface="Times New Roman" panose="02020603050405020304" pitchFamily="18" charset="0"/>
                <a:cs typeface="Times New Roman" panose="02020603050405020304" pitchFamily="18" charset="0"/>
              </a:rPr>
              <a:t>Resolve now with an inequality constraint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Extend the language of variable binding to allow x ≠ Home. </a:t>
            </a:r>
          </a:p>
          <a:p>
            <a:pPr marL="342900" indent="-342900">
              <a:lnSpc>
                <a:spcPct val="150000"/>
              </a:lnSpc>
            </a:pPr>
            <a:r>
              <a:rPr lang="en-US" sz="2000" b="1" dirty="0">
                <a:latin typeface="Times New Roman" panose="02020603050405020304" pitchFamily="18" charset="0"/>
                <a:cs typeface="Times New Roman" panose="02020603050405020304" pitchFamily="18" charset="0"/>
              </a:rPr>
              <a:t>Resolve later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r>
              <a:rPr lang="en-US" sz="2000" dirty="0">
                <a:latin typeface="Times New Roman" panose="02020603050405020304" pitchFamily="18" charset="0"/>
                <a:cs typeface="Times New Roman" panose="02020603050405020304" pitchFamily="18" charset="0"/>
              </a:rPr>
              <a:t>Ignore possible threats. If x = Home is added later into the plan, then we will attempt to resolve the threat (by promotion or demotion). </a:t>
            </a:r>
          </a:p>
        </p:txBody>
      </p:sp>
      <p:sp>
        <p:nvSpPr>
          <p:cNvPr id="10"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Partially Instantiated Operators </a:t>
            </a:r>
          </a:p>
        </p:txBody>
      </p:sp>
    </p:spTree>
    <p:extLst>
      <p:ext uri="{BB962C8B-B14F-4D97-AF65-F5344CB8AC3E}">
        <p14:creationId xmlns:p14="http://schemas.microsoft.com/office/powerpoint/2010/main" val="681783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74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err="1">
                <a:latin typeface="Times New Roman" pitchFamily="18" charset="0"/>
                <a:cs typeface="Times New Roman" pitchFamily="18" charset="0"/>
              </a:rPr>
              <a:t>Proc</a:t>
            </a:r>
            <a:r>
              <a:rPr lang="en-US" sz="2000" b="1" dirty="0">
                <a:latin typeface="Times New Roman" pitchFamily="18" charset="0"/>
                <a:cs typeface="Times New Roman" pitchFamily="18" charset="0"/>
              </a:rPr>
              <a:t> Choose-Operator (plan, operators, S, c)</a:t>
            </a:r>
          </a:p>
          <a:p>
            <a:pPr marL="342900" indent="-342900">
              <a:lnSpc>
                <a:spcPct val="150000"/>
              </a:lnSpc>
            </a:pPr>
            <a:r>
              <a:rPr lang="en-US" sz="2000" dirty="0">
                <a:latin typeface="Times New Roman" pitchFamily="18" charset="0"/>
                <a:cs typeface="Times New Roman" pitchFamily="18" charset="0"/>
              </a:rPr>
              <a:t>Choose a step S’ from operators or STEPS (plan) that has c’ as an effect </a:t>
            </a:r>
            <a:r>
              <a:rPr lang="en-US" sz="2000" dirty="0" err="1">
                <a:latin typeface="Times New Roman" pitchFamily="18" charset="0"/>
                <a:cs typeface="Times New Roman" pitchFamily="18" charset="0"/>
              </a:rPr>
              <a:t>s.t.</a:t>
            </a:r>
            <a:r>
              <a:rPr lang="en-US" sz="2000" dirty="0">
                <a:latin typeface="Times New Roman" pitchFamily="18" charset="0"/>
                <a:cs typeface="Times New Roman" pitchFamily="18" charset="0"/>
              </a:rPr>
              <a:t> u = UNIFY( c, c’, BINDINGS (plan)).</a:t>
            </a:r>
          </a:p>
          <a:p>
            <a:pPr marL="342900" indent="-342900">
              <a:lnSpc>
                <a:spcPct val="150000"/>
              </a:lnSpc>
            </a:pPr>
            <a:r>
              <a:rPr lang="en-US" sz="2000" dirty="0">
                <a:latin typeface="Times New Roman" pitchFamily="18" charset="0"/>
                <a:cs typeface="Times New Roman" pitchFamily="18" charset="0"/>
              </a:rPr>
              <a:t>If there is no such step, then fail add u to BINDINGS (plan) add the causal link S’ → c: S to LINKS( plan) and add the ordering constraint S’ </a:t>
            </a:r>
            <a:r>
              <a:rPr lang="en-US" sz="2000" dirty="0">
                <a:latin typeface="Times New Roman" pitchFamily="18" charset="0"/>
                <a:ea typeface="Arial Unicode MS"/>
                <a:cs typeface="Times New Roman" pitchFamily="18" charset="0"/>
              </a:rPr>
              <a:t>≺</a:t>
            </a:r>
            <a:r>
              <a:rPr lang="en-US" sz="2000" dirty="0">
                <a:latin typeface="Times New Roman" pitchFamily="18" charset="0"/>
                <a:cs typeface="Times New Roman" pitchFamily="18" charset="0"/>
              </a:rPr>
              <a:t> S to ORDERINGS(plan).</a:t>
            </a:r>
          </a:p>
          <a:p>
            <a:pPr marL="342900" indent="-342900">
              <a:lnSpc>
                <a:spcPct val="150000"/>
              </a:lnSpc>
            </a:pPr>
            <a:r>
              <a:rPr lang="en-US" sz="2000" dirty="0">
                <a:latin typeface="Times New Roman" pitchFamily="18" charset="0"/>
                <a:cs typeface="Times New Roman" pitchFamily="18" charset="0"/>
              </a:rPr>
              <a:t>if S’ is a newly added step from operators, then add S’ to STEPS(plan) and Start</a:t>
            </a:r>
            <a:r>
              <a:rPr lang="en-US" sz="2000" dirty="0">
                <a:latin typeface="Times New Roman" pitchFamily="18" charset="0"/>
                <a:ea typeface="Arial Unicode MS"/>
                <a:cs typeface="Times New Roman" pitchFamily="18" charset="0"/>
              </a:rPr>
              <a:t>≺</a:t>
            </a:r>
            <a:r>
              <a:rPr lang="en-US" sz="2000" dirty="0">
                <a:latin typeface="Times New Roman" pitchFamily="18" charset="0"/>
                <a:cs typeface="Times New Roman" pitchFamily="18" charset="0"/>
              </a:rPr>
              <a:t> S’ </a:t>
            </a:r>
            <a:r>
              <a:rPr lang="en-US" sz="2000" dirty="0">
                <a:latin typeface="Times New Roman" pitchFamily="18" charset="0"/>
                <a:ea typeface="Arial Unicode MS"/>
                <a:cs typeface="Times New Roman" pitchFamily="18" charset="0"/>
              </a:rPr>
              <a:t>≺ </a:t>
            </a:r>
            <a:r>
              <a:rPr lang="en-US" sz="2000" dirty="0">
                <a:latin typeface="Times New Roman" pitchFamily="18" charset="0"/>
                <a:cs typeface="Times New Roman" pitchFamily="18" charset="0"/>
              </a:rPr>
              <a:t>Finish to ORDERINGS(plan)</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Partially Instantiated Operators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AIM:</a:t>
            </a:r>
          </a:p>
        </p:txBody>
      </p:sp>
      <p:sp>
        <p:nvSpPr>
          <p:cNvPr id="16387" name="Rectangle 4"/>
          <p:cNvSpPr>
            <a:spLocks noChangeArrowheads="1"/>
          </p:cNvSpPr>
          <p:nvPr/>
        </p:nvSpPr>
        <p:spPr bwMode="auto">
          <a:xfrm>
            <a:off x="1130300" y="1738313"/>
            <a:ext cx="10069513" cy="498663"/>
          </a:xfrm>
          <a:prstGeom prst="rect">
            <a:avLst/>
          </a:prstGeom>
          <a:noFill/>
          <a:ln w="9525">
            <a:noFill/>
            <a:miter lim="800000"/>
            <a:headEnd/>
            <a:tailEnd/>
          </a:ln>
        </p:spPr>
        <p:txBody>
          <a:bodyPr>
            <a:spAutoFit/>
          </a:bodyPr>
          <a:lstStyle/>
          <a:p>
            <a:pPr>
              <a:lnSpc>
                <a:spcPct val="150000"/>
              </a:lnSpc>
            </a:pPr>
            <a:r>
              <a:rPr lang="en-US" altLang="en-US" sz="2000" dirty="0">
                <a:latin typeface="Times New Roman" pitchFamily="18" charset="0"/>
                <a:cs typeface="Times New Roman" pitchFamily="18" charset="0"/>
              </a:rPr>
              <a:t>To create computer programs that can solve problems and achieve goals like humans would.</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75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400" b="1" dirty="0">
                <a:latin typeface="Times New Roman" pitchFamily="18" charset="0"/>
                <a:cs typeface="Times New Roman" pitchFamily="18" charset="0"/>
              </a:rPr>
              <a:t>Procedure Resolve-Threats (plan)</a:t>
            </a:r>
          </a:p>
          <a:p>
            <a:pPr>
              <a:lnSpc>
                <a:spcPct val="100000"/>
              </a:lnSpc>
              <a:buNone/>
            </a:pPr>
            <a:r>
              <a:rPr lang="en-US" sz="2000" dirty="0">
                <a:latin typeface="Times New Roman" pitchFamily="18" charset="0"/>
                <a:cs typeface="Times New Roman" pitchFamily="18" charset="0"/>
              </a:rPr>
              <a:t>	for each S</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c: </a:t>
            </a:r>
            <a:r>
              <a:rPr lang="en-US" sz="2000" dirty="0" err="1">
                <a:latin typeface="Times New Roman" pitchFamily="18" charset="0"/>
                <a:cs typeface="Times New Roman" pitchFamily="18" charset="0"/>
              </a:rPr>
              <a:t>S</a:t>
            </a:r>
            <a:r>
              <a:rPr lang="en-US" sz="2000" baseline="-25000" dirty="0" err="1">
                <a:latin typeface="Times New Roman" pitchFamily="18" charset="0"/>
                <a:cs typeface="Times New Roman" pitchFamily="18" charset="0"/>
              </a:rPr>
              <a:t>j</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in LINKS( plan) </a:t>
            </a:r>
          </a:p>
          <a:p>
            <a:pPr>
              <a:lnSpc>
                <a:spcPct val="100000"/>
              </a:lnSpc>
              <a:buNone/>
            </a:pPr>
            <a:r>
              <a:rPr lang="en-US" sz="2000" dirty="0">
                <a:latin typeface="Times New Roman" pitchFamily="18" charset="0"/>
                <a:cs typeface="Times New Roman" pitchFamily="18" charset="0"/>
              </a:rPr>
              <a:t>		do for each S’’ in STEPS( plan) </a:t>
            </a:r>
          </a:p>
          <a:p>
            <a:pPr>
              <a:lnSpc>
                <a:spcPct val="100000"/>
              </a:lnSpc>
              <a:buNone/>
            </a:pPr>
            <a:r>
              <a:rPr lang="en-US" sz="2000" dirty="0">
                <a:latin typeface="Times New Roman" pitchFamily="18" charset="0"/>
                <a:cs typeface="Times New Roman" pitchFamily="18" charset="0"/>
              </a:rPr>
              <a:t>	 		do for each for each c’ in EFFECTS( S’’ ) </a:t>
            </a:r>
          </a:p>
          <a:p>
            <a:pPr>
              <a:lnSpc>
                <a:spcPct val="100000"/>
              </a:lnSpc>
              <a:buNone/>
            </a:pPr>
            <a:r>
              <a:rPr lang="en-US" sz="2000" dirty="0">
                <a:latin typeface="Times New Roman" pitchFamily="18" charset="0"/>
                <a:cs typeface="Times New Roman" pitchFamily="18" charset="0"/>
              </a:rPr>
              <a:t>				do if SUBST( BINDINGS(plan), c ) = SUBST( 						BINDINGS(plan ), ¬ c’ ) </a:t>
            </a:r>
          </a:p>
          <a:p>
            <a:pPr>
              <a:lnSpc>
                <a:spcPct val="100000"/>
              </a:lnSpc>
              <a:buNone/>
            </a:pPr>
            <a:r>
              <a:rPr lang="en-US" sz="2000" dirty="0">
                <a:latin typeface="Times New Roman" pitchFamily="18" charset="0"/>
                <a:cs typeface="Times New Roman" pitchFamily="18" charset="0"/>
              </a:rPr>
              <a:t>				then choose either </a:t>
            </a:r>
          </a:p>
          <a:p>
            <a:pPr>
              <a:lnSpc>
                <a:spcPct val="100000"/>
              </a:lnSpc>
              <a:buNone/>
            </a:pPr>
            <a:r>
              <a:rPr lang="en-US" sz="2000" dirty="0">
                <a:latin typeface="Times New Roman" pitchFamily="18" charset="0"/>
                <a:cs typeface="Times New Roman" pitchFamily="18" charset="0"/>
              </a:rPr>
              <a:t>				Promotion: Add S’’ </a:t>
            </a:r>
            <a:r>
              <a:rPr lang="en-US" sz="2000" dirty="0">
                <a:latin typeface="Times New Roman" pitchFamily="18" charset="0"/>
                <a:ea typeface="Arial Unicode MS"/>
                <a:cs typeface="Times New Roman" pitchFamily="18" charset="0"/>
              </a:rPr>
              <a:t>≺ </a:t>
            </a:r>
            <a:r>
              <a:rPr lang="en-US" sz="2000"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to ORDERINGS (plan) 				Demotion: Add </a:t>
            </a:r>
            <a:r>
              <a:rPr lang="en-US" sz="2000" dirty="0" err="1">
                <a:latin typeface="Times New Roman" pitchFamily="18" charset="0"/>
                <a:cs typeface="Times New Roman" pitchFamily="18" charset="0"/>
              </a:rPr>
              <a:t>S</a:t>
            </a:r>
            <a:r>
              <a:rPr lang="en-US" sz="2000" baseline="-25000" dirty="0" err="1">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ea typeface="Arial Unicode MS"/>
                <a:cs typeface="Times New Roman" pitchFamily="18" charset="0"/>
              </a:rPr>
              <a:t>≺ </a:t>
            </a:r>
            <a:r>
              <a:rPr lang="en-US" sz="2000" dirty="0">
                <a:latin typeface="Times New Roman" pitchFamily="18" charset="0"/>
                <a:cs typeface="Times New Roman" pitchFamily="18" charset="0"/>
              </a:rPr>
              <a:t>S’’ to ORDERINGS(plan ) </a:t>
            </a:r>
          </a:p>
          <a:p>
            <a:pPr>
              <a:lnSpc>
                <a:spcPct val="100000"/>
              </a:lnSpc>
              <a:buNone/>
            </a:pPr>
            <a:r>
              <a:rPr lang="en-US" sz="2000" dirty="0">
                <a:latin typeface="Times New Roman" pitchFamily="18" charset="0"/>
                <a:cs typeface="Times New Roman" pitchFamily="18" charset="0"/>
              </a:rPr>
              <a:t>				if not Consistent(plan) </a:t>
            </a:r>
          </a:p>
          <a:p>
            <a:pPr>
              <a:lnSpc>
                <a:spcPct val="100000"/>
              </a:lnSpc>
              <a:buNone/>
            </a:pPr>
            <a:r>
              <a:rPr lang="en-US" sz="2000" dirty="0">
                <a:latin typeface="Times New Roman" pitchFamily="18" charset="0"/>
                <a:cs typeface="Times New Roman" pitchFamily="18" charset="0"/>
              </a:rPr>
              <a:t>				then fail </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Partially Instantiated Operators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The scope </a:t>
            </a:r>
            <a:r>
              <a:rPr lang="en-US" sz="2000" b="1" dirty="0">
                <a:latin typeface="Times New Roman" pitchFamily="18" charset="0"/>
                <a:cs typeface="Times New Roman" pitchFamily="18" charset="0"/>
              </a:rPr>
              <a:t>of AI Planning</a:t>
            </a:r>
            <a:r>
              <a:rPr lang="en-US" sz="2000" dirty="0">
                <a:latin typeface="Times New Roman" pitchFamily="18" charset="0"/>
                <a:cs typeface="Times New Roman" pitchFamily="18" charset="0"/>
              </a:rPr>
              <a:t> is the synthesis (generation) and execution of </a:t>
            </a:r>
            <a:r>
              <a:rPr lang="en-US" sz="2000" b="1" dirty="0">
                <a:latin typeface="Times New Roman" pitchFamily="18" charset="0"/>
                <a:cs typeface="Times New Roman" pitchFamily="18" charset="0"/>
              </a:rPr>
              <a:t>PLANS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Planners</a:t>
            </a:r>
            <a:r>
              <a:rPr lang="en-US" sz="2000" dirty="0">
                <a:latin typeface="Times New Roman" pitchFamily="18" charset="0"/>
                <a:cs typeface="Times New Roman" pitchFamily="18" charset="0"/>
              </a:rPr>
              <a:t> reason with actions and information about the world and the goals and generate </a:t>
            </a:r>
            <a:r>
              <a:rPr lang="en-US" sz="2000" b="1" dirty="0">
                <a:latin typeface="Times New Roman" pitchFamily="18" charset="0"/>
                <a:cs typeface="Times New Roman" pitchFamily="18" charset="0"/>
              </a:rPr>
              <a:t>plans</a:t>
            </a:r>
            <a:r>
              <a:rPr lang="en-US" sz="2000" dirty="0">
                <a:latin typeface="Times New Roman" pitchFamily="18" charset="0"/>
                <a:cs typeface="Times New Roman" pitchFamily="18" charset="0"/>
              </a:rPr>
              <a:t>. Extraction of Domain </a:t>
            </a:r>
            <a:r>
              <a:rPr lang="en-US" sz="2000" b="1" dirty="0">
                <a:latin typeface="Times New Roman" pitchFamily="18" charset="0"/>
                <a:cs typeface="Times New Roman" pitchFamily="18" charset="0"/>
              </a:rPr>
              <a:t>Knowledge</a:t>
            </a:r>
            <a:r>
              <a:rPr lang="en-US" sz="2000" dirty="0">
                <a:latin typeface="Times New Roman" pitchFamily="18" charset="0"/>
                <a:cs typeface="Times New Roman" pitchFamily="18" charset="0"/>
              </a:rPr>
              <a:t>, under the form of reformulation, can help to support both sides.</a:t>
            </a:r>
          </a:p>
          <a:p>
            <a:pPr>
              <a:lnSpc>
                <a:spcPct val="150000"/>
              </a:lnSpc>
              <a:buNone/>
            </a:pPr>
            <a:r>
              <a:rPr lang="en-US" sz="2000" dirty="0">
                <a:latin typeface="Times New Roman" pitchFamily="18" charset="0"/>
                <a:cs typeface="Times New Roman" pitchFamily="18" charset="0"/>
              </a:rPr>
              <a:t>The methodology for solving problems with the planning approach is very much like the general knowledge engineering guidelines.</a:t>
            </a:r>
          </a:p>
          <a:p>
            <a:pPr marL="342900" indent="-342900">
              <a:lnSpc>
                <a:spcPct val="100000"/>
              </a:lnSpc>
            </a:pPr>
            <a:r>
              <a:rPr lang="en-US" sz="2000" dirty="0">
                <a:latin typeface="Times New Roman" pitchFamily="18" charset="0"/>
                <a:cs typeface="Times New Roman" pitchFamily="18" charset="0"/>
              </a:rPr>
              <a:t> Decide what to talk about. </a:t>
            </a:r>
          </a:p>
          <a:p>
            <a:pPr marL="342900" indent="-342900">
              <a:lnSpc>
                <a:spcPct val="100000"/>
              </a:lnSpc>
            </a:pPr>
            <a:r>
              <a:rPr lang="en-US" sz="2000" dirty="0">
                <a:latin typeface="Times New Roman" pitchFamily="18" charset="0"/>
                <a:cs typeface="Times New Roman" pitchFamily="18" charset="0"/>
              </a:rPr>
              <a:t> Decide on a vocabulary of conditions (literals), operators, and objects. </a:t>
            </a:r>
          </a:p>
          <a:p>
            <a:pPr marL="342900" indent="-342900">
              <a:lnSpc>
                <a:spcPct val="100000"/>
              </a:lnSpc>
            </a:pPr>
            <a:r>
              <a:rPr lang="en-US" sz="2000" dirty="0">
                <a:latin typeface="Times New Roman" pitchFamily="18" charset="0"/>
                <a:cs typeface="Times New Roman" pitchFamily="18" charset="0"/>
              </a:rPr>
              <a:t> Encode operators for the domain. </a:t>
            </a:r>
          </a:p>
          <a:p>
            <a:pPr marL="342900" indent="-342900">
              <a:lnSpc>
                <a:spcPct val="100000"/>
              </a:lnSpc>
            </a:pPr>
            <a:r>
              <a:rPr lang="en-US" sz="2000" dirty="0">
                <a:latin typeface="Times New Roman" pitchFamily="18" charset="0"/>
                <a:cs typeface="Times New Roman" pitchFamily="18" charset="0"/>
              </a:rPr>
              <a:t> Encode a description of the specific problem instance. </a:t>
            </a:r>
          </a:p>
          <a:p>
            <a:pPr marL="342900" indent="-342900">
              <a:lnSpc>
                <a:spcPct val="100000"/>
              </a:lnSpc>
            </a:pPr>
            <a:r>
              <a:rPr lang="en-US" sz="2000" dirty="0">
                <a:latin typeface="Times New Roman" pitchFamily="18" charset="0"/>
                <a:cs typeface="Times New Roman" pitchFamily="18" charset="0"/>
              </a:rPr>
              <a:t> Pose problems to the planner and get back plans. </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Knowledge Engineering for Planning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71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STRIPS approach is insufficient for many practical planning problems.</a:t>
            </a:r>
          </a:p>
          <a:p>
            <a:pPr>
              <a:lnSpc>
                <a:spcPct val="150000"/>
              </a:lnSpc>
              <a:buNone/>
            </a:pPr>
            <a:r>
              <a:rPr lang="en-US" sz="2000" dirty="0">
                <a:latin typeface="Times New Roman" pitchFamily="18" charset="0"/>
                <a:cs typeface="Times New Roman" pitchFamily="18" charset="0"/>
              </a:rPr>
              <a:t>It cannot express:-</a:t>
            </a:r>
          </a:p>
          <a:p>
            <a:pPr lvl="1">
              <a:lnSpc>
                <a:spcPct val="150000"/>
              </a:lnSpc>
            </a:pPr>
            <a:r>
              <a:rPr lang="en-US" sz="2000" dirty="0">
                <a:latin typeface="Times New Roman" pitchFamily="18" charset="0"/>
                <a:cs typeface="Times New Roman" pitchFamily="18" charset="0"/>
              </a:rPr>
              <a:t>Resources: Operators should incorporate resource consumption and generation. Planners have to handle constraints on resources efficiently.</a:t>
            </a:r>
          </a:p>
          <a:p>
            <a:pPr lvl="1">
              <a:lnSpc>
                <a:spcPct val="150000"/>
              </a:lnSpc>
            </a:pPr>
            <a:r>
              <a:rPr lang="en-US" sz="2000" dirty="0">
                <a:latin typeface="Times New Roman" pitchFamily="18" charset="0"/>
                <a:cs typeface="Times New Roman" pitchFamily="18" charset="0"/>
              </a:rPr>
              <a:t>Time: Real-world planners need a better model of time.</a:t>
            </a:r>
          </a:p>
          <a:p>
            <a:pPr lvl="1">
              <a:lnSpc>
                <a:spcPct val="150000"/>
              </a:lnSpc>
            </a:pPr>
            <a:r>
              <a:rPr lang="en-US" sz="2000" dirty="0">
                <a:latin typeface="Times New Roman" pitchFamily="18" charset="0"/>
                <a:cs typeface="Times New Roman" pitchFamily="18" charset="0"/>
              </a:rPr>
              <a:t>Hierarchical plans: Need the ability to specify plans at varying levels of detail.</a:t>
            </a:r>
          </a:p>
          <a:p>
            <a:pPr>
              <a:lnSpc>
                <a:spcPct val="150000"/>
              </a:lnSpc>
              <a:buNone/>
            </a:pPr>
            <a:r>
              <a:rPr lang="en-US" sz="2000" dirty="0">
                <a:latin typeface="Times New Roman" pitchFamily="18" charset="0"/>
                <a:cs typeface="Times New Roman" pitchFamily="18" charset="0"/>
              </a:rPr>
              <a:t>Also, there is a need to incorporate heuristics for guiding search.</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Practical Planners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process of decomposing a system in a top-down fashion. First, the system is divided into subsystems, then into functions, and then modules.</a:t>
            </a:r>
          </a:p>
          <a:p>
            <a:pPr marL="342900" indent="-342900">
              <a:lnSpc>
                <a:spcPct val="150000"/>
              </a:lnSpc>
              <a:spcBef>
                <a:spcPct val="20000"/>
              </a:spcBef>
              <a:buNone/>
            </a:pPr>
            <a:r>
              <a:rPr lang="en-US" sz="2000" dirty="0">
                <a:latin typeface="Times New Roman" pitchFamily="18" charset="0"/>
                <a:cs typeface="Times New Roman" pitchFamily="18" charset="0"/>
              </a:rPr>
              <a:t>Principle </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Hierarchical organization of ‘actions’</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Complex and less complex (or: abstract) actions</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Lowest level reflects directly executable actions </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Hierarchical Decomposition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spcBef>
                <a:spcPct val="40000"/>
              </a:spcBef>
              <a:buClr>
                <a:schemeClr val="accent2"/>
              </a:buClr>
              <a:buFont typeface="Wingdings" pitchFamily="2" charset="2"/>
              <a:buNone/>
            </a:pPr>
            <a:r>
              <a:rPr lang="en-US" sz="2000" dirty="0">
                <a:latin typeface="Times New Roman" pitchFamily="18" charset="0"/>
                <a:cs typeface="Times New Roman" pitchFamily="18" charset="0"/>
              </a:rPr>
              <a:t>Procedure</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Planning starts with complex action on top</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Plan constructed through action decomposition</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Substitute complex action with a plan of less complex actions (pre-defined plan schemata; or learning of plans/plan abstraction)</a:t>
            </a:r>
          </a:p>
          <a:p>
            <a:pPr marL="342900" indent="-342900">
              <a:lnSpc>
                <a:spcPct val="150000"/>
              </a:lnSpc>
              <a:spcBef>
                <a:spcPct val="5000"/>
              </a:spcBef>
              <a:buClr>
                <a:schemeClr val="tx1"/>
              </a:buClr>
            </a:pPr>
            <a:r>
              <a:rPr lang="en-US" sz="2000" dirty="0">
                <a:latin typeface="Times New Roman" pitchFamily="18" charset="0"/>
                <a:cs typeface="Times New Roman" pitchFamily="18" charset="0"/>
              </a:rPr>
              <a:t>Overall plan must generate an effect of complex action</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Hierarchical Decomposition</a:t>
            </a:r>
          </a:p>
        </p:txBody>
      </p:sp>
    </p:spTree>
    <p:extLst>
      <p:ext uri="{BB962C8B-B14F-4D97-AF65-F5344CB8AC3E}">
        <p14:creationId xmlns:p14="http://schemas.microsoft.com/office/powerpoint/2010/main" val="3953455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Line 4"/>
          <p:cNvSpPr>
            <a:spLocks noChangeShapeType="1"/>
          </p:cNvSpPr>
          <p:nvPr/>
        </p:nvSpPr>
        <p:spPr bwMode="auto">
          <a:xfrm flipH="1">
            <a:off x="4331109" y="3495368"/>
            <a:ext cx="1406014" cy="1238865"/>
          </a:xfrm>
          <a:prstGeom prst="line">
            <a:avLst/>
          </a:prstGeom>
          <a:noFill/>
          <a:ln w="9525">
            <a:solidFill>
              <a:schemeClr val="tx1"/>
            </a:solidFill>
            <a:round/>
            <a:headEnd/>
            <a:tailEnd/>
          </a:ln>
          <a:effectLst/>
        </p:spPr>
        <p:txBody>
          <a:bodyPr/>
          <a:lstStyle/>
          <a:p>
            <a:endParaRPr lang="en-US"/>
          </a:p>
        </p:txBody>
      </p:sp>
      <p:sp>
        <p:nvSpPr>
          <p:cNvPr id="115717" name="Line 5"/>
          <p:cNvSpPr>
            <a:spLocks noChangeShapeType="1"/>
          </p:cNvSpPr>
          <p:nvPr/>
        </p:nvSpPr>
        <p:spPr bwMode="auto">
          <a:xfrm>
            <a:off x="5958348" y="3539613"/>
            <a:ext cx="1035666" cy="1179870"/>
          </a:xfrm>
          <a:prstGeom prst="line">
            <a:avLst/>
          </a:prstGeom>
          <a:noFill/>
          <a:ln w="9525">
            <a:solidFill>
              <a:schemeClr val="tx1"/>
            </a:solidFill>
            <a:round/>
            <a:headEnd/>
            <a:tailEnd/>
          </a:ln>
          <a:effectLst/>
        </p:spPr>
        <p:txBody>
          <a:bodyPr/>
          <a:lstStyle/>
          <a:p>
            <a:endParaRPr lang="en-US"/>
          </a:p>
        </p:txBody>
      </p:sp>
      <p:sp>
        <p:nvSpPr>
          <p:cNvPr id="6" name="Rectangle 5"/>
          <p:cNvSpPr>
            <a:spLocks noChangeArrowheads="1"/>
          </p:cNvSpPr>
          <p:nvPr/>
        </p:nvSpPr>
        <p:spPr bwMode="auto">
          <a:xfrm>
            <a:off x="1130300" y="1738313"/>
            <a:ext cx="10069513" cy="501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25000"/>
              </a:spcBef>
              <a:buNone/>
            </a:pPr>
            <a:r>
              <a:rPr lang="en-US" sz="2000" dirty="0">
                <a:latin typeface="Times New Roman" pitchFamily="18" charset="0"/>
                <a:cs typeface="Times New Roman" pitchFamily="18" charset="0"/>
                <a:sym typeface="Symbol" pitchFamily="18" charset="2"/>
              </a:rPr>
              <a:t>Plans are organized in a hierarchy. Links between nodes at different levels in the hierarchy denote a decomposition of a “complex action” into more primitive actions (operator expansion).</a:t>
            </a:r>
          </a:p>
          <a:p>
            <a:pPr>
              <a:lnSpc>
                <a:spcPct val="150000"/>
              </a:lnSpc>
              <a:spcBef>
                <a:spcPct val="25000"/>
              </a:spcBef>
              <a:buNone/>
            </a:pPr>
            <a:r>
              <a:rPr lang="en-US" sz="2000" u="sng" dirty="0">
                <a:latin typeface="Times New Roman" pitchFamily="18" charset="0"/>
                <a:cs typeface="Times New Roman" pitchFamily="18" charset="0"/>
                <a:sym typeface="Symbol" pitchFamily="18" charset="2"/>
              </a:rPr>
              <a:t>Example</a:t>
            </a:r>
            <a:r>
              <a:rPr lang="en-US" sz="2000" u="sng" dirty="0" smtClean="0">
                <a:latin typeface="Times New Roman" pitchFamily="18" charset="0"/>
                <a:cs typeface="Times New Roman" pitchFamily="18" charset="0"/>
                <a:sym typeface="Symbol" pitchFamily="18" charset="2"/>
              </a:rPr>
              <a:t>:</a:t>
            </a:r>
          </a:p>
          <a:p>
            <a:pPr algn="ctr">
              <a:lnSpc>
                <a:spcPct val="150000"/>
              </a:lnSpc>
              <a:buNone/>
            </a:pPr>
            <a:endParaRPr lang="en-US" sz="2000" dirty="0" smtClean="0">
              <a:latin typeface="Times New Roman" pitchFamily="18" charset="0"/>
              <a:cs typeface="Times New Roman" pitchFamily="18" charset="0"/>
              <a:sym typeface="Symbol" pitchFamily="18" charset="2"/>
            </a:endParaRPr>
          </a:p>
          <a:p>
            <a:pPr algn="ctr">
              <a:lnSpc>
                <a:spcPct val="150000"/>
              </a:lnSpc>
              <a:buNone/>
            </a:pPr>
            <a:r>
              <a:rPr lang="en-US" sz="2000" dirty="0" smtClean="0">
                <a:latin typeface="Times New Roman" pitchFamily="18" charset="0"/>
                <a:cs typeface="Times New Roman" pitchFamily="18" charset="0"/>
                <a:sym typeface="Symbol" pitchFamily="18" charset="2"/>
              </a:rPr>
              <a:t>move </a:t>
            </a:r>
            <a:r>
              <a:rPr lang="en-US" sz="2000" dirty="0">
                <a:latin typeface="Times New Roman" pitchFamily="18" charset="0"/>
                <a:cs typeface="Times New Roman" pitchFamily="18" charset="0"/>
                <a:sym typeface="Symbol" pitchFamily="18" charset="2"/>
              </a:rPr>
              <a:t>(x, y, z)</a:t>
            </a:r>
          </a:p>
          <a:p>
            <a:pPr>
              <a:lnSpc>
                <a:spcPct val="150000"/>
              </a:lnSpc>
              <a:spcBef>
                <a:spcPct val="35000"/>
              </a:spcBef>
              <a:buNone/>
            </a:pPr>
            <a:r>
              <a:rPr lang="en-US" sz="2000" dirty="0">
                <a:latin typeface="Times New Roman" pitchFamily="18" charset="0"/>
                <a:cs typeface="Times New Roman" pitchFamily="18" charset="0"/>
                <a:sym typeface="Symbol" pitchFamily="18" charset="2"/>
              </a:rPr>
              <a:t>operator</a:t>
            </a:r>
          </a:p>
          <a:p>
            <a:pPr>
              <a:lnSpc>
                <a:spcPct val="150000"/>
              </a:lnSpc>
              <a:buNone/>
            </a:pPr>
            <a:r>
              <a:rPr lang="en-US" sz="2000" dirty="0">
                <a:latin typeface="Times New Roman" pitchFamily="18" charset="0"/>
                <a:cs typeface="Times New Roman" pitchFamily="18" charset="0"/>
                <a:sym typeface="Symbol" pitchFamily="18" charset="2"/>
              </a:rPr>
              <a:t>expansion	 </a:t>
            </a:r>
          </a:p>
          <a:p>
            <a:pPr>
              <a:lnSpc>
                <a:spcPct val="150000"/>
              </a:lnSpc>
              <a:buNone/>
            </a:pPr>
            <a:r>
              <a:rPr lang="en-US" sz="2000" dirty="0">
                <a:latin typeface="Times New Roman" pitchFamily="18" charset="0"/>
                <a:cs typeface="Times New Roman" pitchFamily="18" charset="0"/>
                <a:sym typeface="Symbol" pitchFamily="18" charset="2"/>
              </a:rPr>
              <a:t>			 pickup (x, y) putdown (x, z) </a:t>
            </a:r>
          </a:p>
          <a:p>
            <a:pPr>
              <a:lnSpc>
                <a:spcPct val="150000"/>
              </a:lnSpc>
              <a:spcBef>
                <a:spcPct val="40000"/>
              </a:spcBef>
              <a:buNone/>
            </a:pPr>
            <a:r>
              <a:rPr lang="en-US" sz="2000" i="1" dirty="0">
                <a:latin typeface="Times New Roman" pitchFamily="18" charset="0"/>
                <a:cs typeface="Times New Roman" pitchFamily="18" charset="0"/>
                <a:sym typeface="Symbol" pitchFamily="18" charset="2"/>
              </a:rPr>
              <a:t>The lowest level corresponds to executable actions of the agent.</a:t>
            </a: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Hierarchical Planning / Plan </a:t>
            </a:r>
            <a:r>
              <a:rPr lang="en-US" altLang="en-US" sz="2400" b="1" dirty="0" smtClean="0">
                <a:latin typeface="Times New Roman" panose="02020603050405020304" pitchFamily="18" charset="0"/>
                <a:cs typeface="Times New Roman" panose="02020603050405020304" pitchFamily="18" charset="0"/>
              </a:rPr>
              <a:t>Decomposition</a:t>
            </a: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53339" y="2180149"/>
            <a:ext cx="9500461" cy="4442440"/>
          </a:xfrm>
          <a:prstGeom prst="rect">
            <a:avLst/>
          </a:prstGeom>
        </p:spPr>
      </p:pic>
      <p:sp>
        <p:nvSpPr>
          <p:cNvPr id="1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Analysis of Hierarchical Decomposition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Slide5-1"/>
          <p:cNvPicPr>
            <a:picLocks noChangeAspect="1" noChangeArrowheads="1"/>
          </p:cNvPicPr>
          <p:nvPr/>
        </p:nvPicPr>
        <p:blipFill>
          <a:blip r:embed="rId3"/>
          <a:srcRect/>
          <a:stretch>
            <a:fillRect/>
          </a:stretch>
        </p:blipFill>
        <p:spPr bwMode="auto">
          <a:xfrm>
            <a:off x="1931830" y="1540831"/>
            <a:ext cx="8019484" cy="4694332"/>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descr="Slide6-1"/>
          <p:cNvPicPr>
            <a:picLocks noChangeAspect="1" noChangeArrowheads="1"/>
          </p:cNvPicPr>
          <p:nvPr/>
        </p:nvPicPr>
        <p:blipFill>
          <a:blip r:embed="rId3"/>
          <a:srcRect/>
          <a:stretch>
            <a:fillRect/>
          </a:stretch>
        </p:blipFill>
        <p:spPr bwMode="auto">
          <a:xfrm>
            <a:off x="999067" y="1581150"/>
            <a:ext cx="10193867" cy="36957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459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25000"/>
              </a:spcBef>
              <a:buNone/>
            </a:pPr>
            <a:r>
              <a:rPr lang="en-US" sz="2000" b="1" dirty="0">
                <a:solidFill>
                  <a:schemeClr val="hlink"/>
                </a:solidFill>
                <a:latin typeface="Times New Roman" pitchFamily="18" charset="0"/>
                <a:cs typeface="Times New Roman" pitchFamily="18" charset="0"/>
                <a:sym typeface="Symbol" pitchFamily="18" charset="2"/>
              </a:rPr>
              <a:t>ADL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Action Definition Language</a:t>
            </a:r>
            <a:r>
              <a:rPr lang="en-US" sz="2000" b="1" dirty="0">
                <a:latin typeface="Times New Roman" pitchFamily="18" charset="0"/>
                <a:cs typeface="Times New Roman" pitchFamily="18" charset="0"/>
                <a:sym typeface="Symbol" pitchFamily="18" charset="2"/>
              </a:rPr>
              <a:t>)</a:t>
            </a:r>
          </a:p>
          <a:p>
            <a:pPr marL="342900" indent="-342900">
              <a:lnSpc>
                <a:spcPct val="150000"/>
              </a:lnSpc>
              <a:spcBef>
                <a:spcPct val="10000"/>
              </a:spcBef>
            </a:pPr>
            <a:r>
              <a:rPr lang="en-US" sz="2000" dirty="0">
                <a:latin typeface="Times New Roman" pitchFamily="18" charset="0"/>
                <a:cs typeface="Times New Roman" pitchFamily="18" charset="0"/>
                <a:sym typeface="Symbol" pitchFamily="18" charset="2"/>
              </a:rPr>
              <a:t>It can be seen as extension of the STRIPS language.</a:t>
            </a:r>
          </a:p>
          <a:p>
            <a:pPr marL="342900" indent="-342900">
              <a:lnSpc>
                <a:spcPct val="150000"/>
              </a:lnSpc>
              <a:spcBef>
                <a:spcPct val="10000"/>
              </a:spcBef>
            </a:pPr>
            <a:r>
              <a:rPr lang="en-US" sz="2000" dirty="0">
                <a:latin typeface="Times New Roman" pitchFamily="18" charset="0"/>
                <a:cs typeface="Times New Roman" pitchFamily="18" charset="0"/>
                <a:sym typeface="Symbol" pitchFamily="18" charset="2"/>
              </a:rPr>
              <a:t>Contains typing of parameters (sorts).</a:t>
            </a:r>
          </a:p>
          <a:p>
            <a:pPr marL="342900" indent="-342900">
              <a:lnSpc>
                <a:spcPct val="150000"/>
              </a:lnSpc>
              <a:spcBef>
                <a:spcPct val="10000"/>
              </a:spcBef>
            </a:pPr>
            <a:r>
              <a:rPr lang="en-US" sz="2000" dirty="0">
                <a:latin typeface="Times New Roman" pitchFamily="18" charset="0"/>
                <a:cs typeface="Times New Roman" pitchFamily="18" charset="0"/>
                <a:sym typeface="Symbol" pitchFamily="18" charset="2"/>
              </a:rPr>
              <a:t>Allows explicit expression of negation.</a:t>
            </a:r>
          </a:p>
          <a:p>
            <a:pPr marL="342900" indent="-342900">
              <a:lnSpc>
                <a:spcPct val="150000"/>
              </a:lnSpc>
              <a:spcBef>
                <a:spcPct val="10000"/>
              </a:spcBef>
            </a:pPr>
            <a:r>
              <a:rPr lang="en-US" sz="2000" dirty="0">
                <a:latin typeface="Times New Roman" pitchFamily="18" charset="0"/>
                <a:cs typeface="Times New Roman" pitchFamily="18" charset="0"/>
                <a:sym typeface="Symbol" pitchFamily="18" charset="2"/>
              </a:rPr>
              <a:t>Allows equality of terms in precondition formula.</a:t>
            </a:r>
          </a:p>
          <a:p>
            <a:pPr>
              <a:lnSpc>
                <a:spcPct val="150000"/>
              </a:lnSpc>
              <a:spcBef>
                <a:spcPct val="40000"/>
              </a:spcBef>
              <a:spcAft>
                <a:spcPct val="20000"/>
              </a:spcAft>
              <a:buNone/>
            </a:pPr>
            <a:r>
              <a:rPr lang="en-US" sz="2000" u="sng" dirty="0">
                <a:latin typeface="Times New Roman" pitchFamily="18" charset="0"/>
                <a:cs typeface="Times New Roman" pitchFamily="18" charset="0"/>
                <a:sym typeface="Symbol" pitchFamily="18" charset="2"/>
              </a:rPr>
              <a:t>Example</a:t>
            </a:r>
            <a:r>
              <a:rPr lang="en-US" sz="2000" dirty="0">
                <a:latin typeface="Times New Roman" pitchFamily="18" charset="0"/>
                <a:cs typeface="Times New Roman" pitchFamily="18" charset="0"/>
                <a:sym typeface="Symbol" pitchFamily="18" charset="2"/>
              </a:rPr>
              <a:t>:</a:t>
            </a:r>
          </a:p>
          <a:p>
            <a:pPr>
              <a:lnSpc>
                <a:spcPct val="150000"/>
              </a:lnSpc>
              <a:spcBef>
                <a:spcPct val="10000"/>
              </a:spcBef>
              <a:buNone/>
            </a:pPr>
            <a:r>
              <a:rPr lang="en-US" sz="2000" dirty="0">
                <a:solidFill>
                  <a:schemeClr val="hlink"/>
                </a:solidFill>
                <a:latin typeface="Times New Roman" pitchFamily="18" charset="0"/>
                <a:cs typeface="Times New Roman" pitchFamily="18" charset="0"/>
                <a:sym typeface="Symbol" pitchFamily="18" charset="2"/>
              </a:rPr>
              <a:t>Fly (p: plane; from: airport; to: airport; c: cargo)</a:t>
            </a:r>
          </a:p>
          <a:p>
            <a:pPr>
              <a:lnSpc>
                <a:spcPct val="150000"/>
              </a:lnSpc>
              <a:spcBef>
                <a:spcPct val="10000"/>
              </a:spcBef>
              <a:buNone/>
            </a:pPr>
            <a:r>
              <a:rPr lang="en-US" sz="2000" dirty="0">
                <a:solidFill>
                  <a:srgbClr val="CC0099"/>
                </a:solidFill>
                <a:latin typeface="Times New Roman" pitchFamily="18" charset="0"/>
                <a:cs typeface="Times New Roman" pitchFamily="18" charset="0"/>
                <a:sym typeface="Symbol" pitchFamily="18" charset="2"/>
              </a:rPr>
              <a:t>precondition</a:t>
            </a:r>
            <a:r>
              <a:rPr lang="en-US" sz="2000" dirty="0">
                <a:latin typeface="Times New Roman" pitchFamily="18" charset="0"/>
                <a:cs typeface="Times New Roman" pitchFamily="18" charset="0"/>
                <a:sym typeface="Symbol" pitchFamily="18" charset="2"/>
              </a:rPr>
              <a:t>:</a:t>
            </a:r>
            <a:r>
              <a:rPr lang="en-US" sz="2000" dirty="0">
                <a:solidFill>
                  <a:schemeClr val="hlink"/>
                </a:solidFill>
                <a:latin typeface="Times New Roman" pitchFamily="18" charset="0"/>
                <a:cs typeface="Times New Roman" pitchFamily="18" charset="0"/>
                <a:sym typeface="Symbol" pitchFamily="18" charset="2"/>
              </a:rPr>
              <a:t> at(</a:t>
            </a:r>
            <a:r>
              <a:rPr lang="en-US" sz="2000" dirty="0" err="1">
                <a:solidFill>
                  <a:schemeClr val="hlink"/>
                </a:solidFill>
                <a:latin typeface="Times New Roman" pitchFamily="18" charset="0"/>
                <a:cs typeface="Times New Roman" pitchFamily="18" charset="0"/>
                <a:sym typeface="Symbol" pitchFamily="18" charset="2"/>
              </a:rPr>
              <a:t>p,to</a:t>
            </a:r>
            <a:r>
              <a:rPr lang="en-US" sz="2000" dirty="0">
                <a:solidFill>
                  <a:schemeClr val="hlink"/>
                </a:solidFill>
                <a:latin typeface="Times New Roman" pitchFamily="18" charset="0"/>
                <a:cs typeface="Times New Roman" pitchFamily="18" charset="0"/>
                <a:sym typeface="Symbol" pitchFamily="18" charset="2"/>
              </a:rPr>
              <a:t>)  at(</a:t>
            </a:r>
            <a:r>
              <a:rPr lang="en-US" sz="2000" dirty="0" err="1">
                <a:solidFill>
                  <a:schemeClr val="hlink"/>
                </a:solidFill>
                <a:latin typeface="Times New Roman" pitchFamily="18" charset="0"/>
                <a:cs typeface="Times New Roman" pitchFamily="18" charset="0"/>
                <a:sym typeface="Symbol" pitchFamily="18" charset="2"/>
              </a:rPr>
              <a:t>c,to</a:t>
            </a:r>
            <a:r>
              <a:rPr lang="en-US" sz="2000" dirty="0">
                <a:solidFill>
                  <a:schemeClr val="hlink"/>
                </a:solidFill>
                <a:latin typeface="Times New Roman" pitchFamily="18" charset="0"/>
                <a:cs typeface="Times New Roman" pitchFamily="18" charset="0"/>
                <a:sym typeface="Symbol" pitchFamily="18" charset="2"/>
              </a:rPr>
              <a:t>)  in(</a:t>
            </a:r>
            <a:r>
              <a:rPr lang="en-US" sz="2000" dirty="0" err="1">
                <a:solidFill>
                  <a:schemeClr val="hlink"/>
                </a:solidFill>
                <a:latin typeface="Times New Roman" pitchFamily="18" charset="0"/>
                <a:cs typeface="Times New Roman" pitchFamily="18" charset="0"/>
                <a:sym typeface="Symbol" pitchFamily="18" charset="2"/>
              </a:rPr>
              <a:t>c,p</a:t>
            </a:r>
            <a:r>
              <a:rPr lang="en-US" sz="2000" dirty="0">
                <a:solidFill>
                  <a:schemeClr val="hlink"/>
                </a:solidFill>
                <a:latin typeface="Times New Roman" pitchFamily="18" charset="0"/>
                <a:cs typeface="Times New Roman" pitchFamily="18" charset="0"/>
                <a:sym typeface="Symbol" pitchFamily="18" charset="2"/>
              </a:rPr>
              <a:t>)  </a:t>
            </a:r>
            <a:r>
              <a:rPr lang="en-US" sz="2000" dirty="0" err="1">
                <a:solidFill>
                  <a:schemeClr val="hlink"/>
                </a:solidFill>
                <a:latin typeface="Times New Roman" pitchFamily="18" charset="0"/>
                <a:cs typeface="Times New Roman" pitchFamily="18" charset="0"/>
                <a:sym typeface="Symbol" pitchFamily="18" charset="2"/>
              </a:rPr>
              <a:t>tofrom</a:t>
            </a:r>
            <a:endParaRPr lang="en-US" sz="2000" dirty="0">
              <a:solidFill>
                <a:schemeClr val="hlink"/>
              </a:solidFill>
              <a:latin typeface="Times New Roman" pitchFamily="18" charset="0"/>
              <a:cs typeface="Times New Roman" pitchFamily="18" charset="0"/>
              <a:sym typeface="Symbol" pitchFamily="18" charset="2"/>
            </a:endParaRPr>
          </a:p>
          <a:p>
            <a:pPr>
              <a:lnSpc>
                <a:spcPct val="150000"/>
              </a:lnSpc>
              <a:spcBef>
                <a:spcPct val="10000"/>
              </a:spcBef>
              <a:buNone/>
            </a:pPr>
            <a:r>
              <a:rPr lang="en-US" sz="2000" dirty="0">
                <a:solidFill>
                  <a:srgbClr val="CC0099"/>
                </a:solidFill>
                <a:latin typeface="Times New Roman" pitchFamily="18" charset="0"/>
                <a:cs typeface="Times New Roman" pitchFamily="18" charset="0"/>
                <a:sym typeface="Symbol" pitchFamily="18" charset="2"/>
              </a:rPr>
              <a:t>effect</a:t>
            </a:r>
            <a:r>
              <a:rPr lang="en-US" sz="2000" dirty="0">
                <a:latin typeface="Times New Roman" pitchFamily="18" charset="0"/>
                <a:cs typeface="Times New Roman" pitchFamily="18" charset="0"/>
                <a:sym typeface="Symbol" pitchFamily="18" charset="2"/>
              </a:rPr>
              <a:t>:</a:t>
            </a:r>
            <a:r>
              <a:rPr lang="en-US" sz="2000" dirty="0">
                <a:solidFill>
                  <a:schemeClr val="hlink"/>
                </a:solidFill>
                <a:latin typeface="Times New Roman" pitchFamily="18" charset="0"/>
                <a:cs typeface="Times New Roman" pitchFamily="18" charset="0"/>
                <a:sym typeface="Symbol" pitchFamily="18" charset="2"/>
              </a:rPr>
              <a:t> at(</a:t>
            </a:r>
            <a:r>
              <a:rPr lang="en-US" sz="2000" dirty="0" err="1">
                <a:solidFill>
                  <a:schemeClr val="hlink"/>
                </a:solidFill>
                <a:latin typeface="Times New Roman" pitchFamily="18" charset="0"/>
                <a:cs typeface="Times New Roman" pitchFamily="18" charset="0"/>
                <a:sym typeface="Symbol" pitchFamily="18" charset="2"/>
              </a:rPr>
              <a:t>p,to</a:t>
            </a:r>
            <a:r>
              <a:rPr lang="en-US" sz="2000" dirty="0">
                <a:solidFill>
                  <a:schemeClr val="hlink"/>
                </a:solidFill>
                <a:latin typeface="Times New Roman" pitchFamily="18" charset="0"/>
                <a:cs typeface="Times New Roman" pitchFamily="18" charset="0"/>
                <a:sym typeface="Symbol" pitchFamily="18" charset="2"/>
              </a:rPr>
              <a:t>)  at(</a:t>
            </a:r>
            <a:r>
              <a:rPr lang="en-US" sz="2000" dirty="0" err="1">
                <a:solidFill>
                  <a:schemeClr val="hlink"/>
                </a:solidFill>
                <a:latin typeface="Times New Roman" pitchFamily="18" charset="0"/>
                <a:cs typeface="Times New Roman" pitchFamily="18" charset="0"/>
                <a:sym typeface="Symbol" pitchFamily="18" charset="2"/>
              </a:rPr>
              <a:t>c,to</a:t>
            </a:r>
            <a:r>
              <a:rPr lang="en-US" sz="2000" dirty="0">
                <a:solidFill>
                  <a:schemeClr val="hlink"/>
                </a:solidFill>
                <a:latin typeface="Times New Roman" pitchFamily="18" charset="0"/>
                <a:cs typeface="Times New Roman" pitchFamily="18" charset="0"/>
                <a:sym typeface="Symbol" pitchFamily="18" charset="2"/>
              </a:rPr>
              <a:t>)  at(</a:t>
            </a:r>
            <a:r>
              <a:rPr lang="en-US" sz="2000" dirty="0" err="1">
                <a:solidFill>
                  <a:schemeClr val="hlink"/>
                </a:solidFill>
                <a:latin typeface="Times New Roman" pitchFamily="18" charset="0"/>
                <a:cs typeface="Times New Roman" pitchFamily="18" charset="0"/>
                <a:sym typeface="Symbol" pitchFamily="18" charset="2"/>
              </a:rPr>
              <a:t>p,from</a:t>
            </a:r>
            <a:r>
              <a:rPr lang="en-US" sz="2000" dirty="0">
                <a:solidFill>
                  <a:schemeClr val="hlink"/>
                </a:solidFill>
                <a:latin typeface="Times New Roman" pitchFamily="18" charset="0"/>
                <a:cs typeface="Times New Roman" pitchFamily="18" charset="0"/>
                <a:sym typeface="Symbol" pitchFamily="18" charset="2"/>
              </a:rPr>
              <a:t>)  at(</a:t>
            </a:r>
            <a:r>
              <a:rPr lang="en-US" sz="2000" dirty="0" err="1">
                <a:solidFill>
                  <a:schemeClr val="hlink"/>
                </a:solidFill>
                <a:latin typeface="Times New Roman" pitchFamily="18" charset="0"/>
                <a:cs typeface="Times New Roman" pitchFamily="18" charset="0"/>
                <a:sym typeface="Symbol" pitchFamily="18" charset="2"/>
              </a:rPr>
              <a:t>c,from</a:t>
            </a:r>
            <a:r>
              <a:rPr lang="en-US" sz="2000" dirty="0">
                <a:solidFill>
                  <a:schemeClr val="hlink"/>
                </a:solidFill>
                <a:latin typeface="Times New Roman" pitchFamily="18" charset="0"/>
                <a:cs typeface="Times New Roman" pitchFamily="18" charset="0"/>
                <a:sym typeface="Symbol" pitchFamily="18" charset="2"/>
              </a:rPr>
              <a:t>) </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More Expressive Operator Descriptions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Objectives:</a:t>
            </a:r>
          </a:p>
        </p:txBody>
      </p:sp>
      <p:sp>
        <p:nvSpPr>
          <p:cNvPr id="17411" name="Rectangle 4"/>
          <p:cNvSpPr>
            <a:spLocks noChangeArrowheads="1"/>
          </p:cNvSpPr>
          <p:nvPr/>
        </p:nvSpPr>
        <p:spPr bwMode="auto">
          <a:xfrm>
            <a:off x="1130300" y="1738313"/>
            <a:ext cx="10069513" cy="1938992"/>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To become familiar with basic principles of AI toward problem solving, planning,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To investigate applications of AI techniques in intelligent agents, expert systems, artificial neural networks and other machine learning models.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9" name="Picture 3"/>
          <p:cNvPicPr>
            <a:picLocks noChangeAspect="1" noChangeArrowheads="1"/>
          </p:cNvPicPr>
          <p:nvPr/>
        </p:nvPicPr>
        <p:blipFill>
          <a:blip r:embed="rId3"/>
          <a:srcRect/>
          <a:stretch>
            <a:fillRect/>
          </a:stretch>
        </p:blipFill>
        <p:spPr bwMode="auto">
          <a:xfrm>
            <a:off x="2009104" y="1161828"/>
            <a:ext cx="8327892" cy="48339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47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None/>
            </a:pPr>
            <a:r>
              <a:rPr lang="en-US" sz="2000" dirty="0">
                <a:latin typeface="Times New Roman" pitchFamily="18" charset="0"/>
                <a:cs typeface="Times New Roman" pitchFamily="18" charset="0"/>
              </a:rPr>
              <a:t>Resources </a:t>
            </a:r>
          </a:p>
          <a:p>
            <a:pPr lvl="1">
              <a:lnSpc>
                <a:spcPct val="150000"/>
              </a:lnSpc>
              <a:spcBef>
                <a:spcPct val="5000"/>
              </a:spcBef>
            </a:pPr>
            <a:r>
              <a:rPr lang="en-US" sz="2000" dirty="0">
                <a:latin typeface="Times New Roman" pitchFamily="18" charset="0"/>
                <a:cs typeface="Times New Roman" pitchFamily="18" charset="0"/>
              </a:rPr>
              <a:t>Physical quantities, e.g. money, fluids etc.</a:t>
            </a:r>
          </a:p>
          <a:p>
            <a:pPr lvl="1">
              <a:lnSpc>
                <a:spcPct val="150000"/>
              </a:lnSpc>
            </a:pPr>
            <a:r>
              <a:rPr lang="en-US" sz="2000" dirty="0">
                <a:latin typeface="Times New Roman" pitchFamily="18" charset="0"/>
                <a:cs typeface="Times New Roman" pitchFamily="18" charset="0"/>
              </a:rPr>
              <a:t>Time</a:t>
            </a:r>
          </a:p>
          <a:p>
            <a:pPr>
              <a:lnSpc>
                <a:spcPct val="150000"/>
              </a:lnSpc>
              <a:spcBef>
                <a:spcPct val="30000"/>
              </a:spcBef>
              <a:buNone/>
            </a:pPr>
            <a:r>
              <a:rPr lang="en-US" sz="2000" dirty="0" smtClean="0">
                <a:latin typeface="Times New Roman" pitchFamily="18" charset="0"/>
                <a:cs typeface="Times New Roman" pitchFamily="18" charset="0"/>
              </a:rPr>
              <a:t>Integrate Measures into Action Description and Planning</a:t>
            </a:r>
          </a:p>
          <a:p>
            <a:pPr lvl="1">
              <a:lnSpc>
                <a:spcPct val="150000"/>
              </a:lnSpc>
            </a:pPr>
            <a:r>
              <a:rPr lang="en-US" sz="2000" dirty="0" smtClean="0">
                <a:latin typeface="Times New Roman" pitchFamily="18" charset="0"/>
                <a:cs typeface="Times New Roman" pitchFamily="18" charset="0"/>
              </a:rPr>
              <a:t>Representation of physical quantities and reasoning / calculation, </a:t>
            </a:r>
          </a:p>
          <a:p>
            <a:pPr lvl="1">
              <a:lnSpc>
                <a:spcPct val="150000"/>
              </a:lnSpc>
            </a:pPr>
            <a:r>
              <a:rPr lang="en-US" sz="2000" dirty="0" smtClean="0">
                <a:latin typeface="Times New Roman" pitchFamily="18" charset="0"/>
                <a:cs typeface="Times New Roman" pitchFamily="18" charset="0"/>
              </a:rPr>
              <a:t>E.g. for buy-action: effect: cash := cash – price (x)</a:t>
            </a:r>
          </a:p>
          <a:p>
            <a:pPr lvl="1">
              <a:lnSpc>
                <a:spcPct val="150000"/>
              </a:lnSpc>
            </a:pPr>
            <a:r>
              <a:rPr lang="en-US" sz="2000" dirty="0" smtClean="0">
                <a:latin typeface="Times New Roman" pitchFamily="18" charset="0"/>
                <a:cs typeface="Times New Roman" pitchFamily="18" charset="0"/>
              </a:rPr>
              <a:t>Time System / Time Logic, </a:t>
            </a:r>
          </a:p>
          <a:p>
            <a:pPr lvl="1">
              <a:lnSpc>
                <a:spcPct val="150000"/>
              </a:lnSpc>
            </a:pPr>
            <a:r>
              <a:rPr lang="en-US" sz="2000" dirty="0" smtClean="0">
                <a:latin typeface="Times New Roman" pitchFamily="18" charset="0"/>
                <a:cs typeface="Times New Roman" pitchFamily="18" charset="0"/>
              </a:rPr>
              <a:t>E.g. go-to-action: effect: time := time + 30 (Minutes) </a:t>
            </a:r>
          </a:p>
          <a:p>
            <a:pPr>
              <a:lnSpc>
                <a:spcPct val="150000"/>
              </a:lnSpc>
              <a:spcBef>
                <a:spcPct val="30000"/>
              </a:spcBef>
              <a:buNone/>
            </a:pPr>
            <a:r>
              <a:rPr lang="en-US" sz="2000" dirty="0" smtClean="0">
                <a:latin typeface="Times New Roman" pitchFamily="18" charset="0"/>
                <a:cs typeface="Times New Roman" pitchFamily="18" charset="0"/>
              </a:rPr>
              <a:t>Backtracking </a:t>
            </a:r>
            <a:r>
              <a:rPr lang="en-US" sz="2000" dirty="0">
                <a:latin typeface="Times New Roman" pitchFamily="18" charset="0"/>
                <a:cs typeface="Times New Roman" pitchFamily="18" charset="0"/>
              </a:rPr>
              <a:t>on Constraint Violation</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Resource Constraints in Planning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40000"/>
              </a:spcBef>
              <a:buFont typeface="Wingdings" pitchFamily="2" charset="2"/>
              <a:buNone/>
            </a:pPr>
            <a:r>
              <a:rPr lang="en-US" sz="2000" dirty="0">
                <a:latin typeface="Times New Roman" pitchFamily="18" charset="0"/>
                <a:cs typeface="Times New Roman" pitchFamily="18" charset="0"/>
              </a:rPr>
              <a:t>Disjunctive Preconditions</a:t>
            </a:r>
          </a:p>
          <a:p>
            <a:pPr lvl="1">
              <a:lnSpc>
                <a:spcPct val="150000"/>
              </a:lnSpc>
              <a:spcBef>
                <a:spcPct val="5000"/>
              </a:spcBef>
            </a:pPr>
            <a:r>
              <a:rPr lang="en-US" sz="2000" dirty="0">
                <a:latin typeface="Times New Roman" pitchFamily="18" charset="0"/>
                <a:cs typeface="Times New Roman" pitchFamily="18" charset="0"/>
              </a:rPr>
              <a:t>Planning with alternatives</a:t>
            </a:r>
          </a:p>
          <a:p>
            <a:pPr>
              <a:lnSpc>
                <a:spcPct val="150000"/>
              </a:lnSpc>
              <a:spcBef>
                <a:spcPct val="40000"/>
              </a:spcBef>
              <a:buFont typeface="Wingdings" pitchFamily="2" charset="2"/>
              <a:buNone/>
            </a:pPr>
            <a:r>
              <a:rPr lang="en-US" sz="2000" dirty="0">
                <a:latin typeface="Times New Roman" pitchFamily="18" charset="0"/>
                <a:cs typeface="Times New Roman" pitchFamily="18" charset="0"/>
              </a:rPr>
              <a:t>Disjunctive Effects</a:t>
            </a:r>
          </a:p>
          <a:p>
            <a:pPr lvl="1">
              <a:lnSpc>
                <a:spcPct val="150000"/>
              </a:lnSpc>
              <a:spcBef>
                <a:spcPct val="5000"/>
              </a:spcBef>
            </a:pPr>
            <a:r>
              <a:rPr lang="en-US" sz="2000" dirty="0">
                <a:latin typeface="Times New Roman" pitchFamily="18" charset="0"/>
                <a:cs typeface="Times New Roman" pitchFamily="18" charset="0"/>
              </a:rPr>
              <a:t>Parallel future world to consider</a:t>
            </a:r>
          </a:p>
          <a:p>
            <a:pPr>
              <a:lnSpc>
                <a:spcPct val="150000"/>
              </a:lnSpc>
              <a:spcBef>
                <a:spcPct val="40000"/>
              </a:spcBef>
              <a:buFont typeface="Wingdings" pitchFamily="2" charset="2"/>
              <a:buNone/>
            </a:pPr>
            <a:r>
              <a:rPr lang="en-US" sz="2000" dirty="0">
                <a:latin typeface="Times New Roman" pitchFamily="18" charset="0"/>
                <a:cs typeface="Times New Roman" pitchFamily="18" charset="0"/>
              </a:rPr>
              <a:t>All-Quantified Variables (in preconditions and effects)</a:t>
            </a:r>
          </a:p>
          <a:p>
            <a:pPr lvl="1">
              <a:lnSpc>
                <a:spcPct val="150000"/>
              </a:lnSpc>
              <a:spcBef>
                <a:spcPct val="5000"/>
              </a:spcBef>
            </a:pPr>
            <a:r>
              <a:rPr lang="en-US" sz="2000" dirty="0">
                <a:latin typeface="Times New Roman" pitchFamily="18" charset="0"/>
                <a:cs typeface="Times New Roman" pitchFamily="18" charset="0"/>
              </a:rPr>
              <a:t>Only for finite, static Universe of objects</a:t>
            </a:r>
          </a:p>
          <a:p>
            <a:pPr>
              <a:lnSpc>
                <a:spcPct val="150000"/>
              </a:lnSpc>
              <a:spcBef>
                <a:spcPct val="40000"/>
              </a:spcBef>
              <a:buFont typeface="Wingdings" pitchFamily="2" charset="2"/>
              <a:buNone/>
            </a:pPr>
            <a:r>
              <a:rPr lang="en-US" sz="2000" dirty="0">
                <a:latin typeface="Times New Roman" pitchFamily="18" charset="0"/>
                <a:cs typeface="Times New Roman" pitchFamily="18" charset="0"/>
              </a:rPr>
              <a:t>Conditional Planning</a:t>
            </a:r>
          </a:p>
          <a:p>
            <a:pPr lvl="1">
              <a:lnSpc>
                <a:spcPct val="100000"/>
              </a:lnSpc>
              <a:spcBef>
                <a:spcPct val="5000"/>
              </a:spcBef>
            </a:pPr>
            <a:r>
              <a:rPr lang="en-US" sz="2000" dirty="0">
                <a:latin typeface="Times New Roman" pitchFamily="18" charset="0"/>
                <a:cs typeface="Times New Roman" pitchFamily="18" charset="0"/>
              </a:rPr>
              <a:t>Action depends on conditions</a:t>
            </a:r>
          </a:p>
          <a:p>
            <a:pPr lvl="1">
              <a:lnSpc>
                <a:spcPct val="100000"/>
              </a:lnSpc>
              <a:spcBef>
                <a:spcPct val="5000"/>
              </a:spcBef>
            </a:pPr>
            <a:r>
              <a:rPr lang="en-US" sz="2000" dirty="0">
                <a:latin typeface="Times New Roman" pitchFamily="18" charset="0"/>
                <a:cs typeface="Times New Roman" pitchFamily="18" charset="0"/>
              </a:rPr>
              <a:t>Specified concretely only at plan execution time</a:t>
            </a:r>
          </a:p>
          <a:p>
            <a:pPr lvl="1">
              <a:lnSpc>
                <a:spcPct val="100000"/>
              </a:lnSpc>
              <a:spcBef>
                <a:spcPct val="5000"/>
              </a:spcBef>
            </a:pPr>
            <a:r>
              <a:rPr lang="en-US" sz="2000" dirty="0">
                <a:latin typeface="Times New Roman" pitchFamily="18" charset="0"/>
                <a:cs typeface="Times New Roman" pitchFamily="18" charset="0"/>
              </a:rPr>
              <a:t>Typically based on percepts/sensor information</a:t>
            </a:r>
          </a:p>
          <a:p>
            <a:pPr lvl="1">
              <a:lnSpc>
                <a:spcPct val="100000"/>
              </a:lnSpc>
              <a:spcBef>
                <a:spcPct val="5000"/>
              </a:spcBef>
            </a:pPr>
            <a:r>
              <a:rPr lang="en-US" sz="2000" dirty="0">
                <a:latin typeface="Times New Roman" pitchFamily="18" charset="0"/>
                <a:cs typeface="Times New Roman" pitchFamily="18" charset="0"/>
              </a:rPr>
              <a:t>Integrate into partial order planning with threats</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Other Issues in Planning and Acting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50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CP in fully observable environments (FOE).</a:t>
            </a:r>
          </a:p>
          <a:p>
            <a:pPr marL="342900" indent="-342900">
              <a:lnSpc>
                <a:spcPct val="150000"/>
              </a:lnSpc>
            </a:pPr>
            <a:r>
              <a:rPr lang="en-US" sz="2000" dirty="0">
                <a:latin typeface="Times New Roman" pitchFamily="18" charset="0"/>
                <a:cs typeface="Times New Roman" pitchFamily="18" charset="0"/>
              </a:rPr>
              <a:t>It is a way to deal with uncertainty by checking what is happening in the environment </a:t>
            </a:r>
            <a:r>
              <a:rPr lang="en-US" sz="2000" dirty="0" smtClean="0">
                <a:latin typeface="Times New Roman" pitchFamily="18" charset="0"/>
                <a:cs typeface="Times New Roman" pitchFamily="18" charset="0"/>
              </a:rPr>
              <a:t>at predetermined </a:t>
            </a:r>
            <a:r>
              <a:rPr lang="en-US" sz="2000" dirty="0">
                <a:latin typeface="Times New Roman" pitchFamily="18" charset="0"/>
                <a:cs typeface="Times New Roman" pitchFamily="18" charset="0"/>
              </a:rPr>
              <a:t>points in the plan.</a:t>
            </a:r>
          </a:p>
          <a:p>
            <a:pPr marL="342900" indent="-342900">
              <a:lnSpc>
                <a:spcPct val="150000"/>
              </a:lnSpc>
            </a:pPr>
            <a:r>
              <a:rPr lang="en-US" sz="2000" dirty="0">
                <a:latin typeface="Times New Roman" pitchFamily="18" charset="0"/>
                <a:cs typeface="Times New Roman" pitchFamily="18" charset="0"/>
              </a:rPr>
              <a:t>Full Observability: The agent knows the current state.</a:t>
            </a:r>
          </a:p>
          <a:p>
            <a:pPr marL="342900" indent="-342900">
              <a:lnSpc>
                <a:spcPct val="150000"/>
              </a:lnSpc>
            </a:pPr>
            <a:r>
              <a:rPr lang="en-US" sz="2000" dirty="0">
                <a:latin typeface="Times New Roman" pitchFamily="18" charset="0"/>
                <a:cs typeface="Times New Roman" pitchFamily="18" charset="0"/>
              </a:rPr>
              <a:t>Non-deterministic : The outcome of actions cannot be predicted.</a:t>
            </a:r>
          </a:p>
          <a:p>
            <a:pPr marL="342900" indent="-342900">
              <a:lnSpc>
                <a:spcPct val="150000"/>
              </a:lnSpc>
            </a:pPr>
            <a:r>
              <a:rPr lang="en-US" sz="2000" dirty="0">
                <a:latin typeface="Times New Roman" pitchFamily="18" charset="0"/>
                <a:cs typeface="Times New Roman" pitchFamily="18" charset="0"/>
              </a:rPr>
              <a:t>Conditional plans have to work regardless of what the outcome of an action is.</a:t>
            </a:r>
          </a:p>
          <a:p>
            <a:pPr marL="342900" indent="-342900">
              <a:lnSpc>
                <a:spcPct val="150000"/>
              </a:lnSpc>
            </a:pPr>
            <a:r>
              <a:rPr lang="en-US" sz="2000" dirty="0">
                <a:latin typeface="Times New Roman" pitchFamily="18" charset="0"/>
                <a:cs typeface="Times New Roman" pitchFamily="18" charset="0"/>
              </a:rPr>
              <a:t>A modified min-max algorithm with AND-OR is used to generate complex plans.</a:t>
            </a:r>
          </a:p>
          <a:p>
            <a:pPr marL="342900" indent="-342900">
              <a:lnSpc>
                <a:spcPct val="150000"/>
              </a:lnSpc>
            </a:pPr>
            <a:r>
              <a:rPr lang="en-US" sz="2000" dirty="0">
                <a:latin typeface="Times New Roman" pitchFamily="18" charset="0"/>
                <a:cs typeface="Times New Roman" pitchFamily="18" charset="0"/>
              </a:rPr>
              <a:t>The number of possible conditions vs. The number of steps in the plan.</a:t>
            </a:r>
          </a:p>
          <a:p>
            <a:pPr marL="342900" indent="-342900">
              <a:lnSpc>
                <a:spcPct val="150000"/>
              </a:lnSpc>
            </a:pPr>
            <a:r>
              <a:rPr lang="en-US" sz="2000" dirty="0">
                <a:latin typeface="Times New Roman" pitchFamily="18" charset="0"/>
                <a:cs typeface="Times New Roman" pitchFamily="18" charset="0"/>
              </a:rPr>
              <a:t>Only one set of conditions will occur.</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Conditional Planning</a:t>
            </a: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52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Disjunctive effects (allow no determinism): </a:t>
            </a:r>
            <a:r>
              <a:rPr lang="en-US" sz="2000" i="1" dirty="0">
                <a:latin typeface="Times New Roman" pitchFamily="18" charset="0"/>
                <a:cs typeface="Times New Roman" pitchFamily="18" charset="0"/>
              </a:rPr>
              <a:t>if Left sometime fails, then Action(</a:t>
            </a:r>
            <a:r>
              <a:rPr lang="en-US" sz="2000" i="1" dirty="0" err="1">
                <a:latin typeface="Times New Roman" pitchFamily="18" charset="0"/>
                <a:cs typeface="Times New Roman" pitchFamily="18" charset="0"/>
              </a:rPr>
              <a:t>Left,Precond</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AtR,Effect</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AtL</a:t>
            </a:r>
            <a:r>
              <a:rPr lang="en-US" sz="2000" i="1" dirty="0">
                <a:latin typeface="Times New Roman" pitchFamily="18" charset="0"/>
                <a:cs typeface="Times New Roman" pitchFamily="18" charset="0"/>
              </a:rPr>
              <a:t> ∨ </a:t>
            </a:r>
            <a:r>
              <a:rPr lang="en-US" sz="2000" i="1" dirty="0" err="1">
                <a:latin typeface="Times New Roman" pitchFamily="18" charset="0"/>
                <a:cs typeface="Times New Roman" pitchFamily="18" charset="0"/>
              </a:rPr>
              <a:t>AtR</a:t>
            </a:r>
            <a:r>
              <a:rPr lang="en-US" sz="2000" i="1" dirty="0">
                <a:latin typeface="Times New Roman" pitchFamily="18" charset="0"/>
                <a:cs typeface="Times New Roman" pitchFamily="18" charset="0"/>
              </a:rPr>
              <a:t>).</a:t>
            </a:r>
          </a:p>
          <a:p>
            <a:pPr marL="342900" indent="-342900">
              <a:lnSpc>
                <a:spcPct val="150000"/>
              </a:lnSpc>
            </a:pPr>
            <a:r>
              <a:rPr lang="en-US" sz="2000" dirty="0">
                <a:latin typeface="Times New Roman" pitchFamily="18" charset="0"/>
                <a:cs typeface="Times New Roman" pitchFamily="18" charset="0"/>
              </a:rPr>
              <a:t>Conditional effects (effect depends on the state action it was executed in): </a:t>
            </a:r>
            <a:r>
              <a:rPr lang="en-US" sz="2000" i="1" dirty="0">
                <a:latin typeface="Times New Roman" pitchFamily="18" charset="0"/>
                <a:cs typeface="Times New Roman" pitchFamily="18" charset="0"/>
              </a:rPr>
              <a:t>Action(Suck, </a:t>
            </a:r>
            <a:r>
              <a:rPr lang="en-US" sz="2000" i="1" dirty="0" err="1">
                <a:latin typeface="Times New Roman" pitchFamily="18" charset="0"/>
                <a:cs typeface="Times New Roman" pitchFamily="18" charset="0"/>
              </a:rPr>
              <a:t>Precond</a:t>
            </a:r>
            <a:r>
              <a:rPr lang="en-US" sz="2000" i="1" dirty="0">
                <a:latin typeface="Times New Roman" pitchFamily="18" charset="0"/>
                <a:cs typeface="Times New Roman" pitchFamily="18" charset="0"/>
              </a:rPr>
              <a:t>: Effect:(when </a:t>
            </a:r>
            <a:r>
              <a:rPr lang="en-US" sz="2000" i="1" dirty="0" err="1">
                <a:latin typeface="Times New Roman" pitchFamily="18" charset="0"/>
                <a:cs typeface="Times New Roman" pitchFamily="18" charset="0"/>
              </a:rPr>
              <a:t>AtL</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CleanL</a:t>
            </a:r>
            <a:r>
              <a:rPr lang="en-US" sz="2000" i="1" dirty="0">
                <a:latin typeface="Times New Roman" pitchFamily="18" charset="0"/>
                <a:cs typeface="Times New Roman" pitchFamily="18" charset="0"/>
              </a:rPr>
              <a:t>)∧(when </a:t>
            </a:r>
            <a:r>
              <a:rPr lang="en-US" sz="2000" i="1" dirty="0" err="1">
                <a:latin typeface="Times New Roman" pitchFamily="18" charset="0"/>
                <a:cs typeface="Times New Roman" pitchFamily="18" charset="0"/>
              </a:rPr>
              <a:t>AtR</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CleanR</a:t>
            </a:r>
            <a:r>
              <a:rPr lang="en-US" sz="2000" i="1" dirty="0">
                <a:latin typeface="Times New Roman" pitchFamily="18" charset="0"/>
                <a:cs typeface="Times New Roman" pitchFamily="18" charset="0"/>
              </a:rPr>
              <a:t>))Action(</a:t>
            </a:r>
            <a:r>
              <a:rPr lang="en-US" sz="2000" i="1" dirty="0" err="1">
                <a:latin typeface="Times New Roman" pitchFamily="18" charset="0"/>
                <a:cs typeface="Times New Roman" pitchFamily="18" charset="0"/>
              </a:rPr>
              <a:t>Left,Precond:AtR,Effect:AtL</a:t>
            </a:r>
            <a:r>
              <a:rPr lang="en-US" sz="2000" i="1" dirty="0">
                <a:latin typeface="Times New Roman" pitchFamily="18" charset="0"/>
                <a:cs typeface="Times New Roman" pitchFamily="18" charset="0"/>
              </a:rPr>
              <a:t>∨(</a:t>
            </a:r>
            <a:r>
              <a:rPr lang="en-US" sz="2000" i="1" dirty="0" err="1">
                <a:latin typeface="Times New Roman" pitchFamily="18" charset="0"/>
                <a:cs typeface="Times New Roman" pitchFamily="18" charset="0"/>
              </a:rPr>
              <a:t>AtL</a:t>
            </a:r>
            <a:r>
              <a:rPr lang="en-US" sz="2000" i="1" dirty="0">
                <a:latin typeface="Times New Roman" pitchFamily="18" charset="0"/>
                <a:cs typeface="Times New Roman" pitchFamily="18" charset="0"/>
              </a:rPr>
              <a:t>∧ when </a:t>
            </a:r>
            <a:r>
              <a:rPr lang="en-US" sz="2000" i="1" dirty="0" err="1">
                <a:latin typeface="Times New Roman" pitchFamily="18" charset="0"/>
                <a:cs typeface="Times New Roman" pitchFamily="18" charset="0"/>
              </a:rPr>
              <a:t>CleanL</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CleanL</a:t>
            </a:r>
            <a:r>
              <a:rPr lang="en-US" sz="2000" i="1" dirty="0">
                <a:latin typeface="Times New Roman" pitchFamily="18" charset="0"/>
                <a:cs typeface="Times New Roman" pitchFamily="18" charset="0"/>
              </a:rPr>
              <a:t>)).</a:t>
            </a:r>
          </a:p>
          <a:p>
            <a:pPr marL="342900" indent="-342900">
              <a:lnSpc>
                <a:spcPct val="150000"/>
              </a:lnSpc>
            </a:pPr>
            <a:r>
              <a:rPr lang="en-US" sz="2000" dirty="0" smtClean="0">
                <a:latin typeface="Times New Roman" pitchFamily="18" charset="0"/>
                <a:cs typeface="Times New Roman" pitchFamily="18" charset="0"/>
              </a:rPr>
              <a:t>Conditional </a:t>
            </a:r>
            <a:r>
              <a:rPr lang="en-US" sz="2000" dirty="0">
                <a:latin typeface="Times New Roman" pitchFamily="18" charset="0"/>
                <a:cs typeface="Times New Roman" pitchFamily="18" charset="0"/>
              </a:rPr>
              <a:t>steps for creating conditional plans: </a:t>
            </a:r>
            <a:r>
              <a:rPr lang="en-US" sz="2000" i="1" dirty="0">
                <a:latin typeface="Times New Roman" pitchFamily="18" charset="0"/>
                <a:cs typeface="Times New Roman" pitchFamily="18" charset="0"/>
              </a:rPr>
              <a:t>if test then plan A else plan B e.g., if </a:t>
            </a:r>
            <a:r>
              <a:rPr lang="en-US" sz="2000" i="1" dirty="0" err="1">
                <a:latin typeface="Times New Roman" pitchFamily="18" charset="0"/>
                <a:cs typeface="Times New Roman" pitchFamily="18" charset="0"/>
              </a:rPr>
              <a:t>AtL</a:t>
            </a:r>
            <a:r>
              <a:rPr lang="en-US" sz="2000" i="1" dirty="0">
                <a:latin typeface="Times New Roman" pitchFamily="18" charset="0"/>
                <a:cs typeface="Times New Roman" pitchFamily="18" charset="0"/>
              </a:rPr>
              <a:t> ∧ </a:t>
            </a:r>
            <a:r>
              <a:rPr lang="en-US" sz="2000" i="1" dirty="0" err="1">
                <a:latin typeface="Times New Roman" pitchFamily="18" charset="0"/>
                <a:cs typeface="Times New Roman" pitchFamily="18" charset="0"/>
              </a:rPr>
              <a:t>CleanL</a:t>
            </a:r>
            <a:r>
              <a:rPr lang="en-US" sz="2000" i="1" dirty="0">
                <a:latin typeface="Times New Roman" pitchFamily="18" charset="0"/>
                <a:cs typeface="Times New Roman" pitchFamily="18" charset="0"/>
              </a:rPr>
              <a:t> then Right else Suck.</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smtClean="0">
                <a:latin typeface="Times New Roman" panose="02020603050405020304" pitchFamily="18" charset="0"/>
                <a:cs typeface="Times New Roman" panose="02020603050405020304" pitchFamily="18" charset="0"/>
              </a:rPr>
              <a:t>Conditional Planning</a:t>
            </a: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Before carrying out the next action of a plan: </a:t>
            </a:r>
          </a:p>
          <a:p>
            <a:pPr marL="342900" indent="-342900">
              <a:lnSpc>
                <a:spcPct val="150000"/>
              </a:lnSpc>
            </a:pPr>
            <a:r>
              <a:rPr lang="en-US" sz="2000" dirty="0">
                <a:latin typeface="Times New Roman" pitchFamily="18" charset="0"/>
                <a:cs typeface="Times New Roman" pitchFamily="18" charset="0"/>
              </a:rPr>
              <a:t>Check the preconditions of each action as it is executed rather than checking the preconditions of the entire remaining plan</a:t>
            </a:r>
          </a:p>
          <a:p>
            <a:pPr marL="342900" indent="-342900">
              <a:lnSpc>
                <a:spcPct val="150000"/>
              </a:lnSpc>
            </a:pPr>
            <a:r>
              <a:rPr lang="en-US" sz="2000" dirty="0">
                <a:latin typeface="Times New Roman" pitchFamily="18" charset="0"/>
                <a:cs typeface="Times New Roman" pitchFamily="18" charset="0"/>
              </a:rPr>
              <a:t>If it works well with realistic systems (action failures), return to the chair-table painting problem Plan: </a:t>
            </a:r>
          </a:p>
          <a:p>
            <a:pPr marL="342900" indent="-342900">
              <a:lnSpc>
                <a:spcPct val="150000"/>
              </a:lnSpc>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[Start; Open(BC); Paint(Table, Blue); Finish] </a:t>
            </a:r>
          </a:p>
          <a:p>
            <a:pPr marL="342900" indent="-342900">
              <a:lnSpc>
                <a:spcPct val="150000"/>
              </a:lnSpc>
            </a:pPr>
            <a:r>
              <a:rPr lang="en-US" sz="2000" dirty="0">
                <a:latin typeface="Times New Roman" pitchFamily="18" charset="0"/>
                <a:cs typeface="Times New Roman" pitchFamily="18" charset="0"/>
              </a:rPr>
              <a:t>What if it missed a spot of green on the table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Simple Re-planning Agent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226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Loop is created by plan-execute-</a:t>
            </a:r>
            <a:r>
              <a:rPr lang="en-US" sz="2000" dirty="0" err="1">
                <a:latin typeface="Times New Roman" pitchFamily="18" charset="0"/>
                <a:cs typeface="Times New Roman" pitchFamily="18" charset="0"/>
              </a:rPr>
              <a:t>replan</a:t>
            </a:r>
            <a:r>
              <a:rPr lang="en-US" sz="2000" dirty="0">
                <a:latin typeface="Times New Roman" pitchFamily="18" charset="0"/>
                <a:cs typeface="Times New Roman" pitchFamily="18" charset="0"/>
              </a:rPr>
              <a:t> or no explicit loop</a:t>
            </a:r>
          </a:p>
          <a:p>
            <a:pPr marL="342900" indent="-342900">
              <a:lnSpc>
                <a:spcPct val="150000"/>
              </a:lnSpc>
            </a:pPr>
            <a:r>
              <a:rPr lang="en-US" sz="2000" dirty="0">
                <a:latin typeface="Times New Roman" pitchFamily="18" charset="0"/>
                <a:cs typeface="Times New Roman" pitchFamily="18" charset="0"/>
              </a:rPr>
              <a:t>Failure is only detected after an action is performed</a:t>
            </a:r>
          </a:p>
          <a:p>
            <a:pPr marL="342900" indent="-342900">
              <a:lnSpc>
                <a:spcPct val="150000"/>
              </a:lnSpc>
            </a:pPr>
            <a:r>
              <a:rPr lang="en-US" sz="2000" dirty="0">
                <a:latin typeface="Times New Roman" pitchFamily="18" charset="0"/>
                <a:cs typeface="Times New Roman" pitchFamily="18" charset="0"/>
              </a:rPr>
              <a:t>Fix problems as they arise during the execution</a:t>
            </a:r>
          </a:p>
          <a:p>
            <a:pPr marL="342900" indent="-342900">
              <a:lnSpc>
                <a:spcPct val="150000"/>
              </a:lnSpc>
            </a:pPr>
            <a:r>
              <a:rPr lang="en-US" sz="2000" dirty="0">
                <a:latin typeface="Times New Roman" pitchFamily="18" charset="0"/>
                <a:cs typeface="Times New Roman" pitchFamily="18" charset="0"/>
              </a:rPr>
              <a:t>Fragile plans due to re-planning</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Simple Re-planning Agent</a:t>
            </a:r>
          </a:p>
        </p:txBody>
      </p:sp>
    </p:spTree>
    <p:extLst>
      <p:ext uri="{BB962C8B-B14F-4D97-AF65-F5344CB8AC3E}">
        <p14:creationId xmlns:p14="http://schemas.microsoft.com/office/powerpoint/2010/main" val="41365140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069513" cy="306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Detect failure by checking the preconditions for success of the entire remaining plan.</a:t>
            </a:r>
          </a:p>
          <a:p>
            <a:pPr marL="342900" indent="-342900">
              <a:lnSpc>
                <a:spcPct val="150000"/>
              </a:lnSpc>
            </a:pPr>
            <a:r>
              <a:rPr lang="en-US" sz="2000" dirty="0">
                <a:latin typeface="Times New Roman" pitchFamily="18" charset="0"/>
                <a:cs typeface="Times New Roman" pitchFamily="18" charset="0"/>
              </a:rPr>
              <a:t>Useful when a goal is serendipitously (accidently) achieved – for example, while you’re painting the chair, someone comes painting the table with the same color.</a:t>
            </a:r>
          </a:p>
          <a:p>
            <a:pPr marL="342900" indent="-342900">
              <a:lnSpc>
                <a:spcPct val="150000"/>
              </a:lnSpc>
            </a:pPr>
            <a:r>
              <a:rPr lang="en-US" sz="2000" dirty="0">
                <a:latin typeface="Times New Roman" pitchFamily="18" charset="0"/>
                <a:cs typeface="Times New Roman" pitchFamily="18" charset="0"/>
              </a:rPr>
              <a:t>Cut off execution of a doomed plan and don’t continue until the failure actually occurs – for example, while you’re painting the chair, someone comes painting the table with a different color.</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Re-planning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410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Consider Sensors and Effectors</a:t>
            </a:r>
          </a:p>
          <a:p>
            <a:pPr lvl="1">
              <a:lnSpc>
                <a:spcPct val="150000"/>
              </a:lnSpc>
            </a:pPr>
            <a:r>
              <a:rPr lang="en-US" sz="2000" dirty="0">
                <a:latin typeface="Times New Roman" pitchFamily="18" charset="0"/>
                <a:cs typeface="Times New Roman" pitchFamily="18" charset="0"/>
              </a:rPr>
              <a:t>Perception of environment, e.g. vision.</a:t>
            </a:r>
          </a:p>
          <a:p>
            <a:pPr lvl="1">
              <a:lnSpc>
                <a:spcPct val="150000"/>
              </a:lnSpc>
            </a:pPr>
            <a:r>
              <a:rPr lang="en-US" sz="2000" dirty="0">
                <a:latin typeface="Times New Roman" pitchFamily="18" charset="0"/>
                <a:cs typeface="Times New Roman" pitchFamily="18" charset="0"/>
              </a:rPr>
              <a:t>Ensure correspondence between internal map of robot and environment, e.g. locating robot.</a:t>
            </a:r>
          </a:p>
          <a:p>
            <a:pPr lvl="1">
              <a:lnSpc>
                <a:spcPct val="150000"/>
              </a:lnSpc>
            </a:pPr>
            <a:r>
              <a:rPr lang="en-US" sz="2000" dirty="0">
                <a:latin typeface="Times New Roman" pitchFamily="18" charset="0"/>
                <a:cs typeface="Times New Roman" pitchFamily="18" charset="0"/>
              </a:rPr>
              <a:t>Low-level body control, e.g. Motion Control (</a:t>
            </a:r>
            <a:r>
              <a:rPr lang="en-GB" sz="2000" dirty="0">
                <a:latin typeface="Times New Roman" pitchFamily="18" charset="0"/>
                <a:cs typeface="Times New Roman" pitchFamily="18" charset="0"/>
              </a:rPr>
              <a:t>behaviour</a:t>
            </a:r>
            <a:r>
              <a:rPr lang="en-US" sz="2000" dirty="0">
                <a:latin typeface="Times New Roman" pitchFamily="18" charset="0"/>
                <a:cs typeface="Times New Roman" pitchFamily="18" charset="0"/>
              </a:rPr>
              <a:t> routines, e.g. Fuzzy or Neural Network Controller).</a:t>
            </a:r>
          </a:p>
          <a:p>
            <a:pPr lvl="1">
              <a:lnSpc>
                <a:spcPct val="150000"/>
              </a:lnSpc>
            </a:pPr>
            <a:r>
              <a:rPr lang="en-US" sz="2000" dirty="0">
                <a:latin typeface="Times New Roman" pitchFamily="18" charset="0"/>
                <a:cs typeface="Times New Roman" pitchFamily="18" charset="0"/>
              </a:rPr>
              <a:t>Other sensor information for body control and environment mapping, e.g. bumpers, radar.</a:t>
            </a:r>
          </a:p>
          <a:p>
            <a:pPr lvl="1">
              <a:lnSpc>
                <a:spcPct val="150000"/>
              </a:lnSpc>
            </a:pPr>
            <a:r>
              <a:rPr lang="en-US" sz="2000" dirty="0">
                <a:latin typeface="Times New Roman" pitchFamily="18" charset="0"/>
                <a:cs typeface="Times New Roman" pitchFamily="18" charset="0"/>
              </a:rPr>
              <a:t>Sensors for other information channels and cognitive processes, e.g. speech – language.</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Real World Agents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433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dirty="0">
                <a:latin typeface="Times New Roman" pitchFamily="18" charset="0"/>
                <a:cs typeface="Times New Roman" pitchFamily="18" charset="0"/>
              </a:rPr>
              <a:t>Low-level Processing and Control</a:t>
            </a:r>
          </a:p>
          <a:p>
            <a:pPr lvl="1">
              <a:lnSpc>
                <a:spcPct val="100000"/>
              </a:lnSpc>
            </a:pPr>
            <a:r>
              <a:rPr lang="en-US" sz="2000" dirty="0">
                <a:latin typeface="Times New Roman" pitchFamily="18" charset="0"/>
                <a:cs typeface="Times New Roman" pitchFamily="18" charset="0"/>
              </a:rPr>
              <a:t>Motion Control </a:t>
            </a:r>
          </a:p>
          <a:p>
            <a:pPr lvl="1">
              <a:lnSpc>
                <a:spcPct val="100000"/>
              </a:lnSpc>
            </a:pPr>
            <a:r>
              <a:rPr lang="en-US" sz="2000" dirty="0">
                <a:latin typeface="Times New Roman" pitchFamily="18" charset="0"/>
                <a:cs typeface="Times New Roman" pitchFamily="18" charset="0"/>
              </a:rPr>
              <a:t>Audio Recording and low-level analysis</a:t>
            </a:r>
          </a:p>
          <a:p>
            <a:pPr>
              <a:lnSpc>
                <a:spcPct val="150000"/>
              </a:lnSpc>
              <a:buNone/>
            </a:pPr>
            <a:r>
              <a:rPr lang="en-US" sz="2000" dirty="0">
                <a:latin typeface="Times New Roman" pitchFamily="18" charset="0"/>
                <a:cs typeface="Times New Roman" pitchFamily="18" charset="0"/>
              </a:rPr>
              <a:t>Medium-level Processing</a:t>
            </a:r>
          </a:p>
          <a:p>
            <a:pPr lvl="1">
              <a:lnSpc>
                <a:spcPct val="100000"/>
              </a:lnSpc>
            </a:pPr>
            <a:r>
              <a:rPr lang="en-US" sz="2000" dirty="0">
                <a:latin typeface="Times New Roman" pitchFamily="18" charset="0"/>
                <a:cs typeface="Times New Roman" pitchFamily="18" charset="0"/>
              </a:rPr>
              <a:t>Navigation / Route Planning </a:t>
            </a:r>
          </a:p>
          <a:p>
            <a:pPr lvl="1">
              <a:lnSpc>
                <a:spcPct val="100000"/>
              </a:lnSpc>
            </a:pPr>
            <a:r>
              <a:rPr lang="en-US" sz="2000" dirty="0">
                <a:latin typeface="Times New Roman" pitchFamily="18" charset="0"/>
                <a:cs typeface="Times New Roman" pitchFamily="18" charset="0"/>
              </a:rPr>
              <a:t>Robot Location </a:t>
            </a:r>
          </a:p>
          <a:p>
            <a:pPr>
              <a:lnSpc>
                <a:spcPct val="150000"/>
              </a:lnSpc>
              <a:buNone/>
            </a:pPr>
            <a:r>
              <a:rPr lang="en-US" sz="2000" dirty="0">
                <a:latin typeface="Times New Roman" pitchFamily="18" charset="0"/>
                <a:cs typeface="Times New Roman" pitchFamily="18" charset="0"/>
              </a:rPr>
              <a:t>Higher-level Processing</a:t>
            </a:r>
          </a:p>
          <a:p>
            <a:pPr lvl="1">
              <a:lnSpc>
                <a:spcPct val="100000"/>
              </a:lnSpc>
            </a:pPr>
            <a:r>
              <a:rPr lang="en-US" sz="2000" dirty="0">
                <a:latin typeface="Times New Roman" pitchFamily="18" charset="0"/>
                <a:cs typeface="Times New Roman" pitchFamily="18" charset="0"/>
              </a:rPr>
              <a:t>Speech Recognition, NLP, ... </a:t>
            </a:r>
          </a:p>
          <a:p>
            <a:pPr lvl="1">
              <a:lnSpc>
                <a:spcPct val="100000"/>
              </a:lnSpc>
            </a:pPr>
            <a:r>
              <a:rPr lang="en-US" sz="2000" dirty="0">
                <a:latin typeface="Times New Roman" pitchFamily="18" charset="0"/>
                <a:cs typeface="Times New Roman" pitchFamily="18" charset="0"/>
              </a:rPr>
              <a:t>Strategies, Planning</a:t>
            </a:r>
          </a:p>
          <a:p>
            <a:pPr lvl="1">
              <a:lnSpc>
                <a:spcPct val="100000"/>
              </a:lnSpc>
            </a:pPr>
            <a:r>
              <a:rPr lang="en-US" sz="2000" dirty="0">
                <a:latin typeface="Times New Roman" pitchFamily="18" charset="0"/>
                <a:cs typeface="Times New Roman" pitchFamily="18" charset="0"/>
              </a:rPr>
              <a:t>BDI (Belief-Desire-Intention) - Architecture</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Real World Agents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Outcomes:</a:t>
            </a:r>
          </a:p>
        </p:txBody>
      </p:sp>
      <p:sp>
        <p:nvSpPr>
          <p:cNvPr id="18435" name="Rectangle 4"/>
          <p:cNvSpPr>
            <a:spLocks noChangeArrowheads="1"/>
          </p:cNvSpPr>
          <p:nvPr/>
        </p:nvSpPr>
        <p:spPr bwMode="auto">
          <a:xfrm>
            <a:off x="1130300" y="1738313"/>
            <a:ext cx="10069513" cy="2400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Apply the basic principles of AI in solutions that require problem solving, planning,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Demonstrate awareness and a fundamental understanding of various applications of AI techniques in intelligent agents, expert systems, artificial neural networks and other machine learning models. </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069513" cy="470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Clr>
                <a:schemeClr val="accent1"/>
              </a:buClr>
              <a:buSzPct val="90000"/>
              <a:buNone/>
            </a:pPr>
            <a:r>
              <a:rPr lang="en-US" sz="2000" dirty="0">
                <a:latin typeface="Times New Roman" pitchFamily="18" charset="0"/>
                <a:cs typeface="Times New Roman" pitchFamily="18" charset="0"/>
              </a:rPr>
              <a:t>Multi-Agents</a:t>
            </a:r>
          </a:p>
          <a:p>
            <a:pPr lvl="1">
              <a:lnSpc>
                <a:spcPct val="150000"/>
              </a:lnSpc>
              <a:buClr>
                <a:schemeClr val="tx1"/>
              </a:buClr>
            </a:pPr>
            <a:r>
              <a:rPr lang="en-US" sz="2000" dirty="0">
                <a:latin typeface="Times New Roman" pitchFamily="18" charset="0"/>
                <a:cs typeface="Times New Roman" pitchFamily="18" charset="0"/>
              </a:rPr>
              <a:t>Language / Communication </a:t>
            </a:r>
          </a:p>
          <a:p>
            <a:pPr lvl="2">
              <a:lnSpc>
                <a:spcPct val="150000"/>
              </a:lnSpc>
              <a:buClr>
                <a:schemeClr val="tx1"/>
              </a:buClr>
            </a:pPr>
            <a:r>
              <a:rPr lang="en-US" dirty="0">
                <a:latin typeface="Times New Roman" pitchFamily="18" charset="0"/>
                <a:cs typeface="Times New Roman" pitchFamily="18" charset="0"/>
              </a:rPr>
              <a:t>Communicating agents</a:t>
            </a:r>
          </a:p>
          <a:p>
            <a:pPr lvl="1">
              <a:lnSpc>
                <a:spcPct val="150000"/>
              </a:lnSpc>
              <a:buClr>
                <a:schemeClr val="tx1"/>
              </a:buClr>
            </a:pPr>
            <a:r>
              <a:rPr lang="en-US" sz="2000" dirty="0">
                <a:latin typeface="Times New Roman" pitchFamily="18" charset="0"/>
                <a:cs typeface="Times New Roman" pitchFamily="18" charset="0"/>
              </a:rPr>
              <a:t>Mental Models of other Agents </a:t>
            </a:r>
          </a:p>
          <a:p>
            <a:pPr lvl="2">
              <a:lnSpc>
                <a:spcPct val="150000"/>
              </a:lnSpc>
              <a:buClr>
                <a:schemeClr val="tx1"/>
              </a:buClr>
            </a:pPr>
            <a:r>
              <a:rPr lang="en-US" dirty="0">
                <a:latin typeface="Times New Roman" pitchFamily="18" charset="0"/>
                <a:cs typeface="Times New Roman" pitchFamily="18" charset="0"/>
              </a:rPr>
              <a:t>Cooperating agents</a:t>
            </a:r>
          </a:p>
          <a:p>
            <a:pPr lvl="1">
              <a:lnSpc>
                <a:spcPct val="150000"/>
              </a:lnSpc>
              <a:buClr>
                <a:schemeClr val="tx1"/>
              </a:buClr>
            </a:pPr>
            <a:r>
              <a:rPr lang="en-US" sz="2000" dirty="0">
                <a:latin typeface="Times New Roman" pitchFamily="18" charset="0"/>
                <a:cs typeface="Times New Roman" pitchFamily="18" charset="0"/>
              </a:rPr>
              <a:t>Strategies</a:t>
            </a:r>
          </a:p>
          <a:p>
            <a:pPr lvl="2">
              <a:lnSpc>
                <a:spcPct val="150000"/>
              </a:lnSpc>
              <a:buClr>
                <a:schemeClr val="tx1"/>
              </a:buClr>
            </a:pPr>
            <a:r>
              <a:rPr lang="en-US" dirty="0">
                <a:latin typeface="Times New Roman" pitchFamily="18" charset="0"/>
                <a:cs typeface="Times New Roman" pitchFamily="18" charset="0"/>
              </a:rPr>
              <a:t>Cooperating agents</a:t>
            </a:r>
          </a:p>
          <a:p>
            <a:pPr lvl="1">
              <a:lnSpc>
                <a:spcPct val="150000"/>
              </a:lnSpc>
              <a:buClr>
                <a:schemeClr val="tx1"/>
              </a:buClr>
            </a:pPr>
            <a:r>
              <a:rPr lang="en-US" sz="2000" dirty="0">
                <a:latin typeface="Times New Roman" pitchFamily="18" charset="0"/>
                <a:cs typeface="Times New Roman" pitchFamily="18" charset="0"/>
              </a:rPr>
              <a:t>Deontic Systems </a:t>
            </a:r>
          </a:p>
          <a:p>
            <a:pPr lvl="1">
              <a:lnSpc>
                <a:spcPct val="150000"/>
              </a:lnSpc>
              <a:buClr>
                <a:schemeClr val="tx1"/>
              </a:buClr>
            </a:pPr>
            <a:r>
              <a:rPr lang="en-US" sz="2000" dirty="0">
                <a:latin typeface="Times New Roman" pitchFamily="18" charset="0"/>
                <a:cs typeface="Times New Roman" pitchFamily="18" charset="0"/>
              </a:rPr>
              <a:t>Trust</a:t>
            </a:r>
          </a:p>
        </p:txBody>
      </p:sp>
      <p:sp>
        <p:nvSpPr>
          <p:cNvPr id="5"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Real World Agents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441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process by which the brain incrementally orders actions needed to complete a specific task is referred as </a:t>
            </a:r>
            <a:r>
              <a:rPr lang="en-US" sz="2000" dirty="0" smtClean="0">
                <a:latin typeface="Times New Roman" panose="02020603050405020304" pitchFamily="18" charset="0"/>
                <a:cs typeface="Times New Roman" panose="02020603050405020304" pitchFamily="18" charset="0"/>
              </a:rPr>
              <a:t>______________.</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Planning problem</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Partial </a:t>
            </a:r>
            <a:r>
              <a:rPr lang="en-US" sz="2000" dirty="0">
                <a:latin typeface="Times New Roman" panose="02020603050405020304" pitchFamily="18" charset="0"/>
                <a:cs typeface="Times New Roman" panose="02020603050405020304" pitchFamily="18" charset="0"/>
              </a:rPr>
              <a:t>order </a:t>
            </a:r>
            <a:r>
              <a:rPr lang="en-US" sz="2000" dirty="0" smtClean="0">
                <a:latin typeface="Times New Roman" panose="02020603050405020304" pitchFamily="18" charset="0"/>
                <a:cs typeface="Times New Roman" panose="02020603050405020304" pitchFamily="18" charset="0"/>
              </a:rPr>
              <a:t>planning</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Total </a:t>
            </a:r>
            <a:r>
              <a:rPr lang="en-US" sz="2000" dirty="0">
                <a:latin typeface="Times New Roman" panose="02020603050405020304" pitchFamily="18" charset="0"/>
                <a:cs typeface="Times New Roman" panose="02020603050405020304" pitchFamily="18" charset="0"/>
              </a:rPr>
              <a:t>order </a:t>
            </a:r>
            <a:r>
              <a:rPr lang="en-US" sz="2000" dirty="0" smtClean="0">
                <a:latin typeface="Times New Roman" panose="02020603050405020304" pitchFamily="18" charset="0"/>
                <a:cs typeface="Times New Roman" panose="02020603050405020304" pitchFamily="18" charset="0"/>
              </a:rPr>
              <a:t>planning</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Planning problem &amp; Partial </a:t>
            </a:r>
            <a:r>
              <a:rPr lang="en-US" sz="2000" dirty="0" smtClean="0">
                <a:latin typeface="Times New Roman" panose="02020603050405020304" pitchFamily="18" charset="0"/>
                <a:cs typeface="Times New Roman" panose="02020603050405020304" pitchFamily="18" charset="0"/>
              </a:rPr>
              <a:t>order</a:t>
            </a:r>
          </a:p>
          <a:p>
            <a:pPr lvl="1" indent="0">
              <a:lnSpc>
                <a:spcPct val="200000"/>
              </a:lnSpc>
              <a:buNone/>
            </a:pPr>
            <a:r>
              <a:rPr lang="en-US" sz="2000" b="1" dirty="0">
                <a:latin typeface="Times New Roman" panose="02020603050405020304" pitchFamily="18" charset="0"/>
                <a:cs typeface="Times New Roman" panose="02020603050405020304" pitchFamily="18" charset="0"/>
              </a:rPr>
              <a:t>Answer: b </a:t>
            </a:r>
            <a:endParaRPr lang="en-GB"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8190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130300" y="1738313"/>
            <a:ext cx="10821294" cy="351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2"/>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To complete any task, the brain needs to plan out the sequence to execute the behavior. One way the brain does this is with a partial-order plan.” Is the statement true or </a:t>
            </a:r>
            <a:r>
              <a:rPr lang="en-US" sz="2000" dirty="0" smtClean="0">
                <a:latin typeface="Times New Roman" panose="02020603050405020304" pitchFamily="18" charset="0"/>
                <a:cs typeface="Times New Roman" panose="02020603050405020304" pitchFamily="18" charset="0"/>
              </a:rPr>
              <a:t>false?</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True</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a:p>
            <a:pPr lvl="1" indent="0">
              <a:lnSpc>
                <a:spcPct val="250000"/>
              </a:lnSpc>
              <a:buNone/>
            </a:pPr>
            <a:r>
              <a:rPr lang="en-US" sz="2000" b="1" dirty="0">
                <a:latin typeface="Times New Roman" panose="02020603050405020304" pitchFamily="18" charset="0"/>
                <a:cs typeface="Times New Roman" panose="02020603050405020304" pitchFamily="18" charset="0"/>
              </a:rPr>
              <a:t>Answer: </a:t>
            </a:r>
            <a:r>
              <a:rPr lang="en-US" sz="2000" b="1" dirty="0" smtClean="0">
                <a:latin typeface="Times New Roman" panose="02020603050405020304" pitchFamily="18" charset="0"/>
                <a:cs typeface="Times New Roman" panose="02020603050405020304" pitchFamily="18" charset="0"/>
              </a:rPr>
              <a:t>a</a:t>
            </a:r>
            <a:endParaRPr lang="en-GB" sz="2000" b="1" dirty="0">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533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130300" y="1738313"/>
            <a:ext cx="10821294" cy="469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3"/>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partial order </a:t>
            </a:r>
            <a:r>
              <a:rPr lang="en-US" sz="2000" dirty="0" smtClean="0">
                <a:latin typeface="Times New Roman" panose="02020603050405020304" pitchFamily="18" charset="0"/>
                <a:cs typeface="Times New Roman" panose="02020603050405020304" pitchFamily="18" charset="0"/>
              </a:rPr>
              <a:t>plan:</a:t>
            </a:r>
          </a:p>
          <a:p>
            <a:pPr marL="1085850" lvl="1" indent="-342900">
              <a:lnSpc>
                <a:spcPct val="150000"/>
              </a:lnSpc>
              <a:buFont typeface="+mj-lt"/>
              <a:buAutoNum type="alphaUcPeriod"/>
            </a:pPr>
            <a:r>
              <a:rPr lang="en-US" sz="2000" dirty="0" smtClean="0">
                <a:latin typeface="Times New Roman" panose="02020603050405020304" pitchFamily="18" charset="0"/>
                <a:cs typeface="Times New Roman" panose="02020603050405020304" pitchFamily="18" charset="0"/>
              </a:rPr>
              <a:t>Relationships </a:t>
            </a:r>
            <a:r>
              <a:rPr lang="en-US" sz="2000" dirty="0">
                <a:latin typeface="Times New Roman" panose="02020603050405020304" pitchFamily="18" charset="0"/>
                <a:cs typeface="Times New Roman" panose="02020603050405020304" pitchFamily="18" charset="0"/>
              </a:rPr>
              <a:t>between the actions of the behavior are set prior to the </a:t>
            </a:r>
            <a:r>
              <a:rPr lang="en-US" sz="2000" dirty="0" smtClean="0">
                <a:latin typeface="Times New Roman" panose="02020603050405020304" pitchFamily="18" charset="0"/>
                <a:cs typeface="Times New Roman" panose="02020603050405020304" pitchFamily="18" charset="0"/>
              </a:rPr>
              <a:t>actions</a:t>
            </a:r>
          </a:p>
          <a:p>
            <a:pPr marL="1085850" lvl="1" indent="-342900">
              <a:lnSpc>
                <a:spcPct val="150000"/>
              </a:lnSpc>
              <a:buFont typeface="+mj-lt"/>
              <a:buAutoNum type="alphaUcPeriod"/>
            </a:pPr>
            <a:r>
              <a:rPr lang="en-US" sz="2000" dirty="0" smtClean="0">
                <a:latin typeface="Times New Roman" panose="02020603050405020304" pitchFamily="18" charset="0"/>
                <a:cs typeface="Times New Roman" panose="02020603050405020304" pitchFamily="18" charset="0"/>
              </a:rPr>
              <a:t>Relationships </a:t>
            </a:r>
            <a:r>
              <a:rPr lang="en-US" sz="2000" dirty="0">
                <a:latin typeface="Times New Roman" panose="02020603050405020304" pitchFamily="18" charset="0"/>
                <a:cs typeface="Times New Roman" panose="02020603050405020304" pitchFamily="18" charset="0"/>
              </a:rPr>
              <a:t>between the actions of the behavior are not set until absolutely necessary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Choose the correct </a:t>
            </a:r>
            <a:r>
              <a:rPr lang="en-US" sz="2000" dirty="0" smtClean="0">
                <a:latin typeface="Times New Roman" panose="02020603050405020304" pitchFamily="18" charset="0"/>
                <a:cs typeface="Times New Roman" panose="02020603050405020304" pitchFamily="18" charset="0"/>
              </a:rPr>
              <a:t>option.</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true</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true</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Either </a:t>
            </a:r>
            <a:r>
              <a:rPr lang="en-US" dirty="0">
                <a:latin typeface="Times New Roman" panose="02020603050405020304" pitchFamily="18" charset="0"/>
                <a:cs typeface="Times New Roman" panose="02020603050405020304" pitchFamily="18" charset="0"/>
              </a:rPr>
              <a:t>A or B can be true depending upon </a:t>
            </a:r>
            <a:r>
              <a:rPr lang="en-US" dirty="0" smtClean="0">
                <a:latin typeface="Times New Roman" panose="02020603050405020304" pitchFamily="18" charset="0"/>
                <a:cs typeface="Times New Roman" panose="02020603050405020304" pitchFamily="18" charset="0"/>
              </a:rPr>
              <a:t>situation</a:t>
            </a:r>
          </a:p>
          <a:p>
            <a:pPr marL="1600200" lvl="2" indent="-457200">
              <a:lnSpc>
                <a:spcPct val="150000"/>
              </a:lnSpc>
              <a:buFont typeface="+mj-lt"/>
              <a:buAutoNum type="alphaLcPeriod"/>
            </a:pPr>
            <a:r>
              <a:rPr lang="en-US" dirty="0" smtClean="0">
                <a:latin typeface="Times New Roman" panose="02020603050405020304" pitchFamily="18" charset="0"/>
                <a:cs typeface="Times New Roman" panose="02020603050405020304" pitchFamily="18" charset="0"/>
              </a:rPr>
              <a:t>Neither </a:t>
            </a:r>
            <a:r>
              <a:rPr lang="en-US" dirty="0">
                <a:latin typeface="Times New Roman" panose="02020603050405020304" pitchFamily="18" charset="0"/>
                <a:cs typeface="Times New Roman" panose="02020603050405020304" pitchFamily="18" charset="0"/>
              </a:rPr>
              <a:t>A nor B is </a:t>
            </a:r>
            <a:r>
              <a:rPr lang="en-US" dirty="0" smtClean="0">
                <a:latin typeface="Times New Roman" panose="02020603050405020304" pitchFamily="18" charset="0"/>
                <a:cs typeface="Times New Roman" panose="02020603050405020304" pitchFamily="18" charset="0"/>
              </a:rPr>
              <a:t>true</a:t>
            </a:r>
          </a:p>
          <a:p>
            <a:pPr lvl="2" indent="0">
              <a:lnSpc>
                <a:spcPct val="150000"/>
              </a:lnSpc>
              <a:buNone/>
            </a:pPr>
            <a:r>
              <a:rPr lang="en-US" b="1" dirty="0" smtClean="0">
                <a:latin typeface="Times New Roman" panose="02020603050405020304" pitchFamily="18" charset="0"/>
                <a:cs typeface="Times New Roman" panose="02020603050405020304" pitchFamily="18" charset="0"/>
              </a:rPr>
              <a:t>Answer</a:t>
            </a:r>
            <a:r>
              <a:rPr lang="en-US"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a:t>
            </a:r>
            <a:endParaRPr lang="en-IN" b="1" dirty="0">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661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130300" y="1738313"/>
            <a:ext cx="10821294"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rPr>
              <a:t>Which of the given option(s) is/are the components of the partial order planning?</a:t>
            </a:r>
          </a:p>
          <a:p>
            <a:pPr marL="1200150" lvl="1" indent="-457200">
              <a:lnSpc>
                <a:spcPct val="200000"/>
              </a:lnSpc>
              <a:buFont typeface="+mj-lt"/>
              <a:buAutoNum type="alphaLcPeriod"/>
            </a:pPr>
            <a:r>
              <a:rPr lang="en-US" sz="2000" dirty="0">
                <a:latin typeface="Times New Roman" panose="02020603050405020304" pitchFamily="18" charset="0"/>
                <a:cs typeface="Times New Roman" panose="02020603050405020304" pitchFamily="18" charset="0"/>
              </a:rPr>
              <a:t>Bindings</a:t>
            </a:r>
          </a:p>
          <a:p>
            <a:pPr marL="1200150" lvl="1" indent="-457200">
              <a:lnSpc>
                <a:spcPct val="200000"/>
              </a:lnSpc>
              <a:buFont typeface="+mj-lt"/>
              <a:buAutoNum type="alphaLcPeriod"/>
            </a:pPr>
            <a:r>
              <a:rPr lang="en-US" sz="2000" dirty="0">
                <a:latin typeface="Times New Roman" panose="02020603050405020304" pitchFamily="18" charset="0"/>
                <a:cs typeface="Times New Roman" panose="02020603050405020304" pitchFamily="18" charset="0"/>
              </a:rPr>
              <a:t>Goal</a:t>
            </a:r>
          </a:p>
          <a:p>
            <a:pPr marL="1200150" lvl="1" indent="-457200">
              <a:lnSpc>
                <a:spcPct val="200000"/>
              </a:lnSpc>
              <a:buFont typeface="+mj-lt"/>
              <a:buAutoNum type="alphaLcPeriod"/>
            </a:pPr>
            <a:r>
              <a:rPr lang="en-US" sz="2000" dirty="0">
                <a:latin typeface="Times New Roman" panose="02020603050405020304" pitchFamily="18" charset="0"/>
                <a:cs typeface="Times New Roman" panose="02020603050405020304" pitchFamily="18" charset="0"/>
              </a:rPr>
              <a:t>Causal Links</a:t>
            </a:r>
          </a:p>
          <a:p>
            <a:pPr marL="1200150" lvl="1" indent="-457200">
              <a:lnSpc>
                <a:spcPct val="200000"/>
              </a:lnSpc>
              <a:buFont typeface="+mj-lt"/>
              <a:buAutoNum type="alphaLcPeriod"/>
            </a:pPr>
            <a:r>
              <a:rPr lang="en-US" sz="2000" dirty="0">
                <a:latin typeface="Times New Roman" panose="02020603050405020304" pitchFamily="18" charset="0"/>
                <a:cs typeface="Times New Roman" panose="02020603050405020304" pitchFamily="18" charset="0"/>
              </a:rPr>
              <a:t>All of the mentioned</a:t>
            </a:r>
          </a:p>
          <a:p>
            <a:pPr lvl="1" indent="0">
              <a:lnSpc>
                <a:spcPct val="200000"/>
              </a:lnSpc>
              <a:buNone/>
            </a:pPr>
            <a:r>
              <a:rPr lang="en-US" sz="2000" b="1" dirty="0">
                <a:latin typeface="Times New Roman" panose="02020603050405020304" pitchFamily="18" charset="0"/>
                <a:cs typeface="Times New Roman" panose="02020603050405020304" pitchFamily="18" charset="0"/>
              </a:rPr>
              <a:t>Answer: d</a:t>
            </a:r>
          </a:p>
        </p:txBody>
      </p:sp>
      <p:sp>
        <p:nvSpPr>
          <p:cNvPr id="10"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1490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5"/>
            </a:pP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are you predicating by the logic: </a:t>
            </a:r>
            <a:r>
              <a:rPr lang="ar-AE" sz="2000" dirty="0">
                <a:latin typeface="Times New Roman" panose="02020603050405020304" pitchFamily="18" charset="0"/>
                <a:cs typeface="Times New Roman" panose="02020603050405020304" pitchFamily="18" charset="0"/>
              </a:rPr>
              <a:t>۷</a:t>
            </a:r>
            <a:r>
              <a:rPr lang="en-US" sz="2000" dirty="0">
                <a:latin typeface="Times New Roman" panose="02020603050405020304" pitchFamily="18" charset="0"/>
                <a:cs typeface="Times New Roman" panose="02020603050405020304" pitchFamily="18" charset="0"/>
              </a:rPr>
              <a:t>x: €y: </a:t>
            </a:r>
            <a:r>
              <a:rPr lang="en-US" sz="2000" dirty="0" err="1">
                <a:latin typeface="Times New Roman" panose="02020603050405020304" pitchFamily="18" charset="0"/>
                <a:cs typeface="Times New Roman" panose="02020603050405020304" pitchFamily="18" charset="0"/>
              </a:rPr>
              <a:t>loyalto</a:t>
            </a:r>
            <a:r>
              <a:rPr lang="en-US" sz="2000" dirty="0">
                <a:latin typeface="Times New Roman" panose="02020603050405020304" pitchFamily="18" charset="0"/>
                <a:cs typeface="Times New Roman" panose="02020603050405020304" pitchFamily="18" charset="0"/>
              </a:rPr>
              <a:t>(x, y</a:t>
            </a:r>
            <a:r>
              <a:rPr lang="en-US" sz="2000" dirty="0" smtClean="0">
                <a:latin typeface="Times New Roman" panose="02020603050405020304" pitchFamily="18" charset="0"/>
                <a:cs typeface="Times New Roman" panose="02020603050405020304" pitchFamily="18" charset="0"/>
              </a:rPr>
              <a:t>)?</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Everyone </a:t>
            </a:r>
            <a:r>
              <a:rPr lang="en-US" sz="2000" dirty="0">
                <a:latin typeface="Times New Roman" panose="02020603050405020304" pitchFamily="18" charset="0"/>
                <a:cs typeface="Times New Roman" panose="02020603050405020304" pitchFamily="18" charset="0"/>
              </a:rPr>
              <a:t>is loyal to </a:t>
            </a:r>
            <a:r>
              <a:rPr lang="en-US" sz="2000" dirty="0" smtClean="0">
                <a:latin typeface="Times New Roman" panose="02020603050405020304" pitchFamily="18" charset="0"/>
                <a:cs typeface="Times New Roman" panose="02020603050405020304" pitchFamily="18" charset="0"/>
              </a:rPr>
              <a:t>someone</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Everyone </a:t>
            </a:r>
            <a:r>
              <a:rPr lang="en-US" sz="2000" dirty="0">
                <a:latin typeface="Times New Roman" panose="02020603050405020304" pitchFamily="18" charset="0"/>
                <a:cs typeface="Times New Roman" panose="02020603050405020304" pitchFamily="18" charset="0"/>
              </a:rPr>
              <a:t>is loyal to </a:t>
            </a:r>
            <a:r>
              <a:rPr lang="en-US" sz="2000" dirty="0" smtClean="0">
                <a:latin typeface="Times New Roman" panose="02020603050405020304" pitchFamily="18" charset="0"/>
                <a:cs typeface="Times New Roman" panose="02020603050405020304" pitchFamily="18" charset="0"/>
              </a:rPr>
              <a:t>all</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Everyone </a:t>
            </a:r>
            <a:r>
              <a:rPr lang="en-US" sz="2000" dirty="0">
                <a:latin typeface="Times New Roman" panose="02020603050405020304" pitchFamily="18" charset="0"/>
                <a:cs typeface="Times New Roman" panose="02020603050405020304" pitchFamily="18" charset="0"/>
              </a:rPr>
              <a:t>is not loyal to </a:t>
            </a:r>
            <a:r>
              <a:rPr lang="en-US" sz="2000" dirty="0" smtClean="0">
                <a:latin typeface="Times New Roman" panose="02020603050405020304" pitchFamily="18" charset="0"/>
                <a:cs typeface="Times New Roman" panose="02020603050405020304" pitchFamily="18" charset="0"/>
              </a:rPr>
              <a:t>someone</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Everyone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loyal</a:t>
            </a:r>
          </a:p>
          <a:p>
            <a:pPr lvl="1" indent="0">
              <a:lnSpc>
                <a:spcPct val="20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42307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318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6"/>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algorithm places two actions into a plan without specifying which should come first</a:t>
            </a:r>
            <a:r>
              <a:rPr lang="en-US" sz="2000" dirty="0" smtClean="0">
                <a:latin typeface="Times New Roman" panose="02020603050405020304" pitchFamily="18" charset="0"/>
                <a:cs typeface="Times New Roman" panose="02020603050405020304" pitchFamily="18" charset="0"/>
              </a:rPr>
              <a:t>?</a:t>
            </a:r>
          </a:p>
          <a:p>
            <a:pPr marL="1200150" lvl="1"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Full-order planner</a:t>
            </a:r>
          </a:p>
          <a:p>
            <a:pPr marL="1200150" lvl="1"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Total-order planner</a:t>
            </a:r>
          </a:p>
          <a:p>
            <a:pPr marL="1200150" lvl="1"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Semi-order planner</a:t>
            </a:r>
          </a:p>
          <a:p>
            <a:pPr marL="1200150" lvl="1"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Partial-order planner</a:t>
            </a:r>
          </a:p>
          <a:p>
            <a:pPr lvl="1" indent="0">
              <a:lnSpc>
                <a:spcPct val="15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166176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385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7"/>
            </a:pP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are not present in finish </a:t>
            </a:r>
            <a:r>
              <a:rPr lang="en-US" sz="2000" dirty="0" smtClean="0">
                <a:latin typeface="Times New Roman" panose="02020603050405020304" pitchFamily="18" charset="0"/>
                <a:cs typeface="Times New Roman" panose="02020603050405020304" pitchFamily="18" charset="0"/>
              </a:rPr>
              <a:t>actions?</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Preconditions</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Effect</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Finish</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None </a:t>
            </a:r>
            <a:r>
              <a:rPr lang="en-US" sz="2000" dirty="0">
                <a:latin typeface="Times New Roman" panose="02020603050405020304" pitchFamily="18" charset="0"/>
                <a:cs typeface="Times New Roman" panose="02020603050405020304" pitchFamily="18" charset="0"/>
              </a:rPr>
              <a:t>of the </a:t>
            </a:r>
            <a:r>
              <a:rPr lang="en-US" sz="2000" dirty="0" smtClean="0">
                <a:latin typeface="Times New Roman" panose="02020603050405020304" pitchFamily="18" charset="0"/>
                <a:cs typeface="Times New Roman" panose="02020603050405020304" pitchFamily="18" charset="0"/>
              </a:rPr>
              <a:t>mentioned</a:t>
            </a:r>
          </a:p>
          <a:p>
            <a:pPr lvl="1" indent="0">
              <a:lnSpc>
                <a:spcPct val="200000"/>
              </a:lnSpc>
              <a:buNone/>
            </a:pPr>
            <a:r>
              <a:rPr lang="en-US" sz="2000" b="1" dirty="0" smtClean="0">
                <a:latin typeface="Times New Roman" panose="02020603050405020304" pitchFamily="18" charset="0"/>
                <a:cs typeface="Times New Roman" panose="02020603050405020304" pitchFamily="18" charset="0"/>
              </a:rPr>
              <a:t>Answer: b</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3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8"/>
            </a:pPr>
            <a:r>
              <a:rPr lang="en-US" sz="2000" dirty="0" smtClean="0">
                <a:latin typeface="Times New Roman" panose="02020603050405020304" pitchFamily="18" charset="0"/>
                <a:cs typeface="Times New Roman" panose="02020603050405020304" pitchFamily="18" charset="0"/>
              </a:rPr>
              <a:t>Planning </a:t>
            </a:r>
            <a:r>
              <a:rPr lang="en-US" sz="2000" dirty="0">
                <a:latin typeface="Times New Roman" panose="02020603050405020304" pitchFamily="18" charset="0"/>
                <a:cs typeface="Times New Roman" panose="02020603050405020304" pitchFamily="18" charset="0"/>
              </a:rPr>
              <a:t>graphs consists of </a:t>
            </a:r>
            <a:r>
              <a:rPr lang="en-US" sz="2000" dirty="0" smtClean="0">
                <a:latin typeface="Times New Roman" panose="02020603050405020304" pitchFamily="18" charset="0"/>
                <a:cs typeface="Times New Roman" panose="02020603050405020304" pitchFamily="18" charset="0"/>
              </a:rPr>
              <a:t>____________.</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of </a:t>
            </a:r>
            <a:r>
              <a:rPr lang="en-US" sz="2000" dirty="0" smtClean="0">
                <a:latin typeface="Times New Roman" panose="02020603050405020304" pitchFamily="18" charset="0"/>
                <a:cs typeface="Times New Roman" panose="02020603050405020304" pitchFamily="18" charset="0"/>
              </a:rPr>
              <a:t>levels</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of levels which corresponds to time steps in the </a:t>
            </a:r>
            <a:r>
              <a:rPr lang="en-US" sz="2000" dirty="0" smtClean="0">
                <a:latin typeface="Times New Roman" panose="02020603050405020304" pitchFamily="18" charset="0"/>
                <a:cs typeface="Times New Roman" panose="02020603050405020304" pitchFamily="18" charset="0"/>
              </a:rPr>
              <a:t>plan</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of actions which corresponds to the state of the </a:t>
            </a:r>
            <a:r>
              <a:rPr lang="en-US" sz="2000" dirty="0" smtClean="0">
                <a:latin typeface="Times New Roman" panose="02020603050405020304" pitchFamily="18" charset="0"/>
                <a:cs typeface="Times New Roman" panose="02020603050405020304" pitchFamily="18" charset="0"/>
              </a:rPr>
              <a:t>system</a:t>
            </a:r>
          </a:p>
          <a:p>
            <a:pPr marL="1085850" lvl="1" indent="-3429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none </a:t>
            </a:r>
            <a:r>
              <a:rPr lang="en-US" sz="2000" dirty="0">
                <a:latin typeface="Times New Roman" panose="02020603050405020304" pitchFamily="18" charset="0"/>
                <a:cs typeface="Times New Roman" panose="02020603050405020304" pitchFamily="18" charset="0"/>
              </a:rPr>
              <a:t>of the </a:t>
            </a:r>
            <a:r>
              <a:rPr lang="en-US" sz="2000" dirty="0" smtClean="0">
                <a:latin typeface="Times New Roman" panose="02020603050405020304" pitchFamily="18" charset="0"/>
                <a:cs typeface="Times New Roman" panose="02020603050405020304" pitchFamily="18" charset="0"/>
              </a:rPr>
              <a:t>mentioned</a:t>
            </a:r>
          </a:p>
          <a:p>
            <a:pPr lvl="1" indent="0">
              <a:lnSpc>
                <a:spcPct val="20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385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9"/>
            </a:pPr>
            <a:r>
              <a:rPr lang="en-US" sz="2000" dirty="0" smtClean="0">
                <a:latin typeface="Times New Roman" panose="02020603050405020304" pitchFamily="18" charset="0"/>
                <a:cs typeface="Times New Roman" panose="02020603050405020304" pitchFamily="18" charset="0"/>
              </a:rPr>
              <a:t>What are the two major aspects which combines AI Planning problem?</a:t>
            </a:r>
            <a:endParaRPr lang="en-US" sz="2000" dirty="0">
              <a:latin typeface="Times New Roman" panose="02020603050405020304" pitchFamily="18" charset="0"/>
              <a:cs typeface="Times New Roman" panose="02020603050405020304" pitchFamily="18" charset="0"/>
            </a:endParaRP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Search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Logic</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Logic </a:t>
            </a:r>
            <a:r>
              <a:rPr lang="en-US" sz="2000" dirty="0">
                <a:latin typeface="Times New Roman" panose="02020603050405020304" pitchFamily="18" charset="0"/>
                <a:cs typeface="Times New Roman" panose="02020603050405020304" pitchFamily="18" charset="0"/>
              </a:rPr>
              <a:t>&amp; Knowledge Based </a:t>
            </a:r>
            <a:r>
              <a:rPr lang="en-US" sz="2000" dirty="0" smtClean="0">
                <a:latin typeface="Times New Roman" panose="02020603050405020304" pitchFamily="18" charset="0"/>
                <a:cs typeface="Times New Roman" panose="02020603050405020304" pitchFamily="18" charset="0"/>
              </a:rPr>
              <a:t>Systems</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FOL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Logic</a:t>
            </a:r>
          </a:p>
          <a:p>
            <a:pPr marL="1200150" lvl="1"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Knowledge </a:t>
            </a:r>
            <a:r>
              <a:rPr lang="en-US" sz="2000" dirty="0">
                <a:latin typeface="Times New Roman" panose="02020603050405020304" pitchFamily="18" charset="0"/>
                <a:cs typeface="Times New Roman" panose="02020603050405020304" pitchFamily="18" charset="0"/>
              </a:rPr>
              <a:t>Based </a:t>
            </a:r>
            <a:r>
              <a:rPr lang="en-US" sz="2000" dirty="0" smtClean="0">
                <a:latin typeface="Times New Roman" panose="02020603050405020304" pitchFamily="18" charset="0"/>
                <a:cs typeface="Times New Roman" panose="02020603050405020304" pitchFamily="18" charset="0"/>
              </a:rPr>
              <a:t>Systems</a:t>
            </a:r>
          </a:p>
          <a:p>
            <a:pPr lvl="1" indent="0">
              <a:lnSpc>
                <a:spcPct val="20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85703" y="2433484"/>
            <a:ext cx="1474839" cy="369332"/>
          </a:xfrm>
          <a:prstGeom prst="rect">
            <a:avLst/>
          </a:prstGeom>
          <a:noFill/>
        </p:spPr>
        <p:txBody>
          <a:bodyPr wrap="square" rtlCol="0">
            <a:spAutoFit/>
          </a:bodyPr>
          <a:lstStyle/>
          <a:p>
            <a:endParaRPr lang="en-US" dirty="0"/>
          </a:p>
        </p:txBody>
      </p:sp>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Table of Content:	</a:t>
            </a:r>
          </a:p>
        </p:txBody>
      </p:sp>
      <p:sp>
        <p:nvSpPr>
          <p:cNvPr id="9" name="Rectangle 4"/>
          <p:cNvSpPr>
            <a:spLocks noChangeArrowheads="1"/>
          </p:cNvSpPr>
          <p:nvPr/>
        </p:nvSpPr>
        <p:spPr bwMode="auto">
          <a:xfrm>
            <a:off x="1130300" y="1738313"/>
            <a:ext cx="10069513" cy="462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Mod 4.1</a:t>
            </a:r>
          </a:p>
          <a:p>
            <a:pPr marL="342900" indent="-342900">
              <a:lnSpc>
                <a:spcPct val="150000"/>
              </a:lnSpc>
            </a:pPr>
            <a:r>
              <a:rPr lang="en-US" sz="2000" dirty="0">
                <a:latin typeface="Times New Roman" pitchFamily="18" charset="0"/>
                <a:cs typeface="Times New Roman" pitchFamily="18" charset="0"/>
              </a:rPr>
              <a:t>A Simple Planning Agent</a:t>
            </a:r>
          </a:p>
          <a:p>
            <a:pPr marL="342900" indent="-342900">
              <a:lnSpc>
                <a:spcPct val="150000"/>
              </a:lnSpc>
            </a:pPr>
            <a:r>
              <a:rPr lang="en-US" sz="2000" dirty="0">
                <a:latin typeface="Times New Roman" pitchFamily="18" charset="0"/>
                <a:cs typeface="Times New Roman" pitchFamily="18" charset="0"/>
              </a:rPr>
              <a:t> From Problem Solving to Planning</a:t>
            </a:r>
          </a:p>
          <a:p>
            <a:pPr marL="342900" indent="-342900">
              <a:lnSpc>
                <a:spcPct val="150000"/>
              </a:lnSpc>
            </a:pPr>
            <a:r>
              <a:rPr lang="en-US" sz="2000" dirty="0">
                <a:latin typeface="Times New Roman" pitchFamily="18" charset="0"/>
                <a:cs typeface="Times New Roman" pitchFamily="18" charset="0"/>
              </a:rPr>
              <a:t> Planning in Situation Calculus</a:t>
            </a:r>
          </a:p>
          <a:p>
            <a:pPr marL="342900" indent="-342900">
              <a:lnSpc>
                <a:spcPct val="150000"/>
              </a:lnSpc>
            </a:pPr>
            <a:r>
              <a:rPr lang="en-US" sz="2000" dirty="0">
                <a:latin typeface="Times New Roman" pitchFamily="18" charset="0"/>
                <a:cs typeface="Times New Roman" pitchFamily="18" charset="0"/>
              </a:rPr>
              <a:t> Basic Representations for Planning</a:t>
            </a:r>
          </a:p>
          <a:p>
            <a:pPr marL="342900" indent="-342900">
              <a:lnSpc>
                <a:spcPct val="150000"/>
              </a:lnSpc>
            </a:pPr>
            <a:r>
              <a:rPr lang="en-US" sz="2000" dirty="0">
                <a:latin typeface="Times New Roman" pitchFamily="18" charset="0"/>
                <a:cs typeface="Times New Roman" pitchFamily="18" charset="0"/>
              </a:rPr>
              <a:t> A Partial-Order Planning Algorithm</a:t>
            </a:r>
          </a:p>
          <a:p>
            <a:pPr marL="342900" indent="-342900">
              <a:lnSpc>
                <a:spcPct val="150000"/>
              </a:lnSpc>
            </a:pPr>
            <a:r>
              <a:rPr lang="en-US" sz="2000" dirty="0">
                <a:latin typeface="Times New Roman" pitchFamily="18" charset="0"/>
                <a:cs typeface="Times New Roman" pitchFamily="18" charset="0"/>
              </a:rPr>
              <a:t> Planning with Partially Instantiated Operators</a:t>
            </a:r>
          </a:p>
          <a:p>
            <a:pPr marL="342900" indent="-342900">
              <a:lnSpc>
                <a:spcPct val="150000"/>
              </a:lnSpc>
            </a:pPr>
            <a:r>
              <a:rPr lang="en-US" sz="2000" dirty="0">
                <a:latin typeface="Times New Roman" pitchFamily="18" charset="0"/>
                <a:cs typeface="Times New Roman" pitchFamily="18" charset="0"/>
              </a:rPr>
              <a:t> Knowledge Engineering for Planning </a:t>
            </a:r>
          </a:p>
        </p:txBody>
      </p:sp>
    </p:spTree>
    <p:custDataLst>
      <p:tags r:id="rId1"/>
    </p:custDataLst>
    <p:extLst>
      <p:ext uri="{BB962C8B-B14F-4D97-AF65-F5344CB8AC3E}">
        <p14:creationId xmlns:p14="http://schemas.microsoft.com/office/powerpoint/2010/main" val="2144109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821294" cy="458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nSpc>
                <a:spcPct val="150000"/>
              </a:lnSpc>
              <a:buFont typeface="+mj-lt"/>
              <a:buAutoNum type="arabicPeriod" startAt="10"/>
            </a:pPr>
            <a:r>
              <a:rPr lang="en-US" sz="2000" dirty="0" smtClean="0">
                <a:latin typeface="Times New Roman" panose="02020603050405020304" pitchFamily="18" charset="0"/>
                <a:cs typeface="Times New Roman" panose="02020603050405020304" pitchFamily="18" charset="0"/>
              </a:rPr>
              <a:t>Standard </a:t>
            </a:r>
            <a:r>
              <a:rPr lang="en-US" sz="2000" dirty="0">
                <a:latin typeface="Times New Roman" panose="02020603050405020304" pitchFamily="18" charset="0"/>
                <a:cs typeface="Times New Roman" panose="02020603050405020304" pitchFamily="18" charset="0"/>
              </a:rPr>
              <a:t>planning algorithms assumes environment to be </a:t>
            </a:r>
            <a:r>
              <a:rPr lang="en-US" sz="2000" dirty="0" smtClean="0">
                <a:latin typeface="Times New Roman" panose="02020603050405020304" pitchFamily="18" charset="0"/>
                <a:cs typeface="Times New Roman" panose="02020603050405020304" pitchFamily="18" charset="0"/>
              </a:rPr>
              <a:t>___________.</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Deterministic</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Fully observable</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Single agent</a:t>
            </a:r>
          </a:p>
          <a:p>
            <a:pPr marL="1085850" lvl="1" indent="-3429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Stochastic</a:t>
            </a:r>
          </a:p>
          <a:p>
            <a:pPr lvl="1" indent="0">
              <a:lnSpc>
                <a:spcPct val="250000"/>
              </a:lnSpc>
              <a:buNone/>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885689"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smtClean="0">
                <a:latin typeface="Times New Roman" panose="02020603050405020304" pitchFamily="18" charset="0"/>
                <a:cs typeface="Times New Roman" panose="02020603050405020304" pitchFamily="18" charset="0"/>
              </a:rPr>
              <a:t>Place </a:t>
            </a:r>
            <a:r>
              <a:rPr lang="en-US" sz="2000" dirty="0">
                <a:latin typeface="Times New Roman" panose="02020603050405020304" pitchFamily="18" charset="0"/>
                <a:cs typeface="Times New Roman" panose="02020603050405020304" pitchFamily="18" charset="0"/>
              </a:rPr>
              <a:t>an agent in any one of the rooms (0,1,2,3,4) and the goal is to reach outside the building (room 5). Can this be achieved through AI? If yes, explain how it can be done.</a:t>
            </a:r>
          </a:p>
          <a:p>
            <a:pPr marL="342900" indent="-342900">
              <a:lnSpc>
                <a:spcPct val="150000"/>
              </a:lnSpc>
            </a:pPr>
            <a:r>
              <a:rPr lang="en-US" sz="2000" dirty="0">
                <a:latin typeface="Times New Roman" panose="02020603050405020304" pitchFamily="18" charset="0"/>
                <a:cs typeface="Times New Roman" panose="02020603050405020304" pitchFamily="18" charset="0"/>
              </a:rPr>
              <a:t>What does Partial order or planning involve?</a:t>
            </a:r>
          </a:p>
          <a:p>
            <a:pPr marL="342900" indent="-342900">
              <a:lnSpc>
                <a:spcPct val="150000"/>
              </a:lnSpc>
            </a:pPr>
            <a:r>
              <a:rPr lang="en-US" sz="2000" dirty="0">
                <a:latin typeface="Times New Roman" panose="02020603050405020304" pitchFamily="18" charset="0"/>
                <a:cs typeface="Times New Roman" panose="02020603050405020304" pitchFamily="18" charset="0"/>
              </a:rPr>
              <a:t>What are the two different kinds of steps that we can take in constructing a plan?	</a:t>
            </a:r>
          </a:p>
          <a:p>
            <a:pPr marL="342900" indent="-342900">
              <a:lnSpc>
                <a:spcPct val="150000"/>
              </a:lnSpc>
            </a:pPr>
            <a:r>
              <a:rPr lang="en-US" sz="2000" dirty="0">
                <a:latin typeface="Times New Roman" panose="02020603050405020304" pitchFamily="18" charset="0"/>
                <a:cs typeface="Times New Roman" panose="02020603050405020304" pitchFamily="18" charset="0"/>
              </a:rPr>
              <a:t>What is the function of the third component of the planning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22151271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885689" cy="339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Suppose that you are the proud owner of a brand new time machine. That means that you can perform actions that affect situations in the past. What changes would you have to make to the planners in this chapter to accommodate such actions?</a:t>
            </a:r>
          </a:p>
          <a:p>
            <a:pPr marL="342900" indent="-342900">
              <a:lnSpc>
                <a:spcPct val="150000"/>
              </a:lnSpc>
            </a:pPr>
            <a:r>
              <a:rPr lang="en-US" sz="2000" dirty="0">
                <a:latin typeface="Times New Roman" panose="02020603050405020304" pitchFamily="18" charset="0"/>
                <a:cs typeface="Times New Roman" panose="02020603050405020304" pitchFamily="18" charset="0"/>
              </a:rPr>
              <a:t>The POP algorithm shown in the text is a regression planner, because it adds steps whose effects satisfy unsatisfied conditions in the plan. Progression planners add steps whose preconditions are satisfied by conditions known to be true in the plan. Modify POP so that it works as a progression planner, and compare its performance to the original on several problems of your choosing.</a:t>
            </a: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27508203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885689" cy="456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Consider how one might use a planning system to play chess. </a:t>
            </a:r>
          </a:p>
          <a:p>
            <a:pPr marL="1200150" lvl="1"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Write action schemata for legal moves. Make sure to include in the state description some way to indicate whose move it is. Will basic STRIPS actions suffice? </a:t>
            </a:r>
          </a:p>
          <a:p>
            <a:pPr marL="1200150" lvl="1"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Explain how the opponent's moves can be handled by conditional steps. </a:t>
            </a:r>
          </a:p>
          <a:p>
            <a:pPr marL="1200150" lvl="1"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Explain how the planner would represent and achieve the goal of winning the game. </a:t>
            </a:r>
          </a:p>
          <a:p>
            <a:pPr marL="1200150" lvl="1"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 How might we use the planner to do a finite-horizon </a:t>
            </a:r>
            <a:r>
              <a:rPr lang="en-US" sz="2000" dirty="0" err="1">
                <a:latin typeface="Times New Roman" panose="02020603050405020304" pitchFamily="18" charset="0"/>
                <a:cs typeface="Times New Roman" panose="02020603050405020304" pitchFamily="18" charset="0"/>
              </a:rPr>
              <a:t>lookahead</a:t>
            </a:r>
            <a:r>
              <a:rPr lang="en-US" sz="2000" dirty="0">
                <a:latin typeface="Times New Roman" panose="02020603050405020304" pitchFamily="18" charset="0"/>
                <a:cs typeface="Times New Roman" panose="02020603050405020304" pitchFamily="18" charset="0"/>
              </a:rPr>
              <a:t> and pick the best move, rather than planning for outright victory?</a:t>
            </a:r>
          </a:p>
          <a:p>
            <a:pPr marL="1200150" lvl="1"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How would a re-planning approach to chess work? What might be an appropriate way to combine conditional planning and re-planning for chess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167742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885689"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Planning agents use </a:t>
            </a:r>
            <a:r>
              <a:rPr lang="en-US" sz="2000" dirty="0" err="1">
                <a:latin typeface="Times New Roman" panose="02020603050405020304" pitchFamily="18" charset="0"/>
                <a:cs typeface="Times New Roman" panose="02020603050405020304" pitchFamily="18" charset="0"/>
              </a:rPr>
              <a:t>lookahead</a:t>
            </a:r>
            <a:r>
              <a:rPr lang="en-US" sz="2000" dirty="0">
                <a:latin typeface="Times New Roman" panose="02020603050405020304" pitchFamily="18" charset="0"/>
                <a:cs typeface="Times New Roman" panose="02020603050405020304" pitchFamily="18" charset="0"/>
              </a:rPr>
              <a:t> to come up with actions that will contribute to goal achievement. They differ from problem-solving agents in their use of more flexible representations j of states, actions, goals, and plans. </a:t>
            </a:r>
          </a:p>
          <a:p>
            <a:pPr marL="342900" indent="-342900">
              <a:lnSpc>
                <a:spcPct val="150000"/>
              </a:lnSpc>
            </a:pPr>
            <a:r>
              <a:rPr lang="en-US" sz="2000" dirty="0">
                <a:latin typeface="Times New Roman" panose="02020603050405020304" pitchFamily="18" charset="0"/>
                <a:cs typeface="Times New Roman" panose="02020603050405020304" pitchFamily="18" charset="0"/>
              </a:rPr>
              <a:t>The STRIPS language describes actions in terms of their preconditions and effects. It captures much of the expressive power of situation calculus, but not all domains, and the problems that can be described in the STRIPS language. </a:t>
            </a:r>
          </a:p>
          <a:p>
            <a:pPr marL="342900" indent="-342900">
              <a:lnSpc>
                <a:spcPct val="150000"/>
              </a:lnSpc>
            </a:pPr>
            <a:r>
              <a:rPr lang="en-US" sz="2000" dirty="0">
                <a:latin typeface="Times New Roman" panose="02020603050405020304" pitchFamily="18" charset="0"/>
                <a:cs typeface="Times New Roman" panose="02020603050405020304" pitchFamily="18" charset="0"/>
              </a:rPr>
              <a:t>The STRIPS language is too restricted for intricate, realistic domains, but can be extended in several ways. </a:t>
            </a: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Summary</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885689" cy="306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Planners based on extended </a:t>
            </a:r>
            <a:r>
              <a:rPr lang="en-US" sz="2000" dirty="0" err="1">
                <a:latin typeface="Times New Roman" panose="02020603050405020304" pitchFamily="18" charset="0"/>
                <a:cs typeface="Times New Roman" panose="02020603050405020304" pitchFamily="18" charset="0"/>
              </a:rPr>
              <a:t>STRlPS</a:t>
            </a:r>
            <a:r>
              <a:rPr lang="en-US" sz="2000" dirty="0">
                <a:latin typeface="Times New Roman" panose="02020603050405020304" pitchFamily="18" charset="0"/>
                <a:cs typeface="Times New Roman" panose="02020603050405020304" pitchFamily="18" charset="0"/>
              </a:rPr>
              <a:t>-like languages and partial-order least-commitment algorithms have proven capable of handling complex domains such as spacecraft missions and manufacturing. </a:t>
            </a:r>
          </a:p>
          <a:p>
            <a:pPr marL="342900" indent="-342900">
              <a:lnSpc>
                <a:spcPct val="150000"/>
              </a:lnSpc>
            </a:pPr>
            <a:r>
              <a:rPr lang="en-US" sz="2000" dirty="0">
                <a:latin typeface="Times New Roman" panose="02020603050405020304" pitchFamily="18" charset="0"/>
                <a:cs typeface="Times New Roman" panose="02020603050405020304" pitchFamily="18" charset="0"/>
              </a:rPr>
              <a:t>Hierarchical decomposition allows non-primitive operators to be included in plans, with a known decomposition into more primitive steps. </a:t>
            </a:r>
          </a:p>
          <a:p>
            <a:pPr marL="342900" indent="-342900">
              <a:lnSpc>
                <a:spcPct val="150000"/>
              </a:lnSpc>
            </a:pPr>
            <a:r>
              <a:rPr lang="en-US" sz="2000" dirty="0">
                <a:latin typeface="Times New Roman" panose="02020603050405020304" pitchFamily="18" charset="0"/>
                <a:cs typeface="Times New Roman" panose="02020603050405020304" pitchFamily="18" charset="0"/>
              </a:rPr>
              <a:t>The POP algorithm is a sound and complete algorithm for planning using the STRIPS language representation. </a:t>
            </a:r>
          </a:p>
        </p:txBody>
      </p:sp>
      <p:sp>
        <p:nvSpPr>
          <p:cNvPr id="7"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7955398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885689"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Hierarchical decomposition is most effective when it serves to prune the search space. Pruning is guaranteed when either the downward solution property (every abstract solution can be decomposed into a primitive solution) or upward solution property (inconsistent abstract plans have no primitive solutions) holds. </a:t>
            </a:r>
          </a:p>
          <a:p>
            <a:pPr marL="342900" indent="-342900">
              <a:lnSpc>
                <a:spcPct val="150000"/>
              </a:lnSpc>
            </a:pPr>
            <a:r>
              <a:rPr lang="en-US" sz="2000" dirty="0">
                <a:latin typeface="Times New Roman" panose="02020603050405020304" pitchFamily="18" charset="0"/>
                <a:cs typeface="Times New Roman" panose="02020603050405020304" pitchFamily="18" charset="0"/>
              </a:rPr>
              <a:t>We can make the planning language closer to situation calculus by allowing conditional effects (the effect of an operator depends on what is true when it is executed) and universal quantification (the precondition and effect can refer to all objects of a specific class). </a:t>
            </a:r>
          </a:p>
          <a:p>
            <a:pPr marL="342900" indent="-342900">
              <a:lnSpc>
                <a:spcPct val="150000"/>
              </a:lnSpc>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needed.</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Summary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885689" cy="444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Many actions consume resources, such as money, gas, or raw materials. It is convenient to treat these as numeric measures in a pool rather than try to reason about, say each coin and bill in the world. Actions can generate and consume resources, and it is usually cheap and effective to check partial plans for the satisfaction of resource constraints before attempting further refinements. </a:t>
            </a:r>
          </a:p>
          <a:p>
            <a:pPr marL="342900" indent="-342900">
              <a:lnSpc>
                <a:spcPct val="150000"/>
              </a:lnSpc>
            </a:pPr>
            <a:r>
              <a:rPr lang="en-US" sz="2000" dirty="0">
                <a:latin typeface="Times New Roman" panose="02020603050405020304" pitchFamily="18" charset="0"/>
                <a:cs typeface="Times New Roman" panose="02020603050405020304" pitchFamily="18" charset="0"/>
              </a:rPr>
              <a:t>Standard planning algorithms assume complete and correct information. Many domains violate this assumption. </a:t>
            </a:r>
          </a:p>
          <a:p>
            <a:pPr marL="342900" indent="-342900">
              <a:lnSpc>
                <a:spcPct val="150000"/>
              </a:lnSpc>
            </a:pPr>
            <a:r>
              <a:rPr lang="en-US" sz="2000" dirty="0">
                <a:latin typeface="Times New Roman" panose="02020603050405020304" pitchFamily="18" charset="0"/>
                <a:cs typeface="Times New Roman" panose="02020603050405020304" pitchFamily="18" charset="0"/>
              </a:rPr>
              <a:t>Incomplete information can be dealt with using sensing actions to obtain the information needed. Conditional plans include different sub-plans in different contexts, depending on the information obtained. </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8090471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885689" cy="201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anose="02020603050405020304" pitchFamily="18" charset="0"/>
                <a:cs typeface="Times New Roman" panose="02020603050405020304" pitchFamily="18" charset="0"/>
              </a:rPr>
              <a:t>Incorrect information results in unsatisfied preconditions for actions and plans. Execution monitoring detects violations of the preconditions for successful completion of the plan. Action monitoring detects actions that fail. </a:t>
            </a:r>
          </a:p>
          <a:p>
            <a:pPr marL="342900" indent="-342900">
              <a:lnSpc>
                <a:spcPct val="150000"/>
              </a:lnSpc>
            </a:pPr>
            <a:r>
              <a:rPr lang="en-US" sz="2000" dirty="0">
                <a:latin typeface="Times New Roman" panose="02020603050405020304" pitchFamily="18" charset="0"/>
                <a:cs typeface="Times New Roman" panose="02020603050405020304" pitchFamily="18" charset="0"/>
              </a:rPr>
              <a:t>A simple re-planning agent uses execution monitoring and splices in sub-plans</a:t>
            </a:r>
          </a:p>
        </p:txBody>
      </p:sp>
      <p:sp>
        <p:nvSpPr>
          <p:cNvPr id="6"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079417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590272827"/>
              </p:ext>
            </p:extLst>
          </p:nvPr>
        </p:nvGraphicFramePr>
        <p:xfrm>
          <a:off x="1186934" y="1726903"/>
          <a:ext cx="10532840" cy="4388399"/>
        </p:xfrm>
        <a:graphic>
          <a:graphicData uri="http://schemas.openxmlformats.org/drawingml/2006/table">
            <a:tbl>
              <a:tblPr firstRow="1" bandRow="1">
                <a:tableStyleId>{5A111915-BE36-4E01-A7E5-04B1672EAD32}</a:tableStyleId>
              </a:tblPr>
              <a:tblGrid>
                <a:gridCol w="3616497">
                  <a:extLst>
                    <a:ext uri="{9D8B030D-6E8A-4147-A177-3AD203B41FA5}">
                      <a16:colId xmlns:a16="http://schemas.microsoft.com/office/drawing/2014/main" xmlns="" val="20000"/>
                    </a:ext>
                  </a:extLst>
                </a:gridCol>
                <a:gridCol w="4111162">
                  <a:extLst>
                    <a:ext uri="{9D8B030D-6E8A-4147-A177-3AD203B41FA5}">
                      <a16:colId xmlns:a16="http://schemas.microsoft.com/office/drawing/2014/main" xmlns="" val="20001"/>
                    </a:ext>
                  </a:extLst>
                </a:gridCol>
                <a:gridCol w="2805181">
                  <a:extLst>
                    <a:ext uri="{9D8B030D-6E8A-4147-A177-3AD203B41FA5}">
                      <a16:colId xmlns:a16="http://schemas.microsoft.com/office/drawing/2014/main" xmlns="" val="20002"/>
                    </a:ext>
                  </a:extLst>
                </a:gridCol>
              </a:tblGrid>
              <a:tr h="488263">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79795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kern="1200" dirty="0">
                          <a:effectLst/>
                          <a:latin typeface="Times New Roman" panose="02020603050405020304" pitchFamily="18" charset="0"/>
                          <a:cs typeface="Times New Roman" panose="02020603050405020304" pitchFamily="18" charset="0"/>
                        </a:rPr>
                        <a:t>A Simple Planning Agent, From Problem Solving to Planning, Planning in Situation Calculus, Basic Representations for Planning, A Partial-Order Planning Algorithm, Planning with Partially Instantiated Operators, Knowledge Engineering for Planning </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dirty="0" smtClean="0">
                          <a:latin typeface="Times New Roman" panose="02020603050405020304" pitchFamily="18" charset="0"/>
                          <a:cs typeface="Times New Roman" panose="02020603050405020304" pitchFamily="18" charset="0"/>
                          <a:hlinkClick r:id="rId4"/>
                        </a:rPr>
                        <a:t>https://www.geeksforgeeks.org/agents-artificial-intelligence/</a:t>
                      </a:r>
                      <a:endParaRPr lang="en-US" sz="1400" kern="1200" dirty="0">
                        <a:solidFill>
                          <a:schemeClr val="tx1"/>
                        </a:solidFill>
                        <a:latin typeface="Times New Roman" panose="02020603050405020304" pitchFamily="18" charset="0"/>
                        <a:ea typeface="+mn-ea"/>
                        <a:cs typeface="Times New Roman" panose="02020603050405020304" pitchFamily="18" charset="0"/>
                        <a:hlinkClick r:id="rId5"/>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Outline planning</a:t>
                      </a:r>
                      <a:r>
                        <a:rPr lang="en-US" sz="1400" baseline="0" dirty="0">
                          <a:effectLst/>
                          <a:latin typeface="Times New Roman" panose="02020603050405020304" pitchFamily="18" charset="0"/>
                          <a:cs typeface="Times New Roman" panose="02020603050405020304" pitchFamily="18" charset="0"/>
                        </a:rPr>
                        <a:t> agent and POP algorithm with their representation.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8679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latin typeface="Times New Roman" panose="02020603050405020304" pitchFamily="18" charset="0"/>
                          <a:cs typeface="Times New Roman" panose="02020603050405020304" pitchFamily="18" charset="0"/>
                        </a:rPr>
                        <a:t>Practical Planners, Hierarchical Decomposition, Analysis of Hierarchical Decomposition, More Expressive Operator Descriptions</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dirty="0">
                          <a:latin typeface="Times New Roman" panose="02020603050405020304" pitchFamily="18" charset="0"/>
                          <a:cs typeface="Times New Roman" panose="02020603050405020304" pitchFamily="18" charset="0"/>
                          <a:hlinkClick r:id="rId6"/>
                        </a:rPr>
                        <a:t>http://www.cs.umanitoba.ca/~</a:t>
                      </a:r>
                      <a:r>
                        <a:rPr lang="en-US" sz="1400" dirty="0" smtClean="0">
                          <a:latin typeface="Times New Roman" panose="02020603050405020304" pitchFamily="18" charset="0"/>
                          <a:cs typeface="Times New Roman" panose="02020603050405020304" pitchFamily="18" charset="0"/>
                          <a:hlinkClick r:id="rId6"/>
                        </a:rPr>
                        <a:t>comp4190/2006/Planning-Hierarchical.ppt</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effectLst/>
                          <a:latin typeface="Times New Roman" panose="02020603050405020304" pitchFamily="18" charset="0"/>
                          <a:cs typeface="Times New Roman" panose="02020603050405020304" pitchFamily="18" charset="0"/>
                        </a:rPr>
                        <a:t>Explains the idea of what is planner and hierarchical decomposition with their use in artificial intelligence concept.</a:t>
                      </a: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157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latin typeface="Times New Roman" panose="02020603050405020304" pitchFamily="18" charset="0"/>
                          <a:cs typeface="Times New Roman" panose="02020603050405020304" pitchFamily="18" charset="0"/>
                        </a:rPr>
                        <a:t> Resource Constraints, Planning and Acting, Conditional Planning, A Simple Re-planning Agent, Fully Integrated Planning and </a:t>
                      </a:r>
                      <a:r>
                        <a:rPr lang="en-US" sz="1400" kern="1200" dirty="0" smtClean="0">
                          <a:effectLst/>
                          <a:latin typeface="Times New Roman" panose="02020603050405020304" pitchFamily="18" charset="0"/>
                          <a:cs typeface="Times New Roman" panose="02020603050405020304" pitchFamily="18" charset="0"/>
                        </a:rPr>
                        <a:t>Execution</a:t>
                      </a:r>
                      <a:endParaRPr lang="en-US" sz="1400" kern="1200" dirty="0">
                        <a:effectLst/>
                        <a:latin typeface="Times New Roman" panose="02020603050405020304" pitchFamily="18" charset="0"/>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hlinkClick r:id="rId7"/>
                        </a:rPr>
                        <a:t>https://www.uio.no/studier/emner/matnat/ifi/nedlagte-emner/INF5390/v11/undervisningsmateriale/INF5390-AI-07%20Planning%20and%20Acting.pdf</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effectLst/>
                          <a:latin typeface="Times New Roman" panose="02020603050405020304" pitchFamily="18" charset="0"/>
                          <a:cs typeface="Times New Roman" panose="02020603050405020304" pitchFamily="18" charset="0"/>
                        </a:rPr>
                        <a:t>Describe about planning, re-planning </a:t>
                      </a:r>
                      <a:r>
                        <a:rPr lang="en-IN" sz="1400" kern="1200" baseline="0" dirty="0">
                          <a:effectLst/>
                          <a:latin typeface="Times New Roman" panose="02020603050405020304" pitchFamily="18" charset="0"/>
                          <a:cs typeface="Times New Roman" panose="02020603050405020304" pitchFamily="18" charset="0"/>
                        </a:rPr>
                        <a:t>agent.</a:t>
                      </a: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Document Link</a:t>
            </a:r>
          </a:p>
        </p:txBody>
      </p:sp>
    </p:spTree>
    <p:custDataLst>
      <p:tags r:id="rId1"/>
    </p:custDataLst>
    <p:extLst>
      <p:ext uri="{BB962C8B-B14F-4D97-AF65-F5344CB8AC3E}">
        <p14:creationId xmlns:p14="http://schemas.microsoft.com/office/powerpoint/2010/main" val="424452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85703" y="2433484"/>
            <a:ext cx="1474839" cy="369332"/>
          </a:xfrm>
          <a:prstGeom prst="rect">
            <a:avLst/>
          </a:prstGeom>
          <a:noFill/>
        </p:spPr>
        <p:txBody>
          <a:bodyPr wrap="square" rtlCol="0">
            <a:spAutoFit/>
          </a:bodyPr>
          <a:lstStyle/>
          <a:p>
            <a:endParaRPr lang="en-US" dirty="0"/>
          </a:p>
        </p:txBody>
      </p:sp>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Table of Content:	</a:t>
            </a:r>
          </a:p>
        </p:txBody>
      </p:sp>
      <p:sp>
        <p:nvSpPr>
          <p:cNvPr id="9" name="Rectangle 4"/>
          <p:cNvSpPr>
            <a:spLocks noChangeArrowheads="1"/>
          </p:cNvSpPr>
          <p:nvPr/>
        </p:nvSpPr>
        <p:spPr bwMode="auto">
          <a:xfrm>
            <a:off x="1130300" y="1738313"/>
            <a:ext cx="10069513" cy="350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buNone/>
            </a:pPr>
            <a:r>
              <a:rPr lang="en-US" sz="2000" b="1" dirty="0">
                <a:latin typeface="Times New Roman" pitchFamily="18" charset="0"/>
                <a:cs typeface="Times New Roman" pitchFamily="18" charset="0"/>
              </a:rPr>
              <a:t>Mod 4.2</a:t>
            </a:r>
          </a:p>
          <a:p>
            <a:pPr marL="342900" indent="-342900">
              <a:lnSpc>
                <a:spcPct val="150000"/>
              </a:lnSpc>
            </a:pPr>
            <a:r>
              <a:rPr lang="en-US" sz="2000" dirty="0">
                <a:latin typeface="Times New Roman" pitchFamily="18" charset="0"/>
                <a:cs typeface="Times New Roman" pitchFamily="18" charset="0"/>
              </a:rPr>
              <a:t>Practical Planners</a:t>
            </a:r>
          </a:p>
          <a:p>
            <a:pPr marL="342900" indent="-342900">
              <a:lnSpc>
                <a:spcPct val="150000"/>
              </a:lnSpc>
            </a:pPr>
            <a:r>
              <a:rPr lang="en-US" sz="2000" dirty="0">
                <a:latin typeface="Times New Roman" pitchFamily="18" charset="0"/>
                <a:cs typeface="Times New Roman" pitchFamily="18" charset="0"/>
              </a:rPr>
              <a:t> Hierarchical Decomposition</a:t>
            </a:r>
          </a:p>
          <a:p>
            <a:pPr marL="342900" indent="-342900">
              <a:lnSpc>
                <a:spcPct val="150000"/>
              </a:lnSpc>
            </a:pPr>
            <a:r>
              <a:rPr lang="en-US" sz="2000" dirty="0">
                <a:latin typeface="Times New Roman" pitchFamily="18" charset="0"/>
                <a:cs typeface="Times New Roman" pitchFamily="18" charset="0"/>
              </a:rPr>
              <a:t> Analysis of Hierarchical Decomposition</a:t>
            </a:r>
          </a:p>
          <a:p>
            <a:pPr marL="342900" indent="-342900">
              <a:lnSpc>
                <a:spcPct val="150000"/>
              </a:lnSpc>
            </a:pPr>
            <a:r>
              <a:rPr lang="en-US" sz="2000" dirty="0">
                <a:latin typeface="Times New Roman" pitchFamily="18" charset="0"/>
                <a:cs typeface="Times New Roman" pitchFamily="18" charset="0"/>
              </a:rPr>
              <a:t>More Expressive Operator Descriptions</a:t>
            </a:r>
          </a:p>
          <a:p>
            <a:pPr marL="342900" indent="-342900">
              <a:lnSpc>
                <a:spcPct val="150000"/>
              </a:lnSpc>
            </a:pPr>
            <a:r>
              <a:rPr lang="en-US" sz="2000" dirty="0">
                <a:latin typeface="Times New Roman" pitchFamily="18" charset="0"/>
                <a:cs typeface="Times New Roman" pitchFamily="18" charset="0"/>
              </a:rPr>
              <a:t> Resource </a:t>
            </a:r>
            <a:r>
              <a:rPr lang="en-US" sz="2000" dirty="0" smtClean="0">
                <a:latin typeface="Times New Roman" pitchFamily="18" charset="0"/>
                <a:cs typeface="Times New Roman" pitchFamily="18" charset="0"/>
              </a:rPr>
              <a:t>Constraints</a:t>
            </a:r>
            <a:endParaRPr lang="en-US" sz="20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833312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98160229"/>
              </p:ext>
            </p:extLst>
          </p:nvPr>
        </p:nvGraphicFramePr>
        <p:xfrm>
          <a:off x="1194619" y="1726903"/>
          <a:ext cx="10512277" cy="4506471"/>
        </p:xfrm>
        <a:graphic>
          <a:graphicData uri="http://schemas.openxmlformats.org/drawingml/2006/table">
            <a:tbl>
              <a:tblPr firstRow="1" bandRow="1">
                <a:tableStyleId>{5A111915-BE36-4E01-A7E5-04B1672EAD32}</a:tableStyleId>
              </a:tblPr>
              <a:tblGrid>
                <a:gridCol w="2366084">
                  <a:extLst>
                    <a:ext uri="{9D8B030D-6E8A-4147-A177-3AD203B41FA5}">
                      <a16:colId xmlns:a16="http://schemas.microsoft.com/office/drawing/2014/main" xmlns="" val="20000"/>
                    </a:ext>
                  </a:extLst>
                </a:gridCol>
                <a:gridCol w="1166611">
                  <a:extLst>
                    <a:ext uri="{9D8B030D-6E8A-4147-A177-3AD203B41FA5}">
                      <a16:colId xmlns:a16="http://schemas.microsoft.com/office/drawing/2014/main" xmlns="" val="20001"/>
                    </a:ext>
                  </a:extLst>
                </a:gridCol>
                <a:gridCol w="1199473">
                  <a:extLst>
                    <a:ext uri="{9D8B030D-6E8A-4147-A177-3AD203B41FA5}">
                      <a16:colId xmlns:a16="http://schemas.microsoft.com/office/drawing/2014/main" xmlns="" val="20002"/>
                    </a:ext>
                  </a:extLst>
                </a:gridCol>
                <a:gridCol w="3450273">
                  <a:extLst>
                    <a:ext uri="{9D8B030D-6E8A-4147-A177-3AD203B41FA5}">
                      <a16:colId xmlns:a16="http://schemas.microsoft.com/office/drawing/2014/main" xmlns="" val="20003"/>
                    </a:ext>
                  </a:extLst>
                </a:gridCol>
                <a:gridCol w="2329836">
                  <a:extLst>
                    <a:ext uri="{9D8B030D-6E8A-4147-A177-3AD203B41FA5}">
                      <a16:colId xmlns:a16="http://schemas.microsoft.com/office/drawing/2014/main" xmlns="" val="20004"/>
                    </a:ext>
                  </a:extLst>
                </a:gridCol>
              </a:tblGrid>
              <a:tr h="479005">
                <a:tc>
                  <a:txBody>
                    <a:bodyPr/>
                    <a:lstStyle/>
                    <a:p>
                      <a:r>
                        <a:rPr lang="en-IN" sz="1800" dirty="0" smtClean="0">
                          <a:latin typeface="Times New Roman" panose="02020603050405020304" pitchFamily="18" charset="0"/>
                          <a:cs typeface="Times New Roman" panose="02020603050405020304" pitchFamily="18" charset="0"/>
                        </a:rPr>
                        <a:t>E-book </a:t>
                      </a:r>
                      <a:r>
                        <a:rPr lang="en-IN" sz="1800" dirty="0">
                          <a:latin typeface="Times New Roman" panose="02020603050405020304" pitchFamily="18" charset="0"/>
                          <a:cs typeface="Times New Roman" panose="02020603050405020304" pitchFamily="18" charset="0"/>
                        </a:rPr>
                        <a:t>name</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Chapter</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Page No.</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Notes</a:t>
                      </a:r>
                      <a:endParaRPr lang="en-IN" sz="1800" dirty="0">
                        <a:latin typeface="Times New Roman" panose="02020603050405020304" pitchFamily="18" charset="0"/>
                        <a:cs typeface="Times New Roman" panose="02020603050405020304" pitchFamily="18" charset="0"/>
                      </a:endParaRP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55381">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11</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337-364</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planning agent &amp; planning algorithm and their representations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hlinkClick r:id="rId4"/>
                        </a:rPr>
                        <a:t>https://www.cin.ufpe.br/~tfl2/artificial-intelligence-modern-approach.9780131038059.25368.pdf</a:t>
                      </a:r>
                      <a:endParaRPr lang="en-US" sz="1400" kern="1200" dirty="0">
                        <a:solidFill>
                          <a:schemeClr val="tx1"/>
                        </a:solidFill>
                        <a:latin typeface="Times New Roman" panose="02020603050405020304" pitchFamily="18" charset="0"/>
                        <a:ea typeface="+mn-ea"/>
                        <a:cs typeface="Times New Roman" panose="02020603050405020304" pitchFamily="18" charset="0"/>
                        <a:hlinkClick r:id="rId5"/>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772085">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12 &amp;13</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367-390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&amp; 392-412</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planners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hlinkClick r:id="rId4"/>
                        </a:rPr>
                        <a:t>https://www.cin.ufpe.br/~tfl2/artificial-intelligence-modern-approach.9780131038059.25368.pdf</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Times New Roman" panose="02020603050405020304" pitchFamily="18" charset="0"/>
                        <a:ea typeface="+mn-ea"/>
                        <a:cs typeface="Times New Roman" panose="02020603050405020304" pitchFamily="18" charset="0"/>
                        <a:hlinkClick r:id="rId5"/>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E- Book Link</a:t>
            </a:r>
          </a:p>
        </p:txBody>
      </p:sp>
    </p:spTree>
    <p:custDataLst>
      <p:tags r:id="rId1"/>
    </p:custDataLst>
    <p:extLst>
      <p:ext uri="{BB962C8B-B14F-4D97-AF65-F5344CB8AC3E}">
        <p14:creationId xmlns:p14="http://schemas.microsoft.com/office/powerpoint/2010/main" val="351987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46840345"/>
              </p:ext>
            </p:extLst>
          </p:nvPr>
        </p:nvGraphicFramePr>
        <p:xfrm>
          <a:off x="1120878" y="1726903"/>
          <a:ext cx="10586017" cy="4427823"/>
        </p:xfrm>
        <a:graphic>
          <a:graphicData uri="http://schemas.openxmlformats.org/drawingml/2006/table">
            <a:tbl>
              <a:tblPr firstRow="1" bandRow="1">
                <a:tableStyleId>{5A111915-BE36-4E01-A7E5-04B1672EAD32}</a:tableStyleId>
              </a:tblPr>
              <a:tblGrid>
                <a:gridCol w="3445523">
                  <a:extLst>
                    <a:ext uri="{9D8B030D-6E8A-4147-A177-3AD203B41FA5}">
                      <a16:colId xmlns:a16="http://schemas.microsoft.com/office/drawing/2014/main" xmlns="" val="20000"/>
                    </a:ext>
                  </a:extLst>
                </a:gridCol>
                <a:gridCol w="4073447">
                  <a:extLst>
                    <a:ext uri="{9D8B030D-6E8A-4147-A177-3AD203B41FA5}">
                      <a16:colId xmlns:a16="http://schemas.microsoft.com/office/drawing/2014/main" xmlns="" val="20001"/>
                    </a:ext>
                  </a:extLst>
                </a:gridCol>
                <a:gridCol w="3067047">
                  <a:extLst>
                    <a:ext uri="{9D8B030D-6E8A-4147-A177-3AD203B41FA5}">
                      <a16:colId xmlns:a16="http://schemas.microsoft.com/office/drawing/2014/main" xmlns="" val="20002"/>
                    </a:ext>
                  </a:extLst>
                </a:gridCol>
              </a:tblGrid>
              <a:tr h="423869">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904193">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Simple Planning Agent, From Problem Solving to Planning,</a:t>
                      </a:r>
                      <a:r>
                        <a:rPr lang="en-US" sz="1400" kern="12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Basic Representations for Planning,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4"/>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4"/>
                        </a:rPr>
                        <a:t>www.youtube.com/watch?v=MklNx77CDZc</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Outline planning agent and its representation with their representation</a:t>
                      </a:r>
                      <a:r>
                        <a:rPr lang="en-US" sz="1400" kern="12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954416">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Partial-Order Planning Algorithm, Planning with Partially Instantiated Operators, Knowledge Engineering for Planning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rPr>
                        <a:t>www.youtube.com/watch?v=kyCibTQQQBE</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Outline </a:t>
                      </a:r>
                      <a:r>
                        <a:rPr lang="en-US" sz="1400" baseline="0" dirty="0">
                          <a:effectLst/>
                          <a:latin typeface="Times New Roman" panose="02020603050405020304" pitchFamily="18" charset="0"/>
                          <a:ea typeface="Calibri" panose="020F0502020204030204" pitchFamily="34" charset="0"/>
                          <a:cs typeface="Times New Roman" panose="02020603050405020304" pitchFamily="18" charset="0"/>
                        </a:rPr>
                        <a:t>POP algorithm with their representation.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964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Practical Planners, Hierarchical Decomposition, Analysis of Hierarchical Decomposition, More Expressive Operator Descriptions</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6"/>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6"/>
                        </a:rPr>
                        <a:t>www.youtube.com/watch?v=RpUmU2bUJ5Q</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Explains the idea of what is planner and hierarchical decomposition with their use in artificial intelligence concept.</a:t>
                      </a: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0622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Resource Constraints, Planning and Acting, Conditional Planning, A Simple Re-planning Agent, Fully Integrated Planning and Execution</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7"/>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7"/>
                        </a:rPr>
                        <a:t>www.youtube.com/watch?v=7lvthOTND_I</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Describe about planning, re-planning </a:t>
                      </a:r>
                      <a:r>
                        <a:rPr lang="en-IN" sz="1400" kern="12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agent.</a:t>
                      </a: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Video Link</a:t>
            </a:r>
          </a:p>
        </p:txBody>
      </p:sp>
    </p:spTree>
    <p:custDataLst>
      <p:tags r:id="rId1"/>
    </p:custDataLst>
    <p:extLst>
      <p:ext uri="{BB962C8B-B14F-4D97-AF65-F5344CB8AC3E}">
        <p14:creationId xmlns:p14="http://schemas.microsoft.com/office/powerpoint/2010/main" val="11972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85703" y="2433484"/>
            <a:ext cx="1474839" cy="369332"/>
          </a:xfrm>
          <a:prstGeom prst="rect">
            <a:avLst/>
          </a:prstGeom>
          <a:noFill/>
        </p:spPr>
        <p:txBody>
          <a:bodyPr wrap="square" rtlCol="0">
            <a:spAutoFit/>
          </a:bodyPr>
          <a:lstStyle/>
          <a:p>
            <a:endParaRPr lang="en-US" dirty="0"/>
          </a:p>
        </p:txBody>
      </p:sp>
      <p:sp>
        <p:nvSpPr>
          <p:cNvPr id="7"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Table of Content:	</a:t>
            </a:r>
          </a:p>
        </p:txBody>
      </p:sp>
      <p:sp>
        <p:nvSpPr>
          <p:cNvPr id="9" name="Rectangle 4"/>
          <p:cNvSpPr>
            <a:spLocks noChangeArrowheads="1"/>
          </p:cNvSpPr>
          <p:nvPr/>
        </p:nvSpPr>
        <p:spPr bwMode="auto">
          <a:xfrm>
            <a:off x="1130300" y="1738313"/>
            <a:ext cx="10069513" cy="207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pPr>
            <a:r>
              <a:rPr lang="en-US" sz="2000" dirty="0">
                <a:latin typeface="Times New Roman" pitchFamily="18" charset="0"/>
                <a:cs typeface="Times New Roman" pitchFamily="18" charset="0"/>
              </a:rPr>
              <a:t> Planning and Acting</a:t>
            </a:r>
          </a:p>
          <a:p>
            <a:pPr lvl="1">
              <a:lnSpc>
                <a:spcPct val="150000"/>
              </a:lnSpc>
            </a:pPr>
            <a:r>
              <a:rPr lang="en-US" sz="2000" dirty="0">
                <a:latin typeface="Times New Roman" pitchFamily="18" charset="0"/>
                <a:cs typeface="Times New Roman" pitchFamily="18" charset="0"/>
              </a:rPr>
              <a:t> Conditional Planning</a:t>
            </a:r>
          </a:p>
          <a:p>
            <a:pPr lvl="1">
              <a:lnSpc>
                <a:spcPct val="150000"/>
              </a:lnSpc>
            </a:pPr>
            <a:r>
              <a:rPr lang="en-US" sz="2000" dirty="0">
                <a:latin typeface="Times New Roman" pitchFamily="18" charset="0"/>
                <a:cs typeface="Times New Roman" pitchFamily="18" charset="0"/>
              </a:rPr>
              <a:t> A Simple Re-planning Agent</a:t>
            </a:r>
          </a:p>
          <a:p>
            <a:pPr lvl="1">
              <a:lnSpc>
                <a:spcPct val="150000"/>
              </a:lnSpc>
            </a:pPr>
            <a:r>
              <a:rPr lang="en-US" sz="2000" dirty="0">
                <a:latin typeface="Times New Roman" pitchFamily="18" charset="0"/>
                <a:cs typeface="Times New Roman" pitchFamily="18" charset="0"/>
              </a:rPr>
              <a:t> Fully Integrated Planning and Execution</a:t>
            </a:r>
          </a:p>
        </p:txBody>
      </p:sp>
    </p:spTree>
    <p:custDataLst>
      <p:tags r:id="rId1"/>
    </p:custDataLst>
    <p:extLst>
      <p:ext uri="{BB962C8B-B14F-4D97-AF65-F5344CB8AC3E}">
        <p14:creationId xmlns:p14="http://schemas.microsoft.com/office/powerpoint/2010/main" val="3725066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35877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8159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12731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17303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218757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4">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A Simple Planning Agent</a:t>
            </a:r>
          </a:p>
        </p:txBody>
      </p:sp>
      <p:sp>
        <p:nvSpPr>
          <p:cNvPr id="6" name="Rectangle 4"/>
          <p:cNvSpPr>
            <a:spLocks noChangeArrowheads="1"/>
          </p:cNvSpPr>
          <p:nvPr/>
        </p:nvSpPr>
        <p:spPr bwMode="auto">
          <a:xfrm>
            <a:off x="1130300" y="1738313"/>
            <a:ext cx="10069513" cy="39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nSpc>
                <a:spcPct val="150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latin typeface="Times New Roman" pitchFamily="18" charset="0"/>
                <a:cs typeface="Times New Roman" pitchFamily="18" charset="0"/>
              </a:rPr>
              <a:t>Planning</a:t>
            </a:r>
          </a:p>
          <a:p>
            <a:pPr lvl="2">
              <a:lnSpc>
                <a:spcPct val="150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Times New Roman" pitchFamily="18" charset="0"/>
                <a:cs typeface="Times New Roman" pitchFamily="18" charset="0"/>
              </a:rPr>
              <a:t>Definition: Planning is arranging a sequence of actions to achieve a goal.</a:t>
            </a:r>
          </a:p>
          <a:p>
            <a:pPr marL="342900" indent="-342900">
              <a:lnSpc>
                <a:spcPct val="150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latin typeface="Times New Roman" pitchFamily="18" charset="0"/>
                <a:cs typeface="Times New Roman" pitchFamily="18" charset="0"/>
              </a:rPr>
              <a:t>Planning Agent</a:t>
            </a:r>
          </a:p>
          <a:p>
            <a:pPr marL="1085850" lvl="1" indent="-342900">
              <a:lnSpc>
                <a:spcPct val="150000"/>
              </a:lnSpc>
              <a:spcBef>
                <a:spcPct val="0"/>
              </a:spcBef>
            </a:pPr>
            <a:r>
              <a:rPr lang="en-US" sz="2000" dirty="0">
                <a:latin typeface="Times New Roman" pitchFamily="18" charset="0"/>
                <a:cs typeface="Times New Roman" pitchFamily="18" charset="0"/>
              </a:rPr>
              <a:t>An agent interacts with the world via perception and actions.</a:t>
            </a:r>
          </a:p>
          <a:p>
            <a:pPr marL="1085850" lvl="1" indent="-342900">
              <a:lnSpc>
                <a:spcPct val="150000"/>
              </a:lnSpc>
              <a:spcBef>
                <a:spcPct val="0"/>
              </a:spcBef>
            </a:pPr>
            <a:r>
              <a:rPr lang="en-US" sz="2000" dirty="0">
                <a:latin typeface="Times New Roman" pitchFamily="18" charset="0"/>
                <a:cs typeface="Times New Roman" pitchFamily="18" charset="0"/>
              </a:rPr>
              <a:t>Perception involves sensing the world and assessing the situation creating some internal representation of the world.</a:t>
            </a:r>
          </a:p>
          <a:p>
            <a:pPr marL="1085850" lvl="1" indent="-342900">
              <a:lnSpc>
                <a:spcPct val="150000"/>
              </a:lnSpc>
              <a:spcBef>
                <a:spcPct val="0"/>
              </a:spcBef>
            </a:pPr>
            <a:r>
              <a:rPr lang="en-US" sz="2000" dirty="0">
                <a:latin typeface="Times New Roman" pitchFamily="18" charset="0"/>
                <a:cs typeface="Times New Roman" pitchFamily="18" charset="0"/>
              </a:rPr>
              <a:t>Actions are what the agent does in the domain. Planning involves reasoning about actions that the agent intends to carry out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3226904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8481</TotalTime>
  <Words>3668</Words>
  <Application>Microsoft Office PowerPoint</Application>
  <PresentationFormat>Widescreen</PresentationFormat>
  <Paragraphs>551</Paragraphs>
  <Slides>71</Slides>
  <Notes>51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1" baseType="lpstr">
      <vt:lpstr>Arial</vt:lpstr>
      <vt:lpstr>Arial Unicode MS</vt:lpstr>
      <vt:lpstr>Calibri</vt:lpstr>
      <vt:lpstr>Calibri Light</vt:lpstr>
      <vt:lpstr>Helvetica</vt:lpstr>
      <vt:lpstr>Symbol</vt:lpstr>
      <vt:lpstr>Times New Roman</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Rakesh</cp:lastModifiedBy>
  <cp:revision>415</cp:revision>
  <dcterms:created xsi:type="dcterms:W3CDTF">2018-01-29T06:10:27Z</dcterms:created>
  <dcterms:modified xsi:type="dcterms:W3CDTF">2020-04-16T07:04:21Z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1CAB4DCC-0C70-4364-B017-0190E988CF24</vt:lpwstr>
  </property>
  <property fmtid="{D5CDD505-2E9C-101B-9397-08002B2CF9AE}" pid="3" name="ArticulatePath">
    <vt:lpwstr>Constraint satisfaction problem</vt:lpwstr>
  </property>
</Properties>
</file>