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62" r:id="rId3"/>
    <p:sldId id="261"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343" r:id="rId19"/>
    <p:sldId id="344" r:id="rId20"/>
    <p:sldId id="345" r:id="rId21"/>
    <p:sldId id="346" r:id="rId22"/>
    <p:sldId id="347"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49" r:id="rId47"/>
    <p:sldId id="348"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34" r:id="rId74"/>
    <p:sldId id="335" r:id="rId75"/>
    <p:sldId id="339" r:id="rId76"/>
    <p:sldId id="340" r:id="rId77"/>
    <p:sldId id="351" r:id="rId78"/>
    <p:sldId id="336" r:id="rId79"/>
    <p:sldId id="341" r:id="rId80"/>
    <p:sldId id="337" r:id="rId81"/>
    <p:sldId id="338" r:id="rId82"/>
    <p:sldId id="325" r:id="rId83"/>
    <p:sldId id="352" r:id="rId84"/>
    <p:sldId id="353" r:id="rId85"/>
  </p:sldIdLst>
  <p:sldSz cx="12192000" cy="6858000"/>
  <p:notesSz cx="6858000" cy="9144000"/>
  <p:custDataLst>
    <p:tags r:id="rId8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289" autoAdjust="0"/>
  </p:normalViewPr>
  <p:slideViewPr>
    <p:cSldViewPr snapToGrid="0">
      <p:cViewPr varScale="1">
        <p:scale>
          <a:sx n="68" d="100"/>
          <a:sy n="68" d="100"/>
        </p:scale>
        <p:origin x="81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9476A-275A-4D38-B857-788AAEAC94C0}" type="datetimeFigureOut">
              <a:rPr lang="en-IN" smtClean="0"/>
              <a:t>01-05-2020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AB637-DE7B-412A-905E-BF65587B459D}" type="slidenum">
              <a:rPr lang="en-IN" smtClean="0"/>
              <a:t>‹#›</a:t>
            </a:fld>
            <a:endParaRPr lang="en-IN"/>
          </a:p>
        </p:txBody>
      </p:sp>
    </p:spTree>
    <p:extLst>
      <p:ext uri="{BB962C8B-B14F-4D97-AF65-F5344CB8AC3E}">
        <p14:creationId xmlns:p14="http://schemas.microsoft.com/office/powerpoint/2010/main" val="149059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C9CB9E7-7084-435E-BDE9-2F1BA4EC8939}" type="datetime1">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1642501" y="6356350"/>
            <a:ext cx="393879" cy="365125"/>
          </a:xfrm>
        </p:spPr>
        <p:txBody>
          <a:bodyPr/>
          <a:lstStyle>
            <a:lvl1pPr>
              <a:defRPr>
                <a:solidFill>
                  <a:srgbClr val="C00000"/>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370718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1BF4B1-77B2-4C3D-8667-4FBDE4D409DB}" type="datetime1">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380156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3079E1-B1B2-41D8-96F7-A302CFB8AC0C}" type="datetime1">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2739804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8EFA54-BD14-416B-BD70-F3E51A0DDBA5}" type="datetime1">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b="1"/>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2154838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F2BE05-C1D5-4A00-BD80-E6A2A264892A}" type="datetime1">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1590986" y="6356349"/>
            <a:ext cx="432515" cy="365125"/>
          </a:xfrm>
        </p:spPr>
        <p:txBody>
          <a:bodyPr/>
          <a:lstStyle>
            <a:lvl1pPr>
              <a:defRPr>
                <a:solidFill>
                  <a:srgbClr val="C00000"/>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40914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E15888-409E-42A3-9E84-6EF39A2AB773}" type="datetime1">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12435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E3D9606-C195-4F00-AA63-E3EF00114823}" type="datetime1">
              <a:rPr lang="en-IN" smtClean="0"/>
              <a:t>01-05-2020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313059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DD4AA7-8689-4A50-8A8E-3AB8C74F7778}" type="datetime1">
              <a:rPr lang="en-IN" smtClean="0"/>
              <a:t>01-05-2020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156957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602FED3-7D32-4390-9275-C53DAC947E66}" type="datetime1">
              <a:rPr lang="en-IN" smtClean="0"/>
              <a:t>01-05-2020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58762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127E66-7DAF-4E47-81F5-A440089C748E}" type="datetime1">
              <a:rPr lang="en-IN" smtClean="0"/>
              <a:t>01-05-2020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190428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41EFEB-9ECA-43E0-AE09-915EDE23F0A9}" type="datetime1">
              <a:rPr lang="en-IN" smtClean="0"/>
              <a:t>01-05-2020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601188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9EFCBB-FF0F-45AA-824A-5DF2573BAFB8}" type="datetime1">
              <a:rPr lang="en-IN" smtClean="0"/>
              <a:t>01-05-2020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264507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5EF50-5ECC-48BA-81DC-F08BF0523C74}" type="datetime1">
              <a:rPr lang="en-IN" smtClean="0"/>
              <a:t>01-05-2020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69875-3547-471E-A8DD-BB6BF69B36A1}" type="slidenum">
              <a:rPr lang="en-IN" smtClean="0"/>
              <a:t>‹#›</a:t>
            </a:fld>
            <a:endParaRPr lang="en-IN"/>
          </a:p>
        </p:txBody>
      </p:sp>
    </p:spTree>
    <p:extLst>
      <p:ext uri="{BB962C8B-B14F-4D97-AF65-F5344CB8AC3E}">
        <p14:creationId xmlns:p14="http://schemas.microsoft.com/office/powerpoint/2010/main" val="410304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12.png"/><Relationship Id="rId5" Type="http://schemas.openxmlformats.org/officeDocument/2006/relationships/hyperlink" Target="http://www.yarbis.yildiz.edu.tr/web/userCourseMaterials/okur_9ed08014291a6b42450d7f262021dee6.pdf" TargetMode="External"/><Relationship Id="rId4" Type="http://schemas.openxmlformats.org/officeDocument/2006/relationships/hyperlink" Target="https://www.google.co.in/url?sa=t&amp;rct=j&amp;q=&amp;esrc=s&amp;source=web&amp;cd=1&amp;cad=rja&amp;uact=8&amp;ved=0ahUKEwjgpsaLyu_XAhWG4iYKHSYSCoEQFggrMAA&amp;url=http://web.cecs.pdx.edu/~mperkows/CLASS_479/2017_ZZ_00/02__GOOD_Russel=Norvig=Artificial%20Intelligence%20A%20Modern%20Approach%20(3rd%20Edition).pdf&amp;usg=AOvVaw29pYJLt7AUiY08MWrTSMH%20" TargetMode="Externa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hyperlink" Target="https://www.youtube.com/watch?v=w90x9VGQXQI" TargetMode="External"/><Relationship Id="rId5" Type="http://schemas.openxmlformats.org/officeDocument/2006/relationships/image" Target="../media/image12.png"/><Relationship Id="rId4" Type="http://schemas.openxmlformats.org/officeDocument/2006/relationships/hyperlink" Target="http://bok.org/s/?q=Decision+Theory+with+Imperfect+Information+Kindle+Edition+by+Rafik+A+Aliev+(Author),%E2%80%8E+Oleg+H+Huseynov+&amp;yearFrom=&amp;yearTo=&amp;language=&amp;extension=&amp;t=0" TargetMode="Externa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7.jpg"/></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hyperlink" Target="https://www.youtube.com/watch?v=Ewh-rF7KSEg" TargetMode="External"/><Relationship Id="rId2" Type="http://schemas.openxmlformats.org/officeDocument/2006/relationships/slideLayout" Target="../slideLayouts/slideLayout2.xml"/><Relationship Id="rId1" Type="http://schemas.openxmlformats.org/officeDocument/2006/relationships/tags" Target="../tags/tag47.xml"/><Relationship Id="rId6" Type="http://schemas.openxmlformats.org/officeDocument/2006/relationships/hyperlink" Target="https://www.youtube.com/watch?v=xBXHtz4Gbdo" TargetMode="External"/><Relationship Id="rId5" Type="http://schemas.openxmlformats.org/officeDocument/2006/relationships/image" Target="../media/image12.png"/><Relationship Id="rId4" Type="http://schemas.openxmlformats.org/officeDocument/2006/relationships/hyperlink" Target="https://www.google.co.in/url?sa=t&amp;rct=j&amp;q=&amp;esrc=s&amp;source=web&amp;cd=1&amp;cad=rja&amp;uact=8&amp;ved=0ahUKEwiIytyWr73YAhXIvo8KHRwGCVUQFggtMAA&amp;url=http://coltech.vnu.edu.vn/~sonpb/AI/AIIlluminated.pdf&amp;usg=AOvVaw0BSz05AH3m3Zc9ar7Zq94D"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blog.hackerearth.com/minimax-algorithm-alpha-beta-pruning" TargetMode="External"/><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4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s://www.google.co.in/url?sa=t&amp;rct=j&amp;q=&amp;esrc=s&amp;source=web&amp;cd=1&amp;cad=rja&amp;uact=8&amp;ved=0ahUKEwjh3cne47vYAhXMQI8KHTG6AZYQFggoMAA&amp;url=http://people.cs.pitt.edu/~litman/courses/cs2710/lectures/pruningReview.pdf&amp;usg=AOvVaw3-PjpdV7mkm3IcrYCLQQIq"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7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7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12.xml"/><Relationship Id="rId1" Type="http://schemas.openxmlformats.org/officeDocument/2006/relationships/tags" Target="../tags/tag81.xml"/><Relationship Id="rId4" Type="http://schemas.openxmlformats.org/officeDocument/2006/relationships/image" Target="../media/image53.png"/></Relationships>
</file>

<file path=ppt/slides/_rels/slide8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12.xml"/><Relationship Id="rId1" Type="http://schemas.openxmlformats.org/officeDocument/2006/relationships/tags" Target="../tags/tag82.xml"/><Relationship Id="rId5" Type="http://schemas.openxmlformats.org/officeDocument/2006/relationships/image" Target="../media/image55.png"/><Relationship Id="rId4" Type="http://schemas.openxmlformats.org/officeDocument/2006/relationships/image" Target="../media/image54.png"/></Relationships>
</file>

<file path=ppt/slides/_rels/slide8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tags" Target="../tags/tag83.xml"/><Relationship Id="rId5" Type="http://schemas.openxmlformats.org/officeDocument/2006/relationships/image" Target="../media/image56.png"/><Relationship Id="rId4" Type="http://schemas.openxmlformats.org/officeDocument/2006/relationships/image" Target="../media/image55.png"/></Relationships>
</file>

<file path=ppt/slides/_rels/slide8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8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tags" Target="../tags/tag85.xml"/><Relationship Id="rId4" Type="http://schemas.openxmlformats.org/officeDocument/2006/relationships/image" Target="../media/image5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0770" y="138023"/>
            <a:ext cx="11904453" cy="1863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cxnSp>
        <p:nvCxnSpPr>
          <p:cNvPr id="12" name="Straight Connector 11"/>
          <p:cNvCxnSpPr/>
          <p:nvPr/>
        </p:nvCxnSpPr>
        <p:spPr>
          <a:xfrm>
            <a:off x="3219385" y="2277375"/>
            <a:ext cx="579695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2537" y="512002"/>
            <a:ext cx="3418941" cy="1463307"/>
          </a:xfrm>
          <a:prstGeom prst="rect">
            <a:avLst/>
          </a:prstGeom>
        </p:spPr>
      </p:pic>
      <p:sp>
        <p:nvSpPr>
          <p:cNvPr id="10" name="Rectangle 9"/>
          <p:cNvSpPr/>
          <p:nvPr/>
        </p:nvSpPr>
        <p:spPr>
          <a:xfrm>
            <a:off x="993769" y="2695091"/>
            <a:ext cx="10248181" cy="2585323"/>
          </a:xfrm>
          <a:prstGeom prst="rect">
            <a:avLst/>
          </a:prstGeom>
        </p:spPr>
        <p:txBody>
          <a:bodyPr wrap="square">
            <a:spAutoFit/>
          </a:bodyPr>
          <a:lstStyle/>
          <a:p>
            <a:pPr algn="ctr" fontAlgn="auto">
              <a:spcBef>
                <a:spcPts val="0"/>
              </a:spcBef>
              <a:spcAft>
                <a:spcPts val="0"/>
              </a:spcAft>
              <a:defRPr/>
            </a:pPr>
            <a:r>
              <a:rPr lang="en-US" sz="4000" b="1" spc="-20" dirty="0">
                <a:latin typeface="Helvetica" panose="020B0604020202020204" pitchFamily="2" charset="0"/>
                <a:cs typeface="Arial" panose="020B0604020202020204" pitchFamily="34" charset="0"/>
              </a:rPr>
              <a:t>Artificial Intelligence</a:t>
            </a:r>
            <a:r>
              <a:rPr lang="en-US" sz="3600" b="1" spc="-20" dirty="0">
                <a:latin typeface="Helvetica" panose="020B0604020202020204" pitchFamily="2" charset="0"/>
                <a:cs typeface="Arial" panose="020B0604020202020204" pitchFamily="34" charset="0"/>
              </a:rPr>
              <a:t> </a:t>
            </a:r>
            <a:endParaRPr lang="en-US" sz="3600" b="1" spc="-20" dirty="0" smtClean="0">
              <a:latin typeface="Helvetica" panose="020B0604020202020204" pitchFamily="2" charset="0"/>
              <a:cs typeface="Arial" panose="020B0604020202020204" pitchFamily="34" charset="0"/>
            </a:endParaRPr>
          </a:p>
          <a:p>
            <a:pPr algn="ctr" fontAlgn="auto">
              <a:spcBef>
                <a:spcPts val="0"/>
              </a:spcBef>
              <a:spcAft>
                <a:spcPts val="0"/>
              </a:spcAft>
              <a:defRPr/>
            </a:pPr>
            <a:endParaRPr lang="en-US" sz="2000" b="1" spc="-20" dirty="0" smtClean="0">
              <a:latin typeface="Helvetica" panose="020B0604020202020204" pitchFamily="2" charset="0"/>
              <a:cs typeface="Arial" panose="020B0604020202020204" pitchFamily="34" charset="0"/>
            </a:endParaRPr>
          </a:p>
          <a:p>
            <a:pPr algn="ctr" fontAlgn="auto">
              <a:spcBef>
                <a:spcPts val="0"/>
              </a:spcBef>
              <a:spcAft>
                <a:spcPts val="0"/>
              </a:spcAft>
              <a:defRPr/>
            </a:pPr>
            <a:r>
              <a:rPr lang="en-US" sz="2000" b="1" spc="-20" dirty="0" smtClean="0">
                <a:latin typeface="Helvetica" panose="020B0604020202020204" pitchFamily="2" charset="0"/>
                <a:cs typeface="Arial" panose="020B0604020202020204" pitchFamily="34" charset="0"/>
              </a:rPr>
              <a:t>  </a:t>
            </a:r>
            <a:r>
              <a:rPr lang="en-IN" b="1" dirty="0" smtClean="0">
                <a:latin typeface="Helvetica" panose="020B0604020202020204" pitchFamily="2" charset="0"/>
              </a:rPr>
              <a:t>Module Number: </a:t>
            </a:r>
            <a:r>
              <a:rPr lang="en-IN" b="1" dirty="0" smtClean="0">
                <a:latin typeface="Helvetica" panose="020B0604020202020204" pitchFamily="2" charset="0"/>
              </a:rPr>
              <a:t>2.1</a:t>
            </a:r>
            <a:r>
              <a:rPr lang="en-IN" b="1" dirty="0" smtClean="0">
                <a:latin typeface="Helvetica" panose="020B0604020202020204" pitchFamily="2" charset="0"/>
              </a:rPr>
              <a:t>  </a:t>
            </a:r>
            <a:endParaRPr lang="en-IN" b="1" dirty="0" smtClean="0">
              <a:latin typeface="Helvetica" panose="020B0604020202020204" pitchFamily="2" charset="0"/>
            </a:endParaRPr>
          </a:p>
          <a:p>
            <a:pPr algn="ctr" fontAlgn="auto">
              <a:spcBef>
                <a:spcPts val="0"/>
              </a:spcBef>
              <a:spcAft>
                <a:spcPts val="0"/>
              </a:spcAft>
              <a:defRPr/>
            </a:pPr>
            <a:endParaRPr lang="en-IN" b="1" dirty="0" smtClean="0">
              <a:latin typeface="Helvetica" panose="020B0604020202020204" pitchFamily="2" charset="0"/>
            </a:endParaRPr>
          </a:p>
          <a:p>
            <a:pPr algn="ctr">
              <a:defRPr/>
            </a:pPr>
            <a:r>
              <a:rPr lang="en-GB" sz="2800" b="1" dirty="0" smtClean="0">
                <a:latin typeface="Helvetica" panose="020B0604020202020204" pitchFamily="2" charset="0"/>
              </a:rPr>
              <a:t>Segment Name: </a:t>
            </a:r>
            <a:r>
              <a:rPr lang="en-US" sz="2800" b="1" spc="-20" dirty="0">
                <a:latin typeface="Helvetica" panose="020B0604020202020204" pitchFamily="2" charset="0"/>
                <a:cs typeface="Arial" panose="020B0604020202020204" pitchFamily="34" charset="0"/>
              </a:rPr>
              <a:t>G</a:t>
            </a:r>
            <a:r>
              <a:rPr lang="en-US" sz="2800" b="1" spc="-20" dirty="0" smtClean="0">
                <a:latin typeface="Helvetica" panose="020B0604020202020204" pitchFamily="2" charset="0"/>
                <a:cs typeface="Arial" panose="020B0604020202020204" pitchFamily="34" charset="0"/>
              </a:rPr>
              <a:t>ame Playing</a:t>
            </a:r>
            <a:r>
              <a:rPr lang="en-US" sz="2800" b="1" spc="-20" dirty="0">
                <a:latin typeface="Helvetica" panose="020B0604020202020204" pitchFamily="2" charset="0"/>
                <a:cs typeface="Arial" panose="020B0604020202020204" pitchFamily="34" charset="0"/>
              </a:rPr>
              <a:t/>
            </a:r>
            <a:br>
              <a:rPr lang="en-US" sz="2800" b="1" spc="-20" dirty="0">
                <a:latin typeface="Helvetica" panose="020B0604020202020204" pitchFamily="2" charset="0"/>
                <a:cs typeface="Arial" panose="020B0604020202020204" pitchFamily="34" charset="0"/>
              </a:rPr>
            </a:br>
            <a:endParaRPr lang="en-IN" b="1" dirty="0">
              <a:latin typeface="Helvetica" panose="020B0604020202020204" pitchFamily="2" charset="0"/>
            </a:endParaRPr>
          </a:p>
          <a:p>
            <a:pPr algn="ctr">
              <a:defRPr/>
            </a:pPr>
            <a:endParaRPr lang="en-IN" b="1" dirty="0">
              <a:latin typeface="Helvetica" panose="020B0604020202020204" pitchFamily="2" charset="0"/>
            </a:endParaRPr>
          </a:p>
        </p:txBody>
      </p:sp>
      <p:sp>
        <p:nvSpPr>
          <p:cNvPr id="2" name="Slide Number Placeholder 1"/>
          <p:cNvSpPr>
            <a:spLocks noGrp="1"/>
          </p:cNvSpPr>
          <p:nvPr>
            <p:ph type="sldNum" sz="quarter" idx="12"/>
          </p:nvPr>
        </p:nvSpPr>
        <p:spPr/>
        <p:txBody>
          <a:bodyPr/>
          <a:lstStyle/>
          <a:p>
            <a:fld id="{EF369875-3547-471E-A8DD-BB6BF69B36A1}" type="slidenum">
              <a:rPr lang="en-IN" smtClean="0"/>
              <a:t>1</a:t>
            </a:fld>
            <a:endParaRPr lang="en-IN"/>
          </a:p>
        </p:txBody>
      </p:sp>
      <p:sp>
        <p:nvSpPr>
          <p:cNvPr id="7" name="Rectangle 6"/>
          <p:cNvSpPr/>
          <p:nvPr/>
        </p:nvSpPr>
        <p:spPr>
          <a:xfrm>
            <a:off x="120770" y="5750464"/>
            <a:ext cx="3236793" cy="10101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Helvetica" panose="020B0604020202020204" pitchFamily="2" charset="0"/>
              </a:rPr>
              <a:t>Version Code:AI3</a:t>
            </a:r>
          </a:p>
          <a:p>
            <a:pPr algn="ctr"/>
            <a:r>
              <a:rPr lang="en-US" b="1" dirty="0" smtClean="0">
                <a:solidFill>
                  <a:schemeClr val="tx1"/>
                </a:solidFill>
                <a:latin typeface="Helvetica" panose="020B0604020202020204" pitchFamily="2" charset="0"/>
              </a:rPr>
              <a:t>Released Date:1-Apr-2020</a:t>
            </a:r>
            <a:endParaRPr lang="en-US" b="1" dirty="0">
              <a:solidFill>
                <a:schemeClr val="tx1"/>
              </a:solidFill>
              <a:latin typeface="Helvetica" panose="020B0604020202020204" pitchFamily="2" charset="0"/>
            </a:endParaRPr>
          </a:p>
        </p:txBody>
      </p:sp>
    </p:spTree>
    <p:custDataLst>
      <p:tags r:id="rId1"/>
    </p:custDataLst>
    <p:extLst>
      <p:ext uri="{BB962C8B-B14F-4D97-AF65-F5344CB8AC3E}">
        <p14:creationId xmlns:p14="http://schemas.microsoft.com/office/powerpoint/2010/main" val="364802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10</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159821"/>
            <a:ext cx="11835441" cy="5201424"/>
          </a:xfrm>
          <a:prstGeom prst="rect">
            <a:avLst/>
          </a:prstGeom>
        </p:spPr>
        <p:txBody>
          <a:bodyPr wrap="square">
            <a:spAutoFit/>
          </a:bodyPr>
          <a:lstStyle/>
          <a:p>
            <a:pPr marL="360000" lvl="4"/>
            <a:r>
              <a:rPr lang="en-IN" sz="2400" b="1" dirty="0"/>
              <a:t>History and overview</a:t>
            </a:r>
          </a:p>
          <a:p>
            <a:pPr marL="360000" lvl="4"/>
            <a:endParaRPr lang="en-US" b="1" dirty="0" smtClean="0"/>
          </a:p>
          <a:p>
            <a:pPr marL="1080000" lvl="6" indent="-360000">
              <a:buFont typeface="+mj-lt"/>
              <a:buAutoNum type="arabicPeriod"/>
            </a:pPr>
            <a:r>
              <a:rPr lang="en-IN" sz="2000" dirty="0" smtClean="0"/>
              <a:t>Minimax</a:t>
            </a:r>
          </a:p>
          <a:p>
            <a:pPr marL="1080000" lvl="6" indent="-360000">
              <a:buFont typeface="+mj-lt"/>
              <a:buAutoNum type="arabicPeriod"/>
            </a:pPr>
            <a:endParaRPr lang="en-IN" sz="1000" dirty="0"/>
          </a:p>
          <a:p>
            <a:pPr marL="1537200" lvl="7" indent="-360000">
              <a:buFont typeface="Arial" panose="020B0604020202020204" pitchFamily="34" charset="0"/>
              <a:buChar char="•"/>
            </a:pPr>
            <a:r>
              <a:rPr lang="en-IN" sz="2000" dirty="0"/>
              <a:t>Developed by John von Neumann in </a:t>
            </a:r>
            <a:r>
              <a:rPr lang="en-IN" sz="2000" dirty="0" smtClean="0"/>
              <a:t>1928</a:t>
            </a:r>
          </a:p>
          <a:p>
            <a:pPr marL="1537200" lvl="7" indent="-360000">
              <a:buFont typeface="Arial" panose="020B0604020202020204" pitchFamily="34" charset="0"/>
              <a:buChar char="•"/>
            </a:pPr>
            <a:endParaRPr lang="en-IN" sz="600" dirty="0"/>
          </a:p>
          <a:p>
            <a:pPr marL="1537200" lvl="7" indent="-360000">
              <a:buFont typeface="Arial" panose="020B0604020202020204" pitchFamily="34" charset="0"/>
              <a:buChar char="•"/>
            </a:pPr>
            <a:r>
              <a:rPr lang="en-IN" sz="2000" dirty="0"/>
              <a:t>This algorithm is used extensively in game theory</a:t>
            </a:r>
          </a:p>
          <a:p>
            <a:pPr marL="1080000" lvl="6" indent="-360000">
              <a:buFont typeface="+mj-lt"/>
              <a:buAutoNum type="arabicPeriod"/>
            </a:pPr>
            <a:endParaRPr lang="en-IN" sz="2000" dirty="0"/>
          </a:p>
          <a:p>
            <a:pPr marL="1080000" lvl="6" indent="-360000">
              <a:buFont typeface="+mj-lt"/>
              <a:buAutoNum type="arabicPeriod"/>
            </a:pPr>
            <a:r>
              <a:rPr lang="en-IN" sz="2000" dirty="0"/>
              <a:t>Samuel’s learning program (1959</a:t>
            </a:r>
            <a:r>
              <a:rPr lang="en-IN" sz="2000" dirty="0" smtClean="0"/>
              <a:t>)</a:t>
            </a:r>
          </a:p>
          <a:p>
            <a:pPr marL="1080000" lvl="6" indent="-360000">
              <a:buFont typeface="+mj-lt"/>
              <a:buAutoNum type="arabicPeriod"/>
            </a:pPr>
            <a:endParaRPr lang="en-IN" sz="1000" dirty="0"/>
          </a:p>
          <a:p>
            <a:pPr marL="1537200" lvl="7" indent="-360000">
              <a:buFont typeface="Arial" panose="020B0604020202020204" pitchFamily="34" charset="0"/>
              <a:buChar char="•"/>
            </a:pPr>
            <a:r>
              <a:rPr lang="en-IN" sz="2000" dirty="0"/>
              <a:t>The program learns through the manipulation of the summation of </a:t>
            </a:r>
            <a:r>
              <a:rPr lang="en-IN" sz="2000" dirty="0" smtClean="0"/>
              <a:t>heuristics</a:t>
            </a:r>
          </a:p>
          <a:p>
            <a:pPr marL="1537200" lvl="7" indent="-360000">
              <a:buFont typeface="Arial" panose="020B0604020202020204" pitchFamily="34" charset="0"/>
              <a:buChar char="•"/>
            </a:pPr>
            <a:endParaRPr lang="en-IN" sz="600" dirty="0"/>
          </a:p>
          <a:p>
            <a:pPr marL="1537200" lvl="7" indent="-360000">
              <a:buFont typeface="Arial" panose="020B0604020202020204" pitchFamily="34" charset="0"/>
              <a:buChar char="•"/>
            </a:pPr>
            <a:r>
              <a:rPr lang="en-IN" sz="2000" dirty="0"/>
              <a:t>If the program wins, it raises high heuristic values and lowers low ones. If it loses, it does the </a:t>
            </a:r>
            <a:r>
              <a:rPr lang="en-IN" sz="2000" dirty="0" smtClean="0"/>
              <a:t>opposite</a:t>
            </a:r>
            <a:endParaRPr lang="en-IN" sz="2000" dirty="0"/>
          </a:p>
          <a:p>
            <a:pPr marL="1080000" lvl="6" indent="-360000">
              <a:buFont typeface="+mj-lt"/>
              <a:buAutoNum type="arabicPeriod"/>
            </a:pPr>
            <a:endParaRPr lang="en-IN" sz="2000" dirty="0"/>
          </a:p>
          <a:p>
            <a:pPr marL="1080000" lvl="6" indent="-360000">
              <a:buFont typeface="+mj-lt"/>
              <a:buAutoNum type="arabicPeriod"/>
            </a:pPr>
            <a:r>
              <a:rPr lang="en-IN" sz="2000" dirty="0" smtClean="0"/>
              <a:t>1960s</a:t>
            </a:r>
          </a:p>
          <a:p>
            <a:pPr marL="1080000" lvl="6" indent="-360000">
              <a:buFont typeface="+mj-lt"/>
              <a:buAutoNum type="arabicPeriod"/>
            </a:pPr>
            <a:endParaRPr lang="en-IN" sz="1000" dirty="0"/>
          </a:p>
          <a:p>
            <a:pPr marL="1537200" lvl="7" indent="-360000">
              <a:buFont typeface="Arial" panose="020B0604020202020204" pitchFamily="34" charset="0"/>
              <a:buChar char="•"/>
            </a:pPr>
            <a:r>
              <a:rPr lang="en-IN" sz="2000" dirty="0"/>
              <a:t>Progress and success in Game </a:t>
            </a:r>
            <a:r>
              <a:rPr lang="en-IN" sz="2000" dirty="0" smtClean="0"/>
              <a:t>AI</a:t>
            </a:r>
          </a:p>
          <a:p>
            <a:pPr marL="1537200" lvl="7" indent="-360000">
              <a:buFont typeface="Arial" panose="020B0604020202020204" pitchFamily="34" charset="0"/>
              <a:buChar char="•"/>
            </a:pPr>
            <a:endParaRPr lang="en-IN" sz="600" dirty="0"/>
          </a:p>
          <a:p>
            <a:pPr marL="1537200" lvl="7" indent="-360000">
              <a:buFont typeface="Arial" panose="020B0604020202020204" pitchFamily="34" charset="0"/>
              <a:buChar char="•"/>
            </a:pPr>
            <a:r>
              <a:rPr lang="en-IN" sz="2000" dirty="0"/>
              <a:t>Creating a successful AI meant coming up with the right rules for it to </a:t>
            </a:r>
            <a:r>
              <a:rPr lang="en-IN" sz="2000" dirty="0" smtClean="0"/>
              <a:t>follow</a:t>
            </a:r>
            <a:endParaRPr lang="en-IN" sz="2000" dirty="0"/>
          </a:p>
        </p:txBody>
      </p:sp>
    </p:spTree>
    <p:custDataLst>
      <p:tags r:id="rId1"/>
    </p:custDataLst>
    <p:extLst>
      <p:ext uri="{BB962C8B-B14F-4D97-AF65-F5344CB8AC3E}">
        <p14:creationId xmlns:p14="http://schemas.microsoft.com/office/powerpoint/2010/main" val="1902779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11</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159821"/>
            <a:ext cx="11835441" cy="3631763"/>
          </a:xfrm>
          <a:prstGeom prst="rect">
            <a:avLst/>
          </a:prstGeom>
        </p:spPr>
        <p:txBody>
          <a:bodyPr wrap="square">
            <a:spAutoFit/>
          </a:bodyPr>
          <a:lstStyle/>
          <a:p>
            <a:pPr marL="720000" lvl="6"/>
            <a:r>
              <a:rPr lang="en-IN" sz="2000" dirty="0" smtClean="0"/>
              <a:t>4.	  1970s-1980s</a:t>
            </a:r>
            <a:endParaRPr lang="en-IN" sz="2000" dirty="0"/>
          </a:p>
          <a:p>
            <a:pPr marL="1080000" lvl="6" indent="-360000">
              <a:buFont typeface="+mj-lt"/>
              <a:buAutoNum type="arabicPeriod"/>
            </a:pPr>
            <a:endParaRPr lang="en-IN" sz="1000" dirty="0"/>
          </a:p>
          <a:p>
            <a:pPr marL="1537200" lvl="7" indent="-360000">
              <a:lnSpc>
                <a:spcPct val="150000"/>
              </a:lnSpc>
              <a:buFont typeface="Arial" panose="020B0604020202020204" pitchFamily="34" charset="0"/>
              <a:buChar char="•"/>
            </a:pPr>
            <a:r>
              <a:rPr lang="en-IN" sz="2000" dirty="0"/>
              <a:t>Transition to games as entertainment</a:t>
            </a:r>
          </a:p>
          <a:p>
            <a:pPr marL="1537200" lvl="7" indent="-360000">
              <a:lnSpc>
                <a:spcPct val="150000"/>
              </a:lnSpc>
              <a:buFont typeface="Arial" panose="020B0604020202020204" pitchFamily="34" charset="0"/>
              <a:buChar char="•"/>
            </a:pPr>
            <a:r>
              <a:rPr lang="en-IN" sz="2000" dirty="0"/>
              <a:t>Using search based AI to emulate entertaining characters would be unnatural and clumsy</a:t>
            </a:r>
          </a:p>
          <a:p>
            <a:pPr marL="1537200" lvl="7" indent="-360000">
              <a:lnSpc>
                <a:spcPct val="150000"/>
              </a:lnSpc>
              <a:buFont typeface="Arial" panose="020B0604020202020204" pitchFamily="34" charset="0"/>
              <a:buChar char="•"/>
            </a:pPr>
            <a:r>
              <a:rPr lang="en-IN" sz="2000" dirty="0"/>
              <a:t>Game play is based more on skill than on rules</a:t>
            </a:r>
          </a:p>
          <a:p>
            <a:pPr marL="1080000" lvl="6" indent="-360000">
              <a:buFont typeface="+mj-lt"/>
              <a:buAutoNum type="arabicPeriod"/>
            </a:pPr>
            <a:endParaRPr lang="en-IN" sz="2000" dirty="0"/>
          </a:p>
          <a:p>
            <a:pPr marL="720000" lvl="6"/>
            <a:r>
              <a:rPr lang="en-IN" sz="2000" dirty="0" smtClean="0"/>
              <a:t>5.  Early </a:t>
            </a:r>
            <a:r>
              <a:rPr lang="en-IN" sz="2000" dirty="0"/>
              <a:t>1990s</a:t>
            </a:r>
          </a:p>
          <a:p>
            <a:pPr marL="1080000" lvl="6" indent="-360000">
              <a:buFont typeface="+mj-lt"/>
              <a:buAutoNum type="arabicPeriod"/>
            </a:pPr>
            <a:endParaRPr lang="en-IN" sz="1000" dirty="0"/>
          </a:p>
          <a:p>
            <a:pPr marL="1537200" lvl="7" indent="-360000">
              <a:lnSpc>
                <a:spcPct val="150000"/>
              </a:lnSpc>
              <a:buFont typeface="Arial" panose="020B0604020202020204" pitchFamily="34" charset="0"/>
              <a:buChar char="•"/>
            </a:pPr>
            <a:r>
              <a:rPr lang="en-IN" sz="2000" dirty="0"/>
              <a:t>Increased realism becomes the primary focus of the game </a:t>
            </a:r>
            <a:r>
              <a:rPr lang="en-IN" sz="2000" dirty="0" smtClean="0"/>
              <a:t>industry</a:t>
            </a:r>
            <a:endParaRPr lang="en-IN" sz="2000" dirty="0"/>
          </a:p>
          <a:p>
            <a:pPr marL="1537200" lvl="7" indent="-360000">
              <a:lnSpc>
                <a:spcPct val="150000"/>
              </a:lnSpc>
              <a:buFont typeface="Arial" panose="020B0604020202020204" pitchFamily="34" charset="0"/>
              <a:buChar char="•"/>
            </a:pPr>
            <a:r>
              <a:rPr lang="en-IN" sz="2000" dirty="0"/>
              <a:t>A rift develops between the developers of popular games and AI researchers</a:t>
            </a:r>
          </a:p>
        </p:txBody>
      </p:sp>
    </p:spTree>
    <p:custDataLst>
      <p:tags r:id="rId1"/>
    </p:custDataLst>
    <p:extLst>
      <p:ext uri="{BB962C8B-B14F-4D97-AF65-F5344CB8AC3E}">
        <p14:creationId xmlns:p14="http://schemas.microsoft.com/office/powerpoint/2010/main" val="3558064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12</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159821"/>
            <a:ext cx="11835441" cy="461665"/>
          </a:xfrm>
          <a:prstGeom prst="rect">
            <a:avLst/>
          </a:prstGeom>
        </p:spPr>
        <p:txBody>
          <a:bodyPr wrap="square">
            <a:spAutoFit/>
          </a:bodyPr>
          <a:lstStyle/>
          <a:p>
            <a:pPr marL="360000" lvl="4"/>
            <a:r>
              <a:rPr lang="en-IN" sz="2400" b="1" dirty="0"/>
              <a:t>Techniques / Technologies </a:t>
            </a:r>
            <a:r>
              <a:rPr lang="en-IN" sz="2400" b="1" dirty="0" smtClean="0"/>
              <a:t>used</a:t>
            </a:r>
            <a:endParaRPr lang="en-IN" sz="2400" b="1" dirty="0"/>
          </a:p>
        </p:txBody>
      </p:sp>
      <p:grpSp>
        <p:nvGrpSpPr>
          <p:cNvPr id="11" name="Group 10"/>
          <p:cNvGrpSpPr/>
          <p:nvPr/>
        </p:nvGrpSpPr>
        <p:grpSpPr>
          <a:xfrm>
            <a:off x="1197736" y="1906072"/>
            <a:ext cx="9769475" cy="4282850"/>
            <a:chOff x="1107583" y="2021983"/>
            <a:chExt cx="9769475" cy="4282850"/>
          </a:xfrm>
        </p:grpSpPr>
        <p:sp>
          <p:nvSpPr>
            <p:cNvPr id="7" name="Rounded Rectangle 6"/>
            <p:cNvSpPr/>
            <p:nvPr/>
          </p:nvSpPr>
          <p:spPr>
            <a:xfrm>
              <a:off x="1107583" y="2021983"/>
              <a:ext cx="4765183" cy="2009104"/>
            </a:xfrm>
            <a:prstGeom prst="roundRect">
              <a:avLst>
                <a:gd name="adj" fmla="val 7693"/>
              </a:avLst>
            </a:prstGeom>
            <a:solidFill>
              <a:schemeClr val="bg1"/>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ounded Rectangle 7"/>
            <p:cNvSpPr/>
            <p:nvPr/>
          </p:nvSpPr>
          <p:spPr>
            <a:xfrm>
              <a:off x="6111875" y="2021983"/>
              <a:ext cx="4765183" cy="2009104"/>
            </a:xfrm>
            <a:prstGeom prst="roundRect">
              <a:avLst>
                <a:gd name="adj" fmla="val 7693"/>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1107583" y="4295729"/>
              <a:ext cx="4765183" cy="2009104"/>
            </a:xfrm>
            <a:prstGeom prst="roundRect">
              <a:avLst>
                <a:gd name="adj" fmla="val 7693"/>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6111875" y="4295729"/>
              <a:ext cx="4765183" cy="2009104"/>
            </a:xfrm>
            <a:prstGeom prst="roundRect">
              <a:avLst>
                <a:gd name="adj" fmla="val 7693"/>
              </a:avLst>
            </a:prstGeom>
            <a:solidFill>
              <a:schemeClr val="bg1"/>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Rectangle 11"/>
          <p:cNvSpPr/>
          <p:nvPr/>
        </p:nvSpPr>
        <p:spPr>
          <a:xfrm>
            <a:off x="1470337" y="2199689"/>
            <a:ext cx="4131973" cy="1477328"/>
          </a:xfrm>
          <a:prstGeom prst="rect">
            <a:avLst/>
          </a:prstGeom>
        </p:spPr>
        <p:txBody>
          <a:bodyPr wrap="square">
            <a:spAutoFit/>
          </a:bodyPr>
          <a:lstStyle/>
          <a:p>
            <a:r>
              <a:rPr lang="en-US" b="1" dirty="0">
                <a:cs typeface="Times New Roman" panose="02020603050405020304" pitchFamily="18" charset="0"/>
              </a:rPr>
              <a:t>Machine Learning </a:t>
            </a:r>
            <a:r>
              <a:rPr lang="en-US" dirty="0">
                <a:cs typeface="Times New Roman" panose="02020603050405020304" pitchFamily="18" charset="0"/>
              </a:rPr>
              <a:t>– Also known as ML, is a field of artificial intelligence which  focuses on developing algorithms that can learn to predict, classify, control, or solve </a:t>
            </a:r>
            <a:r>
              <a:rPr lang="en-US" dirty="0" smtClean="0">
                <a:cs typeface="Times New Roman" panose="02020603050405020304" pitchFamily="18" charset="0"/>
              </a:rPr>
              <a:t>problems.</a:t>
            </a:r>
            <a:endParaRPr lang="en-US" dirty="0">
              <a:cs typeface="Times New Roman" panose="02020603050405020304" pitchFamily="18" charset="0"/>
            </a:endParaRPr>
          </a:p>
        </p:txBody>
      </p:sp>
      <p:sp>
        <p:nvSpPr>
          <p:cNvPr id="13" name="Rectangle 12"/>
          <p:cNvSpPr/>
          <p:nvPr/>
        </p:nvSpPr>
        <p:spPr>
          <a:xfrm>
            <a:off x="6420967" y="2199689"/>
            <a:ext cx="4224272" cy="1477328"/>
          </a:xfrm>
          <a:prstGeom prst="rect">
            <a:avLst/>
          </a:prstGeom>
        </p:spPr>
        <p:txBody>
          <a:bodyPr wrap="square">
            <a:spAutoFit/>
          </a:bodyPr>
          <a:lstStyle/>
          <a:p>
            <a:r>
              <a:rPr lang="en-US" b="1" dirty="0">
                <a:cs typeface="Times New Roman" panose="02020603050405020304" pitchFamily="18" charset="0"/>
              </a:rPr>
              <a:t>Waypoint Graph </a:t>
            </a:r>
            <a:r>
              <a:rPr lang="en-US" dirty="0">
                <a:cs typeface="Times New Roman" panose="02020603050405020304" pitchFamily="18" charset="0"/>
              </a:rPr>
              <a:t>- Is a collection of waypoints linked up to form the information about what areas of a level can be traversed by an actor during path finding.</a:t>
            </a:r>
          </a:p>
        </p:txBody>
      </p:sp>
      <p:sp>
        <p:nvSpPr>
          <p:cNvPr id="14" name="Rectangle 13"/>
          <p:cNvSpPr/>
          <p:nvPr/>
        </p:nvSpPr>
        <p:spPr>
          <a:xfrm>
            <a:off x="1470337" y="4584205"/>
            <a:ext cx="3758486" cy="1200329"/>
          </a:xfrm>
          <a:prstGeom prst="rect">
            <a:avLst/>
          </a:prstGeom>
        </p:spPr>
        <p:txBody>
          <a:bodyPr wrap="square">
            <a:spAutoFit/>
          </a:bodyPr>
          <a:lstStyle/>
          <a:p>
            <a:r>
              <a:rPr lang="en-US" b="1" dirty="0">
                <a:cs typeface="Times New Roman" panose="02020603050405020304" pitchFamily="18" charset="0"/>
              </a:rPr>
              <a:t>Semantic Markup </a:t>
            </a:r>
            <a:r>
              <a:rPr lang="en-US" dirty="0">
                <a:cs typeface="Times New Roman" panose="02020603050405020304" pitchFamily="18" charset="0"/>
              </a:rPr>
              <a:t>– The process of annotating raw information with meta-data that explains its meaning to the AI.</a:t>
            </a:r>
          </a:p>
        </p:txBody>
      </p:sp>
      <p:sp>
        <p:nvSpPr>
          <p:cNvPr id="15" name="Rectangle 14"/>
          <p:cNvSpPr/>
          <p:nvPr/>
        </p:nvSpPr>
        <p:spPr>
          <a:xfrm>
            <a:off x="6420967" y="4584205"/>
            <a:ext cx="4370231" cy="1200329"/>
          </a:xfrm>
          <a:prstGeom prst="rect">
            <a:avLst/>
          </a:prstGeom>
        </p:spPr>
        <p:txBody>
          <a:bodyPr wrap="square">
            <a:spAutoFit/>
          </a:bodyPr>
          <a:lstStyle/>
          <a:p>
            <a:r>
              <a:rPr lang="en-US" b="1" dirty="0">
                <a:cs typeface="Times New Roman" panose="02020603050405020304" pitchFamily="18" charset="0"/>
              </a:rPr>
              <a:t>Reinforcement Learning - </a:t>
            </a:r>
            <a:r>
              <a:rPr lang="en-US" dirty="0">
                <a:cs typeface="Times New Roman" panose="02020603050405020304" pitchFamily="18" charset="0"/>
              </a:rPr>
              <a:t>Taking past data that the AI has recorded and using it to</a:t>
            </a:r>
          </a:p>
          <a:p>
            <a:r>
              <a:rPr lang="en-US" dirty="0">
                <a:cs typeface="Times New Roman" panose="02020603050405020304" pitchFamily="18" charset="0"/>
              </a:rPr>
              <a:t>influence behavior and choices made in the future.</a:t>
            </a:r>
          </a:p>
        </p:txBody>
      </p:sp>
    </p:spTree>
    <p:custDataLst>
      <p:tags r:id="rId1"/>
    </p:custDataLst>
    <p:extLst>
      <p:ext uri="{BB962C8B-B14F-4D97-AF65-F5344CB8AC3E}">
        <p14:creationId xmlns:p14="http://schemas.microsoft.com/office/powerpoint/2010/main" val="4284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13</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082547"/>
            <a:ext cx="11835441" cy="5675400"/>
          </a:xfrm>
          <a:prstGeom prst="rect">
            <a:avLst/>
          </a:prstGeom>
        </p:spPr>
        <p:txBody>
          <a:bodyPr wrap="square">
            <a:spAutoFit/>
          </a:bodyPr>
          <a:lstStyle/>
          <a:p>
            <a:pPr marL="360000" lvl="4"/>
            <a:r>
              <a:rPr lang="en-IN" sz="2400" b="1" dirty="0"/>
              <a:t>Games As Search Problems</a:t>
            </a:r>
          </a:p>
          <a:p>
            <a:pPr marL="360000" lvl="4"/>
            <a:endParaRPr lang="en-US" sz="1000" b="1" dirty="0" smtClean="0"/>
          </a:p>
          <a:p>
            <a:pPr marL="1080000" lvl="6" indent="-360000">
              <a:lnSpc>
                <a:spcPct val="120000"/>
              </a:lnSpc>
              <a:buFont typeface="+mj-lt"/>
              <a:buAutoNum type="arabicPeriod"/>
            </a:pPr>
            <a:r>
              <a:rPr lang="en-IN" sz="2000" dirty="0"/>
              <a:t>Games have a state space </a:t>
            </a:r>
            <a:r>
              <a:rPr lang="en-IN" sz="2000" dirty="0" smtClean="0"/>
              <a:t>search</a:t>
            </a:r>
          </a:p>
          <a:p>
            <a:pPr marL="1080000" lvl="6" indent="-360000">
              <a:lnSpc>
                <a:spcPct val="120000"/>
              </a:lnSpc>
              <a:buFont typeface="+mj-lt"/>
              <a:buAutoNum type="arabicPeriod"/>
            </a:pPr>
            <a:endParaRPr lang="en-IN" sz="400" dirty="0"/>
          </a:p>
          <a:p>
            <a:pPr marL="1537200" lvl="7" indent="-360000">
              <a:lnSpc>
                <a:spcPct val="120000"/>
              </a:lnSpc>
              <a:buFont typeface="Arial" panose="020B0604020202020204" pitchFamily="34" charset="0"/>
              <a:buChar char="•"/>
            </a:pPr>
            <a:r>
              <a:rPr lang="en-IN" sz="2000" dirty="0"/>
              <a:t>Each potential board or game position is a state</a:t>
            </a:r>
          </a:p>
          <a:p>
            <a:pPr marL="1537200" lvl="7" indent="-360000">
              <a:lnSpc>
                <a:spcPct val="120000"/>
              </a:lnSpc>
              <a:buFont typeface="Arial" panose="020B0604020202020204" pitchFamily="34" charset="0"/>
              <a:buChar char="•"/>
            </a:pPr>
            <a:r>
              <a:rPr lang="en-IN" sz="2000" dirty="0"/>
              <a:t>Each possible move is an operation to another state</a:t>
            </a:r>
          </a:p>
          <a:p>
            <a:pPr marL="1080000" lvl="6" indent="-360000">
              <a:lnSpc>
                <a:spcPct val="120000"/>
              </a:lnSpc>
              <a:buFont typeface="+mj-lt"/>
              <a:buAutoNum type="arabicPeriod"/>
            </a:pPr>
            <a:endParaRPr lang="en-IN" sz="1000" dirty="0" smtClean="0"/>
          </a:p>
          <a:p>
            <a:pPr marL="1537200" lvl="7" indent="-360000">
              <a:lnSpc>
                <a:spcPct val="120000"/>
              </a:lnSpc>
              <a:buFont typeface="Arial" panose="020B0604020202020204" pitchFamily="34" charset="0"/>
              <a:buChar char="•"/>
            </a:pPr>
            <a:r>
              <a:rPr lang="en-IN" sz="2000" dirty="0" smtClean="0"/>
              <a:t>For </a:t>
            </a:r>
            <a:r>
              <a:rPr lang="en-IN" sz="2000" dirty="0"/>
              <a:t>chess:</a:t>
            </a:r>
          </a:p>
          <a:p>
            <a:pPr marL="1977300" lvl="8" indent="-342900">
              <a:lnSpc>
                <a:spcPct val="120000"/>
              </a:lnSpc>
              <a:buFont typeface="Courier New" panose="02070309020205020404" pitchFamily="49" charset="0"/>
              <a:buChar char="o"/>
            </a:pPr>
            <a:r>
              <a:rPr lang="en-IN" sz="2000" dirty="0" smtClean="0"/>
              <a:t>-</a:t>
            </a:r>
            <a:r>
              <a:rPr lang="en-IN" sz="2000" dirty="0"/>
              <a:t>Branching factor: </a:t>
            </a:r>
            <a:r>
              <a:rPr lang="en-IN" sz="2000" dirty="0" smtClean="0"/>
              <a:t>35(35 legal moves possible)</a:t>
            </a:r>
            <a:endParaRPr lang="en-IN" sz="2000" dirty="0"/>
          </a:p>
          <a:p>
            <a:pPr marL="1977300" lvl="8" indent="-342900">
              <a:lnSpc>
                <a:spcPct val="120000"/>
              </a:lnSpc>
              <a:buFont typeface="Courier New" panose="02070309020205020404" pitchFamily="49" charset="0"/>
              <a:buChar char="o"/>
            </a:pPr>
            <a:r>
              <a:rPr lang="en-IN" sz="2000" dirty="0" smtClean="0"/>
              <a:t>-</a:t>
            </a:r>
            <a:r>
              <a:rPr lang="en-IN" sz="2000" dirty="0"/>
              <a:t>Depth: 50 moves each player</a:t>
            </a:r>
          </a:p>
          <a:p>
            <a:pPr marL="1977300" lvl="8" indent="-342900">
              <a:lnSpc>
                <a:spcPct val="120000"/>
              </a:lnSpc>
              <a:buFont typeface="Courier New" panose="02070309020205020404" pitchFamily="49" charset="0"/>
              <a:buChar char="o"/>
            </a:pPr>
            <a:r>
              <a:rPr lang="en-IN" sz="2000" dirty="0" smtClean="0"/>
              <a:t>-</a:t>
            </a:r>
            <a:r>
              <a:rPr lang="en-IN" sz="2000" dirty="0"/>
              <a:t>Search tree: 35100 nodes (~1040 legal positions)</a:t>
            </a:r>
          </a:p>
          <a:p>
            <a:pPr marL="1080000" lvl="6" indent="-360000">
              <a:lnSpc>
                <a:spcPct val="120000"/>
              </a:lnSpc>
              <a:buFont typeface="+mj-lt"/>
              <a:buAutoNum type="arabicPeriod"/>
            </a:pPr>
            <a:endParaRPr lang="en-IN" sz="1000" dirty="0"/>
          </a:p>
          <a:p>
            <a:pPr marL="1080000" lvl="6" indent="-360000">
              <a:lnSpc>
                <a:spcPct val="120000"/>
              </a:lnSpc>
              <a:buFont typeface="+mj-lt"/>
              <a:buAutoNum type="arabicPeriod"/>
            </a:pPr>
            <a:r>
              <a:rPr lang="en-IN" sz="2000" dirty="0"/>
              <a:t>Game playing is a search problem Defined by</a:t>
            </a:r>
          </a:p>
          <a:p>
            <a:pPr marL="1537200" lvl="7" indent="-360000">
              <a:lnSpc>
                <a:spcPct val="120000"/>
              </a:lnSpc>
              <a:buFont typeface="Arial" panose="020B0604020202020204" pitchFamily="34" charset="0"/>
              <a:buChar char="•"/>
            </a:pPr>
            <a:r>
              <a:rPr lang="en-IN" sz="2000" dirty="0"/>
              <a:t>Initial state</a:t>
            </a:r>
          </a:p>
          <a:p>
            <a:pPr marL="1537200" lvl="7" indent="-360000">
              <a:lnSpc>
                <a:spcPct val="120000"/>
              </a:lnSpc>
              <a:buFont typeface="Arial" panose="020B0604020202020204" pitchFamily="34" charset="0"/>
              <a:buChar char="•"/>
            </a:pPr>
            <a:r>
              <a:rPr lang="en-IN" sz="2000" dirty="0"/>
              <a:t>Successor function</a:t>
            </a:r>
          </a:p>
          <a:p>
            <a:pPr marL="1537200" lvl="7" indent="-360000">
              <a:lnSpc>
                <a:spcPct val="120000"/>
              </a:lnSpc>
              <a:buFont typeface="Arial" panose="020B0604020202020204" pitchFamily="34" charset="0"/>
              <a:buChar char="•"/>
            </a:pPr>
            <a:r>
              <a:rPr lang="en-IN" sz="2000" dirty="0"/>
              <a:t>Goal test</a:t>
            </a:r>
          </a:p>
          <a:p>
            <a:pPr marL="1537200" lvl="7" indent="-360000">
              <a:lnSpc>
                <a:spcPct val="120000"/>
              </a:lnSpc>
              <a:buFont typeface="Arial" panose="020B0604020202020204" pitchFamily="34" charset="0"/>
              <a:buChar char="•"/>
            </a:pPr>
            <a:r>
              <a:rPr lang="en-IN" sz="2000" dirty="0"/>
              <a:t>Path cost / utility / payoff function</a:t>
            </a:r>
          </a:p>
        </p:txBody>
      </p:sp>
      <p:pic>
        <p:nvPicPr>
          <p:cNvPr id="7" name="Picture 3" descr="C:\Users\SRUTHY  SRUNITHA\AppData\Local\Microsoft\Windows\Temporary Internet Files\Content.IE5\D7SAB9MC\cv-guid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1474" y="2348248"/>
            <a:ext cx="2589742" cy="262868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23723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14</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159821"/>
            <a:ext cx="11835441" cy="2277547"/>
          </a:xfrm>
          <a:prstGeom prst="rect">
            <a:avLst/>
          </a:prstGeom>
        </p:spPr>
        <p:txBody>
          <a:bodyPr wrap="square">
            <a:spAutoFit/>
          </a:bodyPr>
          <a:lstStyle/>
          <a:p>
            <a:pPr marL="360000" lvl="4"/>
            <a:r>
              <a:rPr lang="en-IN" sz="2400" b="1" dirty="0"/>
              <a:t>Characteristics Of Game Playing</a:t>
            </a:r>
          </a:p>
          <a:p>
            <a:pPr marL="360000" lvl="4"/>
            <a:endParaRPr lang="en-US" b="1" dirty="0" smtClean="0"/>
          </a:p>
          <a:p>
            <a:pPr marL="1080000" lvl="6" indent="-360000">
              <a:buFont typeface="+mj-lt"/>
              <a:buAutoNum type="arabicPeriod"/>
            </a:pPr>
            <a:r>
              <a:rPr lang="en-IN" sz="2000" dirty="0"/>
              <a:t>Unpredictable” opponent</a:t>
            </a:r>
          </a:p>
          <a:p>
            <a:pPr marL="1080000" lvl="6" indent="-360000">
              <a:buFont typeface="+mj-lt"/>
              <a:buAutoNum type="arabicPeriod"/>
            </a:pPr>
            <a:endParaRPr lang="en-IN" sz="2000" dirty="0"/>
          </a:p>
          <a:p>
            <a:pPr marL="1080000" lvl="6" indent="-360000">
              <a:buFont typeface="+mj-lt"/>
              <a:buAutoNum type="arabicPeriod"/>
            </a:pPr>
            <a:r>
              <a:rPr lang="en-IN" sz="2000" dirty="0"/>
              <a:t>Solution is a strategy specifying a move for every possible opponent reply</a:t>
            </a:r>
          </a:p>
          <a:p>
            <a:pPr marL="1080000" lvl="6" indent="-360000">
              <a:buFont typeface="+mj-lt"/>
              <a:buAutoNum type="arabicPeriod"/>
            </a:pPr>
            <a:endParaRPr lang="en-IN" sz="2000" dirty="0"/>
          </a:p>
          <a:p>
            <a:pPr marL="1080000" lvl="6" indent="-360000">
              <a:buFont typeface="+mj-lt"/>
              <a:buAutoNum type="arabicPeriod"/>
            </a:pPr>
            <a:r>
              <a:rPr lang="en-IN" sz="2000" dirty="0"/>
              <a:t>Time limits: Unlikely to find goal, must approximate</a:t>
            </a:r>
          </a:p>
        </p:txBody>
      </p:sp>
    </p:spTree>
    <p:custDataLst>
      <p:tags r:id="rId1"/>
    </p:custDataLst>
    <p:extLst>
      <p:ext uri="{BB962C8B-B14F-4D97-AF65-F5344CB8AC3E}">
        <p14:creationId xmlns:p14="http://schemas.microsoft.com/office/powerpoint/2010/main" val="2223746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15</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159821"/>
            <a:ext cx="11835441" cy="5232202"/>
          </a:xfrm>
          <a:prstGeom prst="rect">
            <a:avLst/>
          </a:prstGeom>
        </p:spPr>
        <p:txBody>
          <a:bodyPr wrap="square">
            <a:spAutoFit/>
          </a:bodyPr>
          <a:lstStyle/>
          <a:p>
            <a:pPr marL="360000" lvl="4"/>
            <a:r>
              <a:rPr lang="en-IN" sz="2400" b="1" dirty="0"/>
              <a:t>Two-Player Games</a:t>
            </a:r>
          </a:p>
          <a:p>
            <a:pPr marL="360000" lvl="4"/>
            <a:endParaRPr lang="en-US" b="1" dirty="0" smtClean="0"/>
          </a:p>
          <a:p>
            <a:pPr marL="1080000" lvl="6" indent="-360000">
              <a:buFont typeface="+mj-lt"/>
              <a:buAutoNum type="arabicPeriod"/>
            </a:pPr>
            <a:r>
              <a:rPr lang="en-IN" sz="2000" dirty="0"/>
              <a:t>Search tree for each player remains the same</a:t>
            </a:r>
          </a:p>
          <a:p>
            <a:pPr marL="1537200" lvl="7" indent="-360000">
              <a:lnSpc>
                <a:spcPct val="150000"/>
              </a:lnSpc>
              <a:buFont typeface="Arial" panose="020B0604020202020204" pitchFamily="34" charset="0"/>
              <a:buChar char="•"/>
            </a:pPr>
            <a:r>
              <a:rPr lang="en-IN" sz="2000" dirty="0"/>
              <a:t>Even levels </a:t>
            </a:r>
            <a:r>
              <a:rPr lang="en-IN" sz="2000" dirty="0" err="1"/>
              <a:t>i</a:t>
            </a:r>
            <a:r>
              <a:rPr lang="en-IN" sz="2000" dirty="0"/>
              <a:t> are moves of player A</a:t>
            </a:r>
          </a:p>
          <a:p>
            <a:pPr marL="1537200" lvl="7" indent="-360000">
              <a:lnSpc>
                <a:spcPct val="150000"/>
              </a:lnSpc>
              <a:buFont typeface="Arial" panose="020B0604020202020204" pitchFamily="34" charset="0"/>
              <a:buChar char="•"/>
            </a:pPr>
            <a:r>
              <a:rPr lang="en-IN" sz="2000" dirty="0"/>
              <a:t>Odd levels i+1 are moves of player B</a:t>
            </a:r>
          </a:p>
          <a:p>
            <a:pPr marL="1080000" lvl="6" indent="-360000">
              <a:buFont typeface="+mj-lt"/>
              <a:buAutoNum type="arabicPeriod"/>
            </a:pPr>
            <a:endParaRPr lang="en-IN" sz="2000" dirty="0"/>
          </a:p>
          <a:p>
            <a:pPr marL="1080000" lvl="6" indent="-360000">
              <a:buFont typeface="+mj-lt"/>
              <a:buAutoNum type="arabicPeriod"/>
            </a:pPr>
            <a:r>
              <a:rPr lang="en-IN" sz="2000" dirty="0"/>
              <a:t>Each player searches for a goal (different for each) at their </a:t>
            </a:r>
            <a:r>
              <a:rPr lang="en-IN" sz="2000" dirty="0" smtClean="0"/>
              <a:t>level</a:t>
            </a:r>
          </a:p>
          <a:p>
            <a:pPr marL="1080000" lvl="6" indent="-360000">
              <a:buFont typeface="+mj-lt"/>
              <a:buAutoNum type="arabicPeriod"/>
            </a:pPr>
            <a:endParaRPr lang="en-IN" dirty="0" smtClean="0"/>
          </a:p>
          <a:p>
            <a:pPr marL="1080000" lvl="6" indent="-360000">
              <a:buFont typeface="+mj-lt"/>
              <a:buAutoNum type="arabicPeriod"/>
            </a:pPr>
            <a:r>
              <a:rPr lang="en-IN" sz="2000" dirty="0" smtClean="0"/>
              <a:t>Each </a:t>
            </a:r>
            <a:r>
              <a:rPr lang="en-IN" sz="2000" dirty="0"/>
              <a:t>player evaluates the states according to their heuristic </a:t>
            </a:r>
            <a:r>
              <a:rPr lang="en-IN" sz="2000" dirty="0" smtClean="0"/>
              <a:t>function</a:t>
            </a:r>
          </a:p>
          <a:p>
            <a:pPr marL="1080000" lvl="6" indent="-360000">
              <a:buFont typeface="+mj-lt"/>
              <a:buAutoNum type="arabicPeriod"/>
            </a:pPr>
            <a:endParaRPr lang="en-IN" dirty="0" smtClean="0"/>
          </a:p>
          <a:p>
            <a:pPr marL="1080000" lvl="6" indent="-360000">
              <a:buFont typeface="+mj-lt"/>
              <a:buAutoNum type="arabicPeriod"/>
            </a:pPr>
            <a:r>
              <a:rPr lang="en-IN" sz="2000" dirty="0" smtClean="0"/>
              <a:t>A’s </a:t>
            </a:r>
            <a:r>
              <a:rPr lang="en-IN" sz="2000" dirty="0"/>
              <a:t>best move brings B to the worst </a:t>
            </a:r>
            <a:r>
              <a:rPr lang="en-IN" sz="2000" dirty="0" smtClean="0"/>
              <a:t>state</a:t>
            </a:r>
          </a:p>
          <a:p>
            <a:pPr marL="1080000" lvl="6" indent="-360000">
              <a:buFont typeface="+mj-lt"/>
              <a:buAutoNum type="arabicPeriod"/>
            </a:pPr>
            <a:endParaRPr lang="en-IN" dirty="0" smtClean="0"/>
          </a:p>
          <a:p>
            <a:pPr marL="1080000" lvl="6" indent="-360000">
              <a:buFont typeface="+mj-lt"/>
              <a:buAutoNum type="arabicPeriod"/>
            </a:pPr>
            <a:r>
              <a:rPr lang="en-IN" sz="2000" dirty="0" smtClean="0"/>
              <a:t>A </a:t>
            </a:r>
            <a:r>
              <a:rPr lang="en-IN" sz="2000" dirty="0"/>
              <a:t>searches for its best move assuming B will also search for its best </a:t>
            </a:r>
            <a:r>
              <a:rPr lang="en-IN" sz="2000" dirty="0" smtClean="0"/>
              <a:t>move</a:t>
            </a:r>
          </a:p>
          <a:p>
            <a:pPr marL="1080000" lvl="6" indent="-360000">
              <a:buFont typeface="+mj-lt"/>
              <a:buAutoNum type="arabicPeriod"/>
            </a:pPr>
            <a:endParaRPr lang="en-US" dirty="0"/>
          </a:p>
          <a:p>
            <a:pPr marL="1080000" lvl="6" indent="-360000">
              <a:buFont typeface="+mj-lt"/>
              <a:buAutoNum type="arabicPeriod"/>
            </a:pPr>
            <a:r>
              <a:rPr lang="en-IN" sz="2000" dirty="0"/>
              <a:t>Two players: Max and </a:t>
            </a:r>
            <a:r>
              <a:rPr lang="en-IN" sz="2000" dirty="0" err="1" smtClean="0"/>
              <a:t>MinMin</a:t>
            </a:r>
            <a:r>
              <a:rPr lang="en-IN" sz="2000" dirty="0" smtClean="0"/>
              <a:t> </a:t>
            </a:r>
            <a:r>
              <a:rPr lang="en-IN" sz="2000" dirty="0"/>
              <a:t>must reach a terminal state with the lowest utility</a:t>
            </a:r>
          </a:p>
          <a:p>
            <a:pPr marL="1080000" lvl="6" indent="-360000">
              <a:buFont typeface="+mj-lt"/>
              <a:buAutoNum type="arabicPeriod"/>
            </a:pPr>
            <a:endParaRPr lang="en-IN" sz="2000" dirty="0"/>
          </a:p>
        </p:txBody>
      </p:sp>
    </p:spTree>
    <p:custDataLst>
      <p:tags r:id="rId1"/>
    </p:custDataLst>
    <p:extLst>
      <p:ext uri="{BB962C8B-B14F-4D97-AF65-F5344CB8AC3E}">
        <p14:creationId xmlns:p14="http://schemas.microsoft.com/office/powerpoint/2010/main" val="372750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16</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159821"/>
            <a:ext cx="11835441" cy="3908762"/>
          </a:xfrm>
          <a:prstGeom prst="rect">
            <a:avLst/>
          </a:prstGeom>
        </p:spPr>
        <p:txBody>
          <a:bodyPr wrap="square">
            <a:spAutoFit/>
          </a:bodyPr>
          <a:lstStyle/>
          <a:p>
            <a:pPr marL="1080000" lvl="6" indent="-360000">
              <a:buFont typeface="+mj-lt"/>
              <a:buAutoNum type="arabicPeriod"/>
            </a:pPr>
            <a:endParaRPr lang="en-IN" sz="1000" dirty="0"/>
          </a:p>
          <a:p>
            <a:pPr marL="1177200" lvl="6" indent="-457200">
              <a:buAutoNum type="arabicPeriod" startAt="7"/>
            </a:pPr>
            <a:r>
              <a:rPr lang="en-IN" sz="2000" dirty="0" smtClean="0"/>
              <a:t>Objective </a:t>
            </a:r>
            <a:r>
              <a:rPr lang="en-IN" sz="2000" dirty="0"/>
              <a:t>of both Max and Min to optimize </a:t>
            </a:r>
            <a:r>
              <a:rPr lang="en-IN" sz="2000" dirty="0" smtClean="0"/>
              <a:t>winnings</a:t>
            </a:r>
          </a:p>
          <a:p>
            <a:pPr marL="1177200" lvl="6" indent="-457200">
              <a:buAutoNum type="arabicPeriod" startAt="7"/>
            </a:pPr>
            <a:endParaRPr lang="en-IN" sz="1000" dirty="0"/>
          </a:p>
          <a:p>
            <a:pPr marL="1537200" lvl="7" indent="-360000">
              <a:lnSpc>
                <a:spcPct val="150000"/>
              </a:lnSpc>
              <a:buFont typeface="Arial" panose="020B0604020202020204" pitchFamily="34" charset="0"/>
              <a:buChar char="•"/>
            </a:pPr>
            <a:r>
              <a:rPr lang="en-IN" sz="2000" dirty="0"/>
              <a:t>Max must reach a terminal state with the highest </a:t>
            </a:r>
            <a:r>
              <a:rPr lang="en-IN" sz="2000" dirty="0" smtClean="0"/>
              <a:t>utility</a:t>
            </a:r>
          </a:p>
          <a:p>
            <a:pPr marL="1537200" lvl="7" indent="-360000">
              <a:lnSpc>
                <a:spcPct val="150000"/>
              </a:lnSpc>
              <a:buFont typeface="Arial" panose="020B0604020202020204" pitchFamily="34" charset="0"/>
              <a:buChar char="•"/>
            </a:pPr>
            <a:r>
              <a:rPr lang="en-IN" sz="2000" dirty="0" smtClean="0"/>
              <a:t>Min must reach a terminal state with the lowest utility</a:t>
            </a:r>
          </a:p>
          <a:p>
            <a:pPr marL="1080000" lvl="6" indent="-360000">
              <a:buFont typeface="+mj-lt"/>
              <a:buAutoNum type="arabicPeriod"/>
            </a:pPr>
            <a:endParaRPr lang="en-IN" dirty="0"/>
          </a:p>
          <a:p>
            <a:pPr marL="720000" lvl="6"/>
            <a:r>
              <a:rPr lang="en-IN" sz="2000" dirty="0" smtClean="0"/>
              <a:t>8.  Game </a:t>
            </a:r>
            <a:r>
              <a:rPr lang="en-IN" sz="2000" dirty="0"/>
              <a:t>ends when either Max and Min have reached a terminal state</a:t>
            </a:r>
          </a:p>
          <a:p>
            <a:pPr marL="720000" lvl="6"/>
            <a:endParaRPr lang="en-IN" sz="2000" dirty="0"/>
          </a:p>
          <a:p>
            <a:pPr marL="720000" lvl="6"/>
            <a:r>
              <a:rPr lang="en-IN" sz="2000" dirty="0" smtClean="0"/>
              <a:t>9.  Upon </a:t>
            </a:r>
            <a:r>
              <a:rPr lang="en-IN" sz="2000" dirty="0"/>
              <a:t>reaching a terminal state points maybe awarded or sometimes deducted</a:t>
            </a:r>
          </a:p>
          <a:p>
            <a:pPr marL="1080000" lvl="6" indent="-360000">
              <a:buFont typeface="+mj-lt"/>
              <a:buAutoNum type="arabicPeriod"/>
            </a:pPr>
            <a:endParaRPr lang="en-IN" sz="2000" dirty="0"/>
          </a:p>
          <a:p>
            <a:pPr marL="1537200" lvl="7" indent="-360000">
              <a:lnSpc>
                <a:spcPct val="150000"/>
              </a:lnSpc>
              <a:buFont typeface="Arial" panose="020B0604020202020204" pitchFamily="34" charset="0"/>
              <a:buChar char="•"/>
            </a:pPr>
            <a:endParaRPr lang="en-IN" sz="2000" dirty="0" smtClean="0"/>
          </a:p>
          <a:p>
            <a:pPr marL="1080000" lvl="6" indent="-360000">
              <a:buFont typeface="+mj-lt"/>
              <a:buAutoNum type="arabicPeriod"/>
            </a:pPr>
            <a:endParaRPr lang="en-IN" sz="2000" dirty="0"/>
          </a:p>
        </p:txBody>
      </p:sp>
    </p:spTree>
    <p:custDataLst>
      <p:tags r:id="rId1"/>
    </p:custDataLst>
    <p:extLst>
      <p:ext uri="{BB962C8B-B14F-4D97-AF65-F5344CB8AC3E}">
        <p14:creationId xmlns:p14="http://schemas.microsoft.com/office/powerpoint/2010/main" val="2895821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17</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7" name="Rectangle 6"/>
          <p:cNvSpPr/>
          <p:nvPr/>
        </p:nvSpPr>
        <p:spPr>
          <a:xfrm>
            <a:off x="207034" y="1159821"/>
            <a:ext cx="11835441" cy="2708434"/>
          </a:xfrm>
          <a:prstGeom prst="rect">
            <a:avLst/>
          </a:prstGeom>
        </p:spPr>
        <p:txBody>
          <a:bodyPr wrap="square">
            <a:spAutoFit/>
          </a:bodyPr>
          <a:lstStyle/>
          <a:p>
            <a:pPr marL="1080000" lvl="6" indent="-360000">
              <a:buFont typeface="+mj-lt"/>
              <a:buAutoNum type="arabicPeriod"/>
            </a:pPr>
            <a:endParaRPr lang="en-IN" sz="1000" dirty="0"/>
          </a:p>
          <a:p>
            <a:pPr marL="1177200" lvl="6" indent="-457200">
              <a:lnSpc>
                <a:spcPct val="150000"/>
              </a:lnSpc>
              <a:buFont typeface="Arial" panose="020B0604020202020204" pitchFamily="34" charset="0"/>
              <a:buChar char="•"/>
            </a:pPr>
            <a:r>
              <a:rPr lang="en-IN" sz="2000" dirty="0"/>
              <a:t>Conventionally, in discussion of minimax, have two players “MAX” and “MIN”</a:t>
            </a:r>
          </a:p>
          <a:p>
            <a:pPr marL="1177200" lvl="6" indent="-457200">
              <a:lnSpc>
                <a:spcPct val="150000"/>
              </a:lnSpc>
              <a:buFont typeface="Arial" panose="020B0604020202020204" pitchFamily="34" charset="0"/>
              <a:buChar char="•"/>
            </a:pPr>
            <a:r>
              <a:rPr lang="en-IN" sz="2000" dirty="0"/>
              <a:t>The utility function is taken to be the utility for MAX</a:t>
            </a:r>
          </a:p>
          <a:p>
            <a:pPr marL="1177200" lvl="6" indent="-457200">
              <a:lnSpc>
                <a:spcPct val="150000"/>
              </a:lnSpc>
              <a:buFont typeface="Arial" panose="020B0604020202020204" pitchFamily="34" charset="0"/>
              <a:buChar char="•"/>
            </a:pPr>
            <a:r>
              <a:rPr lang="en-IN" sz="2000" dirty="0"/>
              <a:t>Larger values are better for MAX”</a:t>
            </a:r>
          </a:p>
          <a:p>
            <a:pPr marL="1080000" lvl="6" indent="-360000">
              <a:buFont typeface="+mj-lt"/>
              <a:buAutoNum type="arabicPeriod"/>
            </a:pPr>
            <a:endParaRPr lang="en-IN" sz="2000" dirty="0"/>
          </a:p>
          <a:p>
            <a:pPr marL="1537200" lvl="7" indent="-360000">
              <a:lnSpc>
                <a:spcPct val="150000"/>
              </a:lnSpc>
              <a:buFont typeface="Arial" panose="020B0604020202020204" pitchFamily="34" charset="0"/>
              <a:buChar char="•"/>
            </a:pPr>
            <a:endParaRPr lang="en-IN" sz="2000" dirty="0" smtClean="0"/>
          </a:p>
          <a:p>
            <a:pPr marL="1080000" lvl="6" indent="-360000">
              <a:buFont typeface="+mj-lt"/>
              <a:buAutoNum type="arabicPeriod"/>
            </a:pPr>
            <a:endParaRPr lang="en-IN" sz="2000" dirty="0"/>
          </a:p>
        </p:txBody>
      </p:sp>
      <p:grpSp>
        <p:nvGrpSpPr>
          <p:cNvPr id="55" name="Group 54"/>
          <p:cNvGrpSpPr/>
          <p:nvPr/>
        </p:nvGrpSpPr>
        <p:grpSpPr>
          <a:xfrm>
            <a:off x="3482111" y="2514038"/>
            <a:ext cx="8325132" cy="4017082"/>
            <a:chOff x="590268" y="2452684"/>
            <a:chExt cx="8325132" cy="4017082"/>
          </a:xfrm>
        </p:grpSpPr>
        <p:sp>
          <p:nvSpPr>
            <p:cNvPr id="8" name="Rectangle 7"/>
            <p:cNvSpPr/>
            <p:nvPr/>
          </p:nvSpPr>
          <p:spPr>
            <a:xfrm>
              <a:off x="4980847" y="2676524"/>
              <a:ext cx="124923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7</a:t>
              </a:r>
              <a:endParaRPr lang="en-US" dirty="0"/>
            </a:p>
          </p:txBody>
        </p:sp>
        <p:sp>
          <p:nvSpPr>
            <p:cNvPr id="9" name="Rectangle 8"/>
            <p:cNvSpPr/>
            <p:nvPr/>
          </p:nvSpPr>
          <p:spPr>
            <a:xfrm>
              <a:off x="3154230" y="3376612"/>
              <a:ext cx="124923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6-1</a:t>
              </a:r>
              <a:endParaRPr lang="en-US" dirty="0"/>
            </a:p>
          </p:txBody>
        </p:sp>
        <p:sp>
          <p:nvSpPr>
            <p:cNvPr id="10" name="Rectangle 9"/>
            <p:cNvSpPr/>
            <p:nvPr/>
          </p:nvSpPr>
          <p:spPr>
            <a:xfrm>
              <a:off x="4876800" y="3352799"/>
              <a:ext cx="124923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5-2</a:t>
              </a:r>
              <a:endParaRPr lang="en-US" dirty="0"/>
            </a:p>
          </p:txBody>
        </p:sp>
        <p:sp>
          <p:nvSpPr>
            <p:cNvPr id="11" name="Rectangle 10"/>
            <p:cNvSpPr/>
            <p:nvPr/>
          </p:nvSpPr>
          <p:spPr>
            <a:xfrm>
              <a:off x="6507030" y="3352799"/>
              <a:ext cx="124923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4-3</a:t>
              </a:r>
              <a:endParaRPr lang="en-US" dirty="0"/>
            </a:p>
          </p:txBody>
        </p:sp>
        <p:sp>
          <p:nvSpPr>
            <p:cNvPr id="12" name="Rectangle 11"/>
            <p:cNvSpPr/>
            <p:nvPr/>
          </p:nvSpPr>
          <p:spPr>
            <a:xfrm>
              <a:off x="1905000" y="4138612"/>
              <a:ext cx="124923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5-1-1</a:t>
              </a:r>
              <a:endParaRPr lang="en-US" dirty="0"/>
            </a:p>
          </p:txBody>
        </p:sp>
        <p:sp>
          <p:nvSpPr>
            <p:cNvPr id="13" name="Rectangle 12"/>
            <p:cNvSpPr/>
            <p:nvPr/>
          </p:nvSpPr>
          <p:spPr>
            <a:xfrm>
              <a:off x="3778845" y="4138612"/>
              <a:ext cx="124923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4-2-1</a:t>
              </a:r>
              <a:endParaRPr lang="en-US" dirty="0"/>
            </a:p>
          </p:txBody>
        </p:sp>
        <p:sp>
          <p:nvSpPr>
            <p:cNvPr id="14" name="Rectangle 13"/>
            <p:cNvSpPr/>
            <p:nvPr/>
          </p:nvSpPr>
          <p:spPr>
            <a:xfrm>
              <a:off x="5653815" y="4138612"/>
              <a:ext cx="124923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3-2-2</a:t>
              </a:r>
              <a:endParaRPr lang="en-US" dirty="0"/>
            </a:p>
          </p:txBody>
        </p:sp>
        <p:sp>
          <p:nvSpPr>
            <p:cNvPr id="15" name="Rectangle 14"/>
            <p:cNvSpPr/>
            <p:nvPr/>
          </p:nvSpPr>
          <p:spPr>
            <a:xfrm>
              <a:off x="7345230" y="4124324"/>
              <a:ext cx="124923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3-3-1</a:t>
              </a:r>
              <a:endParaRPr lang="en-US" dirty="0"/>
            </a:p>
          </p:txBody>
        </p:sp>
        <p:sp>
          <p:nvSpPr>
            <p:cNvPr id="16" name="Rectangle 15"/>
            <p:cNvSpPr/>
            <p:nvPr/>
          </p:nvSpPr>
          <p:spPr>
            <a:xfrm>
              <a:off x="2598308" y="4967287"/>
              <a:ext cx="124923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4-1-1-1</a:t>
              </a:r>
              <a:endParaRPr lang="en-US" dirty="0"/>
            </a:p>
          </p:txBody>
        </p:sp>
        <p:sp>
          <p:nvSpPr>
            <p:cNvPr id="17" name="Rectangle 16"/>
            <p:cNvSpPr/>
            <p:nvPr/>
          </p:nvSpPr>
          <p:spPr>
            <a:xfrm>
              <a:off x="4980847" y="4748212"/>
              <a:ext cx="124923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3-2-1-1</a:t>
              </a:r>
              <a:endParaRPr lang="en-US" dirty="0"/>
            </a:p>
          </p:txBody>
        </p:sp>
        <p:sp>
          <p:nvSpPr>
            <p:cNvPr id="18" name="Rectangle 17"/>
            <p:cNvSpPr/>
            <p:nvPr/>
          </p:nvSpPr>
          <p:spPr>
            <a:xfrm>
              <a:off x="6926130" y="4757735"/>
              <a:ext cx="124923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2-2-2-1</a:t>
              </a:r>
              <a:endParaRPr lang="en-US" dirty="0"/>
            </a:p>
          </p:txBody>
        </p:sp>
        <p:sp>
          <p:nvSpPr>
            <p:cNvPr id="19" name="Rectangle 18"/>
            <p:cNvSpPr/>
            <p:nvPr/>
          </p:nvSpPr>
          <p:spPr>
            <a:xfrm>
              <a:off x="4384807" y="5357812"/>
              <a:ext cx="124923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3-1-1-1-1</a:t>
              </a:r>
              <a:endParaRPr lang="en-US" dirty="0"/>
            </a:p>
          </p:txBody>
        </p:sp>
        <p:sp>
          <p:nvSpPr>
            <p:cNvPr id="20" name="Rectangle 19"/>
            <p:cNvSpPr/>
            <p:nvPr/>
          </p:nvSpPr>
          <p:spPr>
            <a:xfrm>
              <a:off x="6507030" y="5305424"/>
              <a:ext cx="124923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2-2-1-1-1</a:t>
              </a:r>
              <a:endParaRPr lang="en-US" dirty="0"/>
            </a:p>
          </p:txBody>
        </p:sp>
        <p:sp>
          <p:nvSpPr>
            <p:cNvPr id="21" name="Rectangle 20"/>
            <p:cNvSpPr/>
            <p:nvPr/>
          </p:nvSpPr>
          <p:spPr>
            <a:xfrm>
              <a:off x="5660958" y="5948361"/>
              <a:ext cx="124923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2-1-1-1-1-1</a:t>
              </a:r>
              <a:endParaRPr lang="en-US" dirty="0"/>
            </a:p>
          </p:txBody>
        </p:sp>
        <p:cxnSp>
          <p:nvCxnSpPr>
            <p:cNvPr id="22" name="Straight Arrow Connector 21"/>
            <p:cNvCxnSpPr>
              <a:stCxn id="8" idx="2"/>
              <a:endCxn id="9" idx="0"/>
            </p:cNvCxnSpPr>
            <p:nvPr/>
          </p:nvCxnSpPr>
          <p:spPr>
            <a:xfrm flipH="1">
              <a:off x="3778845" y="2905124"/>
              <a:ext cx="1826617" cy="4714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8" idx="2"/>
            </p:cNvCxnSpPr>
            <p:nvPr/>
          </p:nvCxnSpPr>
          <p:spPr>
            <a:xfrm>
              <a:off x="5605462" y="2905124"/>
              <a:ext cx="0" cy="4714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2"/>
              <a:endCxn id="11" idx="0"/>
            </p:cNvCxnSpPr>
            <p:nvPr/>
          </p:nvCxnSpPr>
          <p:spPr>
            <a:xfrm>
              <a:off x="5605462" y="2905124"/>
              <a:ext cx="1526183" cy="4476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9" idx="2"/>
            </p:cNvCxnSpPr>
            <p:nvPr/>
          </p:nvCxnSpPr>
          <p:spPr>
            <a:xfrm flipH="1">
              <a:off x="2667001" y="3605212"/>
              <a:ext cx="1111844" cy="519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9" idx="2"/>
              <a:endCxn id="13" idx="0"/>
            </p:cNvCxnSpPr>
            <p:nvPr/>
          </p:nvCxnSpPr>
          <p:spPr>
            <a:xfrm>
              <a:off x="3778845" y="3605212"/>
              <a:ext cx="624615" cy="533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10" idx="2"/>
            </p:cNvCxnSpPr>
            <p:nvPr/>
          </p:nvCxnSpPr>
          <p:spPr>
            <a:xfrm flipH="1">
              <a:off x="4618170" y="3581399"/>
              <a:ext cx="883245" cy="5429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0" idx="2"/>
            </p:cNvCxnSpPr>
            <p:nvPr/>
          </p:nvCxnSpPr>
          <p:spPr>
            <a:xfrm>
              <a:off x="5501415" y="3581399"/>
              <a:ext cx="728662" cy="5429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1" idx="2"/>
            </p:cNvCxnSpPr>
            <p:nvPr/>
          </p:nvCxnSpPr>
          <p:spPr>
            <a:xfrm flipH="1">
              <a:off x="6471755" y="3581399"/>
              <a:ext cx="659890" cy="5572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11" idx="2"/>
              <a:endCxn id="15" idx="0"/>
            </p:cNvCxnSpPr>
            <p:nvPr/>
          </p:nvCxnSpPr>
          <p:spPr>
            <a:xfrm>
              <a:off x="7131645" y="3581399"/>
              <a:ext cx="838200" cy="5429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2" idx="2"/>
              <a:endCxn id="16" idx="0"/>
            </p:cNvCxnSpPr>
            <p:nvPr/>
          </p:nvCxnSpPr>
          <p:spPr>
            <a:xfrm>
              <a:off x="2529615" y="4367212"/>
              <a:ext cx="693308" cy="6000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12" idx="2"/>
              <a:endCxn id="17" idx="1"/>
            </p:cNvCxnSpPr>
            <p:nvPr/>
          </p:nvCxnSpPr>
          <p:spPr>
            <a:xfrm>
              <a:off x="2529615" y="4367212"/>
              <a:ext cx="2451232" cy="4953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13" idx="2"/>
              <a:endCxn id="17" idx="0"/>
            </p:cNvCxnSpPr>
            <p:nvPr/>
          </p:nvCxnSpPr>
          <p:spPr>
            <a:xfrm>
              <a:off x="4403460" y="4367212"/>
              <a:ext cx="1202002"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6801700" y="4367212"/>
              <a:ext cx="329945"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flipH="1">
              <a:off x="6278430" y="4352924"/>
              <a:ext cx="1066800" cy="3952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16" idx="3"/>
              <a:endCxn id="19" idx="1"/>
            </p:cNvCxnSpPr>
            <p:nvPr/>
          </p:nvCxnSpPr>
          <p:spPr>
            <a:xfrm>
              <a:off x="3847538" y="5081587"/>
              <a:ext cx="537269" cy="3905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17" idx="2"/>
              <a:endCxn id="20" idx="1"/>
            </p:cNvCxnSpPr>
            <p:nvPr/>
          </p:nvCxnSpPr>
          <p:spPr>
            <a:xfrm>
              <a:off x="5605462" y="4976812"/>
              <a:ext cx="901568" cy="4429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5501415" y="5586412"/>
              <a:ext cx="364331" cy="3619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9" name="Rectangle 38"/>
            <p:cNvSpPr/>
            <p:nvPr/>
          </p:nvSpPr>
          <p:spPr>
            <a:xfrm>
              <a:off x="590268" y="2499448"/>
              <a:ext cx="8172731" cy="3970318"/>
            </a:xfrm>
            <a:prstGeom prst="rect">
              <a:avLst/>
            </a:prstGeom>
          </p:spPr>
          <p:txBody>
            <a:bodyPr wrap="square">
              <a:spAutoFit/>
            </a:bodyPr>
            <a:lstStyle/>
            <a:p>
              <a:r>
                <a:rPr lang="en-US" b="1" dirty="0" smtClean="0"/>
                <a:t>		</a:t>
              </a:r>
              <a:r>
                <a:rPr lang="en-US" b="1" dirty="0">
                  <a:solidFill>
                    <a:srgbClr val="FF0000"/>
                  </a:solidFill>
                  <a:latin typeface="Times New Roman" panose="02020603050405020304" pitchFamily="18" charset="0"/>
                  <a:cs typeface="Times New Roman" panose="02020603050405020304" pitchFamily="18" charset="0"/>
                </a:rPr>
                <a:t>MIN</a:t>
              </a:r>
            </a:p>
            <a:p>
              <a:endParaRPr lang="en-US" b="1" dirty="0" smtClean="0"/>
            </a:p>
            <a:p>
              <a:endParaRPr lang="en-US" b="1" dirty="0"/>
            </a:p>
            <a:p>
              <a:r>
                <a:rPr lang="en-US" b="1" dirty="0" smtClean="0"/>
                <a:t>	</a:t>
              </a:r>
              <a:r>
                <a:rPr lang="en-US" b="1" dirty="0">
                  <a:solidFill>
                    <a:srgbClr val="FF0000"/>
                  </a:solidFill>
                  <a:latin typeface="Times New Roman" panose="02020603050405020304" pitchFamily="18" charset="0"/>
                  <a:cs typeface="Times New Roman" panose="02020603050405020304" pitchFamily="18" charset="0"/>
                </a:rPr>
                <a:t>MIN</a:t>
              </a:r>
            </a:p>
            <a:p>
              <a:endParaRPr lang="en-US" b="1" dirty="0" smtClean="0"/>
            </a:p>
            <a:p>
              <a:endParaRPr lang="en-US" b="1" dirty="0"/>
            </a:p>
            <a:p>
              <a:r>
                <a:rPr lang="en-US" b="1" dirty="0">
                  <a:solidFill>
                    <a:srgbClr val="FF0000"/>
                  </a:solidFill>
                  <a:latin typeface="Times New Roman" panose="02020603050405020304" pitchFamily="18" charset="0"/>
                  <a:cs typeface="Times New Roman" panose="02020603050405020304" pitchFamily="18" charset="0"/>
                </a:rPr>
                <a:t>MIN</a:t>
              </a:r>
            </a:p>
            <a:p>
              <a:endParaRPr lang="en-US" b="1" dirty="0" smtClean="0"/>
            </a:p>
            <a:p>
              <a:endParaRPr lang="en-US" b="1" dirty="0"/>
            </a:p>
            <a:p>
              <a:r>
                <a:rPr lang="en-US" b="1" dirty="0">
                  <a:solidFill>
                    <a:srgbClr val="FF0000"/>
                  </a:solidFill>
                  <a:latin typeface="Times New Roman" panose="02020603050405020304" pitchFamily="18" charset="0"/>
                  <a:cs typeface="Times New Roman" panose="02020603050405020304" pitchFamily="18" charset="0"/>
                </a:rPr>
                <a:t>MAX</a:t>
              </a:r>
            </a:p>
            <a:p>
              <a:endParaRPr lang="en-US" b="1" dirty="0"/>
            </a:p>
            <a:p>
              <a:r>
                <a:rPr lang="en-US" b="1" dirty="0" smtClean="0"/>
                <a:t>	</a:t>
              </a:r>
              <a:r>
                <a:rPr lang="en-US" b="1" dirty="0">
                  <a:solidFill>
                    <a:srgbClr val="FF0000"/>
                  </a:solidFill>
                  <a:latin typeface="Times New Roman" panose="02020603050405020304" pitchFamily="18" charset="0"/>
                  <a:cs typeface="Times New Roman" panose="02020603050405020304" pitchFamily="18" charset="0"/>
                </a:rPr>
                <a:t>MAX</a:t>
              </a:r>
            </a:p>
            <a:p>
              <a:endParaRPr lang="en-US" b="1" dirty="0"/>
            </a:p>
            <a:p>
              <a:r>
                <a:rPr lang="en-US" b="1" dirty="0"/>
                <a:t>	</a:t>
              </a:r>
              <a:r>
                <a:rPr lang="en-US" b="1" dirty="0" smtClean="0"/>
                <a:t>	</a:t>
              </a:r>
              <a:r>
                <a:rPr lang="en-US" b="1" dirty="0">
                  <a:solidFill>
                    <a:srgbClr val="FF0000"/>
                  </a:solidFill>
                  <a:latin typeface="Times New Roman" panose="02020603050405020304" pitchFamily="18" charset="0"/>
                  <a:cs typeface="Times New Roman" panose="02020603050405020304" pitchFamily="18" charset="0"/>
                </a:rPr>
                <a:t>MAX</a:t>
              </a:r>
            </a:p>
          </p:txBody>
        </p:sp>
        <p:sp>
          <p:nvSpPr>
            <p:cNvPr id="40" name="TextBox 39"/>
            <p:cNvSpPr txBox="1"/>
            <p:nvPr/>
          </p:nvSpPr>
          <p:spPr>
            <a:xfrm>
              <a:off x="4436416" y="2786059"/>
              <a:ext cx="288693" cy="461665"/>
            </a:xfrm>
            <a:prstGeom prst="rect">
              <a:avLst/>
            </a:prstGeom>
            <a:noFill/>
          </p:spPr>
          <p:txBody>
            <a:bodyPr wrap="square" rtlCol="0">
              <a:spAutoFit/>
            </a:bodyPr>
            <a:lstStyle/>
            <a:p>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p:txBody>
        </p:sp>
        <p:sp>
          <p:nvSpPr>
            <p:cNvPr id="41" name="TextBox 40"/>
            <p:cNvSpPr txBox="1"/>
            <p:nvPr/>
          </p:nvSpPr>
          <p:spPr>
            <a:xfrm>
              <a:off x="2764585" y="3495673"/>
              <a:ext cx="288693" cy="461665"/>
            </a:xfrm>
            <a:prstGeom prst="rect">
              <a:avLst/>
            </a:prstGeom>
            <a:noFill/>
          </p:spPr>
          <p:txBody>
            <a:bodyPr wrap="square" rtlCol="0">
              <a:spAutoFit/>
            </a:bodyPr>
            <a:lstStyle/>
            <a:p>
              <a:r>
                <a:rPr lang="en-US" sz="2400" b="1" dirty="0" smtClean="0">
                  <a:solidFill>
                    <a:schemeClr val="tx2">
                      <a:lumMod val="60000"/>
                      <a:lumOff val="40000"/>
                    </a:schemeClr>
                  </a:solidFill>
                </a:rPr>
                <a:t>0</a:t>
              </a:r>
              <a:endParaRPr lang="en-US" sz="2400" b="1" dirty="0">
                <a:solidFill>
                  <a:schemeClr val="tx2">
                    <a:lumMod val="60000"/>
                    <a:lumOff val="40000"/>
                  </a:schemeClr>
                </a:solidFill>
              </a:endParaRPr>
            </a:p>
          </p:txBody>
        </p:sp>
        <p:sp>
          <p:nvSpPr>
            <p:cNvPr id="42" name="TextBox 41"/>
            <p:cNvSpPr txBox="1"/>
            <p:nvPr/>
          </p:nvSpPr>
          <p:spPr>
            <a:xfrm>
              <a:off x="5212722" y="2938459"/>
              <a:ext cx="288693" cy="461665"/>
            </a:xfrm>
            <a:prstGeom prst="rect">
              <a:avLst/>
            </a:prstGeom>
            <a:noFill/>
          </p:spPr>
          <p:txBody>
            <a:bodyPr wrap="square" rtlCol="0">
              <a:spAutoFit/>
            </a:bodyPr>
            <a:lstStyle/>
            <a:p>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p:txBody>
        </p:sp>
        <p:sp>
          <p:nvSpPr>
            <p:cNvPr id="43" name="TextBox 42"/>
            <p:cNvSpPr txBox="1"/>
            <p:nvPr/>
          </p:nvSpPr>
          <p:spPr>
            <a:xfrm>
              <a:off x="6507030" y="2809873"/>
              <a:ext cx="288693" cy="461665"/>
            </a:xfrm>
            <a:prstGeom prst="rect">
              <a:avLst/>
            </a:prstGeom>
            <a:noFill/>
          </p:spPr>
          <p:txBody>
            <a:bodyPr wrap="square" rtlCol="0">
              <a:spAutoFit/>
            </a:bodyPr>
            <a:lstStyle/>
            <a:p>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p:txBody>
        </p:sp>
        <p:sp>
          <p:nvSpPr>
            <p:cNvPr id="44" name="TextBox 43"/>
            <p:cNvSpPr txBox="1"/>
            <p:nvPr/>
          </p:nvSpPr>
          <p:spPr>
            <a:xfrm>
              <a:off x="4703116" y="2452684"/>
              <a:ext cx="288693" cy="461665"/>
            </a:xfrm>
            <a:prstGeom prst="rect">
              <a:avLst/>
            </a:prstGeom>
            <a:noFill/>
          </p:spPr>
          <p:txBody>
            <a:bodyPr wrap="square" rtlCol="0">
              <a:spAutoFit/>
            </a:bodyPr>
            <a:lstStyle/>
            <a:p>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p:txBody>
        </p:sp>
        <p:sp>
          <p:nvSpPr>
            <p:cNvPr id="45" name="TextBox 44"/>
            <p:cNvSpPr txBox="1"/>
            <p:nvPr/>
          </p:nvSpPr>
          <p:spPr>
            <a:xfrm>
              <a:off x="4395231" y="3676947"/>
              <a:ext cx="288693" cy="461665"/>
            </a:xfrm>
            <a:prstGeom prst="rect">
              <a:avLst/>
            </a:prstGeom>
            <a:noFill/>
          </p:spPr>
          <p:txBody>
            <a:bodyPr wrap="square" rtlCol="0">
              <a:spAutoFit/>
            </a:bodyPr>
            <a:lstStyle/>
            <a:p>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p:txBody>
        </p:sp>
        <p:sp>
          <p:nvSpPr>
            <p:cNvPr id="46" name="TextBox 45"/>
            <p:cNvSpPr txBox="1"/>
            <p:nvPr/>
          </p:nvSpPr>
          <p:spPr>
            <a:xfrm>
              <a:off x="6677979" y="3796306"/>
              <a:ext cx="288693" cy="461665"/>
            </a:xfrm>
            <a:prstGeom prst="rect">
              <a:avLst/>
            </a:prstGeom>
            <a:noFill/>
          </p:spPr>
          <p:txBody>
            <a:bodyPr wrap="square" rtlCol="0">
              <a:spAutoFit/>
            </a:bodyPr>
            <a:lstStyle/>
            <a:p>
              <a:r>
                <a:rPr lang="en-US" sz="2400" b="1" dirty="0" smtClean="0">
                  <a:solidFill>
                    <a:schemeClr val="tx2">
                      <a:lumMod val="60000"/>
                      <a:lumOff val="40000"/>
                    </a:schemeClr>
                  </a:solidFill>
                </a:rPr>
                <a:t>0</a:t>
              </a:r>
              <a:endParaRPr lang="en-US" sz="2400" b="1" dirty="0">
                <a:solidFill>
                  <a:schemeClr val="tx2">
                    <a:lumMod val="60000"/>
                    <a:lumOff val="40000"/>
                  </a:schemeClr>
                </a:solidFill>
              </a:endParaRPr>
            </a:p>
          </p:txBody>
        </p:sp>
        <p:sp>
          <p:nvSpPr>
            <p:cNvPr id="47" name="TextBox 46"/>
            <p:cNvSpPr txBox="1"/>
            <p:nvPr/>
          </p:nvSpPr>
          <p:spPr>
            <a:xfrm>
              <a:off x="8177888" y="3676946"/>
              <a:ext cx="288693" cy="461665"/>
            </a:xfrm>
            <a:prstGeom prst="rect">
              <a:avLst/>
            </a:prstGeom>
            <a:noFill/>
          </p:spPr>
          <p:txBody>
            <a:bodyPr wrap="square" rtlCol="0">
              <a:spAutoFit/>
            </a:bodyPr>
            <a:lstStyle/>
            <a:p>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p:txBody>
        </p:sp>
        <p:sp>
          <p:nvSpPr>
            <p:cNvPr id="48" name="TextBox 47"/>
            <p:cNvSpPr txBox="1"/>
            <p:nvPr/>
          </p:nvSpPr>
          <p:spPr>
            <a:xfrm>
              <a:off x="2309615" y="4815184"/>
              <a:ext cx="288693" cy="461665"/>
            </a:xfrm>
            <a:prstGeom prst="rect">
              <a:avLst/>
            </a:prstGeom>
            <a:noFill/>
          </p:spPr>
          <p:txBody>
            <a:bodyPr wrap="square" rtlCol="0">
              <a:spAutoFit/>
            </a:bodyPr>
            <a:lstStyle/>
            <a:p>
              <a:r>
                <a:rPr lang="en-US" sz="2400" b="1" dirty="0" smtClean="0">
                  <a:solidFill>
                    <a:schemeClr val="tx2">
                      <a:lumMod val="60000"/>
                      <a:lumOff val="40000"/>
                    </a:schemeClr>
                  </a:solidFill>
                </a:rPr>
                <a:t>0</a:t>
              </a:r>
              <a:endParaRPr lang="en-US" sz="2400" b="1" dirty="0">
                <a:solidFill>
                  <a:schemeClr val="tx2">
                    <a:lumMod val="60000"/>
                    <a:lumOff val="40000"/>
                  </a:schemeClr>
                </a:solidFill>
              </a:endParaRPr>
            </a:p>
          </p:txBody>
        </p:sp>
        <p:sp>
          <p:nvSpPr>
            <p:cNvPr id="49" name="TextBox 48"/>
            <p:cNvSpPr txBox="1"/>
            <p:nvPr/>
          </p:nvSpPr>
          <p:spPr>
            <a:xfrm>
              <a:off x="8175360" y="4631679"/>
              <a:ext cx="288693" cy="461665"/>
            </a:xfrm>
            <a:prstGeom prst="rect">
              <a:avLst/>
            </a:prstGeom>
            <a:noFill/>
          </p:spPr>
          <p:txBody>
            <a:bodyPr wrap="square" rtlCol="0">
              <a:spAutoFit/>
            </a:bodyPr>
            <a:lstStyle/>
            <a:p>
              <a:r>
                <a:rPr lang="en-US" sz="2400" b="1" dirty="0" smtClean="0">
                  <a:solidFill>
                    <a:schemeClr val="tx2">
                      <a:lumMod val="60000"/>
                      <a:lumOff val="40000"/>
                    </a:schemeClr>
                  </a:solidFill>
                </a:rPr>
                <a:t>0</a:t>
              </a:r>
              <a:endParaRPr lang="en-US" sz="2400" b="1" dirty="0">
                <a:solidFill>
                  <a:schemeClr val="tx2">
                    <a:lumMod val="60000"/>
                    <a:lumOff val="40000"/>
                  </a:schemeClr>
                </a:solidFill>
              </a:endParaRPr>
            </a:p>
          </p:txBody>
        </p:sp>
        <p:sp>
          <p:nvSpPr>
            <p:cNvPr id="50" name="TextBox 49"/>
            <p:cNvSpPr txBox="1"/>
            <p:nvPr/>
          </p:nvSpPr>
          <p:spPr>
            <a:xfrm>
              <a:off x="5721399" y="4384029"/>
              <a:ext cx="288693" cy="461665"/>
            </a:xfrm>
            <a:prstGeom prst="rect">
              <a:avLst/>
            </a:prstGeom>
            <a:noFill/>
          </p:spPr>
          <p:txBody>
            <a:bodyPr wrap="square" rtlCol="0">
              <a:spAutoFit/>
            </a:bodyPr>
            <a:lstStyle/>
            <a:p>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p:txBody>
        </p:sp>
        <p:sp>
          <p:nvSpPr>
            <p:cNvPr id="51" name="TextBox 50"/>
            <p:cNvSpPr txBox="1"/>
            <p:nvPr/>
          </p:nvSpPr>
          <p:spPr>
            <a:xfrm>
              <a:off x="7825498" y="5241279"/>
              <a:ext cx="288693" cy="461665"/>
            </a:xfrm>
            <a:prstGeom prst="rect">
              <a:avLst/>
            </a:prstGeom>
            <a:noFill/>
          </p:spPr>
          <p:txBody>
            <a:bodyPr wrap="square" rtlCol="0">
              <a:spAutoFit/>
            </a:bodyPr>
            <a:lstStyle/>
            <a:p>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p:txBody>
        </p:sp>
        <p:sp>
          <p:nvSpPr>
            <p:cNvPr id="52" name="TextBox 51"/>
            <p:cNvSpPr txBox="1"/>
            <p:nvPr/>
          </p:nvSpPr>
          <p:spPr>
            <a:xfrm>
              <a:off x="5634037" y="5198268"/>
              <a:ext cx="288693" cy="461665"/>
            </a:xfrm>
            <a:prstGeom prst="rect">
              <a:avLst/>
            </a:prstGeom>
            <a:noFill/>
          </p:spPr>
          <p:txBody>
            <a:bodyPr wrap="square" rtlCol="0">
              <a:spAutoFit/>
            </a:bodyPr>
            <a:lstStyle/>
            <a:p>
              <a:r>
                <a:rPr lang="en-US" sz="2400" b="1" dirty="0" smtClean="0">
                  <a:solidFill>
                    <a:schemeClr val="tx2">
                      <a:lumMod val="60000"/>
                      <a:lumOff val="40000"/>
                    </a:schemeClr>
                  </a:solidFill>
                </a:rPr>
                <a:t>0</a:t>
              </a:r>
              <a:endParaRPr lang="en-US" sz="2400" b="1" dirty="0">
                <a:solidFill>
                  <a:schemeClr val="tx2">
                    <a:lumMod val="60000"/>
                    <a:lumOff val="40000"/>
                  </a:schemeClr>
                </a:solidFill>
              </a:endParaRPr>
            </a:p>
          </p:txBody>
        </p:sp>
        <p:sp>
          <p:nvSpPr>
            <p:cNvPr id="53" name="TextBox 52"/>
            <p:cNvSpPr txBox="1"/>
            <p:nvPr/>
          </p:nvSpPr>
          <p:spPr>
            <a:xfrm>
              <a:off x="6910188" y="5831828"/>
              <a:ext cx="288693" cy="461665"/>
            </a:xfrm>
            <a:prstGeom prst="rect">
              <a:avLst/>
            </a:prstGeom>
            <a:noFill/>
          </p:spPr>
          <p:txBody>
            <a:bodyPr wrap="square" rtlCol="0">
              <a:spAutoFit/>
            </a:bodyPr>
            <a:lstStyle/>
            <a:p>
              <a:r>
                <a:rPr lang="en-US" sz="2400" b="1" dirty="0" smtClean="0">
                  <a:solidFill>
                    <a:schemeClr val="tx2">
                      <a:lumMod val="60000"/>
                      <a:lumOff val="40000"/>
                    </a:schemeClr>
                  </a:solidFill>
                </a:rPr>
                <a:t>0</a:t>
              </a:r>
              <a:endParaRPr lang="en-US" sz="2400" b="1" dirty="0">
                <a:solidFill>
                  <a:schemeClr val="tx2">
                    <a:lumMod val="60000"/>
                    <a:lumOff val="40000"/>
                  </a:schemeClr>
                </a:solidFill>
              </a:endParaRPr>
            </a:p>
          </p:txBody>
        </p:sp>
        <p:sp>
          <p:nvSpPr>
            <p:cNvPr id="54" name="TextBox 53"/>
            <p:cNvSpPr txBox="1"/>
            <p:nvPr/>
          </p:nvSpPr>
          <p:spPr>
            <a:xfrm>
              <a:off x="7198881" y="6062661"/>
              <a:ext cx="1716519" cy="369332"/>
            </a:xfrm>
            <a:prstGeom prst="rect">
              <a:avLst/>
            </a:prstGeom>
            <a:noFill/>
          </p:spPr>
          <p:txBody>
            <a:bodyPr wrap="square" rtlCol="0">
              <a:spAutoFit/>
            </a:bodyPr>
            <a:lstStyle/>
            <a:p>
              <a:r>
                <a:rPr lang="en-US" b="1" dirty="0" smtClean="0">
                  <a:solidFill>
                    <a:schemeClr val="tx2">
                      <a:lumMod val="60000"/>
                      <a:lumOff val="40000"/>
                    </a:schemeClr>
                  </a:solidFill>
                </a:rPr>
                <a:t>Loss for MAX</a:t>
              </a:r>
              <a:endParaRPr lang="en-US" b="1" dirty="0">
                <a:solidFill>
                  <a:schemeClr val="tx2">
                    <a:lumMod val="60000"/>
                    <a:lumOff val="40000"/>
                  </a:schemeClr>
                </a:solidFill>
              </a:endParaRPr>
            </a:p>
          </p:txBody>
        </p:sp>
      </p:grpSp>
    </p:spTree>
    <p:custDataLst>
      <p:tags r:id="rId1"/>
    </p:custDataLst>
    <p:extLst>
      <p:ext uri="{BB962C8B-B14F-4D97-AF65-F5344CB8AC3E}">
        <p14:creationId xmlns:p14="http://schemas.microsoft.com/office/powerpoint/2010/main" val="963514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Callout 3"/>
          <p:cNvSpPr/>
          <p:nvPr/>
        </p:nvSpPr>
        <p:spPr>
          <a:xfrm>
            <a:off x="168261" y="1298144"/>
            <a:ext cx="1265025" cy="1560966"/>
          </a:xfrm>
          <a:prstGeom prst="cloudCallout">
            <a:avLst>
              <a:gd name="adj1" fmla="val -3379"/>
              <a:gd name="adj2" fmla="val 9727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r>
              <a:rPr lang="en-US" b="1" dirty="0" smtClean="0">
                <a:solidFill>
                  <a:schemeClr val="tx1"/>
                </a:solidFill>
              </a:rPr>
              <a:t>TELL ME MORE…</a:t>
            </a:r>
          </a:p>
          <a:p>
            <a:pPr algn="ctr"/>
            <a:endParaRPr lang="en-US" b="1" dirty="0">
              <a:solidFill>
                <a:schemeClr val="tx1"/>
              </a:solidFill>
            </a:endParaRPr>
          </a:p>
          <a:p>
            <a:pPr algn="ctr"/>
            <a:endParaRPr lang="en-US" b="1" dirty="0" smtClean="0">
              <a:solidFill>
                <a:schemeClr val="tx1"/>
              </a:solidFill>
            </a:endParaRPr>
          </a:p>
          <a:p>
            <a:pPr algn="ctr"/>
            <a:endParaRPr lang="en-IN" b="1" dirty="0">
              <a:solidFill>
                <a:schemeClr val="tx1"/>
              </a:solidFill>
            </a:endParaRPr>
          </a:p>
        </p:txBody>
      </p:sp>
      <p:pic>
        <p:nvPicPr>
          <p:cNvPr id="5" name="Picture 4"/>
          <p:cNvPicPr>
            <a:picLocks noChangeAspect="1"/>
          </p:cNvPicPr>
          <p:nvPr/>
        </p:nvPicPr>
        <p:blipFill>
          <a:blip r:embed="rId3"/>
          <a:stretch>
            <a:fillRect/>
          </a:stretch>
        </p:blipFill>
        <p:spPr>
          <a:xfrm>
            <a:off x="207033" y="3498442"/>
            <a:ext cx="1226253" cy="3153635"/>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4022696833"/>
              </p:ext>
            </p:extLst>
          </p:nvPr>
        </p:nvGraphicFramePr>
        <p:xfrm>
          <a:off x="1433286" y="1224408"/>
          <a:ext cx="10553305" cy="2437689"/>
        </p:xfrm>
        <a:graphic>
          <a:graphicData uri="http://schemas.openxmlformats.org/drawingml/2006/table">
            <a:tbl>
              <a:tblPr firstRow="1" bandRow="1">
                <a:tableStyleId>{5940675A-B579-460E-94D1-54222C63F5DA}</a:tableStyleId>
              </a:tblPr>
              <a:tblGrid>
                <a:gridCol w="2079952">
                  <a:extLst>
                    <a:ext uri="{9D8B030D-6E8A-4147-A177-3AD203B41FA5}">
                      <a16:colId xmlns="" xmlns:a16="http://schemas.microsoft.com/office/drawing/2014/main" val="20000"/>
                    </a:ext>
                  </a:extLst>
                </a:gridCol>
                <a:gridCol w="3166468">
                  <a:extLst>
                    <a:ext uri="{9D8B030D-6E8A-4147-A177-3AD203B41FA5}">
                      <a16:colId xmlns="" xmlns:a16="http://schemas.microsoft.com/office/drawing/2014/main" val="20001"/>
                    </a:ext>
                  </a:extLst>
                </a:gridCol>
                <a:gridCol w="644500">
                  <a:extLst>
                    <a:ext uri="{9D8B030D-6E8A-4147-A177-3AD203B41FA5}">
                      <a16:colId xmlns="" xmlns:a16="http://schemas.microsoft.com/office/drawing/2014/main" val="20002"/>
                    </a:ext>
                  </a:extLst>
                </a:gridCol>
                <a:gridCol w="896399">
                  <a:extLst>
                    <a:ext uri="{9D8B030D-6E8A-4147-A177-3AD203B41FA5}">
                      <a16:colId xmlns="" xmlns:a16="http://schemas.microsoft.com/office/drawing/2014/main" val="20003"/>
                    </a:ext>
                  </a:extLst>
                </a:gridCol>
                <a:gridCol w="3765986">
                  <a:extLst>
                    <a:ext uri="{9D8B030D-6E8A-4147-A177-3AD203B41FA5}">
                      <a16:colId xmlns="" xmlns:a16="http://schemas.microsoft.com/office/drawing/2014/main" val="20004"/>
                    </a:ext>
                  </a:extLst>
                </a:gridCol>
              </a:tblGrid>
              <a:tr h="788005">
                <a:tc gridSpan="5">
                  <a:txBody>
                    <a:bodyPr/>
                    <a:lstStyle/>
                    <a:p>
                      <a:endParaRPr lang="en-IN" dirty="0"/>
                    </a:p>
                  </a:txBody>
                  <a:tcPr>
                    <a:solidFill>
                      <a:schemeClr val="accent1">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10000"/>
                  </a:ext>
                </a:extLst>
              </a:tr>
              <a:tr h="824842">
                <a:tc rowSpan="2">
                  <a:txBody>
                    <a:bodyPr/>
                    <a:lstStyle/>
                    <a:p>
                      <a:pPr>
                        <a:lnSpc>
                          <a:spcPct val="115000"/>
                        </a:lnSpc>
                        <a:spcAft>
                          <a:spcPts val="0"/>
                        </a:spcAft>
                      </a:pPr>
                      <a:r>
                        <a:rPr lang="en-US" sz="1000" spc="1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P</a:t>
                      </a:r>
                      <a:r>
                        <a:rPr lang="en-US" sz="1000" spc="1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e</a:t>
                      </a:r>
                      <a:r>
                        <a:rPr lang="en-US" sz="10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r</a:t>
                      </a:r>
                      <a:r>
                        <a:rPr lang="en-US" sz="1000" spc="-1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f</a:t>
                      </a:r>
                      <a:r>
                        <a:rPr lang="en-US" sz="10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e</a:t>
                      </a:r>
                      <a:r>
                        <a:rPr lang="en-US" sz="10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c</a:t>
                      </a:r>
                      <a:r>
                        <a:rPr lang="en-US" sz="10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t</a:t>
                      </a:r>
                      <a:r>
                        <a:rPr lang="en-US" sz="1000" spc="-6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10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De</a:t>
                      </a:r>
                      <a:r>
                        <a:rPr lang="en-US" sz="10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c</a:t>
                      </a:r>
                      <a:r>
                        <a:rPr lang="en-US" sz="10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i</a:t>
                      </a:r>
                      <a:r>
                        <a:rPr lang="en-US" sz="10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s</a:t>
                      </a:r>
                      <a:r>
                        <a:rPr lang="en-US" sz="10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i</a:t>
                      </a:r>
                      <a:r>
                        <a:rPr lang="en-US" sz="10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o</a:t>
                      </a:r>
                      <a:r>
                        <a:rPr lang="en-US" sz="10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a:t>
                      </a:r>
                      <a:r>
                        <a:rPr lang="en-US" sz="1000" spc="-7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1000" spc="1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i</a:t>
                      </a:r>
                      <a:r>
                        <a:rPr lang="en-US" sz="10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a:t>
                      </a:r>
                      <a:r>
                        <a:rPr lang="en-US" sz="1000" spc="-5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1000" spc="2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T</a:t>
                      </a:r>
                      <a:r>
                        <a:rPr lang="en-US" sz="1000" spc="-2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w</a:t>
                      </a:r>
                      <a:r>
                        <a:rPr lang="en-US" sz="1000" spc="3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o</a:t>
                      </a:r>
                      <a:r>
                        <a:rPr lang="en-US" sz="1000" spc="-1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t>
                      </a:r>
                      <a:r>
                        <a:rPr lang="en-US" sz="1000" spc="1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P</a:t>
                      </a:r>
                      <a:r>
                        <a:rPr lang="en-US" sz="10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e</a:t>
                      </a:r>
                      <a:r>
                        <a:rPr lang="en-US" sz="10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r</a:t>
                      </a:r>
                      <a:r>
                        <a:rPr lang="en-US" sz="10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s</a:t>
                      </a:r>
                      <a:r>
                        <a:rPr lang="en-US" sz="10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o</a:t>
                      </a:r>
                      <a:r>
                        <a:rPr lang="en-US" sz="10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a:t>
                      </a:r>
                      <a:r>
                        <a:rPr lang="en-US" sz="1000" spc="-8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10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G</a:t>
                      </a:r>
                      <a:r>
                        <a:rPr lang="en-US" sz="1000" spc="1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a:t>
                      </a:r>
                      <a:r>
                        <a:rPr lang="en-US" sz="1000" spc="-2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m</a:t>
                      </a:r>
                      <a:r>
                        <a:rPr lang="en-US" sz="10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es</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nSpc>
                          <a:spcPct val="115000"/>
                        </a:lnSpc>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Russell S., Norvig P. Artificial intelligence- a modern approach (2ed,PH,2003)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15000"/>
                        </a:lnSpc>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15000"/>
                        </a:lnSpc>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162-165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15000"/>
                        </a:lnSpc>
                        <a:spcAft>
                          <a:spcPts val="0"/>
                        </a:spcAft>
                      </a:pPr>
                      <a:r>
                        <a:rPr lang="en-US" sz="80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www.google.co.in/url?sa=t&amp;rct=j&amp;q=&amp;esrc=s&amp;source=web&amp;cd=1&amp;cad=rja&amp;uact=8&amp;ved=0ahUKEwjgpsaLyu_XAhWG4iYKHSYSCoEQFggrMAA&amp;url=http%3A%2F%2Fweb.cecs.pdx.edu%2F~mperkows%2FCLASS_479%2F2017_ZZ_00%2F02__GOOD_Russel%3DNorvig%3DArtificial%2520Intelligence%2520A%2520Modern%2520Approach%2520(3rd%2520Edition).pdf&amp;usg=AOvVaw29pYJLt7AUiY08MWrTSM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 xmlns:a16="http://schemas.microsoft.com/office/drawing/2014/main" val="10001"/>
                  </a:ext>
                </a:extLst>
              </a:tr>
              <a:tr h="824842">
                <a:tc vMerge="1">
                  <a:txBody>
                    <a:bodyPr/>
                    <a:lstStyle/>
                    <a:p>
                      <a:endParaRPr lang="en-IN"/>
                    </a:p>
                  </a:txBody>
                  <a:tcPr/>
                </a:tc>
                <a:tc>
                  <a:txBody>
                    <a:bodyPr/>
                    <a:lstStyle/>
                    <a:p>
                      <a:pPr>
                        <a:lnSpc>
                          <a:spcPct val="115000"/>
                        </a:lnSpc>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M. Tim Jones Artificial Intelligence A Systems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15000"/>
                        </a:lnSpc>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15000"/>
                        </a:lnSpc>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89-92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lnSpc>
                          <a:spcPct val="115000"/>
                        </a:lnSpc>
                        <a:spcAft>
                          <a:spcPts val="0"/>
                        </a:spcAft>
                      </a:pPr>
                      <a:r>
                        <a:rPr lang="en-US" sz="11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http://www.yarbis.yildiz.edu.tr/web/userCourseMaterials/okur_9ed08014291a6b42450d7f262021dee6.pdf</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 xmlns:a16="http://schemas.microsoft.com/office/drawing/2014/main" val="10002"/>
                  </a:ext>
                </a:extLst>
              </a:tr>
            </a:tbl>
          </a:graphicData>
        </a:graphic>
      </p:graphicFrame>
      <p:pic>
        <p:nvPicPr>
          <p:cNvPr id="11" name="Picture 10"/>
          <p:cNvPicPr>
            <a:picLocks noChangeAspect="1"/>
          </p:cNvPicPr>
          <p:nvPr/>
        </p:nvPicPr>
        <p:blipFill>
          <a:blip r:embed="rId6"/>
          <a:stretch>
            <a:fillRect/>
          </a:stretch>
        </p:blipFill>
        <p:spPr>
          <a:xfrm>
            <a:off x="5805573" y="1298144"/>
            <a:ext cx="1048179" cy="627031"/>
          </a:xfrm>
          <a:prstGeom prst="rect">
            <a:avLst/>
          </a:prstGeom>
        </p:spPr>
      </p:pic>
    </p:spTree>
    <p:custDataLst>
      <p:tags r:id="rId1"/>
    </p:custDataLst>
    <p:extLst>
      <p:ext uri="{BB962C8B-B14F-4D97-AF65-F5344CB8AC3E}">
        <p14:creationId xmlns:p14="http://schemas.microsoft.com/office/powerpoint/2010/main" val="4144246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19</a:t>
            </a:fld>
            <a:endParaRPr lang="en-IN" dirty="0"/>
          </a:p>
        </p:txBody>
      </p:sp>
      <p:sp>
        <p:nvSpPr>
          <p:cNvPr id="6" name="Rectangle 5"/>
          <p:cNvSpPr/>
          <p:nvPr/>
        </p:nvSpPr>
        <p:spPr>
          <a:xfrm>
            <a:off x="265043" y="1184127"/>
            <a:ext cx="11758457" cy="4739759"/>
          </a:xfrm>
          <a:prstGeom prst="rect">
            <a:avLst/>
          </a:prstGeom>
        </p:spPr>
        <p:txBody>
          <a:bodyPr wrap="square">
            <a:spAutoFit/>
          </a:bodyPr>
          <a:lstStyle/>
          <a:p>
            <a:r>
              <a:rPr lang="en-IN" sz="3200" b="1" dirty="0" smtClean="0"/>
              <a:t>Imperfect </a:t>
            </a:r>
            <a:r>
              <a:rPr lang="en-IN" sz="3200" b="1" dirty="0"/>
              <a:t>Decisions </a:t>
            </a:r>
          </a:p>
          <a:p>
            <a:pPr marL="342900" indent="-342900">
              <a:lnSpc>
                <a:spcPct val="150000"/>
              </a:lnSpc>
              <a:buFont typeface="Arial" panose="020B0604020202020204" pitchFamily="34" charset="0"/>
              <a:buChar char="•"/>
            </a:pPr>
            <a:r>
              <a:rPr lang="en-IN" sz="2000" dirty="0"/>
              <a:t>Searching through the whole </a:t>
            </a:r>
            <a:r>
              <a:rPr lang="en-IN" sz="2000" dirty="0" smtClean="0"/>
              <a:t>game </a:t>
            </a:r>
            <a:r>
              <a:rPr lang="en-IN" sz="2000" dirty="0"/>
              <a:t>tree is too inefficient for any realistic game </a:t>
            </a:r>
          </a:p>
          <a:p>
            <a:pPr marL="342900" indent="-342900">
              <a:lnSpc>
                <a:spcPct val="150000"/>
              </a:lnSpc>
              <a:buFont typeface="Arial" panose="020B0604020202020204" pitchFamily="34" charset="0"/>
              <a:buChar char="•"/>
            </a:pPr>
            <a:r>
              <a:rPr lang="en-IN" sz="2000" dirty="0"/>
              <a:t>Moves must be made in a reasonable amount of time</a:t>
            </a:r>
          </a:p>
          <a:p>
            <a:pPr marL="342900" indent="-342900">
              <a:lnSpc>
                <a:spcPct val="150000"/>
              </a:lnSpc>
              <a:buFont typeface="Arial" panose="020B0604020202020204" pitchFamily="34" charset="0"/>
              <a:buChar char="•"/>
            </a:pPr>
            <a:r>
              <a:rPr lang="en-IN" sz="2000" dirty="0"/>
              <a:t>One has to cut off the generation of the game tree to some depth and the absolute terminal node values are replaced by heuristic estimates</a:t>
            </a:r>
          </a:p>
          <a:p>
            <a:pPr marL="342900" indent="-342900">
              <a:lnSpc>
                <a:spcPct val="150000"/>
              </a:lnSpc>
              <a:buFont typeface="Arial" panose="020B0604020202020204" pitchFamily="34" charset="0"/>
              <a:buChar char="•"/>
            </a:pPr>
            <a:r>
              <a:rPr lang="en-IN" sz="2000" dirty="0"/>
              <a:t>Game positions are rated according to how good they appear to be (with respect to reaching a goal state) </a:t>
            </a:r>
          </a:p>
          <a:p>
            <a:pPr marL="342900" indent="-342900">
              <a:lnSpc>
                <a:spcPct val="150000"/>
              </a:lnSpc>
              <a:buFont typeface="Arial" panose="020B0604020202020204" pitchFamily="34" charset="0"/>
              <a:buChar char="•"/>
            </a:pPr>
            <a:r>
              <a:rPr lang="en-IN" sz="2000" dirty="0"/>
              <a:t>A basic requirement for a heuristic evaluation function is that it orders the terminal states in the same way as the true utility function</a:t>
            </a:r>
          </a:p>
          <a:p>
            <a:pPr marL="342900" indent="-342900">
              <a:lnSpc>
                <a:spcPct val="150000"/>
              </a:lnSpc>
              <a:buFont typeface="Arial" panose="020B0604020202020204" pitchFamily="34" charset="0"/>
              <a:buChar char="•"/>
            </a:pPr>
            <a:r>
              <a:rPr lang="en-IN" sz="2000" dirty="0"/>
              <a:t>Of course, evaluation of game positions may not be too inefficient and the evaluation function should be strongly correlated with the actual chances of winning</a:t>
            </a:r>
          </a:p>
        </p:txBody>
      </p:sp>
    </p:spTree>
    <p:custDataLst>
      <p:tags r:id="rId1"/>
    </p:custDataLst>
    <p:extLst>
      <p:ext uri="{BB962C8B-B14F-4D97-AF65-F5344CB8AC3E}">
        <p14:creationId xmlns:p14="http://schemas.microsoft.com/office/powerpoint/2010/main" val="3045463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a:t>
            </a:fld>
            <a:endParaRPr lang="en-IN"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2172" y="1494138"/>
            <a:ext cx="3490421" cy="3587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07034" y="1242207"/>
            <a:ext cx="11835441" cy="5386090"/>
          </a:xfrm>
          <a:prstGeom prst="rect">
            <a:avLst/>
          </a:prstGeom>
        </p:spPr>
        <p:txBody>
          <a:bodyPr wrap="square">
            <a:spAutoFit/>
          </a:bodyPr>
          <a:lstStyle/>
          <a:p>
            <a:pPr marL="360000" lvl="4"/>
            <a:r>
              <a:rPr lang="en-US" sz="2400" b="1" dirty="0" smtClean="0"/>
              <a:t>Contents:</a:t>
            </a:r>
            <a:endParaRPr lang="en-US" sz="2400" b="1" dirty="0"/>
          </a:p>
          <a:p>
            <a:pPr marL="360000" lvl="4"/>
            <a:endParaRPr lang="en-US" sz="2000" b="1" dirty="0" smtClean="0"/>
          </a:p>
          <a:p>
            <a:pPr marL="1731600" lvl="6" indent="-457200">
              <a:buFont typeface="+mj-lt"/>
              <a:buAutoNum type="arabicPeriod"/>
            </a:pPr>
            <a:r>
              <a:rPr lang="en-IN" sz="2000" dirty="0"/>
              <a:t>AI and game playing</a:t>
            </a:r>
          </a:p>
          <a:p>
            <a:pPr marL="1731600" lvl="6" indent="-457200">
              <a:buFont typeface="+mj-lt"/>
              <a:buAutoNum type="arabicPeriod"/>
            </a:pPr>
            <a:endParaRPr lang="en-IN" sz="2000" dirty="0"/>
          </a:p>
          <a:p>
            <a:pPr marL="1731600" lvl="6" indent="-457200">
              <a:buFont typeface="+mj-lt"/>
              <a:buAutoNum type="arabicPeriod"/>
            </a:pPr>
            <a:r>
              <a:rPr lang="en-IN" sz="2000" dirty="0"/>
              <a:t>History and Overview</a:t>
            </a:r>
          </a:p>
          <a:p>
            <a:pPr marL="1731600" lvl="6" indent="-457200">
              <a:buFont typeface="+mj-lt"/>
              <a:buAutoNum type="arabicPeriod"/>
            </a:pPr>
            <a:endParaRPr lang="en-IN" sz="2000" dirty="0"/>
          </a:p>
          <a:p>
            <a:pPr marL="1731600" lvl="6" indent="-457200">
              <a:buFont typeface="+mj-lt"/>
              <a:buAutoNum type="arabicPeriod"/>
            </a:pPr>
            <a:r>
              <a:rPr lang="en-IN" sz="2000" dirty="0"/>
              <a:t>Games As Search </a:t>
            </a:r>
            <a:r>
              <a:rPr lang="en-IN" sz="2000" dirty="0" smtClean="0"/>
              <a:t>Problems</a:t>
            </a:r>
          </a:p>
          <a:p>
            <a:pPr marL="1731600" lvl="6" indent="-457200">
              <a:buFont typeface="+mj-lt"/>
              <a:buAutoNum type="arabicPeriod"/>
            </a:pPr>
            <a:endParaRPr lang="en-IN" sz="2000" dirty="0" smtClean="0"/>
          </a:p>
          <a:p>
            <a:pPr marL="1731600" lvl="6" indent="-457200">
              <a:buFont typeface="+mj-lt"/>
              <a:buAutoNum type="arabicPeriod"/>
            </a:pPr>
            <a:r>
              <a:rPr lang="en-US" sz="2000" dirty="0" smtClean="0"/>
              <a:t>Imperfect Decision</a:t>
            </a:r>
            <a:endParaRPr lang="en-IN" sz="2000" dirty="0"/>
          </a:p>
          <a:p>
            <a:pPr marL="1731600" lvl="6" indent="-457200">
              <a:buFont typeface="+mj-lt"/>
              <a:buAutoNum type="arabicPeriod"/>
            </a:pPr>
            <a:endParaRPr lang="en-IN" sz="2000" dirty="0"/>
          </a:p>
          <a:p>
            <a:pPr marL="1731600" lvl="6" indent="-457200">
              <a:buFont typeface="+mj-lt"/>
              <a:buAutoNum type="arabicPeriod"/>
            </a:pPr>
            <a:r>
              <a:rPr lang="en-IN" sz="2000" dirty="0"/>
              <a:t>Min Max Search Strategy</a:t>
            </a:r>
          </a:p>
          <a:p>
            <a:pPr marL="1731600" lvl="6" indent="-457200">
              <a:buFont typeface="+mj-lt"/>
              <a:buAutoNum type="arabicPeriod"/>
            </a:pPr>
            <a:endParaRPr lang="en-IN" sz="2000" dirty="0"/>
          </a:p>
          <a:p>
            <a:pPr marL="1731600" lvl="6" indent="-457200">
              <a:buFont typeface="+mj-lt"/>
              <a:buAutoNum type="arabicPeriod"/>
            </a:pPr>
            <a:r>
              <a:rPr lang="en-IN" sz="2000" dirty="0"/>
              <a:t>Alpha-Beta Pruning</a:t>
            </a:r>
          </a:p>
          <a:p>
            <a:pPr marL="1731600" lvl="6" indent="-457200">
              <a:buFont typeface="+mj-lt"/>
              <a:buAutoNum type="arabicPeriod"/>
            </a:pPr>
            <a:endParaRPr lang="en-IN" sz="2000" dirty="0"/>
          </a:p>
          <a:p>
            <a:pPr marL="1731600" lvl="6" indent="-457200">
              <a:buFont typeface="+mj-lt"/>
              <a:buAutoNum type="arabicPeriod"/>
            </a:pPr>
            <a:r>
              <a:rPr lang="en-IN" sz="2000" dirty="0"/>
              <a:t>Algorithm for Nondeterministic  and Deterministic Games</a:t>
            </a:r>
          </a:p>
          <a:p>
            <a:pPr marL="1731600" lvl="6" indent="-457200">
              <a:buFont typeface="+mj-lt"/>
              <a:buAutoNum type="arabicPeriod"/>
            </a:pPr>
            <a:endParaRPr lang="en-IN" sz="2000" dirty="0"/>
          </a:p>
          <a:p>
            <a:pPr marL="1731600" lvl="6" indent="-457200">
              <a:buFont typeface="+mj-lt"/>
              <a:buAutoNum type="arabicPeriod"/>
            </a:pPr>
            <a:r>
              <a:rPr lang="en-IN" sz="2000" dirty="0"/>
              <a:t>Summary</a:t>
            </a:r>
          </a:p>
        </p:txBody>
      </p:sp>
    </p:spTree>
    <p:custDataLst>
      <p:tags r:id="rId1"/>
    </p:custDataLst>
    <p:extLst>
      <p:ext uri="{BB962C8B-B14F-4D97-AF65-F5344CB8AC3E}">
        <p14:creationId xmlns:p14="http://schemas.microsoft.com/office/powerpoint/2010/main" val="2288897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20</a:t>
            </a:fld>
            <a:endParaRPr lang="en-IN" dirty="0"/>
          </a:p>
        </p:txBody>
      </p:sp>
      <p:sp>
        <p:nvSpPr>
          <p:cNvPr id="2" name="Rectangle 1"/>
          <p:cNvSpPr/>
          <p:nvPr/>
        </p:nvSpPr>
        <p:spPr>
          <a:xfrm>
            <a:off x="344556" y="1178291"/>
            <a:ext cx="11678945" cy="5078313"/>
          </a:xfrm>
          <a:prstGeom prst="rect">
            <a:avLst/>
          </a:prstGeom>
        </p:spPr>
        <p:txBody>
          <a:bodyPr wrap="square">
            <a:spAutoFit/>
          </a:bodyPr>
          <a:lstStyle/>
          <a:p>
            <a:pPr marL="285750" indent="-285750">
              <a:lnSpc>
                <a:spcPct val="200000"/>
              </a:lnSpc>
              <a:buFont typeface="Arial" panose="020B0604020202020204" pitchFamily="34" charset="0"/>
              <a:buChar char="•"/>
            </a:pPr>
            <a:r>
              <a:rPr lang="en-IN" dirty="0"/>
              <a:t>Most evaluation functions work by calculating features of the state </a:t>
            </a:r>
          </a:p>
          <a:p>
            <a:pPr marL="285750" indent="-285750">
              <a:lnSpc>
                <a:spcPct val="200000"/>
              </a:lnSpc>
              <a:buFont typeface="Arial" panose="020B0604020202020204" pitchFamily="34" charset="0"/>
              <a:buChar char="•"/>
            </a:pPr>
            <a:r>
              <a:rPr lang="en-IN" dirty="0" smtClean="0"/>
              <a:t>E.g</a:t>
            </a:r>
            <a:r>
              <a:rPr lang="en-IN" dirty="0"/>
              <a:t>., in chess the number of pawns possessed by each side could be one feature </a:t>
            </a:r>
          </a:p>
          <a:p>
            <a:pPr marL="285750" indent="-285750">
              <a:lnSpc>
                <a:spcPct val="200000"/>
              </a:lnSpc>
              <a:buFont typeface="Arial" panose="020B0604020202020204" pitchFamily="34" charset="0"/>
              <a:buChar char="•"/>
            </a:pPr>
            <a:r>
              <a:rPr lang="en-IN" dirty="0" smtClean="0"/>
              <a:t>As </a:t>
            </a:r>
            <a:r>
              <a:rPr lang="en-IN" dirty="0"/>
              <a:t>game positions are mapped to the values of the chosen features, different states may look equivalent, even though some of them lead to wins, some to draws, and some to losses </a:t>
            </a:r>
            <a:endParaRPr lang="en-IN" dirty="0" smtClean="0"/>
          </a:p>
          <a:p>
            <a:pPr marL="285750" indent="-285750">
              <a:lnSpc>
                <a:spcPct val="200000"/>
              </a:lnSpc>
              <a:buFont typeface="Arial" panose="020B0604020202020204" pitchFamily="34" charset="0"/>
              <a:buChar char="•"/>
            </a:pPr>
            <a:r>
              <a:rPr lang="en-IN" dirty="0" smtClean="0"/>
              <a:t>For </a:t>
            </a:r>
            <a:r>
              <a:rPr lang="en-IN" dirty="0"/>
              <a:t>such an equivalence class of states, we can compute the expected end </a:t>
            </a:r>
            <a:r>
              <a:rPr lang="en-IN" dirty="0" smtClean="0"/>
              <a:t>result</a:t>
            </a:r>
          </a:p>
          <a:p>
            <a:pPr marL="285750" indent="-285750">
              <a:lnSpc>
                <a:spcPct val="200000"/>
              </a:lnSpc>
              <a:buFont typeface="Arial" panose="020B0604020202020204" pitchFamily="34" charset="0"/>
              <a:buChar char="•"/>
            </a:pPr>
            <a:r>
              <a:rPr lang="en-IN" dirty="0" smtClean="0"/>
              <a:t>If</a:t>
            </a:r>
            <a:r>
              <a:rPr lang="en-IN" dirty="0"/>
              <a:t>, e.g., 72% of the states encountered in the category lead to a win (utility +1), 20% to a loss (0) and 8% to a draw (½), then the expected value of a game continuing from this category is: (0,72 × 1) + (0,20 × 0) + (0,08 × ½) = </a:t>
            </a:r>
            <a:r>
              <a:rPr lang="en-IN" dirty="0" smtClean="0"/>
              <a:t>0,76</a:t>
            </a:r>
          </a:p>
          <a:p>
            <a:pPr marL="285750" indent="-285750">
              <a:lnSpc>
                <a:spcPct val="200000"/>
              </a:lnSpc>
              <a:buFont typeface="Arial" panose="020B0604020202020204" pitchFamily="34" charset="0"/>
              <a:buChar char="•"/>
            </a:pPr>
            <a:r>
              <a:rPr lang="en-IN" dirty="0" smtClean="0"/>
              <a:t>Because </a:t>
            </a:r>
            <a:r>
              <a:rPr lang="en-IN" dirty="0"/>
              <a:t>the number of features and their possible values </a:t>
            </a:r>
            <a:r>
              <a:rPr lang="en-IN" dirty="0" smtClean="0"/>
              <a:t>is usually </a:t>
            </a:r>
            <a:r>
              <a:rPr lang="en-IN" dirty="0"/>
              <a:t>high, the method based on categories is only </a:t>
            </a:r>
            <a:r>
              <a:rPr lang="en-IN" dirty="0" smtClean="0"/>
              <a:t>rarely usable</a:t>
            </a:r>
            <a:endParaRPr lang="en-IN" dirty="0"/>
          </a:p>
        </p:txBody>
      </p:sp>
    </p:spTree>
    <p:custDataLst>
      <p:tags r:id="rId1"/>
    </p:custDataLst>
    <p:extLst>
      <p:ext uri="{BB962C8B-B14F-4D97-AF65-F5344CB8AC3E}">
        <p14:creationId xmlns:p14="http://schemas.microsoft.com/office/powerpoint/2010/main" val="175149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21</a:t>
            </a:fld>
            <a:endParaRPr lang="en-IN" dirty="0"/>
          </a:p>
        </p:txBody>
      </p:sp>
      <p:sp>
        <p:nvSpPr>
          <p:cNvPr id="2" name="Rectangle 1"/>
          <p:cNvSpPr/>
          <p:nvPr/>
        </p:nvSpPr>
        <p:spPr>
          <a:xfrm>
            <a:off x="218661" y="1305342"/>
            <a:ext cx="11804840" cy="3892732"/>
          </a:xfrm>
          <a:prstGeom prst="rect">
            <a:avLst/>
          </a:prstGeom>
        </p:spPr>
        <p:txBody>
          <a:bodyPr wrap="square">
            <a:spAutoFit/>
          </a:bodyPr>
          <a:lstStyle/>
          <a:p>
            <a:pPr marL="285750" indent="-285750">
              <a:lnSpc>
                <a:spcPct val="200000"/>
              </a:lnSpc>
              <a:buFont typeface="Arial" panose="020B0604020202020204" pitchFamily="34" charset="0"/>
              <a:buChar char="•"/>
            </a:pPr>
            <a:r>
              <a:rPr lang="en-IN" dirty="0"/>
              <a:t>Adding up the values of the features involves the </a:t>
            </a:r>
            <a:r>
              <a:rPr lang="en-IN" dirty="0" smtClean="0"/>
              <a:t>strong assumption </a:t>
            </a:r>
            <a:r>
              <a:rPr lang="en-IN" dirty="0"/>
              <a:t>about the independence of the features</a:t>
            </a:r>
          </a:p>
          <a:p>
            <a:pPr marL="285750" indent="-285750">
              <a:lnSpc>
                <a:spcPct val="200000"/>
              </a:lnSpc>
              <a:buFont typeface="Arial" panose="020B0604020202020204" pitchFamily="34" charset="0"/>
              <a:buChar char="•"/>
            </a:pPr>
            <a:r>
              <a:rPr lang="en-IN" dirty="0" smtClean="0"/>
              <a:t>However</a:t>
            </a:r>
            <a:r>
              <a:rPr lang="en-IN" dirty="0"/>
              <a:t>, e.g., in chess bishops are more powerful in </a:t>
            </a:r>
            <a:r>
              <a:rPr lang="en-IN" dirty="0" smtClean="0"/>
              <a:t>the endgame</a:t>
            </a:r>
            <a:r>
              <a:rPr lang="en-IN" dirty="0"/>
              <a:t>, when they have a lot of space to </a:t>
            </a:r>
            <a:r>
              <a:rPr lang="en-IN" dirty="0" err="1"/>
              <a:t>maneuver</a:t>
            </a:r>
            <a:endParaRPr lang="en-IN" dirty="0"/>
          </a:p>
          <a:p>
            <a:pPr marL="285750" indent="-285750">
              <a:lnSpc>
                <a:spcPct val="200000"/>
              </a:lnSpc>
              <a:buFont typeface="Arial" panose="020B0604020202020204" pitchFamily="34" charset="0"/>
              <a:buChar char="•"/>
            </a:pPr>
            <a:r>
              <a:rPr lang="en-IN" dirty="0" smtClean="0"/>
              <a:t>For </a:t>
            </a:r>
            <a:r>
              <a:rPr lang="en-IN" dirty="0"/>
              <a:t>this reason, current programs for chess and other </a:t>
            </a:r>
            <a:r>
              <a:rPr lang="en-IN" dirty="0" smtClean="0"/>
              <a:t>games also </a:t>
            </a:r>
            <a:r>
              <a:rPr lang="en-IN" dirty="0"/>
              <a:t>use nonlinear combinations</a:t>
            </a:r>
          </a:p>
          <a:p>
            <a:pPr marL="285750" indent="-285750">
              <a:lnSpc>
                <a:spcPct val="200000"/>
              </a:lnSpc>
              <a:buFont typeface="Arial" panose="020B0604020202020204" pitchFamily="34" charset="0"/>
              <a:buChar char="•"/>
            </a:pPr>
            <a:r>
              <a:rPr lang="en-IN" dirty="0" smtClean="0"/>
              <a:t>For </a:t>
            </a:r>
            <a:r>
              <a:rPr lang="en-IN" dirty="0"/>
              <a:t>example, a pair of bishops might be worth slightly more </a:t>
            </a:r>
            <a:r>
              <a:rPr lang="en-IN" dirty="0" smtClean="0"/>
              <a:t>than twice </a:t>
            </a:r>
            <a:r>
              <a:rPr lang="en-IN" dirty="0"/>
              <a:t>the value of a single bishop, and a bishop is worth more </a:t>
            </a:r>
            <a:r>
              <a:rPr lang="en-IN" dirty="0" smtClean="0"/>
              <a:t>in the </a:t>
            </a:r>
            <a:r>
              <a:rPr lang="en-IN" dirty="0"/>
              <a:t>endgame than in the beginning</a:t>
            </a:r>
          </a:p>
          <a:p>
            <a:pPr marL="285750" indent="-285750">
              <a:lnSpc>
                <a:spcPct val="200000"/>
              </a:lnSpc>
              <a:buFont typeface="Arial" panose="020B0604020202020204" pitchFamily="34" charset="0"/>
              <a:buChar char="•"/>
            </a:pPr>
            <a:r>
              <a:rPr lang="en-IN" dirty="0" smtClean="0"/>
              <a:t>If </a:t>
            </a:r>
            <a:r>
              <a:rPr lang="en-IN" dirty="0"/>
              <a:t>different features and weights do not have centuries </a:t>
            </a:r>
            <a:r>
              <a:rPr lang="en-IN" dirty="0" smtClean="0"/>
              <a:t>of experience </a:t>
            </a:r>
            <a:r>
              <a:rPr lang="en-IN" dirty="0"/>
              <a:t>behind them like in chess, the weights of </a:t>
            </a:r>
            <a:r>
              <a:rPr lang="en-IN" dirty="0" smtClean="0"/>
              <a:t>the evaluation </a:t>
            </a:r>
            <a:r>
              <a:rPr lang="en-IN" dirty="0"/>
              <a:t>function can be estimated by machine </a:t>
            </a:r>
            <a:r>
              <a:rPr lang="en-IN" dirty="0" smtClean="0"/>
              <a:t>learning techniques</a:t>
            </a:r>
            <a:endParaRPr lang="en-IN" dirty="0"/>
          </a:p>
        </p:txBody>
      </p:sp>
    </p:spTree>
    <p:custDataLst>
      <p:tags r:id="rId1"/>
    </p:custDataLst>
    <p:extLst>
      <p:ext uri="{BB962C8B-B14F-4D97-AF65-F5344CB8AC3E}">
        <p14:creationId xmlns:p14="http://schemas.microsoft.com/office/powerpoint/2010/main" val="2533186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Callout 3"/>
          <p:cNvSpPr/>
          <p:nvPr/>
        </p:nvSpPr>
        <p:spPr>
          <a:xfrm>
            <a:off x="168261" y="1298144"/>
            <a:ext cx="1265025" cy="1560966"/>
          </a:xfrm>
          <a:prstGeom prst="cloudCallout">
            <a:avLst>
              <a:gd name="adj1" fmla="val -3379"/>
              <a:gd name="adj2" fmla="val 9727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r>
              <a:rPr lang="en-US" b="1" dirty="0" smtClean="0">
                <a:solidFill>
                  <a:schemeClr val="tx1"/>
                </a:solidFill>
              </a:rPr>
              <a:t>TELL ME MORE…</a:t>
            </a:r>
          </a:p>
          <a:p>
            <a:pPr algn="ctr"/>
            <a:endParaRPr lang="en-US" b="1" dirty="0">
              <a:solidFill>
                <a:schemeClr val="tx1"/>
              </a:solidFill>
            </a:endParaRPr>
          </a:p>
          <a:p>
            <a:pPr algn="ctr"/>
            <a:endParaRPr lang="en-US" b="1" dirty="0" smtClean="0">
              <a:solidFill>
                <a:schemeClr val="tx1"/>
              </a:solidFill>
            </a:endParaRPr>
          </a:p>
          <a:p>
            <a:pPr algn="ctr"/>
            <a:endParaRPr lang="en-IN" b="1" dirty="0">
              <a:solidFill>
                <a:schemeClr val="tx1"/>
              </a:solidFill>
            </a:endParaRPr>
          </a:p>
        </p:txBody>
      </p:sp>
      <p:pic>
        <p:nvPicPr>
          <p:cNvPr id="5" name="Picture 4"/>
          <p:cNvPicPr>
            <a:picLocks noChangeAspect="1"/>
          </p:cNvPicPr>
          <p:nvPr/>
        </p:nvPicPr>
        <p:blipFill>
          <a:blip r:embed="rId3"/>
          <a:stretch>
            <a:fillRect/>
          </a:stretch>
        </p:blipFill>
        <p:spPr>
          <a:xfrm>
            <a:off x="207033" y="3498442"/>
            <a:ext cx="1226253" cy="3153635"/>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569139852"/>
              </p:ext>
            </p:extLst>
          </p:nvPr>
        </p:nvGraphicFramePr>
        <p:xfrm>
          <a:off x="1433286" y="1224408"/>
          <a:ext cx="10553305" cy="2437689"/>
        </p:xfrm>
        <a:graphic>
          <a:graphicData uri="http://schemas.openxmlformats.org/drawingml/2006/table">
            <a:tbl>
              <a:tblPr firstRow="1" bandRow="1">
                <a:tableStyleId>{5940675A-B579-460E-94D1-54222C63F5DA}</a:tableStyleId>
              </a:tblPr>
              <a:tblGrid>
                <a:gridCol w="2079952">
                  <a:extLst>
                    <a:ext uri="{9D8B030D-6E8A-4147-A177-3AD203B41FA5}">
                      <a16:colId xmlns="" xmlns:a16="http://schemas.microsoft.com/office/drawing/2014/main" val="20000"/>
                    </a:ext>
                  </a:extLst>
                </a:gridCol>
                <a:gridCol w="3166468">
                  <a:extLst>
                    <a:ext uri="{9D8B030D-6E8A-4147-A177-3AD203B41FA5}">
                      <a16:colId xmlns="" xmlns:a16="http://schemas.microsoft.com/office/drawing/2014/main" val="20001"/>
                    </a:ext>
                  </a:extLst>
                </a:gridCol>
                <a:gridCol w="644500">
                  <a:extLst>
                    <a:ext uri="{9D8B030D-6E8A-4147-A177-3AD203B41FA5}">
                      <a16:colId xmlns="" xmlns:a16="http://schemas.microsoft.com/office/drawing/2014/main" val="20002"/>
                    </a:ext>
                  </a:extLst>
                </a:gridCol>
                <a:gridCol w="896399">
                  <a:extLst>
                    <a:ext uri="{9D8B030D-6E8A-4147-A177-3AD203B41FA5}">
                      <a16:colId xmlns="" xmlns:a16="http://schemas.microsoft.com/office/drawing/2014/main" val="20003"/>
                    </a:ext>
                  </a:extLst>
                </a:gridCol>
                <a:gridCol w="3765986">
                  <a:extLst>
                    <a:ext uri="{9D8B030D-6E8A-4147-A177-3AD203B41FA5}">
                      <a16:colId xmlns="" xmlns:a16="http://schemas.microsoft.com/office/drawing/2014/main" val="20004"/>
                    </a:ext>
                  </a:extLst>
                </a:gridCol>
              </a:tblGrid>
              <a:tr h="788005">
                <a:tc gridSpan="5">
                  <a:txBody>
                    <a:bodyPr/>
                    <a:lstStyle/>
                    <a:p>
                      <a:endParaRPr lang="en-IN" dirty="0"/>
                    </a:p>
                  </a:txBody>
                  <a:tcPr>
                    <a:solidFill>
                      <a:schemeClr val="accent1">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10000"/>
                  </a:ext>
                </a:extLst>
              </a:tr>
              <a:tr h="824842">
                <a:tc rowSpan="2">
                  <a:txBody>
                    <a:bodyPr/>
                    <a:lstStyle/>
                    <a:p>
                      <a:pPr>
                        <a:lnSpc>
                          <a:spcPct val="115000"/>
                        </a:lnSpc>
                        <a:spcAft>
                          <a:spcPts val="0"/>
                        </a:spcAft>
                      </a:pPr>
                      <a:r>
                        <a:rPr lang="en-US" sz="1000" spc="15" dirty="0">
                          <a:effectLst/>
                          <a:latin typeface="Cambria" panose="02040503050406030204" pitchFamily="18" charset="0"/>
                          <a:ea typeface="Times New Roman" panose="02020603050405020304" pitchFamily="18" charset="0"/>
                          <a:cs typeface="Times New Roman" panose="02020603050405020304" pitchFamily="18" charset="0"/>
                        </a:rPr>
                        <a:t>I</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m</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p</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e</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r</a:t>
                      </a:r>
                      <a:r>
                        <a:rPr lang="en-US" sz="1000" spc="-10" dirty="0">
                          <a:effectLst/>
                          <a:latin typeface="Cambria" panose="02040503050406030204" pitchFamily="18" charset="0"/>
                          <a:ea typeface="Times New Roman" panose="02020603050405020304" pitchFamily="18" charset="0"/>
                          <a:cs typeface="Times New Roman" panose="02020603050405020304" pitchFamily="18" charset="0"/>
                        </a:rPr>
                        <a:t>f</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e</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c</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t De</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c</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i</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s</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i</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on</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15000"/>
                        </a:lnSpc>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Russell S.,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Norvig</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P. Artificial intelligence- a modern approach (2ed,PH,2003)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15000"/>
                        </a:lnSpc>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15000"/>
                        </a:lnSpc>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171-173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nSpc>
                          <a:spcPct val="115000"/>
                        </a:lnSpc>
                        <a:spcAft>
                          <a:spcPts val="0"/>
                        </a:spcAft>
                      </a:pPr>
                      <a:r>
                        <a:rPr lang="en-US" sz="80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https://www.google.co.in/url?sa=t&amp;rct=j&amp;q=&amp;esrc=s&amp;source=web&amp;cd=1&amp;cad=rja&amp;uact=8&amp;ved=0ahUKEwjgpsaLyu_XAhWG4iYKHSYSCoEQFggrMAA&amp;url=http%3A%2F%2Fweb.cecs.pdx.edu%2F~mperkows%2FCLASS_479%2F2017_ZZ_00%2F02__GOOD_Russel%3DNorvig%3DArtificial%2520Intelligence%2520A%2520Modern%2520Approach%2520(3rd%2520Edition).pdf&amp;usg=AOvVaw29pYJLt7AUiY08MWrTSMX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10001"/>
                  </a:ext>
                </a:extLst>
              </a:tr>
              <a:tr h="824842">
                <a:tc vMerge="1">
                  <a:txBody>
                    <a:bodyPr/>
                    <a:lstStyle/>
                    <a:p>
                      <a:endParaRPr lang="en-IN"/>
                    </a:p>
                  </a:txBody>
                  <a:tcPr/>
                </a:tc>
                <a:tc>
                  <a:txBody>
                    <a:bodyPr/>
                    <a:lstStyle/>
                    <a:p>
                      <a:pPr>
                        <a:lnSpc>
                          <a:spcPct val="115000"/>
                        </a:lnSpc>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Decision theory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With imperfect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Information by Rafik A Aliev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Oleg H Huseynov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15000"/>
                        </a:lnSpc>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15000"/>
                        </a:lnSpc>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nSpc>
                          <a:spcPct val="115000"/>
                        </a:lnSpc>
                        <a:spcAft>
                          <a:spcPts val="0"/>
                        </a:spcAft>
                      </a:pPr>
                      <a:r>
                        <a:rPr lang="en-US" sz="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http://bok.org/s/?q=Decision+Theory+with+Imperfect+Information+Kindle+Edition+by+Rafik+A+Aliev+%28Author%29%2C%E2%80%8E+Oleg+H+Huseynov+&amp;yearFrom=&amp;yearTo=&amp;language=&amp;extension=&amp;t=0</a:t>
                      </a:r>
                      <a:r>
                        <a:rPr lang="en-US" sz="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10002"/>
                  </a:ext>
                </a:extLst>
              </a:tr>
            </a:tbl>
          </a:graphicData>
        </a:graphic>
      </p:graphicFrame>
      <p:pic>
        <p:nvPicPr>
          <p:cNvPr id="11" name="Picture 10"/>
          <p:cNvPicPr>
            <a:picLocks noChangeAspect="1"/>
          </p:cNvPicPr>
          <p:nvPr/>
        </p:nvPicPr>
        <p:blipFill>
          <a:blip r:embed="rId5"/>
          <a:stretch>
            <a:fillRect/>
          </a:stretch>
        </p:blipFill>
        <p:spPr>
          <a:xfrm>
            <a:off x="5805573" y="1298144"/>
            <a:ext cx="1048179" cy="627031"/>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649985903"/>
              </p:ext>
            </p:extLst>
          </p:nvPr>
        </p:nvGraphicFramePr>
        <p:xfrm>
          <a:off x="1433284" y="4188961"/>
          <a:ext cx="10553306" cy="1396830"/>
        </p:xfrm>
        <a:graphic>
          <a:graphicData uri="http://schemas.openxmlformats.org/drawingml/2006/table">
            <a:tbl>
              <a:tblPr firstRow="1" bandRow="1">
                <a:tableStyleId>{5940675A-B579-460E-94D1-54222C63F5DA}</a:tableStyleId>
              </a:tblPr>
              <a:tblGrid>
                <a:gridCol w="2303829">
                  <a:extLst>
                    <a:ext uri="{9D8B030D-6E8A-4147-A177-3AD203B41FA5}">
                      <a16:colId xmlns="" xmlns:a16="http://schemas.microsoft.com/office/drawing/2014/main" val="20000"/>
                    </a:ext>
                  </a:extLst>
                </a:gridCol>
                <a:gridCol w="3677478">
                  <a:extLst>
                    <a:ext uri="{9D8B030D-6E8A-4147-A177-3AD203B41FA5}">
                      <a16:colId xmlns="" xmlns:a16="http://schemas.microsoft.com/office/drawing/2014/main" val="20001"/>
                    </a:ext>
                  </a:extLst>
                </a:gridCol>
                <a:gridCol w="4571999">
                  <a:extLst>
                    <a:ext uri="{9D8B030D-6E8A-4147-A177-3AD203B41FA5}">
                      <a16:colId xmlns="" xmlns:a16="http://schemas.microsoft.com/office/drawing/2014/main" val="20002"/>
                    </a:ext>
                  </a:extLst>
                </a:gridCol>
              </a:tblGrid>
              <a:tr h="755735">
                <a:tc gridSpan="3">
                  <a:txBody>
                    <a:bodyPr/>
                    <a:lstStyle/>
                    <a:p>
                      <a:endParaRPr lang="en-IN" dirty="0"/>
                    </a:p>
                  </a:txBody>
                  <a:tcPr>
                    <a:solidFill>
                      <a:schemeClr val="accent1">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10000"/>
                  </a:ext>
                </a:extLst>
              </a:tr>
              <a:tr h="641095">
                <a:tc>
                  <a:txBody>
                    <a:bodyPr/>
                    <a:lstStyle/>
                    <a:p>
                      <a:pPr algn="ctr">
                        <a:lnSpc>
                          <a:spcPct val="115000"/>
                        </a:lnSpc>
                        <a:spcAft>
                          <a:spcPts val="0"/>
                        </a:spcAft>
                      </a:pPr>
                      <a:endParaRPr lang="en-US" sz="1000" spc="15" dirty="0" smtClean="0">
                        <a:effectLst/>
                        <a:latin typeface="Cambria" panose="02040503050406030204" pitchFamily="18" charset="0"/>
                        <a:ea typeface="Times New Roman" panose="02020603050405020304" pitchFamily="18" charset="0"/>
                        <a:cs typeface="Times New Roman" panose="02020603050405020304" pitchFamily="18" charset="0"/>
                      </a:endParaRPr>
                    </a:p>
                    <a:p>
                      <a:pPr algn="ctr">
                        <a:lnSpc>
                          <a:spcPct val="115000"/>
                        </a:lnSpc>
                        <a:spcAft>
                          <a:spcPts val="0"/>
                        </a:spcAft>
                      </a:pPr>
                      <a:r>
                        <a:rPr lang="en-US" sz="1000" spc="15" dirty="0" smtClean="0">
                          <a:effectLst/>
                          <a:latin typeface="Cambria" panose="02040503050406030204" pitchFamily="18" charset="0"/>
                          <a:ea typeface="Times New Roman" panose="02020603050405020304" pitchFamily="18" charset="0"/>
                          <a:cs typeface="Times New Roman" panose="02020603050405020304" pitchFamily="18" charset="0"/>
                        </a:rPr>
                        <a:t>I</a:t>
                      </a:r>
                      <a:r>
                        <a:rPr lang="en-US" sz="1000" spc="-5" dirty="0" smtClean="0">
                          <a:effectLst/>
                          <a:latin typeface="Cambria" panose="02040503050406030204" pitchFamily="18" charset="0"/>
                          <a:ea typeface="Times New Roman" panose="02020603050405020304" pitchFamily="18" charset="0"/>
                          <a:cs typeface="Times New Roman" panose="02020603050405020304" pitchFamily="18" charset="0"/>
                        </a:rPr>
                        <a:t>m</a:t>
                      </a:r>
                      <a:r>
                        <a:rPr lang="en-US" sz="1000" spc="5" dirty="0" smtClean="0">
                          <a:effectLst/>
                          <a:latin typeface="Cambria" panose="02040503050406030204" pitchFamily="18" charset="0"/>
                          <a:ea typeface="Times New Roman" panose="02020603050405020304" pitchFamily="18" charset="0"/>
                          <a:cs typeface="Times New Roman" panose="02020603050405020304" pitchFamily="18" charset="0"/>
                        </a:rPr>
                        <a:t>p</a:t>
                      </a:r>
                      <a:r>
                        <a:rPr lang="en-US" sz="1000" dirty="0" smtClean="0">
                          <a:effectLst/>
                          <a:latin typeface="Cambria" panose="02040503050406030204" pitchFamily="18" charset="0"/>
                          <a:ea typeface="Times New Roman" panose="02020603050405020304" pitchFamily="18" charset="0"/>
                          <a:cs typeface="Times New Roman" panose="02020603050405020304" pitchFamily="18" charset="0"/>
                        </a:rPr>
                        <a:t>e</a:t>
                      </a:r>
                      <a:r>
                        <a:rPr lang="en-US" sz="1000" spc="5" dirty="0" smtClean="0">
                          <a:effectLst/>
                          <a:latin typeface="Cambria" panose="02040503050406030204" pitchFamily="18" charset="0"/>
                          <a:ea typeface="Times New Roman" panose="02020603050405020304" pitchFamily="18" charset="0"/>
                          <a:cs typeface="Times New Roman" panose="02020603050405020304" pitchFamily="18" charset="0"/>
                        </a:rPr>
                        <a:t>r</a:t>
                      </a:r>
                      <a:r>
                        <a:rPr lang="en-US" sz="1000" spc="-10" dirty="0" smtClean="0">
                          <a:effectLst/>
                          <a:latin typeface="Cambria" panose="02040503050406030204" pitchFamily="18" charset="0"/>
                          <a:ea typeface="Times New Roman" panose="02020603050405020304" pitchFamily="18" charset="0"/>
                          <a:cs typeface="Times New Roman" panose="02020603050405020304" pitchFamily="18" charset="0"/>
                        </a:rPr>
                        <a:t>f</a:t>
                      </a:r>
                      <a:r>
                        <a:rPr lang="en-US" sz="1000" dirty="0" smtClean="0">
                          <a:effectLst/>
                          <a:latin typeface="Cambria" panose="02040503050406030204" pitchFamily="18" charset="0"/>
                          <a:ea typeface="Times New Roman" panose="02020603050405020304" pitchFamily="18" charset="0"/>
                          <a:cs typeface="Times New Roman" panose="02020603050405020304" pitchFamily="18" charset="0"/>
                        </a:rPr>
                        <a:t>e</a:t>
                      </a:r>
                      <a:r>
                        <a:rPr lang="en-US" sz="1000" spc="5" dirty="0" smtClean="0">
                          <a:effectLst/>
                          <a:latin typeface="Cambria" panose="02040503050406030204" pitchFamily="18" charset="0"/>
                          <a:ea typeface="Times New Roman" panose="02020603050405020304" pitchFamily="18" charset="0"/>
                          <a:cs typeface="Times New Roman" panose="02020603050405020304" pitchFamily="18" charset="0"/>
                        </a:rPr>
                        <a:t>c</a:t>
                      </a:r>
                      <a:r>
                        <a:rPr lang="en-US" sz="1000" dirty="0" smtClean="0">
                          <a:effectLst/>
                          <a:latin typeface="Cambria" panose="02040503050406030204" pitchFamily="18" charset="0"/>
                          <a:ea typeface="Times New Roman" panose="02020603050405020304" pitchFamily="18" charset="0"/>
                          <a:cs typeface="Times New Roman" panose="02020603050405020304" pitchFamily="18" charset="0"/>
                        </a:rPr>
                        <a:t>t </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De</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c</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i</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s</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i</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on</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lvl="0" indent="0" algn="ctr">
                        <a:lnSpc>
                          <a:spcPct val="115000"/>
                        </a:lnSpc>
                        <a:spcAft>
                          <a:spcPts val="0"/>
                        </a:spcAft>
                        <a:buFont typeface="+mj-lt"/>
                        <a:buNone/>
                      </a:pPr>
                      <a:endParaRPr lang="en-US" sz="1200" b="1" u="sng" dirty="0" smtClean="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6"/>
                      </a:endParaRPr>
                    </a:p>
                    <a:p>
                      <a:pPr marL="0" lvl="0" indent="0" algn="ctr">
                        <a:lnSpc>
                          <a:spcPct val="115000"/>
                        </a:lnSpc>
                        <a:spcAft>
                          <a:spcPts val="0"/>
                        </a:spcAft>
                        <a:buFont typeface="+mj-lt"/>
                        <a:buNone/>
                      </a:pPr>
                      <a:r>
                        <a:rPr lang="en-US" sz="1200" b="1" u="sng" dirty="0" smtClean="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a:t>
                      </a:r>
                      <a:r>
                        <a:rPr lang="en-US" sz="12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6"/>
                        </a:rPr>
                        <a:t>://www.youtube.com/watch?v=w90x9VGQXQI</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lvl="0" indent="0" algn="ctr">
                        <a:lnSpc>
                          <a:spcPct val="115000"/>
                        </a:lnSpc>
                        <a:spcAft>
                          <a:spcPts val="0"/>
                        </a:spcAft>
                        <a:buFont typeface="+mj-lt"/>
                        <a:buNone/>
                      </a:pPr>
                      <a:endParaRPr lang="en-US" sz="1050" dirty="0" smtClean="0">
                        <a:solidFill>
                          <a:srgbClr val="111111"/>
                        </a:solidFill>
                        <a:effectLst/>
                        <a:latin typeface="Arial" panose="020B0604020202020204" pitchFamily="34" charset="0"/>
                        <a:ea typeface="Calibri" panose="020F0502020204030204" pitchFamily="34" charset="0"/>
                        <a:cs typeface="Times New Roman" panose="02020603050405020304" pitchFamily="18" charset="0"/>
                      </a:endParaRPr>
                    </a:p>
                    <a:p>
                      <a:pPr marL="0" lvl="0" indent="0" algn="ctr">
                        <a:lnSpc>
                          <a:spcPct val="115000"/>
                        </a:lnSpc>
                        <a:spcAft>
                          <a:spcPts val="0"/>
                        </a:spcAft>
                        <a:buFont typeface="+mj-lt"/>
                        <a:buNone/>
                      </a:pPr>
                      <a:r>
                        <a:rPr lang="en-US" sz="1050" dirty="0" smtClean="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Explains </a:t>
                      </a:r>
                      <a:r>
                        <a:rPr lang="en-US" sz="105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what algorithms did game use and how do they </a:t>
                      </a:r>
                      <a:r>
                        <a:rPr lang="en-US" sz="1050" dirty="0" smtClean="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work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10001"/>
                  </a:ext>
                </a:extLst>
              </a:tr>
            </a:tbl>
          </a:graphicData>
        </a:graphic>
      </p:graphicFrame>
      <p:pic>
        <p:nvPicPr>
          <p:cNvPr id="6" name="Picture 5"/>
          <p:cNvPicPr>
            <a:picLocks noChangeAspect="1"/>
          </p:cNvPicPr>
          <p:nvPr/>
        </p:nvPicPr>
        <p:blipFill>
          <a:blip r:embed="rId7"/>
          <a:stretch>
            <a:fillRect/>
          </a:stretch>
        </p:blipFill>
        <p:spPr>
          <a:xfrm>
            <a:off x="5996644" y="4276124"/>
            <a:ext cx="713294" cy="615749"/>
          </a:xfrm>
          <a:prstGeom prst="rect">
            <a:avLst/>
          </a:prstGeom>
        </p:spPr>
      </p:pic>
    </p:spTree>
    <p:custDataLst>
      <p:tags r:id="rId1"/>
    </p:custDataLst>
    <p:extLst>
      <p:ext uri="{BB962C8B-B14F-4D97-AF65-F5344CB8AC3E}">
        <p14:creationId xmlns:p14="http://schemas.microsoft.com/office/powerpoint/2010/main" val="29556454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23</a:t>
            </a:fld>
            <a:endParaRPr lang="en-IN" dirty="0"/>
          </a:p>
        </p:txBody>
      </p:sp>
      <p:sp>
        <p:nvSpPr>
          <p:cNvPr id="3" name="Rectangle 2"/>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5" name="Rectangle 4"/>
          <p:cNvSpPr/>
          <p:nvPr/>
        </p:nvSpPr>
        <p:spPr>
          <a:xfrm>
            <a:off x="207034" y="1159821"/>
            <a:ext cx="11816467" cy="4801314"/>
          </a:xfrm>
          <a:prstGeom prst="rect">
            <a:avLst/>
          </a:prstGeom>
        </p:spPr>
        <p:txBody>
          <a:bodyPr wrap="square">
            <a:spAutoFit/>
          </a:bodyPr>
          <a:lstStyle/>
          <a:p>
            <a:pPr marL="360000" lvl="4"/>
            <a:r>
              <a:rPr lang="en-IN" sz="2400" b="1" dirty="0"/>
              <a:t>Min Max Search Strategy</a:t>
            </a:r>
          </a:p>
          <a:p>
            <a:pPr marL="360000" lvl="4"/>
            <a:endParaRPr lang="en-US" b="1" dirty="0" smtClean="0"/>
          </a:p>
          <a:p>
            <a:pPr marL="1080000" lvl="6" indent="-360000">
              <a:buFont typeface="+mj-lt"/>
              <a:buAutoNum type="arabicPeriod"/>
            </a:pPr>
            <a:r>
              <a:rPr lang="en-IN" sz="2000" b="1" dirty="0" err="1"/>
              <a:t>MiniMax</a:t>
            </a:r>
            <a:r>
              <a:rPr lang="en-IN" sz="2000" b="1" dirty="0"/>
              <a:t> rule: </a:t>
            </a:r>
            <a:r>
              <a:rPr lang="en-IN" sz="2000" dirty="0"/>
              <a:t>Decision Making in Multi-agent Systems Perfect play for deterministic, perfect-information </a:t>
            </a:r>
            <a:r>
              <a:rPr lang="en-IN" sz="2000" dirty="0" smtClean="0"/>
              <a:t>games</a:t>
            </a:r>
            <a:endParaRPr lang="en-IN" sz="2000" dirty="0"/>
          </a:p>
          <a:p>
            <a:pPr marL="1080000" lvl="6" indent="-360000">
              <a:buFont typeface="+mj-lt"/>
              <a:buAutoNum type="arabicPeriod"/>
            </a:pPr>
            <a:endParaRPr lang="en-IN" sz="2000" dirty="0"/>
          </a:p>
          <a:p>
            <a:pPr marL="1080000" lvl="6" indent="-360000">
              <a:buFont typeface="+mj-lt"/>
              <a:buAutoNum type="arabicPeriod"/>
            </a:pPr>
            <a:r>
              <a:rPr lang="en-IN" sz="2000" b="1" dirty="0"/>
              <a:t>Idea: </a:t>
            </a:r>
            <a:r>
              <a:rPr lang="en-IN" sz="2000" dirty="0"/>
              <a:t>make the move for player MAX which has the most benefit assuming that MIN makes the best move for MIN in response</a:t>
            </a:r>
          </a:p>
          <a:p>
            <a:pPr marL="1080000" lvl="6" indent="-360000">
              <a:buFont typeface="+mj-lt"/>
              <a:buAutoNum type="arabicPeriod"/>
            </a:pPr>
            <a:endParaRPr lang="en-IN" sz="2000" dirty="0"/>
          </a:p>
          <a:p>
            <a:pPr marL="1080000" lvl="6" indent="-360000">
              <a:buFont typeface="+mj-lt"/>
              <a:buAutoNum type="arabicPeriod"/>
            </a:pPr>
            <a:r>
              <a:rPr lang="en-IN" sz="2000" b="1" dirty="0"/>
              <a:t>This is computed by a recursive </a:t>
            </a:r>
            <a:r>
              <a:rPr lang="en-IN" sz="2000" b="1" dirty="0" smtClean="0"/>
              <a:t>process</a:t>
            </a:r>
          </a:p>
          <a:p>
            <a:pPr marL="1080000" lvl="6" indent="-360000">
              <a:buFont typeface="+mj-lt"/>
              <a:buAutoNum type="arabicPeriod"/>
            </a:pPr>
            <a:endParaRPr lang="en-IN" sz="800" b="1" dirty="0"/>
          </a:p>
          <a:p>
            <a:pPr marL="1537200" lvl="7" indent="-360000">
              <a:buFont typeface="Arial" panose="020B0604020202020204" pitchFamily="34" charset="0"/>
              <a:buChar char="•"/>
            </a:pPr>
            <a:r>
              <a:rPr lang="en-IN" sz="2000" dirty="0"/>
              <a:t>The backed-up value of each node in the tree is determined by the values of its </a:t>
            </a:r>
            <a:r>
              <a:rPr lang="en-IN" sz="2000" dirty="0" smtClean="0"/>
              <a:t>children</a:t>
            </a:r>
          </a:p>
          <a:p>
            <a:pPr marL="1537200" lvl="7" indent="-360000">
              <a:buFont typeface="Arial" panose="020B0604020202020204" pitchFamily="34" charset="0"/>
              <a:buChar char="•"/>
            </a:pPr>
            <a:endParaRPr lang="en-IN" sz="800" dirty="0"/>
          </a:p>
          <a:p>
            <a:pPr marL="1537200" lvl="7" indent="-360000">
              <a:buFont typeface="Arial" panose="020B0604020202020204" pitchFamily="34" charset="0"/>
              <a:buChar char="•"/>
            </a:pPr>
            <a:r>
              <a:rPr lang="en-IN" sz="2000" dirty="0"/>
              <a:t>For a MAX node, the backed-up value is the maximum of the values of its children (i.e. the best for MAX</a:t>
            </a:r>
            <a:r>
              <a:rPr lang="en-IN" sz="2000" dirty="0" smtClean="0"/>
              <a:t>)</a:t>
            </a:r>
          </a:p>
          <a:p>
            <a:pPr marL="1537200" lvl="7" indent="-360000">
              <a:buFont typeface="Arial" panose="020B0604020202020204" pitchFamily="34" charset="0"/>
              <a:buChar char="•"/>
            </a:pPr>
            <a:endParaRPr lang="en-IN" sz="800" dirty="0"/>
          </a:p>
          <a:p>
            <a:pPr marL="1537200" lvl="7" indent="-360000">
              <a:buFont typeface="Arial" panose="020B0604020202020204" pitchFamily="34" charset="0"/>
              <a:buChar char="•"/>
            </a:pPr>
            <a:r>
              <a:rPr lang="en-IN" sz="2000" dirty="0"/>
              <a:t>For a MIN node, the backed-up value is the minimum of the values of its children (i.e. the best for MIN</a:t>
            </a:r>
            <a:r>
              <a:rPr lang="en-IN" sz="2000" dirty="0" smtClean="0"/>
              <a:t>)</a:t>
            </a:r>
          </a:p>
        </p:txBody>
      </p:sp>
    </p:spTree>
    <p:custDataLst>
      <p:tags r:id="rId1"/>
    </p:custDataLst>
    <p:extLst>
      <p:ext uri="{BB962C8B-B14F-4D97-AF65-F5344CB8AC3E}">
        <p14:creationId xmlns:p14="http://schemas.microsoft.com/office/powerpoint/2010/main" val="1606108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24</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159821"/>
            <a:ext cx="11816467" cy="4278094"/>
          </a:xfrm>
          <a:prstGeom prst="rect">
            <a:avLst/>
          </a:prstGeom>
        </p:spPr>
        <p:txBody>
          <a:bodyPr wrap="square">
            <a:spAutoFit/>
          </a:bodyPr>
          <a:lstStyle/>
          <a:p>
            <a:pPr marL="360000" lvl="4"/>
            <a:r>
              <a:rPr lang="en-IN" sz="2400" b="1" dirty="0"/>
              <a:t>Minimax Procedure</a:t>
            </a:r>
          </a:p>
          <a:p>
            <a:pPr marL="360000" lvl="4"/>
            <a:endParaRPr lang="en-US" b="1" dirty="0" smtClean="0"/>
          </a:p>
          <a:p>
            <a:pPr marL="720000" lvl="6"/>
            <a:r>
              <a:rPr lang="en-IN" sz="2000" b="1" dirty="0"/>
              <a:t>Consider a 2-ply (two step) game:</a:t>
            </a:r>
          </a:p>
          <a:p>
            <a:pPr marL="1080000" lvl="6" indent="-360000">
              <a:buFont typeface="+mj-lt"/>
              <a:buAutoNum type="arabicPeriod"/>
            </a:pPr>
            <a:endParaRPr lang="en-IN" sz="2000" dirty="0"/>
          </a:p>
          <a:p>
            <a:pPr marL="1177200" lvl="7"/>
            <a:r>
              <a:rPr lang="en-IN" sz="2000" dirty="0"/>
              <a:t>Max want’s largest outcome --- Min want’s </a:t>
            </a:r>
            <a:r>
              <a:rPr lang="en-IN" sz="2000" dirty="0" smtClean="0"/>
              <a:t>smallest</a:t>
            </a:r>
            <a:endParaRPr lang="en-IN" sz="2000" dirty="0"/>
          </a:p>
          <a:p>
            <a:pPr marL="1080000" lvl="6" indent="-360000">
              <a:buFont typeface="+mj-lt"/>
              <a:buAutoNum type="arabicPeriod"/>
            </a:pPr>
            <a:endParaRPr lang="en-IN" sz="1000" dirty="0"/>
          </a:p>
          <a:p>
            <a:pPr marL="1977300" lvl="8" indent="-342900">
              <a:lnSpc>
                <a:spcPct val="150000"/>
              </a:lnSpc>
              <a:buFont typeface="Arial" panose="020B0604020202020204" pitchFamily="34" charset="0"/>
              <a:buChar char="•"/>
            </a:pPr>
            <a:r>
              <a:rPr lang="en-IN" sz="2000" dirty="0" smtClean="0"/>
              <a:t>Start </a:t>
            </a:r>
            <a:r>
              <a:rPr lang="en-IN" sz="2000" dirty="0"/>
              <a:t>with the current position as a MAX </a:t>
            </a:r>
            <a:r>
              <a:rPr lang="en-IN" sz="2000" dirty="0" smtClean="0"/>
              <a:t>node</a:t>
            </a:r>
            <a:endParaRPr lang="en-IN" sz="2000" dirty="0"/>
          </a:p>
          <a:p>
            <a:pPr marL="1977300" lvl="8" indent="-342900">
              <a:lnSpc>
                <a:spcPct val="150000"/>
              </a:lnSpc>
              <a:buFont typeface="Arial" panose="020B0604020202020204" pitchFamily="34" charset="0"/>
              <a:buChar char="•"/>
            </a:pPr>
            <a:r>
              <a:rPr lang="en-IN" sz="2000" dirty="0" smtClean="0"/>
              <a:t>Expand </a:t>
            </a:r>
            <a:r>
              <a:rPr lang="en-IN" sz="2000" dirty="0"/>
              <a:t>the game tree a fixed number of ply (half-moves</a:t>
            </a:r>
            <a:r>
              <a:rPr lang="en-IN" sz="2000" dirty="0" smtClean="0"/>
              <a:t>)</a:t>
            </a:r>
            <a:endParaRPr lang="en-IN" sz="2000" dirty="0"/>
          </a:p>
          <a:p>
            <a:pPr marL="1977300" lvl="8" indent="-342900">
              <a:lnSpc>
                <a:spcPct val="150000"/>
              </a:lnSpc>
              <a:buFont typeface="Arial" panose="020B0604020202020204" pitchFamily="34" charset="0"/>
              <a:buChar char="•"/>
            </a:pPr>
            <a:r>
              <a:rPr lang="en-IN" sz="2000" dirty="0" smtClean="0"/>
              <a:t>Apply </a:t>
            </a:r>
            <a:r>
              <a:rPr lang="en-IN" sz="2000" dirty="0"/>
              <a:t>the evaluation function to the leaf </a:t>
            </a:r>
            <a:r>
              <a:rPr lang="en-IN" sz="2000" dirty="0" smtClean="0"/>
              <a:t>positions</a:t>
            </a:r>
            <a:endParaRPr lang="en-IN" sz="2000" dirty="0"/>
          </a:p>
          <a:p>
            <a:pPr marL="1977300" lvl="8" indent="-342900">
              <a:lnSpc>
                <a:spcPct val="150000"/>
              </a:lnSpc>
              <a:buFont typeface="Arial" panose="020B0604020202020204" pitchFamily="34" charset="0"/>
              <a:buChar char="•"/>
            </a:pPr>
            <a:r>
              <a:rPr lang="en-IN" sz="2000" dirty="0" smtClean="0"/>
              <a:t>Calculate </a:t>
            </a:r>
            <a:r>
              <a:rPr lang="en-IN" sz="2000" dirty="0"/>
              <a:t>back-up up values </a:t>
            </a:r>
            <a:r>
              <a:rPr lang="en-IN" sz="2000" dirty="0" smtClean="0"/>
              <a:t>bottom-up</a:t>
            </a:r>
            <a:endParaRPr lang="en-IN" sz="2000" dirty="0"/>
          </a:p>
          <a:p>
            <a:pPr marL="1977300" lvl="8" indent="-342900">
              <a:lnSpc>
                <a:spcPct val="150000"/>
              </a:lnSpc>
              <a:buFont typeface="Arial" panose="020B0604020202020204" pitchFamily="34" charset="0"/>
              <a:buChar char="•"/>
            </a:pPr>
            <a:r>
              <a:rPr lang="en-IN" sz="2000" dirty="0" smtClean="0"/>
              <a:t>Pick </a:t>
            </a:r>
            <a:r>
              <a:rPr lang="en-IN" sz="2000" dirty="0"/>
              <a:t>the move which was chosen to give the MAX value at the root</a:t>
            </a:r>
          </a:p>
        </p:txBody>
      </p:sp>
    </p:spTree>
    <p:custDataLst>
      <p:tags r:id="rId1"/>
    </p:custDataLst>
    <p:extLst>
      <p:ext uri="{BB962C8B-B14F-4D97-AF65-F5344CB8AC3E}">
        <p14:creationId xmlns:p14="http://schemas.microsoft.com/office/powerpoint/2010/main" val="2245697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25</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1007" y="1894267"/>
            <a:ext cx="7772400" cy="3719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035291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26</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159821"/>
            <a:ext cx="11835441" cy="5047536"/>
          </a:xfrm>
          <a:prstGeom prst="rect">
            <a:avLst/>
          </a:prstGeom>
        </p:spPr>
        <p:txBody>
          <a:bodyPr wrap="square">
            <a:spAutoFit/>
          </a:bodyPr>
          <a:lstStyle/>
          <a:p>
            <a:pPr marL="360000" lvl="4"/>
            <a:r>
              <a:rPr lang="en-IN" sz="2400" b="1" dirty="0"/>
              <a:t>Min Max – Overview</a:t>
            </a:r>
          </a:p>
          <a:p>
            <a:pPr marL="360000" lvl="4"/>
            <a:endParaRPr lang="en-US" b="1" dirty="0" smtClean="0"/>
          </a:p>
          <a:p>
            <a:pPr marL="720000" lvl="6"/>
            <a:r>
              <a:rPr lang="en-IN" sz="2000" dirty="0"/>
              <a:t>Min-Max the heart of almost every computer board game Applies to games where</a:t>
            </a:r>
            <a:r>
              <a:rPr lang="en-IN" sz="2000" dirty="0" smtClean="0"/>
              <a:t>:</a:t>
            </a:r>
          </a:p>
          <a:p>
            <a:pPr marL="1080000" lvl="6" indent="-360000">
              <a:buFont typeface="+mj-lt"/>
              <a:buAutoNum type="arabicPeriod"/>
            </a:pPr>
            <a:endParaRPr lang="en-IN" sz="1000" dirty="0"/>
          </a:p>
          <a:p>
            <a:pPr marL="1537200" lvl="7" indent="-360000">
              <a:buFont typeface="Arial" panose="020B0604020202020204" pitchFamily="34" charset="0"/>
              <a:buChar char="•"/>
            </a:pPr>
            <a:r>
              <a:rPr lang="en-IN" sz="2000" dirty="0"/>
              <a:t>Players take turns</a:t>
            </a:r>
          </a:p>
          <a:p>
            <a:pPr marL="1537200" lvl="7" indent="-360000">
              <a:buFont typeface="Arial" panose="020B0604020202020204" pitchFamily="34" charset="0"/>
              <a:buChar char="•"/>
            </a:pPr>
            <a:endParaRPr lang="en-IN" sz="1000" dirty="0"/>
          </a:p>
          <a:p>
            <a:pPr marL="1537200" lvl="7" indent="-360000">
              <a:buFont typeface="Arial" panose="020B0604020202020204" pitchFamily="34" charset="0"/>
              <a:buChar char="•"/>
            </a:pPr>
            <a:r>
              <a:rPr lang="en-IN" sz="2000" dirty="0"/>
              <a:t>Underlying </a:t>
            </a:r>
            <a:r>
              <a:rPr lang="en-IN" sz="2000" dirty="0" smtClean="0"/>
              <a:t>assumption</a:t>
            </a:r>
          </a:p>
          <a:p>
            <a:pPr marL="1537200" lvl="7" indent="-360000">
              <a:buFont typeface="Arial" panose="020B0604020202020204" pitchFamily="34" charset="0"/>
              <a:buChar char="•"/>
            </a:pPr>
            <a:endParaRPr lang="en-IN" sz="1000" dirty="0"/>
          </a:p>
          <a:p>
            <a:pPr marL="1994400" lvl="8" indent="-360000">
              <a:buFont typeface="Courier New" panose="02070309020205020404" pitchFamily="49" charset="0"/>
              <a:buChar char="o"/>
            </a:pPr>
            <a:r>
              <a:rPr lang="en-IN" sz="2000" dirty="0"/>
              <a:t>Opponent acts rationally</a:t>
            </a:r>
          </a:p>
          <a:p>
            <a:pPr marL="1537200" lvl="7" indent="-360000">
              <a:buFont typeface="Arial" panose="020B0604020202020204" pitchFamily="34" charset="0"/>
              <a:buChar char="•"/>
            </a:pPr>
            <a:endParaRPr lang="en-IN" sz="2000" dirty="0"/>
          </a:p>
          <a:p>
            <a:pPr marL="1537200" lvl="7" indent="-360000">
              <a:buFont typeface="Arial" panose="020B0604020202020204" pitchFamily="34" charset="0"/>
              <a:buChar char="•"/>
            </a:pPr>
            <a:r>
              <a:rPr lang="en-IN" sz="2000" dirty="0"/>
              <a:t>Have perfect </a:t>
            </a:r>
            <a:r>
              <a:rPr lang="en-IN" sz="2000" dirty="0" smtClean="0"/>
              <a:t>information</a:t>
            </a:r>
          </a:p>
          <a:p>
            <a:pPr marL="1537200" lvl="7" indent="-360000">
              <a:buFont typeface="Arial" panose="020B0604020202020204" pitchFamily="34" charset="0"/>
              <a:buChar char="•"/>
            </a:pPr>
            <a:endParaRPr lang="en-IN" sz="1000" dirty="0"/>
          </a:p>
          <a:p>
            <a:pPr marL="1994400" lvl="8" indent="-360000">
              <a:buFont typeface="Courier New" panose="02070309020205020404" pitchFamily="49" charset="0"/>
              <a:buChar char="o"/>
            </a:pPr>
            <a:r>
              <a:rPr lang="en-IN" sz="2000" dirty="0"/>
              <a:t>Chess, Checkers, Tactics</a:t>
            </a:r>
          </a:p>
          <a:p>
            <a:pPr marL="1537200" lvl="7" indent="-360000">
              <a:buFont typeface="Arial" panose="020B0604020202020204" pitchFamily="34" charset="0"/>
              <a:buChar char="•"/>
            </a:pPr>
            <a:endParaRPr lang="en-IN" sz="2000" dirty="0"/>
          </a:p>
          <a:p>
            <a:pPr marL="1537200" lvl="7" indent="-360000">
              <a:buFont typeface="Arial" panose="020B0604020202020204" pitchFamily="34" charset="0"/>
              <a:buChar char="•"/>
            </a:pPr>
            <a:r>
              <a:rPr lang="en-IN" sz="2000" dirty="0"/>
              <a:t>But can work for games without perfect information or chance </a:t>
            </a:r>
            <a:r>
              <a:rPr lang="en-IN" sz="2000" dirty="0" err="1"/>
              <a:t>e.g</a:t>
            </a:r>
            <a:r>
              <a:rPr lang="en-IN" sz="2000" dirty="0"/>
              <a:t> Poker, Monopoly, Dice</a:t>
            </a:r>
          </a:p>
          <a:p>
            <a:pPr marL="1537200" lvl="7" indent="-360000">
              <a:buFont typeface="Arial" panose="020B0604020202020204" pitchFamily="34" charset="0"/>
              <a:buChar char="•"/>
            </a:pPr>
            <a:endParaRPr lang="en-IN" sz="1000" dirty="0"/>
          </a:p>
          <a:p>
            <a:pPr marL="1537200" lvl="7" indent="-360000">
              <a:buFont typeface="Arial" panose="020B0604020202020204" pitchFamily="34" charset="0"/>
              <a:buChar char="•"/>
            </a:pPr>
            <a:r>
              <a:rPr lang="en-IN" sz="2000" dirty="0"/>
              <a:t>Can work in real-time (</a:t>
            </a:r>
            <a:r>
              <a:rPr lang="en-IN" sz="2000" dirty="0" err="1"/>
              <a:t>i.e</a:t>
            </a:r>
            <a:r>
              <a:rPr lang="en-IN" sz="2000" dirty="0"/>
              <a:t>- not turn based) with timer (iterative deepening, later)</a:t>
            </a:r>
          </a:p>
          <a:p>
            <a:pPr marL="1080000" lvl="6" indent="-360000">
              <a:buFont typeface="+mj-lt"/>
              <a:buAutoNum type="arabicPeriod"/>
            </a:pPr>
            <a:endParaRPr lang="en-IN" sz="2000" dirty="0"/>
          </a:p>
        </p:txBody>
      </p:sp>
    </p:spTree>
    <p:custDataLst>
      <p:tags r:id="rId1"/>
    </p:custDataLst>
    <p:extLst>
      <p:ext uri="{BB962C8B-B14F-4D97-AF65-F5344CB8AC3E}">
        <p14:creationId xmlns:p14="http://schemas.microsoft.com/office/powerpoint/2010/main" val="1549748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27</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082547"/>
            <a:ext cx="11835441" cy="5355312"/>
          </a:xfrm>
          <a:prstGeom prst="rect">
            <a:avLst/>
          </a:prstGeom>
        </p:spPr>
        <p:txBody>
          <a:bodyPr wrap="square">
            <a:spAutoFit/>
          </a:bodyPr>
          <a:lstStyle/>
          <a:p>
            <a:pPr marL="360000" lvl="4"/>
            <a:r>
              <a:rPr lang="en-IN" sz="2400" b="1" dirty="0"/>
              <a:t>Properties Of Minimax</a:t>
            </a:r>
          </a:p>
          <a:p>
            <a:pPr marL="360000" lvl="4"/>
            <a:endParaRPr lang="en-US" b="1" dirty="0" smtClean="0"/>
          </a:p>
          <a:p>
            <a:pPr marL="1177200" lvl="6" indent="-457200">
              <a:buFont typeface="+mj-lt"/>
              <a:buAutoNum type="arabicPeriod"/>
            </a:pPr>
            <a:r>
              <a:rPr lang="en-IN" sz="2000" dirty="0"/>
              <a:t>Complete? Yes (if tree is finite)</a:t>
            </a:r>
          </a:p>
          <a:p>
            <a:pPr marL="1177200" lvl="6" indent="-457200">
              <a:buFont typeface="+mj-lt"/>
              <a:buAutoNum type="arabicPeriod"/>
            </a:pPr>
            <a:endParaRPr lang="en-IN" sz="2000" dirty="0"/>
          </a:p>
          <a:p>
            <a:pPr marL="1177200" lvl="6" indent="-457200">
              <a:buFont typeface="+mj-lt"/>
              <a:buAutoNum type="arabicPeriod"/>
            </a:pPr>
            <a:r>
              <a:rPr lang="en-IN" sz="2000" dirty="0" smtClean="0"/>
              <a:t>Optimal</a:t>
            </a:r>
            <a:r>
              <a:rPr lang="en-IN" sz="2000" dirty="0"/>
              <a:t>? Yes (against an optimal opponent)</a:t>
            </a:r>
          </a:p>
          <a:p>
            <a:pPr marL="1177200" lvl="6" indent="-457200">
              <a:buFont typeface="+mj-lt"/>
              <a:buAutoNum type="arabicPeriod"/>
            </a:pPr>
            <a:endParaRPr lang="en-IN" sz="2000" dirty="0"/>
          </a:p>
          <a:p>
            <a:pPr marL="1177200" lvl="6" indent="-457200">
              <a:buFont typeface="+mj-lt"/>
              <a:buAutoNum type="arabicPeriod"/>
            </a:pPr>
            <a:r>
              <a:rPr lang="en-IN" sz="2000" dirty="0" smtClean="0"/>
              <a:t>Time </a:t>
            </a:r>
            <a:r>
              <a:rPr lang="en-IN" sz="2000" dirty="0"/>
              <a:t>complexity? O(</a:t>
            </a:r>
            <a:r>
              <a:rPr lang="en-IN" sz="2000" dirty="0" err="1"/>
              <a:t>bm</a:t>
            </a:r>
            <a:r>
              <a:rPr lang="en-IN" sz="2000" dirty="0"/>
              <a:t>)</a:t>
            </a:r>
          </a:p>
          <a:p>
            <a:pPr marL="1177200" lvl="6" indent="-457200">
              <a:buFont typeface="+mj-lt"/>
              <a:buAutoNum type="arabicPeriod"/>
            </a:pPr>
            <a:endParaRPr lang="en-IN" sz="2000" dirty="0"/>
          </a:p>
          <a:p>
            <a:pPr marL="1177200" lvl="6" indent="-457200">
              <a:buFont typeface="+mj-lt"/>
              <a:buAutoNum type="arabicPeriod"/>
            </a:pPr>
            <a:r>
              <a:rPr lang="en-IN" sz="2000" dirty="0"/>
              <a:t>Space complexity? O(</a:t>
            </a:r>
            <a:r>
              <a:rPr lang="en-IN" sz="2000" dirty="0" err="1"/>
              <a:t>bm</a:t>
            </a:r>
            <a:r>
              <a:rPr lang="en-IN" sz="2000" dirty="0"/>
              <a:t>) (depth-first exploration)</a:t>
            </a:r>
          </a:p>
          <a:p>
            <a:pPr marL="1177200" lvl="6" indent="-457200">
              <a:buFont typeface="+mj-lt"/>
              <a:buAutoNum type="arabicPeriod"/>
            </a:pPr>
            <a:endParaRPr lang="en-IN" sz="2000" dirty="0"/>
          </a:p>
          <a:p>
            <a:pPr marL="1177200" lvl="6" indent="-457200">
              <a:buFont typeface="+mj-lt"/>
              <a:buAutoNum type="arabicPeriod"/>
            </a:pPr>
            <a:r>
              <a:rPr lang="en-IN" sz="2000" dirty="0"/>
              <a:t>For chess, b ≈ 35, m ≈100 for "reasonable" games exact solution completely </a:t>
            </a:r>
            <a:r>
              <a:rPr lang="en-IN" sz="2000" dirty="0" smtClean="0"/>
              <a:t>infeasible</a:t>
            </a:r>
          </a:p>
          <a:p>
            <a:pPr marL="1177200" lvl="6" indent="-457200">
              <a:buFont typeface="+mj-lt"/>
              <a:buAutoNum type="arabicPeriod"/>
            </a:pPr>
            <a:endParaRPr lang="en-US" sz="2000" dirty="0"/>
          </a:p>
          <a:p>
            <a:pPr marL="1177200" lvl="6" indent="-457200">
              <a:buFont typeface="+mj-lt"/>
              <a:buAutoNum type="arabicPeriod"/>
            </a:pPr>
            <a:r>
              <a:rPr lang="en-IN" sz="2000" dirty="0"/>
              <a:t>The average branching factor for chess is 35. A game may involve 50 moves per player, so the search tree has 35 100 nodes.</a:t>
            </a:r>
          </a:p>
          <a:p>
            <a:pPr marL="1177200" lvl="6" indent="-457200">
              <a:buFont typeface="+mj-lt"/>
              <a:buAutoNum type="arabicPeriod"/>
            </a:pPr>
            <a:endParaRPr lang="en-IN" sz="2000" dirty="0"/>
          </a:p>
          <a:p>
            <a:pPr marL="1177200" lvl="6" indent="-457200">
              <a:buFont typeface="+mj-lt"/>
              <a:buAutoNum type="arabicPeriod"/>
            </a:pPr>
            <a:r>
              <a:rPr lang="en-IN" sz="2000" dirty="0" smtClean="0"/>
              <a:t>Even </a:t>
            </a:r>
            <a:r>
              <a:rPr lang="en-IN" sz="2000" dirty="0"/>
              <a:t>eliminating duplicates, there are 10 40 unique legal states! Assuming successors can be generated in 33 nanoseconds, it would take 10 22 centuries to do an exhaustive search</a:t>
            </a:r>
            <a:r>
              <a:rPr lang="en-IN" sz="2000" dirty="0" smtClean="0"/>
              <a:t>!</a:t>
            </a:r>
            <a:endParaRPr lang="en-IN" sz="2000" dirty="0"/>
          </a:p>
        </p:txBody>
      </p:sp>
    </p:spTree>
    <p:custDataLst>
      <p:tags r:id="rId1"/>
    </p:custDataLst>
    <p:extLst>
      <p:ext uri="{BB962C8B-B14F-4D97-AF65-F5344CB8AC3E}">
        <p14:creationId xmlns:p14="http://schemas.microsoft.com/office/powerpoint/2010/main" val="133432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28</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082547"/>
            <a:ext cx="11835441" cy="4739759"/>
          </a:xfrm>
          <a:prstGeom prst="rect">
            <a:avLst/>
          </a:prstGeom>
        </p:spPr>
        <p:txBody>
          <a:bodyPr wrap="square">
            <a:spAutoFit/>
          </a:bodyPr>
          <a:lstStyle/>
          <a:p>
            <a:pPr marL="360000" lvl="4"/>
            <a:r>
              <a:rPr lang="en-IN" sz="2400" b="1" dirty="0"/>
              <a:t>Game Playing – Bounded Minimax</a:t>
            </a:r>
          </a:p>
          <a:p>
            <a:pPr marL="360000" lvl="4"/>
            <a:endParaRPr lang="en-US" b="1" dirty="0" smtClean="0"/>
          </a:p>
          <a:p>
            <a:pPr marL="1177200" lvl="6" indent="-457200">
              <a:buFont typeface="+mj-lt"/>
              <a:buAutoNum type="arabicPeriod"/>
            </a:pPr>
            <a:r>
              <a:rPr lang="en-IN" sz="2000" dirty="0"/>
              <a:t>For real games, search trees are much bigger and deeper than </a:t>
            </a:r>
            <a:r>
              <a:rPr lang="en-IN" sz="2000" dirty="0" err="1"/>
              <a:t>Nim</a:t>
            </a:r>
            <a:endParaRPr lang="en-IN" sz="2000" dirty="0"/>
          </a:p>
          <a:p>
            <a:pPr marL="1177200" lvl="6" indent="-457200">
              <a:buFont typeface="+mj-lt"/>
              <a:buAutoNum type="arabicPeriod"/>
            </a:pPr>
            <a:endParaRPr lang="en-IN" sz="2000" dirty="0"/>
          </a:p>
          <a:p>
            <a:pPr marL="1177200" lvl="6" indent="-457200">
              <a:buFont typeface="+mj-lt"/>
              <a:buAutoNum type="arabicPeriod"/>
            </a:pPr>
            <a:r>
              <a:rPr lang="en-IN" sz="2000" dirty="0"/>
              <a:t>Cannot possibly evaluate the entire tree</a:t>
            </a:r>
          </a:p>
          <a:p>
            <a:pPr marL="1177200" lvl="6" indent="-457200">
              <a:buFont typeface="+mj-lt"/>
              <a:buAutoNum type="arabicPeriod"/>
            </a:pPr>
            <a:endParaRPr lang="en-IN" sz="2000" dirty="0"/>
          </a:p>
          <a:p>
            <a:pPr marL="1177200" lvl="6" indent="-457200">
              <a:buFont typeface="+mj-lt"/>
              <a:buAutoNum type="arabicPeriod"/>
            </a:pPr>
            <a:r>
              <a:rPr lang="en-IN" sz="2000" dirty="0"/>
              <a:t>Have to put a bound on the depth of the search</a:t>
            </a:r>
          </a:p>
          <a:p>
            <a:pPr marL="1177200" lvl="6" indent="-457200">
              <a:buFont typeface="+mj-lt"/>
              <a:buAutoNum type="arabicPeriod"/>
            </a:pPr>
            <a:endParaRPr lang="en-IN" sz="2000" dirty="0"/>
          </a:p>
          <a:p>
            <a:pPr marL="1177200" lvl="6" indent="-457200">
              <a:buFont typeface="+mj-lt"/>
              <a:buAutoNum type="arabicPeriod"/>
            </a:pPr>
            <a:r>
              <a:rPr lang="en-IN" sz="2000" dirty="0"/>
              <a:t>The terminal states are no longer a definite </a:t>
            </a:r>
            <a:r>
              <a:rPr lang="en-IN" sz="2000" dirty="0" smtClean="0"/>
              <a:t>win/loss</a:t>
            </a:r>
          </a:p>
          <a:p>
            <a:pPr marL="1177200" lvl="6" indent="-457200">
              <a:buFont typeface="+mj-lt"/>
              <a:buAutoNum type="arabicPeriod"/>
            </a:pPr>
            <a:endParaRPr lang="en-IN" sz="2000" dirty="0"/>
          </a:p>
          <a:p>
            <a:pPr marL="2091600" lvl="8" indent="-457200">
              <a:buFont typeface="Arial" panose="020B0604020202020204" pitchFamily="34" charset="0"/>
              <a:buChar char="•"/>
            </a:pPr>
            <a:r>
              <a:rPr lang="en-IN" sz="2000" dirty="0"/>
              <a:t>They are really a definite win/draw/loss but with reasonable computer resources </a:t>
            </a:r>
          </a:p>
          <a:p>
            <a:pPr marL="2091600" lvl="8" indent="-457200">
              <a:buFont typeface="Arial" panose="020B0604020202020204" pitchFamily="34" charset="0"/>
              <a:buChar char="•"/>
            </a:pPr>
            <a:endParaRPr lang="en-IN" sz="1000" dirty="0"/>
          </a:p>
          <a:p>
            <a:pPr marL="2091600" lvl="8" indent="-457200">
              <a:buFont typeface="Arial" panose="020B0604020202020204" pitchFamily="34" charset="0"/>
              <a:buChar char="•"/>
            </a:pPr>
            <a:r>
              <a:rPr lang="en-IN" sz="2000" dirty="0"/>
              <a:t>Cannot determine which Have to heuristically/approximately evaluate the quality of the positions of the states </a:t>
            </a:r>
          </a:p>
          <a:p>
            <a:pPr marL="2091600" lvl="8" indent="-457200">
              <a:buFont typeface="Arial" panose="020B0604020202020204" pitchFamily="34" charset="0"/>
              <a:buChar char="•"/>
            </a:pPr>
            <a:endParaRPr lang="en-IN" sz="1000" dirty="0"/>
          </a:p>
          <a:p>
            <a:pPr marL="2091600" lvl="8" indent="-457200">
              <a:buFont typeface="Arial" panose="020B0604020202020204" pitchFamily="34" charset="0"/>
              <a:buChar char="•"/>
            </a:pPr>
            <a:r>
              <a:rPr lang="en-IN" sz="2000" dirty="0"/>
              <a:t>Evaluation of the utility function is expensive if it is not a clear win or loss</a:t>
            </a:r>
          </a:p>
        </p:txBody>
      </p:sp>
    </p:spTree>
    <p:custDataLst>
      <p:tags r:id="rId1"/>
    </p:custDataLst>
    <p:extLst>
      <p:ext uri="{BB962C8B-B14F-4D97-AF65-F5344CB8AC3E}">
        <p14:creationId xmlns:p14="http://schemas.microsoft.com/office/powerpoint/2010/main" val="2618950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29</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211337"/>
            <a:ext cx="11835441" cy="707886"/>
          </a:xfrm>
          <a:prstGeom prst="rect">
            <a:avLst/>
          </a:prstGeom>
        </p:spPr>
        <p:txBody>
          <a:bodyPr wrap="square">
            <a:spAutoFit/>
          </a:bodyPr>
          <a:lstStyle/>
          <a:p>
            <a:pPr marL="720000" lvl="6"/>
            <a:r>
              <a:rPr lang="en-IN" sz="2000" dirty="0" smtClean="0"/>
              <a:t>5.	   Artificial </a:t>
            </a:r>
            <a:r>
              <a:rPr lang="en-IN" sz="2000" dirty="0"/>
              <a:t>example of minimax bounded Evaluate “terminal position” after all possible moves by MAX </a:t>
            </a:r>
            <a:r>
              <a:rPr lang="en-IN" sz="2000" dirty="0" smtClean="0"/>
              <a:t>	   (</a:t>
            </a:r>
            <a:r>
              <a:rPr lang="en-IN" sz="2000" dirty="0"/>
              <a:t>The numbers are invented, and just to illustrate the working of minimax)</a:t>
            </a:r>
          </a:p>
        </p:txBody>
      </p:sp>
      <p:sp>
        <p:nvSpPr>
          <p:cNvPr id="7" name="Isosceles Triangle 6"/>
          <p:cNvSpPr/>
          <p:nvPr/>
        </p:nvSpPr>
        <p:spPr>
          <a:xfrm>
            <a:off x="2301815" y="5073617"/>
            <a:ext cx="685800" cy="4953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2987615" y="5335555"/>
            <a:ext cx="1981200" cy="247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rPr>
              <a:t>=Terminal Position</a:t>
            </a:r>
            <a:endParaRPr lang="en-US" b="1" dirty="0">
              <a:solidFill>
                <a:schemeClr val="tx1"/>
              </a:solidFill>
            </a:endParaRPr>
          </a:p>
        </p:txBody>
      </p:sp>
      <p:sp>
        <p:nvSpPr>
          <p:cNvPr id="9" name="Rectangle 8"/>
          <p:cNvSpPr/>
          <p:nvPr/>
        </p:nvSpPr>
        <p:spPr>
          <a:xfrm>
            <a:off x="5397441" y="5135530"/>
            <a:ext cx="573783" cy="4953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6040378" y="5383180"/>
            <a:ext cx="2095500" cy="247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rPr>
              <a:t>=Agent</a:t>
            </a:r>
            <a:endParaRPr lang="en-US" b="1" dirty="0">
              <a:solidFill>
                <a:schemeClr val="tx1"/>
              </a:solidFill>
            </a:endParaRPr>
          </a:p>
        </p:txBody>
      </p:sp>
      <p:sp>
        <p:nvSpPr>
          <p:cNvPr id="11" name="Oval 10"/>
          <p:cNvSpPr/>
          <p:nvPr/>
        </p:nvSpPr>
        <p:spPr>
          <a:xfrm>
            <a:off x="8550215" y="5102192"/>
            <a:ext cx="457200" cy="571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9007415" y="5364130"/>
            <a:ext cx="1447800" cy="2857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=Opponent</a:t>
            </a:r>
            <a:endParaRPr lang="en-US" b="1" dirty="0"/>
          </a:p>
        </p:txBody>
      </p:sp>
      <p:pic>
        <p:nvPicPr>
          <p:cNvPr id="13" name="Picture 2"/>
          <p:cNvPicPr>
            <a:picLocks noChangeAspect="1" noChangeArrowheads="1"/>
          </p:cNvPicPr>
          <p:nvPr/>
        </p:nvPicPr>
        <p:blipFill>
          <a:blip r:embed="rId3"/>
          <a:srcRect/>
          <a:stretch>
            <a:fillRect/>
          </a:stretch>
        </p:blipFill>
        <p:spPr bwMode="auto">
          <a:xfrm>
            <a:off x="4435415" y="2601880"/>
            <a:ext cx="4224377" cy="19812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804565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EF369875-3547-471E-A8DD-BB6BF69B36A1}" type="slidenum">
              <a:rPr lang="en-IN" smtClean="0"/>
              <a:t>3</a:t>
            </a:fld>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389" y="3230386"/>
            <a:ext cx="5865590" cy="2670746"/>
          </a:xfrm>
          <a:prstGeom prst="rect">
            <a:avLst/>
          </a:prstGeom>
        </p:spPr>
      </p:pic>
      <p:sp>
        <p:nvSpPr>
          <p:cNvPr id="6" name="Rectangle 5"/>
          <p:cNvSpPr/>
          <p:nvPr/>
        </p:nvSpPr>
        <p:spPr>
          <a:xfrm>
            <a:off x="215876" y="2130378"/>
            <a:ext cx="10756923" cy="923330"/>
          </a:xfrm>
          <a:prstGeom prst="rect">
            <a:avLst/>
          </a:prstGeom>
        </p:spPr>
        <p:txBody>
          <a:bodyPr wrap="square">
            <a:spAutoFit/>
          </a:bodyPr>
          <a:lstStyle/>
          <a:p>
            <a:pPr marL="12700" algn="ctr" fontAlgn="auto">
              <a:spcBef>
                <a:spcPts val="0"/>
              </a:spcBef>
              <a:spcAft>
                <a:spcPts val="0"/>
              </a:spcAft>
              <a:defRPr/>
            </a:pPr>
            <a:r>
              <a:rPr lang="en-US" sz="5400" b="1" spc="-20" dirty="0">
                <a:latin typeface="Helvetica" panose="020B0604020202020204" pitchFamily="2" charset="0"/>
                <a:cs typeface="Arial" panose="020B0604020202020204" pitchFamily="34" charset="0"/>
              </a:rPr>
              <a:t>Why study games</a:t>
            </a:r>
            <a:endParaRPr lang="en-US" sz="5400" b="1" spc="-25" dirty="0">
              <a:latin typeface="Helvetica" panose="020B0604020202020204" pitchFamily="2" charset="0"/>
              <a:cs typeface="Arial" panose="020B0604020202020204"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7941" y="1647746"/>
            <a:ext cx="1645305" cy="1888593"/>
          </a:xfrm>
          <a:prstGeom prst="rect">
            <a:avLst/>
          </a:prstGeom>
        </p:spPr>
      </p:pic>
    </p:spTree>
    <p:custDataLst>
      <p:tags r:id="rId1"/>
    </p:custDataLst>
    <p:extLst>
      <p:ext uri="{BB962C8B-B14F-4D97-AF65-F5344CB8AC3E}">
        <p14:creationId xmlns:p14="http://schemas.microsoft.com/office/powerpoint/2010/main" val="518456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30</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275607"/>
            <a:ext cx="5163455" cy="4247317"/>
          </a:xfrm>
          <a:prstGeom prst="rect">
            <a:avLst/>
          </a:prstGeom>
        </p:spPr>
        <p:txBody>
          <a:bodyPr wrap="square">
            <a:spAutoFit/>
          </a:bodyPr>
          <a:lstStyle/>
          <a:p>
            <a:pPr marL="720000" lvl="6"/>
            <a:r>
              <a:rPr lang="en-IN" sz="2000" dirty="0"/>
              <a:t>6</a:t>
            </a:r>
            <a:r>
              <a:rPr lang="en-IN" sz="2000" dirty="0" smtClean="0"/>
              <a:t>.  Evaluate </a:t>
            </a:r>
            <a:r>
              <a:rPr lang="en-IN" sz="2000" dirty="0"/>
              <a:t>“terminal position” after all </a:t>
            </a:r>
            <a:r>
              <a:rPr lang="en-IN" sz="2000" dirty="0" smtClean="0"/>
              <a:t>   </a:t>
            </a:r>
            <a:br>
              <a:rPr lang="en-IN" sz="2000" dirty="0" smtClean="0"/>
            </a:br>
            <a:r>
              <a:rPr lang="en-IN" sz="2000" dirty="0" smtClean="0"/>
              <a:t>	  possible </a:t>
            </a:r>
            <a:r>
              <a:rPr lang="en-IN" sz="2000" dirty="0"/>
              <a:t>moves in the order</a:t>
            </a:r>
            <a:r>
              <a:rPr lang="en-IN" sz="2000" dirty="0" smtClean="0"/>
              <a:t>:</a:t>
            </a:r>
          </a:p>
          <a:p>
            <a:pPr marL="1177200" lvl="6" indent="-457200">
              <a:buFont typeface="+mj-lt"/>
              <a:buAutoNum type="arabicPeriod"/>
            </a:pPr>
            <a:endParaRPr lang="en-IN" sz="2000" dirty="0"/>
          </a:p>
          <a:p>
            <a:pPr marL="1634400" lvl="7" indent="-457200">
              <a:lnSpc>
                <a:spcPct val="150000"/>
              </a:lnSpc>
              <a:buFont typeface="Arial" panose="020B0604020202020204" pitchFamily="34" charset="0"/>
              <a:buChar char="•"/>
            </a:pPr>
            <a:r>
              <a:rPr lang="en-IN" sz="2000" dirty="0"/>
              <a:t>1. MAX (</a:t>
            </a:r>
            <a:r>
              <a:rPr lang="en-IN" sz="2000" dirty="0" err="1"/>
              <a:t>a.k.a</a:t>
            </a:r>
            <a:r>
              <a:rPr lang="en-IN" sz="2000" dirty="0"/>
              <a:t> “agent”)</a:t>
            </a:r>
          </a:p>
          <a:p>
            <a:pPr marL="1634400" lvl="7" indent="-457200">
              <a:lnSpc>
                <a:spcPct val="150000"/>
              </a:lnSpc>
              <a:buFont typeface="Arial" panose="020B0604020202020204" pitchFamily="34" charset="0"/>
              <a:buChar char="•"/>
            </a:pPr>
            <a:r>
              <a:rPr lang="en-IN" sz="2000" dirty="0"/>
              <a:t>2. MIN (a.k.a. “opponent”)</a:t>
            </a:r>
          </a:p>
          <a:p>
            <a:pPr marL="1634400" lvl="7" indent="-457200">
              <a:lnSpc>
                <a:spcPct val="150000"/>
              </a:lnSpc>
              <a:buFont typeface="Arial" panose="020B0604020202020204" pitchFamily="34" charset="0"/>
              <a:buChar char="•"/>
            </a:pPr>
            <a:r>
              <a:rPr lang="en-IN" sz="2000" dirty="0"/>
              <a:t>3. MAX</a:t>
            </a:r>
          </a:p>
          <a:p>
            <a:pPr marL="1177200" lvl="6" indent="-457200">
              <a:buFont typeface="+mj-lt"/>
              <a:buAutoNum type="arabicPeriod"/>
            </a:pPr>
            <a:endParaRPr lang="en-US" sz="2000" dirty="0" smtClean="0"/>
          </a:p>
          <a:p>
            <a:pPr marL="1177200" lvl="6" indent="-457200">
              <a:buFont typeface="+mj-lt"/>
              <a:buAutoNum type="arabicPeriod"/>
            </a:pPr>
            <a:endParaRPr lang="en-IN" sz="2000" dirty="0"/>
          </a:p>
          <a:p>
            <a:pPr marL="720000" lvl="6"/>
            <a:r>
              <a:rPr lang="en-IN" sz="2000" dirty="0" smtClean="0"/>
              <a:t>7.	  (The </a:t>
            </a:r>
            <a:r>
              <a:rPr lang="en-IN" sz="2000" dirty="0"/>
              <a:t>numbers are invented, and just </a:t>
            </a:r>
            <a:r>
              <a:rPr lang="en-IN" sz="2000" dirty="0" smtClean="0"/>
              <a:t/>
            </a:r>
            <a:br>
              <a:rPr lang="en-IN" sz="2000" dirty="0" smtClean="0"/>
            </a:br>
            <a:r>
              <a:rPr lang="en-IN" sz="2000" dirty="0" smtClean="0"/>
              <a:t>     to </a:t>
            </a:r>
            <a:r>
              <a:rPr lang="en-IN" sz="2000" dirty="0"/>
              <a:t>illustrate the working of minimax) </a:t>
            </a:r>
            <a:r>
              <a:rPr lang="en-IN" sz="2000" dirty="0" smtClean="0"/>
              <a:t/>
            </a:r>
            <a:br>
              <a:rPr lang="en-IN" sz="2000" dirty="0" smtClean="0"/>
            </a:br>
            <a:r>
              <a:rPr lang="en-IN" sz="2000" dirty="0" smtClean="0"/>
              <a:t>     Assuming </a:t>
            </a:r>
            <a:r>
              <a:rPr lang="en-IN" sz="2000" dirty="0"/>
              <a:t>MX plays first, complete </a:t>
            </a:r>
            <a:r>
              <a:rPr lang="en-IN" sz="2000" dirty="0" smtClean="0"/>
              <a:t> </a:t>
            </a:r>
            <a:br>
              <a:rPr lang="en-IN" sz="2000" dirty="0" smtClean="0"/>
            </a:br>
            <a:r>
              <a:rPr lang="en-IN" sz="2000" dirty="0" smtClean="0"/>
              <a:t>     the </a:t>
            </a:r>
            <a:r>
              <a:rPr lang="en-IN" sz="2000" dirty="0"/>
              <a:t>MIN/MAX tree</a:t>
            </a:r>
          </a:p>
        </p:txBody>
      </p:sp>
      <p:grpSp>
        <p:nvGrpSpPr>
          <p:cNvPr id="8" name="Group 7"/>
          <p:cNvGrpSpPr/>
          <p:nvPr/>
        </p:nvGrpSpPr>
        <p:grpSpPr>
          <a:xfrm>
            <a:off x="5975798" y="1330427"/>
            <a:ext cx="5267458" cy="5025922"/>
            <a:chOff x="4000500" y="914400"/>
            <a:chExt cx="5110162" cy="5319713"/>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7662" y="914400"/>
              <a:ext cx="4953000" cy="5319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4000500" y="3389590"/>
              <a:ext cx="647700" cy="369332"/>
            </a:xfrm>
            <a:prstGeom prst="rect">
              <a:avLst/>
            </a:prstGeom>
            <a:noFill/>
          </p:spPr>
          <p:txBody>
            <a:bodyPr wrap="square" rtlCol="0">
              <a:spAutoFit/>
            </a:bodyPr>
            <a:lstStyle/>
            <a:p>
              <a:r>
                <a:rPr lang="en-US" b="1" dirty="0" smtClean="0"/>
                <a:t>MAX</a:t>
              </a:r>
              <a:endParaRPr lang="en-US" b="1" dirty="0"/>
            </a:p>
          </p:txBody>
        </p:sp>
        <p:sp>
          <p:nvSpPr>
            <p:cNvPr id="11" name="TextBox 10"/>
            <p:cNvSpPr txBox="1"/>
            <p:nvPr/>
          </p:nvSpPr>
          <p:spPr>
            <a:xfrm>
              <a:off x="4638675" y="2190750"/>
              <a:ext cx="1066800" cy="367337"/>
            </a:xfrm>
            <a:prstGeom prst="rect">
              <a:avLst/>
            </a:prstGeom>
            <a:noFill/>
          </p:spPr>
          <p:txBody>
            <a:bodyPr wrap="square" rtlCol="0">
              <a:spAutoFit/>
            </a:bodyPr>
            <a:lstStyle/>
            <a:p>
              <a:r>
                <a:rPr lang="en-US" b="1" dirty="0" smtClean="0"/>
                <a:t>MN</a:t>
              </a:r>
              <a:endParaRPr lang="en-US" b="1" dirty="0"/>
            </a:p>
          </p:txBody>
        </p:sp>
        <p:sp>
          <p:nvSpPr>
            <p:cNvPr id="12" name="TextBox 11"/>
            <p:cNvSpPr txBox="1"/>
            <p:nvPr/>
          </p:nvSpPr>
          <p:spPr>
            <a:xfrm>
              <a:off x="5400674" y="1159430"/>
              <a:ext cx="676275" cy="369332"/>
            </a:xfrm>
            <a:prstGeom prst="rect">
              <a:avLst/>
            </a:prstGeom>
            <a:noFill/>
          </p:spPr>
          <p:txBody>
            <a:bodyPr wrap="square" rtlCol="0">
              <a:spAutoFit/>
            </a:bodyPr>
            <a:lstStyle/>
            <a:p>
              <a:r>
                <a:rPr lang="en-US" b="1" dirty="0" smtClean="0"/>
                <a:t>MAX</a:t>
              </a:r>
              <a:endParaRPr lang="en-US" b="1" dirty="0"/>
            </a:p>
          </p:txBody>
        </p:sp>
      </p:grpSp>
    </p:spTree>
    <p:custDataLst>
      <p:tags r:id="rId1"/>
    </p:custDataLst>
    <p:extLst>
      <p:ext uri="{BB962C8B-B14F-4D97-AF65-F5344CB8AC3E}">
        <p14:creationId xmlns:p14="http://schemas.microsoft.com/office/powerpoint/2010/main" val="2997537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31</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211337"/>
            <a:ext cx="11835441" cy="400110"/>
          </a:xfrm>
          <a:prstGeom prst="rect">
            <a:avLst/>
          </a:prstGeom>
        </p:spPr>
        <p:txBody>
          <a:bodyPr wrap="square">
            <a:spAutoFit/>
          </a:bodyPr>
          <a:lstStyle/>
          <a:p>
            <a:pPr marL="720000" lvl="6"/>
            <a:r>
              <a:rPr lang="en-IN" sz="2000" dirty="0" smtClean="0"/>
              <a:t>8.</a:t>
            </a:r>
            <a:r>
              <a:rPr lang="en-IN" sz="2000" dirty="0"/>
              <a:t>	   If both players play their best moves, then which “line” does the play follow?</a:t>
            </a: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4491" y="1890143"/>
            <a:ext cx="6329965" cy="4466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516597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32</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082547"/>
            <a:ext cx="11835441" cy="5447645"/>
          </a:xfrm>
          <a:prstGeom prst="rect">
            <a:avLst/>
          </a:prstGeom>
        </p:spPr>
        <p:txBody>
          <a:bodyPr wrap="square">
            <a:spAutoFit/>
          </a:bodyPr>
          <a:lstStyle/>
          <a:p>
            <a:pPr marL="360000" lvl="4"/>
            <a:r>
              <a:rPr lang="en-IN" sz="2400" b="1" dirty="0"/>
              <a:t>Pruning</a:t>
            </a:r>
          </a:p>
          <a:p>
            <a:pPr marL="360000" lvl="4"/>
            <a:endParaRPr lang="en-US" b="1" dirty="0" smtClean="0"/>
          </a:p>
          <a:p>
            <a:pPr marL="1177200" lvl="6" indent="-457200">
              <a:buFont typeface="+mj-lt"/>
              <a:buAutoNum type="arabicPeriod"/>
            </a:pPr>
            <a:r>
              <a:rPr lang="en-IN" sz="2000" dirty="0"/>
              <a:t>Discards parts of the search </a:t>
            </a:r>
            <a:r>
              <a:rPr lang="en-IN" sz="2000" dirty="0" smtClean="0"/>
              <a:t>tree</a:t>
            </a:r>
          </a:p>
          <a:p>
            <a:pPr marL="1177200" lvl="6" indent="-457200">
              <a:buFont typeface="+mj-lt"/>
              <a:buAutoNum type="arabicPeriod"/>
            </a:pPr>
            <a:endParaRPr lang="en-IN" sz="1000" dirty="0"/>
          </a:p>
          <a:p>
            <a:pPr marL="1634400" lvl="7" indent="-360000">
              <a:buFont typeface="Arial" panose="020B0604020202020204" pitchFamily="34" charset="0"/>
              <a:buChar char="•"/>
            </a:pPr>
            <a:r>
              <a:rPr lang="en-IN" sz="2000" dirty="0"/>
              <a:t>guaranteed not to contain good </a:t>
            </a:r>
            <a:r>
              <a:rPr lang="en-IN" sz="2000" dirty="0" smtClean="0"/>
              <a:t>moves</a:t>
            </a:r>
          </a:p>
          <a:p>
            <a:pPr marL="1634400" lvl="7" indent="-360000">
              <a:buFont typeface="Arial" panose="020B0604020202020204" pitchFamily="34" charset="0"/>
              <a:buChar char="•"/>
            </a:pPr>
            <a:endParaRPr lang="en-IN" sz="1000" dirty="0"/>
          </a:p>
          <a:p>
            <a:pPr marL="1634400" lvl="7" indent="-360000">
              <a:buFont typeface="Arial" panose="020B0604020202020204" pitchFamily="34" charset="0"/>
              <a:buChar char="•"/>
            </a:pPr>
            <a:r>
              <a:rPr lang="en-IN" sz="2000" dirty="0"/>
              <a:t>guarantee that the solution is not in that branch or </a:t>
            </a:r>
            <a:r>
              <a:rPr lang="en-IN" sz="2000" dirty="0" smtClean="0"/>
              <a:t>sub-tree</a:t>
            </a:r>
          </a:p>
          <a:p>
            <a:pPr marL="1634400" lvl="7" indent="-457200">
              <a:buFont typeface="Arial" panose="020B0604020202020204" pitchFamily="34" charset="0"/>
              <a:buChar char="•"/>
            </a:pPr>
            <a:endParaRPr lang="en-IN" sz="2000" dirty="0"/>
          </a:p>
          <a:p>
            <a:pPr marL="2091600" lvl="8" indent="-360000">
              <a:buFont typeface="Courier New" panose="02070309020205020404" pitchFamily="49" charset="0"/>
              <a:buChar char="o"/>
            </a:pPr>
            <a:r>
              <a:rPr lang="en-IN" sz="2000" dirty="0"/>
              <a:t>if both players make optimal decisions, they will never end up in that part of the search </a:t>
            </a:r>
            <a:r>
              <a:rPr lang="en-IN" sz="2000" dirty="0" smtClean="0"/>
              <a:t>tree</a:t>
            </a:r>
          </a:p>
          <a:p>
            <a:pPr marL="2091600" lvl="8" indent="-360000">
              <a:buFont typeface="Courier New" panose="02070309020205020404" pitchFamily="49" charset="0"/>
              <a:buChar char="o"/>
            </a:pPr>
            <a:endParaRPr lang="en-IN" sz="800" dirty="0"/>
          </a:p>
          <a:p>
            <a:pPr marL="2091600" lvl="8" indent="-360000">
              <a:buFont typeface="Courier New" panose="02070309020205020404" pitchFamily="49" charset="0"/>
              <a:buChar char="o"/>
            </a:pPr>
            <a:r>
              <a:rPr lang="en-IN" sz="2000" dirty="0"/>
              <a:t>sub-optimal moves by the opponent may lead into that </a:t>
            </a:r>
            <a:r>
              <a:rPr lang="en-IN" sz="2000" dirty="0" smtClean="0"/>
              <a:t>part</a:t>
            </a:r>
          </a:p>
          <a:p>
            <a:pPr marL="2091600" lvl="8" indent="-360000">
              <a:buFont typeface="Courier New" panose="02070309020205020404" pitchFamily="49" charset="0"/>
              <a:buChar char="o"/>
            </a:pPr>
            <a:endParaRPr lang="en-IN" sz="800" dirty="0"/>
          </a:p>
          <a:p>
            <a:pPr marL="2091600" lvl="8" indent="-360000">
              <a:buFont typeface="Courier New" panose="02070309020205020404" pitchFamily="49" charset="0"/>
              <a:buChar char="o"/>
            </a:pPr>
            <a:r>
              <a:rPr lang="en-IN" sz="2000" dirty="0"/>
              <a:t>may increase the amount of calculations for the player, but does not change the outcome of the </a:t>
            </a:r>
            <a:r>
              <a:rPr lang="en-IN" sz="2000" dirty="0" smtClean="0"/>
              <a:t>game</a:t>
            </a:r>
          </a:p>
          <a:p>
            <a:pPr marL="2091600" lvl="8" indent="-457200">
              <a:buFont typeface="Courier New" panose="02070309020205020404" pitchFamily="49" charset="0"/>
              <a:buChar char="o"/>
            </a:pPr>
            <a:endParaRPr lang="en-IN" sz="2000" dirty="0"/>
          </a:p>
          <a:p>
            <a:pPr marL="1177200" lvl="6" indent="-457200">
              <a:buFont typeface="+mj-lt"/>
              <a:buAutoNum type="arabicPeriod"/>
            </a:pPr>
            <a:r>
              <a:rPr lang="en-IN" sz="2000" dirty="0"/>
              <a:t>Results in substantial time and space </a:t>
            </a:r>
            <a:r>
              <a:rPr lang="en-IN" sz="2000" dirty="0" smtClean="0"/>
              <a:t>savings</a:t>
            </a:r>
          </a:p>
          <a:p>
            <a:pPr marL="1177200" lvl="6" indent="-457200">
              <a:buFont typeface="+mj-lt"/>
              <a:buAutoNum type="arabicPeriod"/>
            </a:pPr>
            <a:endParaRPr lang="en-IN" sz="1000" dirty="0"/>
          </a:p>
          <a:p>
            <a:pPr marL="1634400" lvl="7" indent="-360000">
              <a:buFont typeface="Arial" panose="020B0604020202020204" pitchFamily="34" charset="0"/>
              <a:buChar char="•"/>
            </a:pPr>
            <a:r>
              <a:rPr lang="en-IN" sz="2000" dirty="0"/>
              <a:t>as a consequence, longer sequences of moves can be </a:t>
            </a:r>
            <a:r>
              <a:rPr lang="en-IN" sz="2000" dirty="0" smtClean="0"/>
              <a:t>explored</a:t>
            </a:r>
          </a:p>
          <a:p>
            <a:pPr marL="1634400" lvl="7" indent="-360000">
              <a:buFont typeface="Arial" panose="020B0604020202020204" pitchFamily="34" charset="0"/>
              <a:buChar char="•"/>
            </a:pPr>
            <a:endParaRPr lang="en-IN" sz="1000" dirty="0"/>
          </a:p>
          <a:p>
            <a:pPr marL="1634400" lvl="7" indent="-360000">
              <a:buFont typeface="Arial" panose="020B0604020202020204" pitchFamily="34" charset="0"/>
              <a:buChar char="•"/>
            </a:pPr>
            <a:r>
              <a:rPr lang="en-IN" sz="2000" dirty="0"/>
              <a:t>the leftover part of the task may still be exponential, however</a:t>
            </a:r>
          </a:p>
        </p:txBody>
      </p:sp>
    </p:spTree>
    <p:custDataLst>
      <p:tags r:id="rId1"/>
    </p:custDataLst>
    <p:extLst>
      <p:ext uri="{BB962C8B-B14F-4D97-AF65-F5344CB8AC3E}">
        <p14:creationId xmlns:p14="http://schemas.microsoft.com/office/powerpoint/2010/main" val="2213204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33</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082547"/>
            <a:ext cx="7211197" cy="5355312"/>
          </a:xfrm>
          <a:prstGeom prst="rect">
            <a:avLst/>
          </a:prstGeom>
        </p:spPr>
        <p:txBody>
          <a:bodyPr wrap="square">
            <a:spAutoFit/>
          </a:bodyPr>
          <a:lstStyle/>
          <a:p>
            <a:pPr marL="360000" lvl="4"/>
            <a:r>
              <a:rPr lang="en-IN" sz="2400" b="1" dirty="0"/>
              <a:t>Alpha-Beta Pruning</a:t>
            </a:r>
          </a:p>
          <a:p>
            <a:pPr marL="360000" lvl="4"/>
            <a:endParaRPr lang="en-US" b="1" dirty="0" smtClean="0"/>
          </a:p>
          <a:p>
            <a:pPr marL="1177200" lvl="6" indent="-457200">
              <a:buFont typeface="+mj-lt"/>
              <a:buAutoNum type="arabicPeriod"/>
            </a:pPr>
            <a:r>
              <a:rPr lang="en-IN" sz="2000" dirty="0"/>
              <a:t>Eliminating a branch without consideration is called </a:t>
            </a:r>
            <a:r>
              <a:rPr lang="en-IN" sz="2000" dirty="0" smtClean="0"/>
              <a:t>pruning</a:t>
            </a:r>
          </a:p>
          <a:p>
            <a:pPr marL="1177200" lvl="6" indent="-457200">
              <a:buFont typeface="+mj-lt"/>
              <a:buAutoNum type="arabicPeriod"/>
            </a:pPr>
            <a:endParaRPr lang="en-IN" sz="2000" dirty="0"/>
          </a:p>
          <a:p>
            <a:pPr marL="1634400" lvl="7" indent="-360000">
              <a:buFont typeface="Arial" panose="020B0604020202020204" pitchFamily="34" charset="0"/>
              <a:buChar char="•"/>
            </a:pPr>
            <a:r>
              <a:rPr lang="en-IN" sz="2000" dirty="0"/>
              <a:t>Want to visit as many board states as possible (Can be used for entire search or </a:t>
            </a:r>
            <a:r>
              <a:rPr lang="en-IN" sz="2000" dirty="0" err="1"/>
              <a:t>cutoff</a:t>
            </a:r>
            <a:r>
              <a:rPr lang="en-IN" sz="2000" dirty="0"/>
              <a:t> search</a:t>
            </a:r>
            <a:r>
              <a:rPr lang="en-IN" sz="2000" dirty="0" smtClean="0"/>
              <a:t>)</a:t>
            </a:r>
          </a:p>
          <a:p>
            <a:pPr marL="1634400" lvl="7" indent="-360000">
              <a:buFont typeface="Arial" panose="020B0604020202020204" pitchFamily="34" charset="0"/>
              <a:buChar char="•"/>
            </a:pPr>
            <a:endParaRPr lang="en-IN" sz="800" dirty="0"/>
          </a:p>
          <a:p>
            <a:pPr marL="1634400" lvl="7" indent="-360000">
              <a:buFont typeface="Arial" panose="020B0604020202020204" pitchFamily="34" charset="0"/>
              <a:buChar char="•"/>
            </a:pPr>
            <a:r>
              <a:rPr lang="en-IN" sz="2000" dirty="0"/>
              <a:t>Want to avoid whole branches (prune them</a:t>
            </a:r>
            <a:r>
              <a:rPr lang="en-IN" sz="2000" dirty="0" smtClean="0"/>
              <a:t>)</a:t>
            </a:r>
          </a:p>
          <a:p>
            <a:pPr marL="1634400" lvl="7" indent="-360000">
              <a:buFont typeface="Arial" panose="020B0604020202020204" pitchFamily="34" charset="0"/>
              <a:buChar char="•"/>
            </a:pPr>
            <a:endParaRPr lang="en-IN" sz="800" dirty="0"/>
          </a:p>
          <a:p>
            <a:pPr marL="1634400" lvl="7" indent="-360000">
              <a:buFont typeface="Arial" panose="020B0604020202020204" pitchFamily="34" charset="0"/>
              <a:buChar char="•"/>
            </a:pPr>
            <a:r>
              <a:rPr lang="en-IN" sz="2000" dirty="0"/>
              <a:t>Because they can’t possibly lead to a good </a:t>
            </a:r>
            <a:r>
              <a:rPr lang="en-IN" sz="2000" dirty="0" smtClean="0"/>
              <a:t>score</a:t>
            </a:r>
          </a:p>
          <a:p>
            <a:pPr marL="1634400" lvl="7" indent="-360000">
              <a:buFont typeface="Arial" panose="020B0604020202020204" pitchFamily="34" charset="0"/>
              <a:buChar char="•"/>
            </a:pPr>
            <a:endParaRPr lang="en-IN" sz="800" dirty="0"/>
          </a:p>
          <a:p>
            <a:pPr marL="1634400" lvl="7" indent="-360000">
              <a:buFont typeface="Arial" panose="020B0604020202020204" pitchFamily="34" charset="0"/>
              <a:buChar char="•"/>
            </a:pPr>
            <a:r>
              <a:rPr lang="en-IN" sz="2000" dirty="0"/>
              <a:t>A way to improve the performance of the Minimax </a:t>
            </a:r>
            <a:r>
              <a:rPr lang="en-IN" sz="2000" dirty="0" smtClean="0"/>
              <a:t>Procedure</a:t>
            </a:r>
          </a:p>
          <a:p>
            <a:pPr marL="1634400" lvl="7" indent="-360000">
              <a:buFont typeface="Arial" panose="020B0604020202020204" pitchFamily="34" charset="0"/>
              <a:buChar char="•"/>
            </a:pPr>
            <a:endParaRPr lang="en-IN" sz="800" dirty="0"/>
          </a:p>
          <a:p>
            <a:pPr marL="1634400" lvl="7" indent="-360000">
              <a:buFont typeface="Arial" panose="020B0604020202020204" pitchFamily="34" charset="0"/>
              <a:buChar char="•"/>
            </a:pPr>
            <a:r>
              <a:rPr lang="en-IN" sz="2000" dirty="0"/>
              <a:t>We don’t need to compute the value at this </a:t>
            </a:r>
            <a:r>
              <a:rPr lang="en-IN" sz="2000" dirty="0" smtClean="0"/>
              <a:t>node</a:t>
            </a:r>
          </a:p>
          <a:p>
            <a:pPr marL="1634400" lvl="7" indent="-360000">
              <a:buFont typeface="Arial" panose="020B0604020202020204" pitchFamily="34" charset="0"/>
              <a:buChar char="•"/>
            </a:pPr>
            <a:endParaRPr lang="en-IN" sz="800" dirty="0"/>
          </a:p>
          <a:p>
            <a:pPr marL="1634400" lvl="7" indent="-360000">
              <a:buFont typeface="Arial" panose="020B0604020202020204" pitchFamily="34" charset="0"/>
              <a:buChar char="•"/>
            </a:pPr>
            <a:r>
              <a:rPr lang="en-IN" sz="2000" dirty="0"/>
              <a:t>No matter what it is it can’t effect the value of the root node. (branch cannot produce better score than a node you have already evaluated</a:t>
            </a:r>
          </a:p>
        </p:txBody>
      </p:sp>
      <p:pic>
        <p:nvPicPr>
          <p:cNvPr id="7" name="Picture 2"/>
          <p:cNvPicPr>
            <a:picLocks noChangeAspect="1" noChangeArrowheads="1"/>
          </p:cNvPicPr>
          <p:nvPr/>
        </p:nvPicPr>
        <p:blipFill>
          <a:blip r:embed="rId3"/>
          <a:srcRect/>
          <a:stretch>
            <a:fillRect/>
          </a:stretch>
        </p:blipFill>
        <p:spPr bwMode="auto">
          <a:xfrm>
            <a:off x="7764344" y="3278985"/>
            <a:ext cx="3480528" cy="2917336"/>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665348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34</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082547"/>
            <a:ext cx="7211197" cy="461665"/>
          </a:xfrm>
          <a:prstGeom prst="rect">
            <a:avLst/>
          </a:prstGeom>
        </p:spPr>
        <p:txBody>
          <a:bodyPr wrap="square">
            <a:spAutoFit/>
          </a:bodyPr>
          <a:lstStyle/>
          <a:p>
            <a:pPr marL="360000" lvl="4"/>
            <a:r>
              <a:rPr lang="en-IN" sz="2400" b="1" dirty="0" smtClean="0"/>
              <a:t>Alpha-Beta Pruning</a:t>
            </a:r>
            <a:endParaRPr lang="en-IN" sz="2000" dirty="0"/>
          </a:p>
        </p:txBody>
      </p:sp>
      <p:pic>
        <p:nvPicPr>
          <p:cNvPr id="7" name="Picture 2"/>
          <p:cNvPicPr>
            <a:picLocks noChangeAspect="1" noChangeArrowheads="1"/>
          </p:cNvPicPr>
          <p:nvPr/>
        </p:nvPicPr>
        <p:blipFill>
          <a:blip r:embed="rId3"/>
          <a:srcRect/>
          <a:stretch>
            <a:fillRect/>
          </a:stretch>
        </p:blipFill>
        <p:spPr bwMode="auto">
          <a:xfrm>
            <a:off x="2142185" y="1845522"/>
            <a:ext cx="7924800" cy="43434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649633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35</a:t>
            </a:fld>
            <a:endParaRPr lang="en-IN" dirty="0"/>
          </a:p>
        </p:txBody>
      </p:sp>
      <p:pic>
        <p:nvPicPr>
          <p:cNvPr id="6" name="Picture 2"/>
          <p:cNvPicPr>
            <a:picLocks noChangeAspect="1" noChangeArrowheads="1"/>
          </p:cNvPicPr>
          <p:nvPr/>
        </p:nvPicPr>
        <p:blipFill>
          <a:blip r:embed="rId3"/>
          <a:srcRect/>
          <a:stretch>
            <a:fillRect/>
          </a:stretch>
        </p:blipFill>
        <p:spPr bwMode="auto">
          <a:xfrm>
            <a:off x="3416121" y="1867437"/>
            <a:ext cx="6323814" cy="3810000"/>
          </a:xfrm>
          <a:prstGeom prst="rect">
            <a:avLst/>
          </a:prstGeom>
          <a:noFill/>
          <a:ln w="9525">
            <a:noFill/>
            <a:miter lim="800000"/>
            <a:headEnd/>
            <a:tailEnd/>
          </a:ln>
          <a:effectLst/>
        </p:spPr>
      </p:pic>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Tree>
    <p:custDataLst>
      <p:tags r:id="rId1"/>
    </p:custDataLst>
    <p:extLst>
      <p:ext uri="{BB962C8B-B14F-4D97-AF65-F5344CB8AC3E}">
        <p14:creationId xmlns:p14="http://schemas.microsoft.com/office/powerpoint/2010/main" val="2828263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36</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pic>
        <p:nvPicPr>
          <p:cNvPr id="6" name="Picture 2"/>
          <p:cNvPicPr>
            <a:picLocks noChangeAspect="1" noChangeArrowheads="1"/>
          </p:cNvPicPr>
          <p:nvPr/>
        </p:nvPicPr>
        <p:blipFill>
          <a:blip r:embed="rId3"/>
          <a:srcRect/>
          <a:stretch>
            <a:fillRect/>
          </a:stretch>
        </p:blipFill>
        <p:spPr bwMode="auto">
          <a:xfrm>
            <a:off x="3610326" y="1854558"/>
            <a:ext cx="5878855" cy="39624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2246634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37</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pic>
        <p:nvPicPr>
          <p:cNvPr id="6" name="Picture 2"/>
          <p:cNvPicPr>
            <a:picLocks noGrp="1" noChangeAspect="1" noChangeArrowheads="1"/>
          </p:cNvPicPr>
          <p:nvPr>
            <p:ph idx="1"/>
          </p:nvPr>
        </p:nvPicPr>
        <p:blipFill>
          <a:blip r:embed="rId3"/>
          <a:srcRect/>
          <a:stretch>
            <a:fillRect/>
          </a:stretch>
        </p:blipFill>
        <p:spPr bwMode="auto">
          <a:xfrm>
            <a:off x="3396803" y="1981200"/>
            <a:ext cx="6494689" cy="3686175"/>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332322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38</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pic>
        <p:nvPicPr>
          <p:cNvPr id="6" name="Picture 2"/>
          <p:cNvPicPr>
            <a:picLocks noGrp="1" noChangeAspect="1" noChangeArrowheads="1"/>
          </p:cNvPicPr>
          <p:nvPr>
            <p:ph idx="1"/>
          </p:nvPr>
        </p:nvPicPr>
        <p:blipFill>
          <a:blip r:embed="rId3"/>
          <a:srcRect/>
          <a:stretch>
            <a:fillRect/>
          </a:stretch>
        </p:blipFill>
        <p:spPr bwMode="auto">
          <a:xfrm>
            <a:off x="2874135" y="1833093"/>
            <a:ext cx="7143184" cy="41148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908740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39</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pic>
        <p:nvPicPr>
          <p:cNvPr id="6" name="Picture 2"/>
          <p:cNvPicPr>
            <a:picLocks noGrp="1" noChangeAspect="1" noChangeArrowheads="1"/>
          </p:cNvPicPr>
          <p:nvPr>
            <p:ph idx="1"/>
          </p:nvPr>
        </p:nvPicPr>
        <p:blipFill>
          <a:blip r:embed="rId3"/>
          <a:srcRect/>
          <a:stretch>
            <a:fillRect/>
          </a:stretch>
        </p:blipFill>
        <p:spPr bwMode="auto">
          <a:xfrm>
            <a:off x="2246648" y="1723389"/>
            <a:ext cx="7721600" cy="463296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2480328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121184"/>
            <a:ext cx="11835441" cy="5693866"/>
          </a:xfrm>
          <a:prstGeom prst="rect">
            <a:avLst/>
          </a:prstGeom>
        </p:spPr>
        <p:txBody>
          <a:bodyPr wrap="square">
            <a:spAutoFit/>
          </a:bodyPr>
          <a:lstStyle/>
          <a:p>
            <a:pPr marL="360000" lvl="4"/>
            <a:r>
              <a:rPr lang="en-US" sz="2400" b="1" dirty="0"/>
              <a:t>D</a:t>
            </a:r>
            <a:r>
              <a:rPr lang="en-US" sz="2400" b="1" dirty="0" smtClean="0"/>
              <a:t>efinition</a:t>
            </a:r>
          </a:p>
          <a:p>
            <a:pPr marL="360000" lvl="4"/>
            <a:endParaRPr lang="en-US" sz="1000" b="1" dirty="0" smtClean="0"/>
          </a:p>
          <a:p>
            <a:pPr marL="1080000" lvl="6" indent="-360000">
              <a:lnSpc>
                <a:spcPct val="110000"/>
              </a:lnSpc>
              <a:buFont typeface="+mj-lt"/>
              <a:buAutoNum type="arabicPeriod"/>
            </a:pPr>
            <a:r>
              <a:rPr lang="en-IN" sz="2000" b="1" dirty="0"/>
              <a:t>Game artificial intelligence </a:t>
            </a:r>
            <a:r>
              <a:rPr lang="en-IN" sz="2000" dirty="0"/>
              <a:t>refers to techniques used in computer and video games to produce the illusion of intelligence in the </a:t>
            </a:r>
            <a:r>
              <a:rPr lang="en-IN" sz="2000" dirty="0" err="1"/>
              <a:t>behavior</a:t>
            </a:r>
            <a:r>
              <a:rPr lang="en-IN" sz="2000" dirty="0"/>
              <a:t> of non-player characters (NPCs)</a:t>
            </a:r>
          </a:p>
          <a:p>
            <a:pPr marL="1080000" lvl="6" indent="-360000">
              <a:lnSpc>
                <a:spcPct val="110000"/>
              </a:lnSpc>
              <a:buFont typeface="+mj-lt"/>
              <a:buAutoNum type="arabicPeriod"/>
            </a:pPr>
            <a:endParaRPr lang="en-IN" sz="1000" dirty="0"/>
          </a:p>
          <a:p>
            <a:pPr marL="1080000" lvl="6" indent="-360000">
              <a:lnSpc>
                <a:spcPct val="110000"/>
              </a:lnSpc>
              <a:buFont typeface="+mj-lt"/>
              <a:buAutoNum type="arabicPeriod"/>
            </a:pPr>
            <a:r>
              <a:rPr lang="en-IN" sz="2000" dirty="0"/>
              <a:t>Hacks and cheats are acceptable and, in many cases, the computer abilities must be toned down to give human players a sense of </a:t>
            </a:r>
            <a:r>
              <a:rPr lang="en-IN" sz="2000" dirty="0" smtClean="0"/>
              <a:t>fairness</a:t>
            </a:r>
            <a:endParaRPr lang="en-IN" sz="2000" dirty="0"/>
          </a:p>
          <a:p>
            <a:pPr marL="1080000" lvl="6" indent="-360000">
              <a:lnSpc>
                <a:spcPct val="110000"/>
              </a:lnSpc>
              <a:buFont typeface="+mj-lt"/>
              <a:buAutoNum type="arabicPeriod"/>
            </a:pPr>
            <a:endParaRPr lang="en-IN" sz="1000" dirty="0"/>
          </a:p>
          <a:p>
            <a:pPr marL="1537200" lvl="7" indent="-360000">
              <a:lnSpc>
                <a:spcPct val="110000"/>
              </a:lnSpc>
              <a:buFont typeface="+mj-lt"/>
              <a:buAutoNum type="arabicPeriod"/>
            </a:pPr>
            <a:r>
              <a:rPr lang="en-IN" sz="2000" dirty="0" err="1" smtClean="0"/>
              <a:t>E.g</a:t>
            </a:r>
            <a:r>
              <a:rPr lang="en-IN" sz="2000" dirty="0" smtClean="0"/>
              <a:t> </a:t>
            </a:r>
            <a:r>
              <a:rPr lang="en-IN" sz="2000" dirty="0"/>
              <a:t>racing and shooting</a:t>
            </a:r>
          </a:p>
          <a:p>
            <a:pPr marL="1080000" lvl="6" indent="-360000">
              <a:lnSpc>
                <a:spcPct val="110000"/>
              </a:lnSpc>
              <a:buFont typeface="+mj-lt"/>
              <a:buAutoNum type="arabicPeriod"/>
            </a:pPr>
            <a:endParaRPr lang="en-IN" sz="2000" dirty="0"/>
          </a:p>
          <a:p>
            <a:pPr marL="1080000" lvl="6" indent="-360000">
              <a:lnSpc>
                <a:spcPct val="110000"/>
              </a:lnSpc>
              <a:buFont typeface="+mj-lt"/>
              <a:buAutoNum type="arabicPeriod"/>
            </a:pPr>
            <a:endParaRPr lang="en-IN" sz="2000" dirty="0"/>
          </a:p>
          <a:p>
            <a:pPr marL="1080000" lvl="6" indent="-360000">
              <a:lnSpc>
                <a:spcPct val="110000"/>
              </a:lnSpc>
              <a:buFont typeface="+mj-lt"/>
              <a:buAutoNum type="arabicPeriod"/>
            </a:pPr>
            <a:endParaRPr lang="en-IN" sz="2000" dirty="0"/>
          </a:p>
          <a:p>
            <a:pPr marL="1080000" lvl="6" indent="-360000">
              <a:lnSpc>
                <a:spcPct val="110000"/>
              </a:lnSpc>
              <a:buFont typeface="+mj-lt"/>
              <a:buAutoNum type="arabicPeriod"/>
            </a:pPr>
            <a:endParaRPr lang="en-US" sz="2000" dirty="0" smtClean="0"/>
          </a:p>
          <a:p>
            <a:pPr marL="1080000" lvl="6" indent="-360000">
              <a:lnSpc>
                <a:spcPct val="110000"/>
              </a:lnSpc>
              <a:buFont typeface="+mj-lt"/>
              <a:buAutoNum type="arabicPeriod"/>
            </a:pPr>
            <a:endParaRPr lang="en-US" sz="2000" dirty="0"/>
          </a:p>
          <a:p>
            <a:pPr marL="1080000" lvl="6" indent="-360000">
              <a:lnSpc>
                <a:spcPct val="110000"/>
              </a:lnSpc>
              <a:buFont typeface="+mj-lt"/>
              <a:buAutoNum type="arabicPeriod"/>
            </a:pPr>
            <a:endParaRPr lang="en-IN" sz="1000" dirty="0"/>
          </a:p>
          <a:p>
            <a:pPr marL="1080000" lvl="6" indent="-360000">
              <a:lnSpc>
                <a:spcPct val="110000"/>
              </a:lnSpc>
              <a:buFont typeface="+mj-lt"/>
              <a:buAutoNum type="arabicPeriod"/>
            </a:pPr>
            <a:endParaRPr lang="en-IN" sz="2000" dirty="0"/>
          </a:p>
          <a:p>
            <a:pPr marL="1080000" lvl="6" indent="-360000">
              <a:lnSpc>
                <a:spcPct val="110000"/>
              </a:lnSpc>
              <a:buFont typeface="+mj-lt"/>
              <a:buAutoNum type="arabicPeriod"/>
            </a:pPr>
            <a:endParaRPr lang="en-IN" sz="2000" dirty="0"/>
          </a:p>
          <a:p>
            <a:pPr marL="1080000" lvl="6" indent="-360000">
              <a:lnSpc>
                <a:spcPct val="110000"/>
              </a:lnSpc>
              <a:buFont typeface="+mj-lt"/>
              <a:buAutoNum type="arabicPeriod"/>
            </a:pPr>
            <a:r>
              <a:rPr lang="en-IN" sz="2000" dirty="0"/>
              <a:t>Emphasis of game AI is on developing rational agents to match or exceed human performance</a:t>
            </a:r>
          </a:p>
        </p:txBody>
      </p:sp>
      <p:grpSp>
        <p:nvGrpSpPr>
          <p:cNvPr id="9" name="Group 8"/>
          <p:cNvGrpSpPr/>
          <p:nvPr/>
        </p:nvGrpSpPr>
        <p:grpSpPr>
          <a:xfrm>
            <a:off x="2389098" y="3859304"/>
            <a:ext cx="7462120" cy="2190470"/>
            <a:chOff x="3115236" y="3859304"/>
            <a:chExt cx="7462120" cy="219047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5236" y="3859305"/>
              <a:ext cx="3283838" cy="219046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83188" y="3859304"/>
              <a:ext cx="3894168" cy="2190469"/>
            </a:xfrm>
            <a:prstGeom prst="rect">
              <a:avLst/>
            </a:prstGeom>
          </p:spPr>
        </p:pic>
      </p:grpSp>
    </p:spTree>
    <p:custDataLst>
      <p:tags r:id="rId1"/>
    </p:custDataLst>
    <p:extLst>
      <p:ext uri="{BB962C8B-B14F-4D97-AF65-F5344CB8AC3E}">
        <p14:creationId xmlns:p14="http://schemas.microsoft.com/office/powerpoint/2010/main" val="14699281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40</a:t>
            </a:fld>
            <a:endParaRPr lang="en-IN" dirty="0"/>
          </a:p>
        </p:txBody>
      </p:sp>
      <p:sp>
        <p:nvSpPr>
          <p:cNvPr id="8" name="Rectangle 7"/>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9" name="Rectangle 8"/>
          <p:cNvSpPr/>
          <p:nvPr/>
        </p:nvSpPr>
        <p:spPr>
          <a:xfrm>
            <a:off x="207034" y="1082547"/>
            <a:ext cx="6850589" cy="4370427"/>
          </a:xfrm>
          <a:prstGeom prst="rect">
            <a:avLst/>
          </a:prstGeom>
        </p:spPr>
        <p:txBody>
          <a:bodyPr wrap="square">
            <a:spAutoFit/>
          </a:bodyPr>
          <a:lstStyle/>
          <a:p>
            <a:pPr marL="360000" lvl="4"/>
            <a:endParaRPr lang="en-US" b="1" dirty="0" smtClean="0"/>
          </a:p>
          <a:p>
            <a:pPr marL="360000" lvl="4"/>
            <a:endParaRPr lang="en-US" b="1" dirty="0" smtClean="0"/>
          </a:p>
          <a:p>
            <a:pPr marL="1177200" lvl="6" indent="-457200">
              <a:buFont typeface="+mj-lt"/>
              <a:buAutoNum type="arabicPeriod"/>
            </a:pPr>
            <a:r>
              <a:rPr lang="en-IN" sz="2000" dirty="0"/>
              <a:t>α -  is the best value (to MAX) found so far off the current path</a:t>
            </a:r>
          </a:p>
          <a:p>
            <a:pPr marL="1177200" lvl="6" indent="-457200">
              <a:buFont typeface="+mj-lt"/>
              <a:buAutoNum type="arabicPeriod"/>
            </a:pPr>
            <a:endParaRPr lang="en-IN" sz="2000" dirty="0"/>
          </a:p>
          <a:p>
            <a:pPr marL="1177200" lvl="6" indent="-457200">
              <a:buFont typeface="+mj-lt"/>
              <a:buAutoNum type="arabicPeriod"/>
            </a:pPr>
            <a:r>
              <a:rPr lang="en-IN" sz="2000" dirty="0"/>
              <a:t>If value x of some node below V is known to be less than a, then value of V is known to be at most x</a:t>
            </a:r>
            <a:r>
              <a:rPr lang="en-IN" sz="2000" dirty="0" smtClean="0"/>
              <a:t>,</a:t>
            </a:r>
            <a:r>
              <a:rPr lang="en-IN" sz="2000" dirty="0"/>
              <a:t> i.e., less than a,</a:t>
            </a:r>
          </a:p>
          <a:p>
            <a:pPr marL="1177200" lvl="6" indent="-457200">
              <a:buFont typeface="+mj-lt"/>
              <a:buAutoNum type="arabicPeriod"/>
            </a:pPr>
            <a:endParaRPr lang="en-IN" sz="2000" dirty="0"/>
          </a:p>
          <a:p>
            <a:pPr marL="1177200" lvl="6" indent="-457200">
              <a:buFont typeface="+mj-lt"/>
              <a:buAutoNum type="arabicPeriod"/>
            </a:pPr>
            <a:r>
              <a:rPr lang="en-IN" sz="2000" dirty="0" smtClean="0"/>
              <a:t>therefore </a:t>
            </a:r>
            <a:r>
              <a:rPr lang="en-IN" sz="2000" dirty="0"/>
              <a:t>MAX will avoid node </a:t>
            </a:r>
            <a:r>
              <a:rPr lang="en-IN" sz="2000" dirty="0" smtClean="0"/>
              <a:t>V</a:t>
            </a:r>
          </a:p>
          <a:p>
            <a:pPr marL="1177200" lvl="6" indent="-457200">
              <a:buFont typeface="+mj-lt"/>
              <a:buAutoNum type="arabicPeriod"/>
            </a:pPr>
            <a:endParaRPr lang="en-US" sz="2000" dirty="0"/>
          </a:p>
          <a:p>
            <a:pPr marL="360000" lvl="4"/>
            <a:r>
              <a:rPr lang="en-IN" sz="2400" b="1" dirty="0"/>
              <a:t>Consequence</a:t>
            </a:r>
          </a:p>
          <a:p>
            <a:pPr marL="360000" lvl="4"/>
            <a:endParaRPr lang="en-US" b="1" dirty="0"/>
          </a:p>
          <a:p>
            <a:pPr marL="1177200" lvl="6" indent="-457200">
              <a:buFont typeface="Arial" panose="020B0604020202020204" pitchFamily="34" charset="0"/>
              <a:buChar char="•"/>
            </a:pPr>
            <a:r>
              <a:rPr lang="en-IN" sz="2000" dirty="0"/>
              <a:t>No need to expand further nodes below </a:t>
            </a:r>
            <a:r>
              <a:rPr lang="en-IN" sz="2000" dirty="0" smtClean="0"/>
              <a:t>V</a:t>
            </a:r>
            <a:endParaRPr lang="en-IN" sz="2000" dirty="0"/>
          </a:p>
        </p:txBody>
      </p:sp>
      <p:pic>
        <p:nvPicPr>
          <p:cNvPr id="10" name="Picture 2"/>
          <p:cNvPicPr>
            <a:picLocks noChangeAspect="1" noChangeArrowheads="1"/>
          </p:cNvPicPr>
          <p:nvPr/>
        </p:nvPicPr>
        <p:blipFill>
          <a:blip r:embed="rId3"/>
          <a:srcRect/>
          <a:stretch>
            <a:fillRect/>
          </a:stretch>
        </p:blipFill>
        <p:spPr bwMode="auto">
          <a:xfrm>
            <a:off x="7572777" y="1357311"/>
            <a:ext cx="3809999" cy="51816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310664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41</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082547"/>
            <a:ext cx="11835441" cy="5539978"/>
          </a:xfrm>
          <a:prstGeom prst="rect">
            <a:avLst/>
          </a:prstGeom>
        </p:spPr>
        <p:txBody>
          <a:bodyPr wrap="square">
            <a:spAutoFit/>
          </a:bodyPr>
          <a:lstStyle/>
          <a:p>
            <a:pPr marL="360000" lvl="4"/>
            <a:r>
              <a:rPr lang="en-IN" sz="2400" b="1" dirty="0"/>
              <a:t>Alpha-Beta Pruning</a:t>
            </a:r>
          </a:p>
          <a:p>
            <a:pPr marL="360000" lvl="4"/>
            <a:endParaRPr lang="en-US" sz="2000" b="1" dirty="0" smtClean="0"/>
          </a:p>
          <a:p>
            <a:pPr marL="1177200" lvl="6" indent="-457200">
              <a:buFont typeface="+mj-lt"/>
              <a:buAutoNum type="arabicPeriod"/>
            </a:pPr>
            <a:r>
              <a:rPr lang="en-IN" sz="2000" dirty="0"/>
              <a:t>Traverse the search tree in depth-first </a:t>
            </a:r>
            <a:r>
              <a:rPr lang="en-IN" sz="2000" dirty="0" smtClean="0"/>
              <a:t>order</a:t>
            </a:r>
          </a:p>
          <a:p>
            <a:pPr marL="1177200" lvl="6" indent="-457200">
              <a:buFont typeface="+mj-lt"/>
              <a:buAutoNum type="arabicPeriod"/>
            </a:pPr>
            <a:endParaRPr lang="en-IN" sz="2000" dirty="0"/>
          </a:p>
          <a:p>
            <a:pPr marL="1177200" lvl="6" indent="-457200">
              <a:buFont typeface="+mj-lt"/>
              <a:buAutoNum type="arabicPeriod"/>
            </a:pPr>
            <a:r>
              <a:rPr lang="en-IN" sz="2000" dirty="0" smtClean="0"/>
              <a:t>For </a:t>
            </a:r>
            <a:r>
              <a:rPr lang="en-IN" sz="2000" dirty="0"/>
              <a:t>each MAX node n, α(n)=maximum child value found so </a:t>
            </a:r>
            <a:r>
              <a:rPr lang="en-IN" sz="2000" dirty="0" smtClean="0"/>
              <a:t>far</a:t>
            </a:r>
          </a:p>
          <a:p>
            <a:pPr marL="1177200" lvl="6" indent="-457200">
              <a:buFont typeface="+mj-lt"/>
              <a:buAutoNum type="arabicPeriod"/>
            </a:pPr>
            <a:endParaRPr lang="en-IN" sz="1000" dirty="0"/>
          </a:p>
          <a:p>
            <a:pPr marL="1634400" lvl="7" indent="-360000">
              <a:lnSpc>
                <a:spcPct val="150000"/>
              </a:lnSpc>
              <a:buFont typeface="Arial" panose="020B0604020202020204" pitchFamily="34" charset="0"/>
              <a:buChar char="•"/>
            </a:pPr>
            <a:r>
              <a:rPr lang="en-IN" sz="2000" dirty="0" smtClean="0"/>
              <a:t>Starts </a:t>
            </a:r>
            <a:r>
              <a:rPr lang="en-IN" sz="2000" dirty="0"/>
              <a:t>with – ¥</a:t>
            </a:r>
          </a:p>
          <a:p>
            <a:pPr marL="1634400" lvl="7" indent="-360000">
              <a:lnSpc>
                <a:spcPct val="150000"/>
              </a:lnSpc>
              <a:buFont typeface="Arial" panose="020B0604020202020204" pitchFamily="34" charset="0"/>
              <a:buChar char="•"/>
            </a:pPr>
            <a:r>
              <a:rPr lang="en-IN" sz="2000" dirty="0"/>
              <a:t>Increases if a child returns a value greater than the current α(n)</a:t>
            </a:r>
          </a:p>
          <a:p>
            <a:pPr marL="1634400" lvl="7" indent="-360000">
              <a:lnSpc>
                <a:spcPct val="150000"/>
              </a:lnSpc>
              <a:buFont typeface="Arial" panose="020B0604020202020204" pitchFamily="34" charset="0"/>
              <a:buChar char="•"/>
            </a:pPr>
            <a:r>
              <a:rPr lang="en-IN" sz="2000" dirty="0"/>
              <a:t>Lower-bound on the final value</a:t>
            </a:r>
          </a:p>
          <a:p>
            <a:pPr marL="1177200" lvl="6" indent="-457200">
              <a:buFont typeface="+mj-lt"/>
              <a:buAutoNum type="arabicPeriod"/>
            </a:pPr>
            <a:endParaRPr lang="en-IN" sz="2000" dirty="0"/>
          </a:p>
          <a:p>
            <a:pPr marL="1177200" lvl="6" indent="-457200">
              <a:buFont typeface="+mj-lt"/>
              <a:buAutoNum type="arabicPeriod"/>
            </a:pPr>
            <a:r>
              <a:rPr lang="en-IN" sz="2000" dirty="0" smtClean="0"/>
              <a:t>For </a:t>
            </a:r>
            <a:r>
              <a:rPr lang="en-IN" sz="2000" dirty="0"/>
              <a:t>each MIN node n, β(n)=minimum child value found so </a:t>
            </a:r>
            <a:r>
              <a:rPr lang="en-IN" sz="2000" dirty="0" smtClean="0"/>
              <a:t>far</a:t>
            </a:r>
          </a:p>
          <a:p>
            <a:pPr marL="1177200" lvl="6" indent="-457200">
              <a:buFont typeface="+mj-lt"/>
              <a:buAutoNum type="arabicPeriod"/>
            </a:pPr>
            <a:endParaRPr lang="en-IN" sz="800" dirty="0"/>
          </a:p>
          <a:p>
            <a:pPr marL="1634400" lvl="7" indent="-360000">
              <a:lnSpc>
                <a:spcPct val="150000"/>
              </a:lnSpc>
              <a:buFont typeface="Arial" panose="020B0604020202020204" pitchFamily="34" charset="0"/>
              <a:buChar char="•"/>
            </a:pPr>
            <a:r>
              <a:rPr lang="en-IN" sz="2000" dirty="0"/>
              <a:t>Starts with + ¥</a:t>
            </a:r>
          </a:p>
          <a:p>
            <a:pPr marL="1634400" lvl="7" indent="-360000">
              <a:lnSpc>
                <a:spcPct val="150000"/>
              </a:lnSpc>
              <a:buFont typeface="Arial" panose="020B0604020202020204" pitchFamily="34" charset="0"/>
              <a:buChar char="•"/>
            </a:pPr>
            <a:r>
              <a:rPr lang="en-IN" sz="2000" dirty="0"/>
              <a:t>Decreases if a child returns a value less than the current β(n)</a:t>
            </a:r>
          </a:p>
          <a:p>
            <a:pPr marL="1634400" lvl="7" indent="-360000">
              <a:lnSpc>
                <a:spcPct val="150000"/>
              </a:lnSpc>
              <a:buFont typeface="Arial" panose="020B0604020202020204" pitchFamily="34" charset="0"/>
              <a:buChar char="•"/>
            </a:pPr>
            <a:r>
              <a:rPr lang="en-IN" sz="2000" dirty="0"/>
              <a:t>Upper-bound on the final </a:t>
            </a:r>
            <a:r>
              <a:rPr lang="en-IN" sz="2000" dirty="0" smtClean="0"/>
              <a:t>value</a:t>
            </a:r>
            <a:endParaRPr lang="en-IN" sz="2000" dirty="0"/>
          </a:p>
        </p:txBody>
      </p:sp>
    </p:spTree>
    <p:custDataLst>
      <p:tags r:id="rId1"/>
    </p:custDataLst>
    <p:extLst>
      <p:ext uri="{BB962C8B-B14F-4D97-AF65-F5344CB8AC3E}">
        <p14:creationId xmlns:p14="http://schemas.microsoft.com/office/powerpoint/2010/main" val="15810925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42</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082547"/>
            <a:ext cx="11835441" cy="1938992"/>
          </a:xfrm>
          <a:prstGeom prst="rect">
            <a:avLst/>
          </a:prstGeom>
        </p:spPr>
        <p:txBody>
          <a:bodyPr wrap="square">
            <a:spAutoFit/>
          </a:bodyPr>
          <a:lstStyle/>
          <a:p>
            <a:pPr marL="1177200" lvl="6" indent="-457200">
              <a:buFont typeface="+mj-lt"/>
              <a:buAutoNum type="arabicPeriod"/>
            </a:pPr>
            <a:endParaRPr lang="en-IN" sz="2000" dirty="0" smtClean="0"/>
          </a:p>
          <a:p>
            <a:pPr marL="720000" lvl="6"/>
            <a:r>
              <a:rPr lang="en-IN" sz="2000" dirty="0" smtClean="0"/>
              <a:t>4.	     MAX </a:t>
            </a:r>
            <a:r>
              <a:rPr lang="en-IN" sz="2000" dirty="0" err="1" smtClean="0"/>
              <a:t>cutoff</a:t>
            </a:r>
            <a:r>
              <a:rPr lang="en-IN" sz="2000" dirty="0" smtClean="0"/>
              <a:t> rule: At a MAX node n, cut off search if α(n)&gt;=β(n)</a:t>
            </a:r>
          </a:p>
          <a:p>
            <a:pPr marL="1177200" lvl="6" indent="-457200">
              <a:buFont typeface="+mj-lt"/>
              <a:buAutoNum type="arabicPeriod"/>
            </a:pPr>
            <a:endParaRPr lang="en-IN" sz="2000" dirty="0" smtClean="0"/>
          </a:p>
          <a:p>
            <a:pPr marL="720000" lvl="6"/>
            <a:r>
              <a:rPr lang="en-IN" sz="2000" dirty="0" smtClean="0"/>
              <a:t>5.     MIN </a:t>
            </a:r>
            <a:r>
              <a:rPr lang="en-IN" sz="2000" dirty="0" err="1" smtClean="0"/>
              <a:t>cutoff</a:t>
            </a:r>
            <a:r>
              <a:rPr lang="en-IN" sz="2000" dirty="0" smtClean="0"/>
              <a:t> rule: At a MIN node n, cut off search if β(n)&lt;=α(n)</a:t>
            </a:r>
          </a:p>
          <a:p>
            <a:pPr marL="1177200" lvl="6" indent="-457200">
              <a:buFont typeface="+mj-lt"/>
              <a:buAutoNum type="arabicPeriod"/>
            </a:pPr>
            <a:endParaRPr lang="en-IN" sz="2000" dirty="0" smtClean="0"/>
          </a:p>
          <a:p>
            <a:pPr marL="720000" lvl="6"/>
            <a:r>
              <a:rPr lang="en-IN" sz="2000" dirty="0" smtClean="0"/>
              <a:t>6.     Carry α and β values down in search</a:t>
            </a:r>
            <a:endParaRPr lang="en-IN" sz="2000" dirty="0"/>
          </a:p>
        </p:txBody>
      </p:sp>
    </p:spTree>
    <p:custDataLst>
      <p:tags r:id="rId1"/>
    </p:custDataLst>
    <p:extLst>
      <p:ext uri="{BB962C8B-B14F-4D97-AF65-F5344CB8AC3E}">
        <p14:creationId xmlns:p14="http://schemas.microsoft.com/office/powerpoint/2010/main" val="1711081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43</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082547"/>
            <a:ext cx="11835441" cy="5078313"/>
          </a:xfrm>
          <a:prstGeom prst="rect">
            <a:avLst/>
          </a:prstGeom>
        </p:spPr>
        <p:txBody>
          <a:bodyPr wrap="square">
            <a:spAutoFit/>
          </a:bodyPr>
          <a:lstStyle/>
          <a:p>
            <a:pPr marL="360000" lvl="4"/>
            <a:r>
              <a:rPr lang="en-IN" sz="2400" b="1" dirty="0"/>
              <a:t>Alpha-Beta Algorithm 1</a:t>
            </a:r>
          </a:p>
          <a:p>
            <a:pPr marL="360000" lvl="4"/>
            <a:endParaRPr lang="en-US" sz="2000" b="1" dirty="0" smtClean="0"/>
          </a:p>
          <a:p>
            <a:pPr marL="720000" lvl="6"/>
            <a:r>
              <a:rPr lang="en-IN" sz="2000" b="1" dirty="0" smtClean="0"/>
              <a:t>MAX Play</a:t>
            </a:r>
            <a:endParaRPr lang="en-IN" sz="2000" b="1" dirty="0"/>
          </a:p>
          <a:p>
            <a:pPr marL="720000" lvl="6" algn="ctr"/>
            <a:r>
              <a:rPr lang="en-IN" sz="2000" dirty="0" smtClean="0"/>
              <a:t>function ALPHA-BETA-SEARCH(state) returns an action</a:t>
            </a:r>
          </a:p>
          <a:p>
            <a:pPr marL="720000" lvl="6" algn="ctr"/>
            <a:r>
              <a:rPr lang="en-IN" sz="2000" dirty="0" smtClean="0"/>
              <a:t>inputs: state, current state in game</a:t>
            </a:r>
          </a:p>
          <a:p>
            <a:pPr marL="720000" lvl="6" algn="ctr"/>
            <a:r>
              <a:rPr lang="en-IN" sz="2000" dirty="0" smtClean="0"/>
              <a:t>v  MAX-VALUE(state , - ∞ , +∞)</a:t>
            </a:r>
          </a:p>
          <a:p>
            <a:pPr marL="720000" lvl="6" algn="ctr"/>
            <a:endParaRPr lang="en-IN" sz="2000" dirty="0" smtClean="0"/>
          </a:p>
          <a:p>
            <a:pPr marL="720000" lvl="6" algn="ctr"/>
            <a:r>
              <a:rPr lang="en-IN" sz="2000" dirty="0" smtClean="0"/>
              <a:t>r e t u r n the action in SUCCESSORS(state ) with value v</a:t>
            </a:r>
          </a:p>
          <a:p>
            <a:pPr marL="720000" lvl="6" algn="ctr"/>
            <a:r>
              <a:rPr lang="en-IN" sz="2000" dirty="0" smtClean="0"/>
              <a:t>function MAX-VALUE(state, a , b) returns a utility value</a:t>
            </a:r>
          </a:p>
          <a:p>
            <a:pPr marL="720000" lvl="6" algn="ctr"/>
            <a:r>
              <a:rPr lang="en-IN" sz="2000" dirty="0" smtClean="0"/>
              <a:t>if TERMINAL-TEST(state) then return UTILITY(state)</a:t>
            </a:r>
          </a:p>
          <a:p>
            <a:pPr marL="720000" lvl="6" algn="ctr"/>
            <a:r>
              <a:rPr lang="en-IN" sz="2000" dirty="0" smtClean="0"/>
              <a:t>v ¬ - ∞</a:t>
            </a:r>
          </a:p>
          <a:p>
            <a:pPr marL="720000" lvl="6" algn="ctr"/>
            <a:r>
              <a:rPr lang="en-IN" sz="2000" dirty="0" smtClean="0"/>
              <a:t>f o r </a:t>
            </a:r>
            <a:r>
              <a:rPr lang="en-IN" sz="2000" dirty="0" err="1" smtClean="0"/>
              <a:t>a,s</a:t>
            </a:r>
            <a:r>
              <a:rPr lang="en-IN" sz="2000" dirty="0" smtClean="0"/>
              <a:t> in SUCCESSORS(state ) d o</a:t>
            </a:r>
          </a:p>
          <a:p>
            <a:pPr marL="720000" lvl="6" algn="ctr"/>
            <a:r>
              <a:rPr lang="en-IN" sz="2000" dirty="0" smtClean="0"/>
              <a:t>v MAX(v ,MIN-VALUE(s , a , b))</a:t>
            </a:r>
          </a:p>
          <a:p>
            <a:pPr marL="720000" lvl="6" algn="ctr"/>
            <a:r>
              <a:rPr lang="en-IN" sz="2000" dirty="0" smtClean="0"/>
              <a:t>if v ≥ b t h e n r e t u r n v</a:t>
            </a:r>
          </a:p>
          <a:p>
            <a:pPr marL="720000" lvl="6" algn="ctr"/>
            <a:r>
              <a:rPr lang="en-IN" sz="2000" dirty="0" smtClean="0"/>
              <a:t>a ¬ MAX(a ,v)</a:t>
            </a:r>
          </a:p>
          <a:p>
            <a:pPr marL="720000" lvl="6" algn="ctr"/>
            <a:r>
              <a:rPr lang="en-IN" sz="2000" dirty="0" smtClean="0"/>
              <a:t>r e t u r n v</a:t>
            </a:r>
            <a:endParaRPr lang="en-IN" sz="2000" dirty="0"/>
          </a:p>
        </p:txBody>
      </p:sp>
    </p:spTree>
    <p:custDataLst>
      <p:tags r:id="rId1"/>
    </p:custDataLst>
    <p:extLst>
      <p:ext uri="{BB962C8B-B14F-4D97-AF65-F5344CB8AC3E}">
        <p14:creationId xmlns:p14="http://schemas.microsoft.com/office/powerpoint/2010/main" val="27972303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44</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082547"/>
            <a:ext cx="11835441" cy="3539430"/>
          </a:xfrm>
          <a:prstGeom prst="rect">
            <a:avLst/>
          </a:prstGeom>
        </p:spPr>
        <p:txBody>
          <a:bodyPr wrap="square">
            <a:spAutoFit/>
          </a:bodyPr>
          <a:lstStyle/>
          <a:p>
            <a:pPr marL="360000" lvl="4"/>
            <a:r>
              <a:rPr lang="en-IN" sz="2400" b="1" dirty="0"/>
              <a:t>Alpha-Beta Algorithm </a:t>
            </a:r>
            <a:r>
              <a:rPr lang="en-IN" sz="2400" b="1" dirty="0" smtClean="0"/>
              <a:t>2</a:t>
            </a:r>
            <a:endParaRPr lang="en-IN" sz="2400" b="1" dirty="0"/>
          </a:p>
          <a:p>
            <a:pPr marL="360000" lvl="4"/>
            <a:endParaRPr lang="en-US" sz="2000" b="1" dirty="0" smtClean="0"/>
          </a:p>
          <a:p>
            <a:pPr marL="720000" lvl="6"/>
            <a:r>
              <a:rPr lang="en-IN" sz="2000" b="1" dirty="0" smtClean="0"/>
              <a:t>MIN Play</a:t>
            </a:r>
            <a:endParaRPr lang="en-IN" sz="2000" b="1" dirty="0"/>
          </a:p>
          <a:p>
            <a:pPr marL="720000" lvl="6" algn="ctr"/>
            <a:r>
              <a:rPr lang="en-IN" sz="2000" dirty="0"/>
              <a:t>function MIN-VALUE(state, a , b) returns a utility value</a:t>
            </a:r>
          </a:p>
          <a:p>
            <a:pPr marL="720000" lvl="6" algn="ctr"/>
            <a:r>
              <a:rPr lang="en-IN" sz="2000" dirty="0"/>
              <a:t>if TERMINAL-TEST(state) then return UTILITY(state)</a:t>
            </a:r>
          </a:p>
          <a:p>
            <a:pPr marL="720000" lvl="6" algn="ctr"/>
            <a:r>
              <a:rPr lang="en-IN" sz="2000" dirty="0"/>
              <a:t>v + ∞</a:t>
            </a:r>
          </a:p>
          <a:p>
            <a:pPr marL="720000" lvl="6" algn="ctr"/>
            <a:r>
              <a:rPr lang="en-IN" sz="2000" dirty="0"/>
              <a:t>f o r </a:t>
            </a:r>
            <a:r>
              <a:rPr lang="en-IN" sz="2000" dirty="0" err="1"/>
              <a:t>a,s</a:t>
            </a:r>
            <a:r>
              <a:rPr lang="en-IN" sz="2000" dirty="0"/>
              <a:t> in SUCCESSORS(state ) d o</a:t>
            </a:r>
          </a:p>
          <a:p>
            <a:pPr marL="720000" lvl="6" algn="ctr"/>
            <a:r>
              <a:rPr lang="en-IN" sz="2000" dirty="0"/>
              <a:t>v MIN(v ,MAX-VALUE(s , a , b))</a:t>
            </a:r>
          </a:p>
          <a:p>
            <a:pPr marL="720000" lvl="6" algn="ctr"/>
            <a:r>
              <a:rPr lang="en-IN" sz="2000" dirty="0"/>
              <a:t>if v ≤ a t h e n r e t u r n v</a:t>
            </a:r>
          </a:p>
          <a:p>
            <a:pPr marL="720000" lvl="6" algn="ctr"/>
            <a:r>
              <a:rPr lang="en-IN" sz="2000" dirty="0"/>
              <a:t>b ¬ MIN(b ,v)</a:t>
            </a:r>
          </a:p>
          <a:p>
            <a:pPr marL="720000" lvl="6" algn="ctr"/>
            <a:r>
              <a:rPr lang="en-IN" sz="2000" dirty="0"/>
              <a:t>r e t u r n v</a:t>
            </a:r>
          </a:p>
        </p:txBody>
      </p:sp>
    </p:spTree>
    <p:custDataLst>
      <p:tags r:id="rId1"/>
    </p:custDataLst>
    <p:extLst>
      <p:ext uri="{BB962C8B-B14F-4D97-AF65-F5344CB8AC3E}">
        <p14:creationId xmlns:p14="http://schemas.microsoft.com/office/powerpoint/2010/main" val="3105245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45</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093038996"/>
              </p:ext>
            </p:extLst>
          </p:nvPr>
        </p:nvGraphicFramePr>
        <p:xfrm>
          <a:off x="631065" y="1507901"/>
          <a:ext cx="10959921" cy="4745416"/>
        </p:xfrm>
        <a:graphic>
          <a:graphicData uri="http://schemas.openxmlformats.org/drawingml/2006/table">
            <a:tbl>
              <a:tblPr firstRow="1" bandRow="1">
                <a:tableStyleId>{5C22544A-7EE6-4342-B048-85BDC9FD1C3A}</a:tableStyleId>
              </a:tblPr>
              <a:tblGrid>
                <a:gridCol w="5473521">
                  <a:extLst>
                    <a:ext uri="{9D8B030D-6E8A-4147-A177-3AD203B41FA5}">
                      <a16:colId xmlns="" xmlns:a16="http://schemas.microsoft.com/office/drawing/2014/main" val="20000"/>
                    </a:ext>
                  </a:extLst>
                </a:gridCol>
                <a:gridCol w="5486400">
                  <a:extLst>
                    <a:ext uri="{9D8B030D-6E8A-4147-A177-3AD203B41FA5}">
                      <a16:colId xmlns="" xmlns:a16="http://schemas.microsoft.com/office/drawing/2014/main" val="20001"/>
                    </a:ext>
                  </a:extLst>
                </a:gridCol>
              </a:tblGrid>
              <a:tr h="769862">
                <a:tc>
                  <a:txBody>
                    <a:bodyPr/>
                    <a:lstStyle/>
                    <a:p>
                      <a:pPr algn="ctr"/>
                      <a:r>
                        <a:rPr lang="en-US" sz="2800" dirty="0" smtClean="0">
                          <a:solidFill>
                            <a:schemeClr val="bg1"/>
                          </a:solidFill>
                          <a:latin typeface="+mn-lt"/>
                          <a:cs typeface="Times New Roman" pitchFamily="18" charset="0"/>
                        </a:rPr>
                        <a:t>Properties</a:t>
                      </a:r>
                      <a:endParaRPr lang="en-US" sz="2800" dirty="0">
                        <a:solidFill>
                          <a:schemeClr val="bg1"/>
                        </a:solidFill>
                        <a:latin typeface="+mn-lt"/>
                        <a:cs typeface="Times New Roman" pitchFamily="18" charset="0"/>
                      </a:endParaRPr>
                    </a:p>
                  </a:txBody>
                  <a:tcPr anchor="ctr"/>
                </a:tc>
                <a:tc>
                  <a:txBody>
                    <a:bodyPr/>
                    <a:lstStyle/>
                    <a:p>
                      <a:pPr algn="ctr"/>
                      <a:r>
                        <a:rPr lang="en-US" sz="2400" dirty="0" smtClean="0">
                          <a:solidFill>
                            <a:schemeClr val="bg1"/>
                          </a:solidFill>
                          <a:latin typeface="+mn-lt"/>
                          <a:cs typeface="Times New Roman" pitchFamily="18" charset="0"/>
                        </a:rPr>
                        <a:t>Effectiveness</a:t>
                      </a:r>
                      <a:endParaRPr lang="en-US" sz="2400" dirty="0">
                        <a:solidFill>
                          <a:schemeClr val="bg1"/>
                        </a:solidFill>
                        <a:latin typeface="+mn-lt"/>
                        <a:cs typeface="Times New Roman" pitchFamily="18" charset="0"/>
                      </a:endParaRPr>
                    </a:p>
                  </a:txBody>
                  <a:tcPr anchor="ctr"/>
                </a:tc>
                <a:extLst>
                  <a:ext uri="{0D108BD9-81ED-4DB2-BD59-A6C34878D82A}">
                    <a16:rowId xmlns="" xmlns:a16="http://schemas.microsoft.com/office/drawing/2014/main" val="10000"/>
                  </a:ext>
                </a:extLst>
              </a:tr>
              <a:tr h="651168">
                <a:tc>
                  <a:txBody>
                    <a:bodyPr/>
                    <a:lstStyle/>
                    <a:p>
                      <a:pPr algn="ctr"/>
                      <a:r>
                        <a:rPr lang="en-US" sz="1600" kern="1200" baseline="0" dirty="0" smtClean="0">
                          <a:solidFill>
                            <a:schemeClr val="dk1"/>
                          </a:solidFill>
                          <a:latin typeface="+mn-lt"/>
                          <a:ea typeface="+mn-ea"/>
                          <a:cs typeface="Times New Roman" pitchFamily="18" charset="0"/>
                        </a:rPr>
                        <a:t>Pruning does not affect final Result</a:t>
                      </a:r>
                    </a:p>
                  </a:txBody>
                  <a:tcPr anchor="ctr">
                    <a:solidFill>
                      <a:schemeClr val="bg1"/>
                    </a:solidFill>
                  </a:tcPr>
                </a:tc>
                <a:tc>
                  <a:txBody>
                    <a:bodyPr/>
                    <a:lstStyle/>
                    <a:p>
                      <a:pPr algn="ctr"/>
                      <a:r>
                        <a:rPr lang="en-US" sz="1600" kern="1200" baseline="0" dirty="0" smtClean="0">
                          <a:solidFill>
                            <a:schemeClr val="dk1"/>
                          </a:solidFill>
                          <a:latin typeface="+mn-lt"/>
                          <a:ea typeface="+mn-ea"/>
                          <a:cs typeface="Times New Roman" pitchFamily="18" charset="0"/>
                        </a:rPr>
                        <a:t>Guaranteed to compute same</a:t>
                      </a:r>
                    </a:p>
                    <a:p>
                      <a:pPr algn="ctr"/>
                      <a:r>
                        <a:rPr lang="en-US" sz="1600" kern="1200" baseline="0" dirty="0" smtClean="0">
                          <a:solidFill>
                            <a:schemeClr val="dk1"/>
                          </a:solidFill>
                          <a:latin typeface="+mn-lt"/>
                          <a:ea typeface="+mn-ea"/>
                          <a:cs typeface="Times New Roman" pitchFamily="18" charset="0"/>
                        </a:rPr>
                        <a:t>root value as Mini-max</a:t>
                      </a:r>
                      <a:endParaRPr lang="en-US" sz="1600" dirty="0">
                        <a:latin typeface="+mn-lt"/>
                        <a:cs typeface="Times New Roman" pitchFamily="18" charset="0"/>
                      </a:endParaRPr>
                    </a:p>
                  </a:txBody>
                  <a:tcPr anchor="ctr">
                    <a:solidFill>
                      <a:schemeClr val="bg1"/>
                    </a:solidFill>
                  </a:tcPr>
                </a:tc>
                <a:extLst>
                  <a:ext uri="{0D108BD9-81ED-4DB2-BD59-A6C34878D82A}">
                    <a16:rowId xmlns="" xmlns:a16="http://schemas.microsoft.com/office/drawing/2014/main" val="10001"/>
                  </a:ext>
                </a:extLst>
              </a:tr>
              <a:tr h="651168">
                <a:tc>
                  <a:txBody>
                    <a:bodyPr/>
                    <a:lstStyle/>
                    <a:p>
                      <a:pPr algn="ctr"/>
                      <a:r>
                        <a:rPr lang="en-US" sz="1600" kern="1200" baseline="0" dirty="0" smtClean="0">
                          <a:solidFill>
                            <a:schemeClr val="dk1"/>
                          </a:solidFill>
                          <a:latin typeface="+mn-lt"/>
                          <a:ea typeface="+mn-ea"/>
                          <a:cs typeface="Times New Roman" pitchFamily="18" charset="0"/>
                        </a:rPr>
                        <a:t>Good move ordering improves effectiveness of pruning</a:t>
                      </a:r>
                    </a:p>
                  </a:txBody>
                  <a:tcPr anchor="ctr">
                    <a:solidFill>
                      <a:schemeClr val="accent1">
                        <a:lumMod val="20000"/>
                        <a:lumOff val="80000"/>
                      </a:schemeClr>
                    </a:solidFill>
                  </a:tcPr>
                </a:tc>
                <a:tc>
                  <a:txBody>
                    <a:bodyPr/>
                    <a:lstStyle/>
                    <a:p>
                      <a:pPr algn="ctr"/>
                      <a:r>
                        <a:rPr lang="en-US" sz="1600" kern="1200" baseline="0" dirty="0" smtClean="0">
                          <a:solidFill>
                            <a:schemeClr val="dk1"/>
                          </a:solidFill>
                          <a:latin typeface="+mn-lt"/>
                          <a:ea typeface="+mn-ea"/>
                          <a:cs typeface="Times New Roman" pitchFamily="18" charset="0"/>
                        </a:rPr>
                        <a:t>Worst case: no pruning, same</a:t>
                      </a:r>
                    </a:p>
                    <a:p>
                      <a:pPr algn="ctr"/>
                      <a:r>
                        <a:rPr lang="en-US" sz="1600" kern="1200" baseline="0" dirty="0" smtClean="0">
                          <a:solidFill>
                            <a:schemeClr val="dk1"/>
                          </a:solidFill>
                          <a:latin typeface="+mn-lt"/>
                          <a:ea typeface="+mn-ea"/>
                          <a:cs typeface="Times New Roman" pitchFamily="18" charset="0"/>
                        </a:rPr>
                        <a:t>as Mini-max (O(</a:t>
                      </a:r>
                      <a:r>
                        <a:rPr lang="en-US" sz="1600" kern="1200" baseline="0" dirty="0" err="1" smtClean="0">
                          <a:solidFill>
                            <a:schemeClr val="dk1"/>
                          </a:solidFill>
                          <a:latin typeface="+mn-lt"/>
                          <a:ea typeface="+mn-ea"/>
                          <a:cs typeface="Times New Roman" pitchFamily="18" charset="0"/>
                        </a:rPr>
                        <a:t>bd</a:t>
                      </a:r>
                      <a:r>
                        <a:rPr lang="en-US" sz="1600" kern="1200" baseline="0" dirty="0" smtClean="0">
                          <a:solidFill>
                            <a:schemeClr val="dk1"/>
                          </a:solidFill>
                          <a:latin typeface="+mn-lt"/>
                          <a:ea typeface="+mn-ea"/>
                          <a:cs typeface="Times New Roman" pitchFamily="18" charset="0"/>
                        </a:rPr>
                        <a:t>))</a:t>
                      </a:r>
                      <a:endParaRPr lang="en-US" sz="1600" dirty="0">
                        <a:latin typeface="+mn-lt"/>
                        <a:cs typeface="Times New Roman" pitchFamily="18" charset="0"/>
                      </a:endParaRPr>
                    </a:p>
                  </a:txBody>
                  <a:tcPr anchor="ctr">
                    <a:solidFill>
                      <a:schemeClr val="accent1">
                        <a:lumMod val="20000"/>
                        <a:lumOff val="80000"/>
                      </a:schemeClr>
                    </a:solidFill>
                  </a:tcPr>
                </a:tc>
                <a:extLst>
                  <a:ext uri="{0D108BD9-81ED-4DB2-BD59-A6C34878D82A}">
                    <a16:rowId xmlns="" xmlns:a16="http://schemas.microsoft.com/office/drawing/2014/main" val="10002"/>
                  </a:ext>
                </a:extLst>
              </a:tr>
              <a:tr h="1473697">
                <a:tc>
                  <a:txBody>
                    <a:bodyPr/>
                    <a:lstStyle/>
                    <a:p>
                      <a:pPr algn="ctr"/>
                      <a:r>
                        <a:rPr lang="en-US" sz="1600" kern="1200" baseline="0" dirty="0" smtClean="0">
                          <a:solidFill>
                            <a:schemeClr val="dk1"/>
                          </a:solidFill>
                          <a:latin typeface="+mn-lt"/>
                          <a:ea typeface="+mn-ea"/>
                          <a:cs typeface="Times New Roman" pitchFamily="18" charset="0"/>
                        </a:rPr>
                        <a:t>With "perfect ordering," time complexity = O(</a:t>
                      </a:r>
                      <a:r>
                        <a:rPr lang="en-US" sz="1600" kern="1200" baseline="0" dirty="0" err="1" smtClean="0">
                          <a:solidFill>
                            <a:schemeClr val="dk1"/>
                          </a:solidFill>
                          <a:latin typeface="+mn-lt"/>
                          <a:ea typeface="+mn-ea"/>
                          <a:cs typeface="Times New Roman" pitchFamily="18" charset="0"/>
                        </a:rPr>
                        <a:t>bm</a:t>
                      </a:r>
                      <a:r>
                        <a:rPr lang="en-US" sz="1600" kern="1200" baseline="0" dirty="0" smtClean="0">
                          <a:solidFill>
                            <a:schemeClr val="dk1"/>
                          </a:solidFill>
                          <a:latin typeface="+mn-lt"/>
                          <a:ea typeface="+mn-ea"/>
                          <a:cs typeface="Times New Roman" pitchFamily="18" charset="0"/>
                        </a:rPr>
                        <a:t>/2) </a:t>
                      </a:r>
                      <a:r>
                        <a:rPr lang="en-US" sz="1600" kern="1200" baseline="0" dirty="0" smtClean="0">
                          <a:solidFill>
                            <a:schemeClr val="dk1"/>
                          </a:solidFill>
                          <a:latin typeface="+mn-lt"/>
                          <a:ea typeface="+mn-ea"/>
                          <a:cs typeface="Times New Roman" pitchFamily="18" charset="0"/>
                          <a:sym typeface="Wingdings" pitchFamily="2" charset="2"/>
                        </a:rPr>
                        <a:t></a:t>
                      </a:r>
                      <a:r>
                        <a:rPr lang="en-US" sz="1600" kern="1200" baseline="0" dirty="0" smtClean="0">
                          <a:solidFill>
                            <a:schemeClr val="dk1"/>
                          </a:solidFill>
                          <a:latin typeface="+mn-lt"/>
                          <a:ea typeface="+mn-ea"/>
                          <a:cs typeface="Times New Roman" pitchFamily="18" charset="0"/>
                        </a:rPr>
                        <a:t>doubles depth of search</a:t>
                      </a:r>
                    </a:p>
                  </a:txBody>
                  <a:tcPr anchor="ctr">
                    <a:solidFill>
                      <a:schemeClr val="bg1"/>
                    </a:solidFill>
                  </a:tcPr>
                </a:tc>
                <a:tc>
                  <a:txBody>
                    <a:bodyPr/>
                    <a:lstStyle/>
                    <a:p>
                      <a:pPr algn="ctr"/>
                      <a:r>
                        <a:rPr lang="en-US" sz="1600" kern="1200" baseline="0" dirty="0" smtClean="0">
                          <a:solidFill>
                            <a:schemeClr val="dk1"/>
                          </a:solidFill>
                          <a:latin typeface="+mn-lt"/>
                          <a:ea typeface="+mn-ea"/>
                          <a:cs typeface="Times New Roman" pitchFamily="18" charset="0"/>
                        </a:rPr>
                        <a:t>Best case: when each player’s</a:t>
                      </a:r>
                    </a:p>
                    <a:p>
                      <a:pPr algn="ctr"/>
                      <a:r>
                        <a:rPr lang="en-US" sz="1600" kern="1200" baseline="0" dirty="0" smtClean="0">
                          <a:solidFill>
                            <a:schemeClr val="dk1"/>
                          </a:solidFill>
                          <a:latin typeface="+mn-lt"/>
                          <a:ea typeface="+mn-ea"/>
                          <a:cs typeface="Times New Roman" pitchFamily="18" charset="0"/>
                        </a:rPr>
                        <a:t>best move is the first option</a:t>
                      </a:r>
                    </a:p>
                    <a:p>
                      <a:pPr algn="ctr"/>
                      <a:r>
                        <a:rPr lang="en-US" sz="1600" kern="1200" baseline="0" dirty="0" smtClean="0">
                          <a:solidFill>
                            <a:schemeClr val="dk1"/>
                          </a:solidFill>
                          <a:latin typeface="+mn-lt"/>
                          <a:ea typeface="+mn-ea"/>
                          <a:cs typeface="Times New Roman" pitchFamily="18" charset="0"/>
                        </a:rPr>
                        <a:t>examined, you examine only</a:t>
                      </a:r>
                    </a:p>
                    <a:p>
                      <a:pPr algn="ctr"/>
                      <a:r>
                        <a:rPr lang="en-US" sz="1600" kern="1200" baseline="0" dirty="0" smtClean="0">
                          <a:solidFill>
                            <a:schemeClr val="dk1"/>
                          </a:solidFill>
                          <a:latin typeface="+mn-lt"/>
                          <a:ea typeface="+mn-ea"/>
                          <a:cs typeface="Times New Roman" pitchFamily="18" charset="0"/>
                        </a:rPr>
                        <a:t>O(</a:t>
                      </a:r>
                      <a:r>
                        <a:rPr lang="en-US" sz="1600" kern="1200" baseline="0" dirty="0" err="1" smtClean="0">
                          <a:solidFill>
                            <a:schemeClr val="dk1"/>
                          </a:solidFill>
                          <a:latin typeface="+mn-lt"/>
                          <a:ea typeface="+mn-ea"/>
                          <a:cs typeface="Times New Roman" pitchFamily="18" charset="0"/>
                        </a:rPr>
                        <a:t>bd</a:t>
                      </a:r>
                      <a:r>
                        <a:rPr lang="en-US" sz="1600" kern="1200" baseline="0" dirty="0" smtClean="0">
                          <a:solidFill>
                            <a:schemeClr val="dk1"/>
                          </a:solidFill>
                          <a:latin typeface="+mn-lt"/>
                          <a:ea typeface="+mn-ea"/>
                          <a:cs typeface="Times New Roman" pitchFamily="18" charset="0"/>
                        </a:rPr>
                        <a:t>/2) nodes, allowing you to</a:t>
                      </a:r>
                    </a:p>
                    <a:p>
                      <a:pPr algn="ctr"/>
                      <a:r>
                        <a:rPr lang="en-US" sz="1600" kern="1200" baseline="0" dirty="0" smtClean="0">
                          <a:solidFill>
                            <a:schemeClr val="dk1"/>
                          </a:solidFill>
                          <a:latin typeface="+mn-lt"/>
                          <a:ea typeface="+mn-ea"/>
                          <a:cs typeface="Times New Roman" pitchFamily="18" charset="0"/>
                        </a:rPr>
                        <a:t>search twice as deep!</a:t>
                      </a:r>
                      <a:endParaRPr lang="en-US" sz="1600" dirty="0">
                        <a:latin typeface="+mn-lt"/>
                        <a:cs typeface="Times New Roman" pitchFamily="18" charset="0"/>
                      </a:endParaRPr>
                    </a:p>
                  </a:txBody>
                  <a:tcPr anchor="ctr">
                    <a:solidFill>
                      <a:schemeClr val="bg1"/>
                    </a:solidFill>
                  </a:tcPr>
                </a:tc>
                <a:extLst>
                  <a:ext uri="{0D108BD9-81ED-4DB2-BD59-A6C34878D82A}">
                    <a16:rowId xmlns="" xmlns:a16="http://schemas.microsoft.com/office/drawing/2014/main" val="10003"/>
                  </a:ext>
                </a:extLst>
              </a:tr>
              <a:tr h="1199521">
                <a:tc>
                  <a:txBody>
                    <a:bodyPr/>
                    <a:lstStyle/>
                    <a:p>
                      <a:pPr algn="ctr"/>
                      <a:r>
                        <a:rPr lang="en-US" sz="1600" kern="1200" baseline="0" dirty="0" smtClean="0">
                          <a:solidFill>
                            <a:schemeClr val="dk1"/>
                          </a:solidFill>
                          <a:latin typeface="+mn-lt"/>
                          <a:ea typeface="+mn-ea"/>
                          <a:cs typeface="Times New Roman" pitchFamily="18" charset="0"/>
                        </a:rPr>
                        <a:t>A simple example of the value of reasoning about which computations are relevant (a form of meta reasoning)</a:t>
                      </a:r>
                      <a:endParaRPr lang="en-US" sz="1600" dirty="0">
                        <a:latin typeface="+mn-lt"/>
                        <a:cs typeface="Times New Roman" pitchFamily="18" charset="0"/>
                      </a:endParaRPr>
                    </a:p>
                  </a:txBody>
                  <a:tcPr anchor="ctr">
                    <a:solidFill>
                      <a:schemeClr val="accent1">
                        <a:lumMod val="20000"/>
                        <a:lumOff val="80000"/>
                      </a:schemeClr>
                    </a:solidFill>
                  </a:tcPr>
                </a:tc>
                <a:tc>
                  <a:txBody>
                    <a:bodyPr/>
                    <a:lstStyle/>
                    <a:p>
                      <a:pPr algn="ctr"/>
                      <a:r>
                        <a:rPr lang="en-US" sz="1600" kern="1200" baseline="0" dirty="0" smtClean="0">
                          <a:solidFill>
                            <a:schemeClr val="dk1"/>
                          </a:solidFill>
                          <a:latin typeface="+mn-lt"/>
                          <a:ea typeface="+mn-ea"/>
                          <a:cs typeface="Times New Roman" pitchFamily="18" charset="0"/>
                        </a:rPr>
                        <a:t>For Deep Blue, alpha-beta</a:t>
                      </a:r>
                    </a:p>
                    <a:p>
                      <a:pPr algn="ctr"/>
                      <a:r>
                        <a:rPr lang="en-US" sz="1600" kern="1200" baseline="0" dirty="0" smtClean="0">
                          <a:solidFill>
                            <a:schemeClr val="dk1"/>
                          </a:solidFill>
                          <a:latin typeface="+mn-lt"/>
                          <a:ea typeface="+mn-ea"/>
                          <a:cs typeface="Times New Roman" pitchFamily="18" charset="0"/>
                        </a:rPr>
                        <a:t>pruning reduced the average</a:t>
                      </a:r>
                    </a:p>
                    <a:p>
                      <a:pPr algn="ctr"/>
                      <a:r>
                        <a:rPr lang="en-US" sz="1600" kern="1200" baseline="0" dirty="0" smtClean="0">
                          <a:solidFill>
                            <a:schemeClr val="dk1"/>
                          </a:solidFill>
                          <a:latin typeface="+mn-lt"/>
                          <a:ea typeface="+mn-ea"/>
                          <a:cs typeface="Times New Roman" pitchFamily="18" charset="0"/>
                        </a:rPr>
                        <a:t>branching factor from 35-40 to</a:t>
                      </a:r>
                    </a:p>
                    <a:p>
                      <a:pPr algn="ctr"/>
                      <a:r>
                        <a:rPr lang="en-US" sz="1600" kern="1200" baseline="0" dirty="0" smtClean="0">
                          <a:solidFill>
                            <a:schemeClr val="dk1"/>
                          </a:solidFill>
                          <a:latin typeface="+mn-lt"/>
                          <a:ea typeface="+mn-ea"/>
                          <a:cs typeface="Times New Roman" pitchFamily="18" charset="0"/>
                        </a:rPr>
                        <a:t>6.</a:t>
                      </a:r>
                      <a:endParaRPr lang="en-US" sz="1600" dirty="0">
                        <a:latin typeface="+mn-lt"/>
                        <a:cs typeface="Times New Roman" pitchFamily="18" charset="0"/>
                      </a:endParaRPr>
                    </a:p>
                  </a:txBody>
                  <a:tcPr anchor="ctr">
                    <a:solidFill>
                      <a:schemeClr val="accent1">
                        <a:lumMod val="20000"/>
                        <a:lumOff val="80000"/>
                      </a:schemeClr>
                    </a:solidFill>
                  </a:tcPr>
                </a:tc>
                <a:extLst>
                  <a:ext uri="{0D108BD9-81ED-4DB2-BD59-A6C34878D82A}">
                    <a16:rowId xmlns="" xmlns:a16="http://schemas.microsoft.com/office/drawing/2014/main" val="10004"/>
                  </a:ext>
                </a:extLst>
              </a:tr>
            </a:tbl>
          </a:graphicData>
        </a:graphic>
      </p:graphicFrame>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Tree>
    <p:custDataLst>
      <p:tags r:id="rId1"/>
    </p:custDataLst>
    <p:extLst>
      <p:ext uri="{BB962C8B-B14F-4D97-AF65-F5344CB8AC3E}">
        <p14:creationId xmlns:p14="http://schemas.microsoft.com/office/powerpoint/2010/main" val="8721510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Callout 3"/>
          <p:cNvSpPr/>
          <p:nvPr/>
        </p:nvSpPr>
        <p:spPr>
          <a:xfrm>
            <a:off x="168261" y="1298144"/>
            <a:ext cx="1265025" cy="1560966"/>
          </a:xfrm>
          <a:prstGeom prst="cloudCallout">
            <a:avLst>
              <a:gd name="adj1" fmla="val -3379"/>
              <a:gd name="adj2" fmla="val 9727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r>
              <a:rPr lang="en-US" b="1" dirty="0" smtClean="0">
                <a:solidFill>
                  <a:schemeClr val="tx1"/>
                </a:solidFill>
              </a:rPr>
              <a:t>TELL ME MORE…</a:t>
            </a:r>
          </a:p>
          <a:p>
            <a:pPr algn="ctr"/>
            <a:endParaRPr lang="en-US" b="1" dirty="0">
              <a:solidFill>
                <a:schemeClr val="tx1"/>
              </a:solidFill>
            </a:endParaRPr>
          </a:p>
          <a:p>
            <a:pPr algn="ctr"/>
            <a:endParaRPr lang="en-US" b="1" dirty="0" smtClean="0">
              <a:solidFill>
                <a:schemeClr val="tx1"/>
              </a:solidFill>
            </a:endParaRPr>
          </a:p>
          <a:p>
            <a:pPr algn="ctr"/>
            <a:endParaRPr lang="en-IN" b="1" dirty="0">
              <a:solidFill>
                <a:schemeClr val="tx1"/>
              </a:solidFill>
            </a:endParaRPr>
          </a:p>
        </p:txBody>
      </p:sp>
      <p:pic>
        <p:nvPicPr>
          <p:cNvPr id="5" name="Picture 4"/>
          <p:cNvPicPr>
            <a:picLocks noChangeAspect="1"/>
          </p:cNvPicPr>
          <p:nvPr/>
        </p:nvPicPr>
        <p:blipFill>
          <a:blip r:embed="rId3"/>
          <a:stretch>
            <a:fillRect/>
          </a:stretch>
        </p:blipFill>
        <p:spPr>
          <a:xfrm>
            <a:off x="207033" y="3498442"/>
            <a:ext cx="1226253" cy="3153635"/>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33666728"/>
              </p:ext>
            </p:extLst>
          </p:nvPr>
        </p:nvGraphicFramePr>
        <p:xfrm>
          <a:off x="1433286" y="1224408"/>
          <a:ext cx="10553305" cy="1967174"/>
        </p:xfrm>
        <a:graphic>
          <a:graphicData uri="http://schemas.openxmlformats.org/drawingml/2006/table">
            <a:tbl>
              <a:tblPr firstRow="1" bandRow="1">
                <a:tableStyleId>{5940675A-B579-460E-94D1-54222C63F5DA}</a:tableStyleId>
              </a:tblPr>
              <a:tblGrid>
                <a:gridCol w="2079952">
                  <a:extLst>
                    <a:ext uri="{9D8B030D-6E8A-4147-A177-3AD203B41FA5}">
                      <a16:colId xmlns="" xmlns:a16="http://schemas.microsoft.com/office/drawing/2014/main" val="20000"/>
                    </a:ext>
                  </a:extLst>
                </a:gridCol>
                <a:gridCol w="2518594">
                  <a:extLst>
                    <a:ext uri="{9D8B030D-6E8A-4147-A177-3AD203B41FA5}">
                      <a16:colId xmlns="" xmlns:a16="http://schemas.microsoft.com/office/drawing/2014/main" val="20001"/>
                    </a:ext>
                  </a:extLst>
                </a:gridCol>
                <a:gridCol w="385010">
                  <a:extLst>
                    <a:ext uri="{9D8B030D-6E8A-4147-A177-3AD203B41FA5}">
                      <a16:colId xmlns="" xmlns:a16="http://schemas.microsoft.com/office/drawing/2014/main" val="20002"/>
                    </a:ext>
                  </a:extLst>
                </a:gridCol>
                <a:gridCol w="737937">
                  <a:extLst>
                    <a:ext uri="{9D8B030D-6E8A-4147-A177-3AD203B41FA5}">
                      <a16:colId xmlns="" xmlns:a16="http://schemas.microsoft.com/office/drawing/2014/main" val="20003"/>
                    </a:ext>
                  </a:extLst>
                </a:gridCol>
                <a:gridCol w="4831812">
                  <a:extLst>
                    <a:ext uri="{9D8B030D-6E8A-4147-A177-3AD203B41FA5}">
                      <a16:colId xmlns="" xmlns:a16="http://schemas.microsoft.com/office/drawing/2014/main" val="20004"/>
                    </a:ext>
                  </a:extLst>
                </a:gridCol>
              </a:tblGrid>
              <a:tr h="861066">
                <a:tc gridSpan="5">
                  <a:txBody>
                    <a:bodyPr/>
                    <a:lstStyle/>
                    <a:p>
                      <a:endParaRPr lang="en-IN" dirty="0"/>
                    </a:p>
                  </a:txBody>
                  <a:tcPr>
                    <a:solidFill>
                      <a:schemeClr val="accent1">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10000"/>
                  </a:ext>
                </a:extLst>
              </a:tr>
              <a:tr h="545276">
                <a:tc rowSpan="2">
                  <a:txBody>
                    <a:bodyPr/>
                    <a:lstStyle/>
                    <a:p>
                      <a:pPr>
                        <a:lnSpc>
                          <a:spcPct val="115000"/>
                        </a:lnSpc>
                        <a:spcAft>
                          <a:spcPts val="0"/>
                        </a:spcAft>
                      </a:pPr>
                      <a:r>
                        <a:rPr lang="en-US" sz="1000" spc="-10" dirty="0">
                          <a:effectLst/>
                          <a:latin typeface="Cambria" panose="02040503050406030204" pitchFamily="18" charset="0"/>
                          <a:ea typeface="Times New Roman" panose="02020603050405020304" pitchFamily="18" charset="0"/>
                          <a:cs typeface="Times New Roman" panose="02020603050405020304" pitchFamily="18" charset="0"/>
                        </a:rPr>
                        <a:t>A</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l</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p</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h</a:t>
                      </a:r>
                      <a:r>
                        <a:rPr lang="en-US" sz="1000" spc="20" dirty="0">
                          <a:effectLst/>
                          <a:latin typeface="Cambria" panose="02040503050406030204" pitchFamily="18" charset="0"/>
                          <a:ea typeface="Times New Roman" panose="02020603050405020304" pitchFamily="18" charset="0"/>
                          <a:cs typeface="Times New Roman" panose="02020603050405020304" pitchFamily="18" charset="0"/>
                        </a:rPr>
                        <a:t>a</a:t>
                      </a:r>
                      <a:r>
                        <a:rPr lang="en-US" sz="1000" spc="-10" dirty="0">
                          <a:effectLst/>
                          <a:latin typeface="Cambria" panose="02040503050406030204" pitchFamily="18" charset="0"/>
                          <a:ea typeface="Times New Roman" panose="02020603050405020304" pitchFamily="18" charset="0"/>
                          <a:cs typeface="Times New Roman" panose="02020603050405020304" pitchFamily="18" charset="0"/>
                        </a:rPr>
                        <a:t>-</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B</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eta</a:t>
                      </a:r>
                      <a:r>
                        <a:rPr lang="en-US" sz="1000" spc="-65"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000" spc="10" dirty="0">
                          <a:effectLst/>
                          <a:latin typeface="Cambria" panose="02040503050406030204" pitchFamily="18" charset="0"/>
                          <a:ea typeface="Times New Roman" panose="02020603050405020304" pitchFamily="18" charset="0"/>
                          <a:cs typeface="Times New Roman" panose="02020603050405020304" pitchFamily="18" charset="0"/>
                        </a:rPr>
                        <a:t>P</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r</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u</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n</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i</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n</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15000"/>
                        </a:lnSpc>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Russell S., Norvig P. Artificial intelligence- a modern approach (2ed,PH,2003)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15000"/>
                        </a:lnSpc>
                        <a:spcAft>
                          <a:spcPts val="0"/>
                        </a:spcAft>
                      </a:pPr>
                      <a:r>
                        <a:rPr lang="en-US" sz="80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https://www.google.co.in/url?sa=t&amp;rct=j&amp;q=&amp;esrc=s&amp;source=web&amp;cd=1&amp;cad=rja&amp;uact=8&amp;ved=0ahUKEwjgpsaLyu_XAhWG4iYKHSYSCoEQFggrMAA&amp;url=http%3A%2F%2Fweb.cecs.pdx.edu%2F~mperkows%2FCLASS_479%2F2017_ZZ_00%2F02__GOOD_Russel%3DNorvig%3DArtificial%2520Intelligence%2520A%2520Modern%2520Approach%2520(3rd%2520Edition).pdf&amp;usg=AOvVaw29pYJLt7AUiY08MWrTSMX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10001"/>
                  </a:ext>
                </a:extLst>
              </a:tr>
              <a:tr h="545276">
                <a:tc vMerge="1">
                  <a:txBody>
                    <a:bodyPr/>
                    <a:lstStyle/>
                    <a:p>
                      <a:endParaRPr lang="en-IN"/>
                    </a:p>
                  </a:txBody>
                  <a:tcPr/>
                </a:tc>
                <a:tc>
                  <a:txBody>
                    <a:bodyPr/>
                    <a:lstStyle/>
                    <a:p>
                      <a:pPr>
                        <a:lnSpc>
                          <a:spcPct val="115000"/>
                        </a:lnSpc>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Artificial Intelligence illuminated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15000"/>
                        </a:lnSpc>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15000"/>
                        </a:lnSpc>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153-155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just">
                        <a:lnSpc>
                          <a:spcPct val="115000"/>
                        </a:lnSpc>
                        <a:spcAft>
                          <a:spcPts val="0"/>
                        </a:spcAft>
                      </a:pPr>
                      <a:r>
                        <a:rPr lang="en-US" sz="9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https://www.google.co.in/url?sa=t&amp;rct=j&amp;q=&amp;esrc=s&amp;source=web&amp;cd=1&amp;cad=rja&amp;uact=8&amp;ved=0ahUKEwiIytyWr73YAhXIvo8KHRwGCVUQFggtMAA&amp;url=http%3A%2F%2Fcoltech.vnu.edu.vn%2F~sonpb%2FAI%2FAIIlluminated.pdf&amp;usg=AOvVaw0BSz05AH3m3Zc9ar7Zq94D</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10002"/>
                  </a:ext>
                </a:extLst>
              </a:tr>
            </a:tbl>
          </a:graphicData>
        </a:graphic>
      </p:graphicFrame>
      <p:pic>
        <p:nvPicPr>
          <p:cNvPr id="11" name="Picture 10"/>
          <p:cNvPicPr>
            <a:picLocks noChangeAspect="1"/>
          </p:cNvPicPr>
          <p:nvPr/>
        </p:nvPicPr>
        <p:blipFill>
          <a:blip r:embed="rId5"/>
          <a:stretch>
            <a:fillRect/>
          </a:stretch>
        </p:blipFill>
        <p:spPr>
          <a:xfrm>
            <a:off x="5805573" y="1298144"/>
            <a:ext cx="1048179" cy="62703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853870474"/>
              </p:ext>
            </p:extLst>
          </p:nvPr>
        </p:nvGraphicFramePr>
        <p:xfrm>
          <a:off x="1433284" y="3588068"/>
          <a:ext cx="10553307" cy="1783310"/>
        </p:xfrm>
        <a:graphic>
          <a:graphicData uri="http://schemas.openxmlformats.org/drawingml/2006/table">
            <a:tbl>
              <a:tblPr firstRow="1" bandRow="1">
                <a:tableStyleId>{5940675A-B579-460E-94D1-54222C63F5DA}</a:tableStyleId>
              </a:tblPr>
              <a:tblGrid>
                <a:gridCol w="3517769">
                  <a:extLst>
                    <a:ext uri="{9D8B030D-6E8A-4147-A177-3AD203B41FA5}">
                      <a16:colId xmlns="" xmlns:a16="http://schemas.microsoft.com/office/drawing/2014/main" val="20000"/>
                    </a:ext>
                  </a:extLst>
                </a:gridCol>
                <a:gridCol w="3517769">
                  <a:extLst>
                    <a:ext uri="{9D8B030D-6E8A-4147-A177-3AD203B41FA5}">
                      <a16:colId xmlns="" xmlns:a16="http://schemas.microsoft.com/office/drawing/2014/main" val="20001"/>
                    </a:ext>
                  </a:extLst>
                </a:gridCol>
                <a:gridCol w="3517769">
                  <a:extLst>
                    <a:ext uri="{9D8B030D-6E8A-4147-A177-3AD203B41FA5}">
                      <a16:colId xmlns="" xmlns:a16="http://schemas.microsoft.com/office/drawing/2014/main" val="20002"/>
                    </a:ext>
                  </a:extLst>
                </a:gridCol>
              </a:tblGrid>
              <a:tr h="695174">
                <a:tc gridSpan="3">
                  <a:txBody>
                    <a:bodyPr/>
                    <a:lstStyle/>
                    <a:p>
                      <a:endParaRPr lang="en-IN" dirty="0"/>
                    </a:p>
                  </a:txBody>
                  <a:tcPr>
                    <a:solidFill>
                      <a:schemeClr val="accent1">
                        <a:lumMod val="20000"/>
                        <a:lumOff val="80000"/>
                      </a:schemeClr>
                    </a:solidFill>
                  </a:tcPr>
                </a:tc>
                <a:tc hMerge="1">
                  <a:txBody>
                    <a:bodyPr/>
                    <a:lstStyle/>
                    <a:p>
                      <a:endParaRPr lang="en-IN"/>
                    </a:p>
                  </a:txBody>
                  <a:tcPr/>
                </a:tc>
                <a:tc hMerge="1">
                  <a:txBody>
                    <a:bodyPr/>
                    <a:lstStyle/>
                    <a:p>
                      <a:endParaRPr lang="en-IN" dirty="0"/>
                    </a:p>
                  </a:txBody>
                  <a:tcPr/>
                </a:tc>
                <a:extLst>
                  <a:ext uri="{0D108BD9-81ED-4DB2-BD59-A6C34878D82A}">
                    <a16:rowId xmlns="" xmlns:a16="http://schemas.microsoft.com/office/drawing/2014/main" val="10000"/>
                  </a:ext>
                </a:extLst>
              </a:tr>
              <a:tr h="397335">
                <a:tc rowSpan="2">
                  <a:txBody>
                    <a:bodyPr/>
                    <a:lstStyle/>
                    <a:p>
                      <a:pPr>
                        <a:lnSpc>
                          <a:spcPct val="115000"/>
                        </a:lnSpc>
                        <a:spcAft>
                          <a:spcPts val="0"/>
                        </a:spcAft>
                      </a:pPr>
                      <a:r>
                        <a:rPr lang="en-US" sz="1000" spc="-10" dirty="0">
                          <a:effectLst/>
                          <a:latin typeface="Cambria" panose="02040503050406030204" pitchFamily="18" charset="0"/>
                          <a:ea typeface="Times New Roman" panose="02020603050405020304" pitchFamily="18" charset="0"/>
                          <a:cs typeface="Times New Roman" panose="02020603050405020304" pitchFamily="18" charset="0"/>
                        </a:rPr>
                        <a:t>A</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l</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p</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h</a:t>
                      </a:r>
                      <a:r>
                        <a:rPr lang="en-US" sz="1000" spc="20" dirty="0">
                          <a:effectLst/>
                          <a:latin typeface="Cambria" panose="02040503050406030204" pitchFamily="18" charset="0"/>
                          <a:ea typeface="Times New Roman" panose="02020603050405020304" pitchFamily="18" charset="0"/>
                          <a:cs typeface="Times New Roman" panose="02020603050405020304" pitchFamily="18" charset="0"/>
                        </a:rPr>
                        <a:t>a</a:t>
                      </a:r>
                      <a:r>
                        <a:rPr lang="en-US" sz="1000" spc="-10" dirty="0">
                          <a:effectLst/>
                          <a:latin typeface="Cambria" panose="02040503050406030204" pitchFamily="18" charset="0"/>
                          <a:ea typeface="Times New Roman" panose="02020603050405020304" pitchFamily="18" charset="0"/>
                          <a:cs typeface="Times New Roman" panose="02020603050405020304" pitchFamily="18" charset="0"/>
                        </a:rPr>
                        <a:t>-</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B</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eta</a:t>
                      </a:r>
                      <a:r>
                        <a:rPr lang="en-US" sz="1000" spc="-65"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000" spc="10" dirty="0">
                          <a:effectLst/>
                          <a:latin typeface="Cambria" panose="02040503050406030204" pitchFamily="18" charset="0"/>
                          <a:ea typeface="Times New Roman" panose="02020603050405020304" pitchFamily="18" charset="0"/>
                          <a:cs typeface="Times New Roman" panose="02020603050405020304" pitchFamily="18" charset="0"/>
                        </a:rPr>
                        <a:t>P</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r</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u</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n</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i</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n</a:t>
                      </a:r>
                      <a:r>
                        <a:rPr lang="en-US" sz="1000" spc="-5" dirty="0">
                          <a:effectLst/>
                          <a:latin typeface="Cambria" panose="02040503050406030204" pitchFamily="18" charset="0"/>
                          <a:ea typeface="Times New Roman" panose="02020603050405020304" pitchFamily="18" charset="0"/>
                          <a:cs typeface="Times New Roman" panose="02020603050405020304" pitchFamily="18" charset="0"/>
                        </a:rPr>
                        <a:t>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15000"/>
                        </a:lnSpc>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spcAft>
                          <a:spcPts val="0"/>
                        </a:spcAft>
                        <a:buFont typeface="+mj-lt"/>
                        <a:buNone/>
                      </a:pPr>
                      <a:r>
                        <a:rPr lang="en-US" sz="12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a:t>
                      </a:r>
                      <a:r>
                        <a:rPr lang="en-US" sz="1200" b="1" u="sng" dirty="0" smtClean="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6"/>
                        </a:rPr>
                        <a:t>www.youtube.com/watch?v=xBXHtz4Gbdo</a:t>
                      </a:r>
                      <a:endParaRPr lang="en-US" sz="1200" b="1" u="sng" dirty="0" smtClean="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15000"/>
                        </a:lnSpc>
                        <a:spcAft>
                          <a:spcPts val="0"/>
                        </a:spcAft>
                        <a:buFont typeface="+mj-lt"/>
                        <a:buNone/>
                      </a:pPr>
                      <a:r>
                        <a:rPr lang="en-US" sz="1200" b="1"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lvl="0" indent="0">
                        <a:lnSpc>
                          <a:spcPct val="115000"/>
                        </a:lnSpc>
                        <a:spcAft>
                          <a:spcPts val="0"/>
                        </a:spcAft>
                        <a:buFont typeface="+mj-lt"/>
                        <a:buNone/>
                      </a:pPr>
                      <a:r>
                        <a:rPr lang="en-US" sz="105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Step by Step explanation of  Alpha Beta Pruning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0"/>
                        </a:spcAft>
                      </a:pPr>
                      <a:r>
                        <a:rPr lang="en-US" sz="105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10001"/>
                  </a:ext>
                </a:extLst>
              </a:tr>
              <a:tr h="397335">
                <a:tc vMerge="1">
                  <a:txBody>
                    <a:bodyPr/>
                    <a:lstStyle/>
                    <a:p>
                      <a:pPr marL="0" algn="l" defTabSz="914400" rtl="0" eaLnBrk="1" latinLnBrk="0" hangingPunct="1"/>
                      <a:endParaRPr lang="en-IN" sz="1200" kern="1200" dirty="0" smtClean="0">
                        <a:solidFill>
                          <a:schemeClr val="tx1"/>
                        </a:solidFill>
                        <a:latin typeface="+mn-lt"/>
                        <a:ea typeface="+mn-ea"/>
                        <a:cs typeface="+mn-cs"/>
                      </a:endParaRPr>
                    </a:p>
                  </a:txBody>
                  <a:tcPr>
                    <a:solidFill>
                      <a:schemeClr val="accent1">
                        <a:lumMod val="20000"/>
                        <a:lumOff val="80000"/>
                      </a:schemeClr>
                    </a:solidFill>
                  </a:tcPr>
                </a:tc>
                <a:tc>
                  <a:txBody>
                    <a:bodyPr/>
                    <a:lstStyle/>
                    <a:p>
                      <a:pPr marL="0" algn="l" defTabSz="914400" rtl="0" eaLnBrk="1" latinLnBrk="0" hangingPunct="1"/>
                      <a:r>
                        <a:rPr lang="en-IN" sz="1200" kern="1200" dirty="0" smtClean="0">
                          <a:solidFill>
                            <a:schemeClr val="tx1"/>
                          </a:solidFill>
                          <a:latin typeface="+mn-lt"/>
                          <a:ea typeface="+mn-ea"/>
                          <a:cs typeface="+mn-cs"/>
                          <a:hlinkClick r:id="rId7"/>
                        </a:rPr>
                        <a:t>https://www.youtube.com/watch?v=Ewh-rF7KSEg</a:t>
                      </a:r>
                      <a:r>
                        <a:rPr lang="en-IN" sz="1200" kern="1200" dirty="0" smtClean="0">
                          <a:solidFill>
                            <a:schemeClr val="tx1"/>
                          </a:solidFill>
                          <a:latin typeface="+mn-lt"/>
                          <a:ea typeface="+mn-ea"/>
                          <a:cs typeface="+mn-cs"/>
                        </a:rPr>
                        <a:t>  </a:t>
                      </a:r>
                    </a:p>
                    <a:p>
                      <a:pPr marL="0" algn="l" defTabSz="914400" rtl="0" eaLnBrk="1" latinLnBrk="0" hangingPunct="1"/>
                      <a:endParaRPr lang="en-IN" sz="1200" kern="1200" dirty="0" smtClean="0">
                        <a:solidFill>
                          <a:schemeClr val="tx1"/>
                        </a:solidFill>
                        <a:latin typeface="+mn-lt"/>
                        <a:ea typeface="+mn-ea"/>
                        <a:cs typeface="+mn-cs"/>
                      </a:endParaRPr>
                    </a:p>
                  </a:txBody>
                  <a:tcPr>
                    <a:solidFill>
                      <a:schemeClr val="accent1">
                        <a:lumMod val="20000"/>
                        <a:lumOff val="80000"/>
                      </a:schemeClr>
                    </a:solidFill>
                  </a:tcPr>
                </a:tc>
                <a:tc>
                  <a:txBody>
                    <a:bodyPr/>
                    <a:lstStyle/>
                    <a:p>
                      <a:pPr>
                        <a:lnSpc>
                          <a:spcPct val="115000"/>
                        </a:lnSpc>
                        <a:spcAft>
                          <a:spcPts val="0"/>
                        </a:spcAft>
                      </a:pPr>
                      <a:r>
                        <a:rPr lang="en-IN" sz="1100" dirty="0" smtClean="0">
                          <a:effectLst/>
                          <a:latin typeface="Calibri" panose="020F0502020204030204" pitchFamily="34" charset="0"/>
                          <a:ea typeface="Calibri" panose="020F0502020204030204" pitchFamily="34" charset="0"/>
                          <a:cs typeface="Times New Roman" panose="02020603050405020304" pitchFamily="18" charset="0"/>
                        </a:rPr>
                        <a:t>Additional example of how alpha-beta pruning works.</a:t>
                      </a:r>
                    </a:p>
                    <a:p>
                      <a:pPr>
                        <a:lnSpc>
                          <a:spcPct val="115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20000"/>
                        <a:lumOff val="80000"/>
                      </a:schemeClr>
                    </a:solidFill>
                  </a:tcPr>
                </a:tc>
                <a:extLst>
                  <a:ext uri="{0D108BD9-81ED-4DB2-BD59-A6C34878D82A}">
                    <a16:rowId xmlns="" xmlns:a16="http://schemas.microsoft.com/office/drawing/2014/main" val="10002"/>
                  </a:ext>
                </a:extLst>
              </a:tr>
            </a:tbl>
          </a:graphicData>
        </a:graphic>
      </p:graphicFrame>
      <p:pic>
        <p:nvPicPr>
          <p:cNvPr id="7" name="Picture 6"/>
          <p:cNvPicPr>
            <a:picLocks noChangeAspect="1"/>
          </p:cNvPicPr>
          <p:nvPr/>
        </p:nvPicPr>
        <p:blipFill>
          <a:blip r:embed="rId8"/>
          <a:stretch>
            <a:fillRect/>
          </a:stretch>
        </p:blipFill>
        <p:spPr>
          <a:xfrm>
            <a:off x="6144847" y="3629213"/>
            <a:ext cx="713294" cy="615749"/>
          </a:xfrm>
          <a:prstGeom prst="rect">
            <a:avLst/>
          </a:prstGeom>
        </p:spPr>
      </p:pic>
    </p:spTree>
    <p:custDataLst>
      <p:tags r:id="rId1"/>
    </p:custDataLst>
    <p:extLst>
      <p:ext uri="{BB962C8B-B14F-4D97-AF65-F5344CB8AC3E}">
        <p14:creationId xmlns:p14="http://schemas.microsoft.com/office/powerpoint/2010/main" val="5985076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47</a:t>
            </a:fld>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846469871"/>
              </p:ext>
            </p:extLst>
          </p:nvPr>
        </p:nvGraphicFramePr>
        <p:xfrm>
          <a:off x="2650957" y="2579604"/>
          <a:ext cx="8161311" cy="2586195"/>
        </p:xfrm>
        <a:graphic>
          <a:graphicData uri="http://schemas.openxmlformats.org/drawingml/2006/table">
            <a:tbl>
              <a:tblPr firstRow="1" bandRow="1">
                <a:tableStyleId>{5940675A-B579-460E-94D1-54222C63F5DA}</a:tableStyleId>
              </a:tblPr>
              <a:tblGrid>
                <a:gridCol w="1632285">
                  <a:extLst>
                    <a:ext uri="{9D8B030D-6E8A-4147-A177-3AD203B41FA5}">
                      <a16:colId xmlns="" xmlns:a16="http://schemas.microsoft.com/office/drawing/2014/main" val="20000"/>
                    </a:ext>
                  </a:extLst>
                </a:gridCol>
                <a:gridCol w="3808589">
                  <a:extLst>
                    <a:ext uri="{9D8B030D-6E8A-4147-A177-3AD203B41FA5}">
                      <a16:colId xmlns="" xmlns:a16="http://schemas.microsoft.com/office/drawing/2014/main" val="20001"/>
                    </a:ext>
                  </a:extLst>
                </a:gridCol>
                <a:gridCol w="2720437">
                  <a:extLst>
                    <a:ext uri="{9D8B030D-6E8A-4147-A177-3AD203B41FA5}">
                      <a16:colId xmlns="" xmlns:a16="http://schemas.microsoft.com/office/drawing/2014/main" val="20002"/>
                    </a:ext>
                  </a:extLst>
                </a:gridCol>
              </a:tblGrid>
              <a:tr h="853407">
                <a:tc gridSpan="3">
                  <a:txBody>
                    <a:bodyPr/>
                    <a:lstStyle/>
                    <a:p>
                      <a:endParaRPr lang="en-IN" dirty="0"/>
                    </a:p>
                  </a:txBody>
                  <a:tcPr>
                    <a:solidFill>
                      <a:schemeClr val="accent1">
                        <a:lumMod val="20000"/>
                        <a:lumOff val="80000"/>
                      </a:schemeClr>
                    </a:solidFill>
                  </a:tcPr>
                </a:tc>
                <a:tc hMerge="1">
                  <a:txBody>
                    <a:bodyPr/>
                    <a:lstStyle/>
                    <a:p>
                      <a:endParaRPr lang="en-IN"/>
                    </a:p>
                  </a:txBody>
                  <a:tcPr/>
                </a:tc>
                <a:tc hMerge="1">
                  <a:txBody>
                    <a:bodyPr/>
                    <a:lstStyle/>
                    <a:p>
                      <a:endParaRPr lang="en-IN" dirty="0"/>
                    </a:p>
                  </a:txBody>
                  <a:tcPr/>
                </a:tc>
                <a:extLst>
                  <a:ext uri="{0D108BD9-81ED-4DB2-BD59-A6C34878D82A}">
                    <a16:rowId xmlns="" xmlns:a16="http://schemas.microsoft.com/office/drawing/2014/main" val="10000"/>
                  </a:ext>
                </a:extLst>
              </a:tr>
              <a:tr h="397335">
                <a:tc rowSpan="2">
                  <a:txBody>
                    <a:bodyPr/>
                    <a:lstStyle/>
                    <a:p>
                      <a:pPr>
                        <a:lnSpc>
                          <a:spcPct val="115000"/>
                        </a:lnSpc>
                        <a:spcAft>
                          <a:spcPts val="0"/>
                        </a:spcAft>
                      </a:pPr>
                      <a:r>
                        <a:rPr lang="en-US" sz="1200" spc="-10" dirty="0">
                          <a:effectLst/>
                          <a:latin typeface="Calibri" panose="020F0502020204030204" pitchFamily="34" charset="0"/>
                          <a:ea typeface="Times New Roman" panose="02020603050405020304" pitchFamily="18" charset="0"/>
                          <a:cs typeface="Times New Roman" panose="02020603050405020304" pitchFamily="18" charset="0"/>
                        </a:rPr>
                        <a:t>A</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l</a:t>
                      </a:r>
                      <a:r>
                        <a:rPr lang="en-US" sz="1200" spc="5" dirty="0">
                          <a:effectLst/>
                          <a:latin typeface="Calibri" panose="020F0502020204030204" pitchFamily="34" charset="0"/>
                          <a:ea typeface="Times New Roman" panose="02020603050405020304" pitchFamily="18" charset="0"/>
                          <a:cs typeface="Times New Roman" panose="02020603050405020304" pitchFamily="18" charset="0"/>
                        </a:rPr>
                        <a:t>p</a:t>
                      </a:r>
                      <a:r>
                        <a:rPr lang="en-US" sz="1200" spc="-5" dirty="0">
                          <a:effectLst/>
                          <a:latin typeface="Calibri" panose="020F0502020204030204" pitchFamily="34" charset="0"/>
                          <a:ea typeface="Times New Roman" panose="02020603050405020304" pitchFamily="18" charset="0"/>
                          <a:cs typeface="Times New Roman" panose="02020603050405020304" pitchFamily="18" charset="0"/>
                        </a:rPr>
                        <a:t>h</a:t>
                      </a:r>
                      <a:r>
                        <a:rPr lang="en-US" sz="1200" spc="20" dirty="0">
                          <a:effectLst/>
                          <a:latin typeface="Calibri" panose="020F0502020204030204" pitchFamily="34" charset="0"/>
                          <a:ea typeface="Times New Roman" panose="02020603050405020304" pitchFamily="18" charset="0"/>
                          <a:cs typeface="Times New Roman" panose="02020603050405020304" pitchFamily="18" charset="0"/>
                        </a:rPr>
                        <a:t>a</a:t>
                      </a:r>
                      <a:r>
                        <a:rPr lang="en-US" sz="1200" spc="-1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200" spc="5" dirty="0">
                          <a:effectLst/>
                          <a:latin typeface="Calibri" panose="020F0502020204030204" pitchFamily="34" charset="0"/>
                          <a:ea typeface="Times New Roman" panose="02020603050405020304" pitchFamily="18" charset="0"/>
                          <a:cs typeface="Times New Roman" panose="02020603050405020304" pitchFamily="18" charset="0"/>
                        </a:rPr>
                        <a:t>B</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eta</a:t>
                      </a:r>
                      <a:r>
                        <a:rPr lang="en-US" sz="1200" spc="-6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spc="10" dirty="0">
                          <a:effectLst/>
                          <a:latin typeface="Calibri" panose="020F0502020204030204" pitchFamily="34" charset="0"/>
                          <a:ea typeface="Times New Roman" panose="02020603050405020304" pitchFamily="18" charset="0"/>
                          <a:cs typeface="Times New Roman" panose="02020603050405020304" pitchFamily="18" charset="0"/>
                        </a:rPr>
                        <a:t>P</a:t>
                      </a:r>
                      <a:r>
                        <a:rPr lang="en-US" sz="1200" spc="5" dirty="0">
                          <a:effectLst/>
                          <a:latin typeface="Calibri" panose="020F0502020204030204" pitchFamily="34" charset="0"/>
                          <a:ea typeface="Times New Roman" panose="02020603050405020304" pitchFamily="18" charset="0"/>
                          <a:cs typeface="Times New Roman" panose="02020603050405020304" pitchFamily="18" charset="0"/>
                        </a:rPr>
                        <a:t>r</a:t>
                      </a:r>
                      <a:r>
                        <a:rPr lang="en-US" sz="1200" spc="-5" dirty="0">
                          <a:effectLst/>
                          <a:latin typeface="Calibri" panose="020F0502020204030204" pitchFamily="34" charset="0"/>
                          <a:ea typeface="Times New Roman" panose="02020603050405020304" pitchFamily="18" charset="0"/>
                          <a:cs typeface="Times New Roman" panose="02020603050405020304" pitchFamily="18" charset="0"/>
                        </a:rPr>
                        <a:t>u</a:t>
                      </a:r>
                      <a:r>
                        <a:rPr lang="en-US" sz="1200" spc="5" dirty="0">
                          <a:effectLst/>
                          <a:latin typeface="Calibri" panose="020F0502020204030204" pitchFamily="34" charset="0"/>
                          <a:ea typeface="Times New Roman" panose="02020603050405020304" pitchFamily="18" charset="0"/>
                          <a:cs typeface="Times New Roman" panose="02020603050405020304" pitchFamily="18" charset="0"/>
                        </a:rPr>
                        <a:t>n</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i</a:t>
                      </a:r>
                      <a:r>
                        <a:rPr lang="en-US" sz="1200" spc="5" dirty="0">
                          <a:effectLst/>
                          <a:latin typeface="Calibri" panose="020F0502020204030204" pitchFamily="34" charset="0"/>
                          <a:ea typeface="Times New Roman" panose="02020603050405020304" pitchFamily="18" charset="0"/>
                          <a:cs typeface="Times New Roman" panose="02020603050405020304" pitchFamily="18" charset="0"/>
                        </a:rPr>
                        <a:t>n</a:t>
                      </a:r>
                      <a:r>
                        <a:rPr lang="en-US" sz="1200" spc="-5" dirty="0">
                          <a:effectLst/>
                          <a:latin typeface="Calibri" panose="020F0502020204030204" pitchFamily="34" charset="0"/>
                          <a:ea typeface="Times New Roman" panose="02020603050405020304" pitchFamily="18" charset="0"/>
                          <a:cs typeface="Times New Roman" panose="02020603050405020304" pitchFamily="18" charset="0"/>
                        </a:rPr>
                        <a:t>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nSpc>
                          <a:spcPct val="115000"/>
                        </a:lnSpc>
                        <a:spcAft>
                          <a:spcPts val="0"/>
                        </a:spcAft>
                      </a:pPr>
                      <a:r>
                        <a:rPr lang="en-US" sz="1200" u="sng">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3"/>
                        </a:rPr>
                        <a:t>http://blog.hackerearth.com/minimax-algorithm-alpha-beta-pruning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342900" lvl="0" indent="-342900">
                        <a:spcAft>
                          <a:spcPts val="0"/>
                        </a:spcAft>
                        <a:buClr>
                          <a:srgbClr val="000000"/>
                        </a:buClr>
                        <a:buFont typeface="Symbol" panose="05050102010706020507" pitchFamily="18" charset="2"/>
                        <a:buChar char=""/>
                      </a:pPr>
                      <a:r>
                        <a:rPr lang="en-GB" sz="1200">
                          <a:effectLst/>
                          <a:latin typeface="Calibri" panose="020F0502020204030204" pitchFamily="34" charset="0"/>
                          <a:ea typeface="Calibri" panose="020F0502020204030204" pitchFamily="34" charset="0"/>
                          <a:cs typeface="Calibri" panose="020F0502020204030204" pitchFamily="34" charset="0"/>
                        </a:rPr>
                        <a:t>Summarize the recursive algorithm for optimizing the solution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10001"/>
                  </a:ext>
                </a:extLst>
              </a:tr>
              <a:tr h="397335">
                <a:tc vMerge="1">
                  <a:txBody>
                    <a:bodyPr/>
                    <a:lstStyle/>
                    <a:p>
                      <a:endParaRPr lang="en-IN"/>
                    </a:p>
                  </a:txBody>
                  <a:tcPr>
                    <a:solidFill>
                      <a:schemeClr val="accent1">
                        <a:lumMod val="20000"/>
                        <a:lumOff val="80000"/>
                      </a:schemeClr>
                    </a:solidFill>
                  </a:tcPr>
                </a:tc>
                <a:tc>
                  <a:txBody>
                    <a:bodyPr/>
                    <a:lstStyle/>
                    <a:p>
                      <a:pPr>
                        <a:lnSpc>
                          <a:spcPct val="115000"/>
                        </a:lnSpc>
                        <a:spcAft>
                          <a:spcPts val="0"/>
                        </a:spcAft>
                      </a:pPr>
                      <a:r>
                        <a:rPr lang="en-U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www.google.co.in/url?sa=t&amp;rct=j&amp;q=&amp;esrc=s&amp;source=web&amp;cd=1&amp;cad=rja&amp;uact=8&amp;ved=0ahUKEwjh3cne47vYAhXMQI8KHTG6AZYQFggoMAA&amp;url=http%3A%2F%2Fpeople.cs.pitt.edu%2F~litman%2Fcourses%2Fcs2710%2Flectures%2FpruningReview.pdf&amp;usg=AOvVaw3-PjpdV7mkm3IcrYCLQQIq</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342900" lvl="0" indent="-342900">
                        <a:spcAft>
                          <a:spcPts val="0"/>
                        </a:spcAft>
                        <a:buClr>
                          <a:srgbClr val="000000"/>
                        </a:buClr>
                        <a:buFont typeface="Symbol" panose="05050102010706020507" pitchFamily="18" charset="2"/>
                        <a:buChar char=""/>
                      </a:pPr>
                      <a:r>
                        <a:rPr lang="en-GB" sz="1200" dirty="0">
                          <a:effectLst/>
                          <a:latin typeface="Calibri" panose="020F0502020204030204" pitchFamily="34" charset="0"/>
                          <a:ea typeface="Calibri" panose="020F0502020204030204" pitchFamily="34" charset="0"/>
                          <a:cs typeface="Calibri" panose="020F0502020204030204" pitchFamily="34" charset="0"/>
                        </a:rPr>
                        <a:t>Explain about adversarial search algorithm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10002"/>
                  </a:ext>
                </a:extLst>
              </a:tr>
            </a:tbl>
          </a:graphicData>
        </a:graphic>
      </p:graphicFrame>
      <p:pic>
        <p:nvPicPr>
          <p:cNvPr id="7" name="Picture 6"/>
          <p:cNvPicPr>
            <a:picLocks noChangeAspect="1"/>
          </p:cNvPicPr>
          <p:nvPr/>
        </p:nvPicPr>
        <p:blipFill>
          <a:blip r:embed="rId5"/>
          <a:stretch>
            <a:fillRect/>
          </a:stretch>
        </p:blipFill>
        <p:spPr>
          <a:xfrm>
            <a:off x="397952" y="4555958"/>
            <a:ext cx="1225402" cy="1982953"/>
          </a:xfrm>
          <a:prstGeom prst="rect">
            <a:avLst/>
          </a:prstGeom>
        </p:spPr>
      </p:pic>
      <p:pic>
        <p:nvPicPr>
          <p:cNvPr id="8" name="Picture 7"/>
          <p:cNvPicPr>
            <a:picLocks noChangeAspect="1"/>
          </p:cNvPicPr>
          <p:nvPr/>
        </p:nvPicPr>
        <p:blipFill>
          <a:blip r:embed="rId6"/>
          <a:stretch>
            <a:fillRect/>
          </a:stretch>
        </p:blipFill>
        <p:spPr>
          <a:xfrm>
            <a:off x="125236" y="2588408"/>
            <a:ext cx="2008364" cy="1804430"/>
          </a:xfrm>
          <a:prstGeom prst="rect">
            <a:avLst/>
          </a:prstGeom>
        </p:spPr>
      </p:pic>
      <p:pic>
        <p:nvPicPr>
          <p:cNvPr id="9" name="Picture 8"/>
          <p:cNvPicPr>
            <a:picLocks noChangeAspect="1"/>
          </p:cNvPicPr>
          <p:nvPr/>
        </p:nvPicPr>
        <p:blipFill>
          <a:blip r:embed="rId7"/>
          <a:stretch>
            <a:fillRect/>
          </a:stretch>
        </p:blipFill>
        <p:spPr>
          <a:xfrm>
            <a:off x="6731612" y="2588408"/>
            <a:ext cx="554784" cy="640135"/>
          </a:xfrm>
          <a:prstGeom prst="rect">
            <a:avLst/>
          </a:prstGeom>
        </p:spPr>
      </p:pic>
    </p:spTree>
    <p:custDataLst>
      <p:tags r:id="rId1"/>
    </p:custDataLst>
    <p:extLst>
      <p:ext uri="{BB962C8B-B14F-4D97-AF65-F5344CB8AC3E}">
        <p14:creationId xmlns:p14="http://schemas.microsoft.com/office/powerpoint/2010/main" val="24471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48</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082547"/>
            <a:ext cx="11835441" cy="2123658"/>
          </a:xfrm>
          <a:prstGeom prst="rect">
            <a:avLst/>
          </a:prstGeom>
        </p:spPr>
        <p:txBody>
          <a:bodyPr wrap="square">
            <a:spAutoFit/>
          </a:bodyPr>
          <a:lstStyle/>
          <a:p>
            <a:pPr marL="360000" lvl="4"/>
            <a:r>
              <a:rPr lang="en-IN" sz="2400" b="1" dirty="0"/>
              <a:t>Mini-max For Non-Deterministic Games</a:t>
            </a:r>
          </a:p>
          <a:p>
            <a:pPr marL="360000" lvl="4"/>
            <a:endParaRPr lang="en-US" b="1" dirty="0" smtClean="0"/>
          </a:p>
          <a:p>
            <a:pPr marL="1177200" lvl="6" indent="-457200">
              <a:lnSpc>
                <a:spcPct val="150000"/>
              </a:lnSpc>
              <a:buFont typeface="+mj-lt"/>
              <a:buAutoNum type="arabicPeriod"/>
            </a:pPr>
            <a:r>
              <a:rPr lang="en-IN" sz="2000" dirty="0"/>
              <a:t>For min node, compute min of </a:t>
            </a:r>
            <a:r>
              <a:rPr lang="en-IN" sz="2000" dirty="0" smtClean="0"/>
              <a:t>children</a:t>
            </a:r>
          </a:p>
          <a:p>
            <a:pPr marL="1177200" lvl="6" indent="-457200">
              <a:lnSpc>
                <a:spcPct val="150000"/>
              </a:lnSpc>
              <a:buFont typeface="+mj-lt"/>
              <a:buAutoNum type="arabicPeriod"/>
            </a:pPr>
            <a:r>
              <a:rPr lang="en-IN" sz="2000" dirty="0" smtClean="0"/>
              <a:t>2. For chance node, compute weighted average of children</a:t>
            </a:r>
          </a:p>
          <a:p>
            <a:pPr marL="1177200" lvl="6" indent="-457200">
              <a:lnSpc>
                <a:spcPct val="150000"/>
              </a:lnSpc>
              <a:buFont typeface="+mj-lt"/>
              <a:buAutoNum type="arabicPeriod"/>
            </a:pPr>
            <a:r>
              <a:rPr lang="en-IN" sz="2000" dirty="0" smtClean="0"/>
              <a:t>3</a:t>
            </a:r>
            <a:r>
              <a:rPr lang="en-IN" sz="2000" dirty="0"/>
              <a:t>. For max node, compute max of children</a:t>
            </a:r>
          </a:p>
        </p:txBody>
      </p:sp>
      <p:pic>
        <p:nvPicPr>
          <p:cNvPr id="7" name="Picture 4"/>
          <p:cNvPicPr>
            <a:picLocks noChangeAspect="1" noChangeArrowheads="1"/>
          </p:cNvPicPr>
          <p:nvPr/>
        </p:nvPicPr>
        <p:blipFill>
          <a:blip r:embed="rId3"/>
          <a:srcRect/>
          <a:stretch>
            <a:fillRect/>
          </a:stretch>
        </p:blipFill>
        <p:spPr bwMode="auto">
          <a:xfrm>
            <a:off x="3177860" y="3314595"/>
            <a:ext cx="6400800" cy="3250074"/>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28615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49</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082547"/>
            <a:ext cx="7771425" cy="5555367"/>
          </a:xfrm>
          <a:prstGeom prst="rect">
            <a:avLst/>
          </a:prstGeom>
        </p:spPr>
        <p:txBody>
          <a:bodyPr wrap="square">
            <a:spAutoFit/>
          </a:bodyPr>
          <a:lstStyle/>
          <a:p>
            <a:pPr marL="360000" lvl="4"/>
            <a:r>
              <a:rPr lang="en-IN" sz="2400" b="1" dirty="0"/>
              <a:t>Deterministic Games in Practice</a:t>
            </a:r>
          </a:p>
          <a:p>
            <a:pPr marL="360000" lvl="4"/>
            <a:endParaRPr lang="en-US" sz="600" b="1" dirty="0" smtClean="0"/>
          </a:p>
          <a:p>
            <a:pPr marL="720000" lvl="6">
              <a:lnSpc>
                <a:spcPct val="150000"/>
              </a:lnSpc>
            </a:pPr>
            <a:r>
              <a:rPr lang="en-IN" sz="2000" b="1" dirty="0"/>
              <a:t>Checkers</a:t>
            </a:r>
            <a:r>
              <a:rPr lang="en-IN" sz="2000" b="1" dirty="0" smtClean="0"/>
              <a:t>:</a:t>
            </a:r>
          </a:p>
          <a:p>
            <a:pPr marL="720000" lvl="6">
              <a:lnSpc>
                <a:spcPct val="150000"/>
              </a:lnSpc>
            </a:pPr>
            <a:endParaRPr lang="en-IN" sz="800" b="1" dirty="0"/>
          </a:p>
          <a:p>
            <a:pPr marL="1177200" lvl="6" indent="-457200">
              <a:buFont typeface="+mj-lt"/>
              <a:buAutoNum type="arabicPeriod"/>
            </a:pPr>
            <a:r>
              <a:rPr lang="en-IN" sz="2000" dirty="0" smtClean="0"/>
              <a:t>Chinook </a:t>
            </a:r>
            <a:r>
              <a:rPr lang="en-IN" sz="2000" dirty="0"/>
              <a:t>ended 40-year-reign of human world champion Marion Tinsley in </a:t>
            </a:r>
            <a:r>
              <a:rPr lang="en-IN" sz="2000" dirty="0" smtClean="0"/>
              <a:t>1994</a:t>
            </a:r>
          </a:p>
          <a:p>
            <a:pPr marL="1177200" lvl="6" indent="-457200">
              <a:lnSpc>
                <a:spcPct val="150000"/>
              </a:lnSpc>
              <a:buFont typeface="+mj-lt"/>
              <a:buAutoNum type="arabicPeriod"/>
            </a:pPr>
            <a:endParaRPr lang="en-IN" sz="800" dirty="0"/>
          </a:p>
          <a:p>
            <a:pPr marL="1177200" lvl="6" indent="-457200">
              <a:buFont typeface="+mj-lt"/>
              <a:buAutoNum type="arabicPeriod"/>
            </a:pPr>
            <a:r>
              <a:rPr lang="en-IN" sz="2000" dirty="0" smtClean="0"/>
              <a:t>Used </a:t>
            </a:r>
            <a:r>
              <a:rPr lang="en-IN" sz="2000" dirty="0"/>
              <a:t>an endgame database defining perfect play for all positions involving 8 or fewer pieces on the board, a total of 443,748,401,247 </a:t>
            </a:r>
            <a:r>
              <a:rPr lang="en-IN" sz="2000" dirty="0" smtClean="0"/>
              <a:t>positions</a:t>
            </a:r>
          </a:p>
          <a:p>
            <a:pPr marL="360000" lvl="4"/>
            <a:endParaRPr lang="en-US" sz="1000" b="1" dirty="0"/>
          </a:p>
          <a:p>
            <a:pPr marL="720000" lvl="6">
              <a:lnSpc>
                <a:spcPct val="150000"/>
              </a:lnSpc>
            </a:pPr>
            <a:r>
              <a:rPr lang="en-IN" sz="2000" b="1" dirty="0"/>
              <a:t>Chess</a:t>
            </a:r>
            <a:r>
              <a:rPr lang="en-IN" sz="2000" b="1" dirty="0" smtClean="0"/>
              <a:t>:</a:t>
            </a:r>
          </a:p>
          <a:p>
            <a:pPr marL="720000" lvl="6">
              <a:lnSpc>
                <a:spcPct val="150000"/>
              </a:lnSpc>
            </a:pPr>
            <a:endParaRPr lang="en-IN" sz="600" b="1" dirty="0"/>
          </a:p>
          <a:p>
            <a:pPr marL="1177200" lvl="6" indent="-457200">
              <a:buFont typeface="+mj-lt"/>
              <a:buAutoNum type="arabicPeriod"/>
            </a:pPr>
            <a:r>
              <a:rPr lang="en-IN" sz="2000" dirty="0"/>
              <a:t>Deep Blue defeated human world champion Gary Kasparov in a six-game match in </a:t>
            </a:r>
            <a:r>
              <a:rPr lang="en-IN" sz="2000" dirty="0" smtClean="0"/>
              <a:t>1997</a:t>
            </a:r>
            <a:endParaRPr lang="en-IN" sz="2000" dirty="0"/>
          </a:p>
          <a:p>
            <a:pPr marL="1177200" lvl="6" indent="-457200">
              <a:buFont typeface="+mj-lt"/>
              <a:buAutoNum type="arabicPeriod"/>
            </a:pPr>
            <a:endParaRPr lang="en-IN" sz="1600" dirty="0"/>
          </a:p>
          <a:p>
            <a:pPr marL="1177200" lvl="6" indent="-457200">
              <a:buFont typeface="+mj-lt"/>
              <a:buAutoNum type="arabicPeriod"/>
            </a:pPr>
            <a:r>
              <a:rPr lang="en-IN" sz="2000" dirty="0"/>
              <a:t>Deep Blue searches 200 million positions per second, uses very sophisticated evaluation, and undisclosed methods for extending some lines of search up to 40 ply</a:t>
            </a:r>
          </a:p>
        </p:txBody>
      </p:sp>
      <p:pic>
        <p:nvPicPr>
          <p:cNvPr id="7" name="Picture 2"/>
          <p:cNvPicPr>
            <a:picLocks noChangeAspect="1" noChangeArrowheads="1"/>
          </p:cNvPicPr>
          <p:nvPr/>
        </p:nvPicPr>
        <p:blipFill>
          <a:blip r:embed="rId3"/>
          <a:srcRect/>
          <a:stretch>
            <a:fillRect/>
          </a:stretch>
        </p:blipFill>
        <p:spPr bwMode="auto">
          <a:xfrm>
            <a:off x="8126567" y="1653396"/>
            <a:ext cx="3419343" cy="1928860"/>
          </a:xfrm>
          <a:prstGeom prst="rect">
            <a:avLst/>
          </a:prstGeom>
          <a:noFill/>
          <a:ln w="9525">
            <a:noFill/>
            <a:miter lim="800000"/>
            <a:headEnd/>
            <a:tailEnd/>
          </a:ln>
          <a:effectLst/>
        </p:spPr>
      </p:pic>
      <p:pic>
        <p:nvPicPr>
          <p:cNvPr id="8" name="Picture 2"/>
          <p:cNvPicPr>
            <a:picLocks noChangeAspect="1" noChangeArrowheads="1"/>
          </p:cNvPicPr>
          <p:nvPr/>
        </p:nvPicPr>
        <p:blipFill>
          <a:blip r:embed="rId4"/>
          <a:srcRect/>
          <a:stretch>
            <a:fillRect/>
          </a:stretch>
        </p:blipFill>
        <p:spPr bwMode="auto">
          <a:xfrm>
            <a:off x="8514336" y="4502462"/>
            <a:ext cx="2973618" cy="1879645"/>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2535405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121184"/>
            <a:ext cx="11835441" cy="3231654"/>
          </a:xfrm>
          <a:prstGeom prst="rect">
            <a:avLst/>
          </a:prstGeom>
        </p:spPr>
        <p:txBody>
          <a:bodyPr wrap="square">
            <a:spAutoFit/>
          </a:bodyPr>
          <a:lstStyle/>
          <a:p>
            <a:pPr marL="360000" lvl="4"/>
            <a:r>
              <a:rPr lang="en-US" sz="2400" b="1" dirty="0"/>
              <a:t>AI and game playing</a:t>
            </a:r>
          </a:p>
          <a:p>
            <a:pPr marL="360000" lvl="4"/>
            <a:endParaRPr lang="en-US" sz="1000" b="1" dirty="0" smtClean="0"/>
          </a:p>
          <a:p>
            <a:pPr marL="1080000" lvl="6" indent="-360000">
              <a:buFont typeface="+mj-lt"/>
              <a:buAutoNum type="arabicPeriod"/>
            </a:pPr>
            <a:r>
              <a:rPr lang="en-IN" sz="2000" dirty="0"/>
              <a:t>Game playing (especially chess and checkers) was the first test application of </a:t>
            </a:r>
            <a:r>
              <a:rPr lang="en-IN" sz="2000" dirty="0" smtClean="0"/>
              <a:t>AI</a:t>
            </a:r>
          </a:p>
          <a:p>
            <a:pPr marL="1080000" lvl="6" indent="-360000">
              <a:buFont typeface="+mj-lt"/>
              <a:buAutoNum type="arabicPeriod"/>
            </a:pPr>
            <a:endParaRPr lang="en-IN" sz="2000" dirty="0"/>
          </a:p>
          <a:p>
            <a:pPr marL="1080000" lvl="6" indent="-360000">
              <a:buFont typeface="+mj-lt"/>
              <a:buAutoNum type="arabicPeriod"/>
            </a:pPr>
            <a:r>
              <a:rPr lang="en-IN" sz="2000" dirty="0"/>
              <a:t>It involves a different type of search problem than we have considered up to </a:t>
            </a:r>
            <a:r>
              <a:rPr lang="en-IN" sz="2000" dirty="0" smtClean="0"/>
              <a:t>now</a:t>
            </a:r>
          </a:p>
          <a:p>
            <a:pPr marL="1080000" lvl="6" indent="-360000">
              <a:buFont typeface="+mj-lt"/>
              <a:buAutoNum type="arabicPeriod"/>
            </a:pPr>
            <a:endParaRPr lang="en-IN" sz="1000" dirty="0"/>
          </a:p>
          <a:p>
            <a:pPr marL="1537200" lvl="7" indent="-360000">
              <a:buFont typeface="Arial" panose="020B0604020202020204" pitchFamily="34" charset="0"/>
              <a:buChar char="•"/>
            </a:pPr>
            <a:r>
              <a:rPr lang="en-IN" sz="2000" dirty="0"/>
              <a:t>A</a:t>
            </a:r>
            <a:r>
              <a:rPr lang="en-IN" sz="2000" dirty="0" smtClean="0"/>
              <a:t> solution is not a path, but simply the next move</a:t>
            </a:r>
          </a:p>
          <a:p>
            <a:pPr marL="1537200" lvl="7" indent="-360000">
              <a:buFont typeface="Arial" panose="020B0604020202020204" pitchFamily="34" charset="0"/>
              <a:buChar char="•"/>
            </a:pPr>
            <a:endParaRPr lang="en-IN" sz="2000" dirty="0"/>
          </a:p>
          <a:p>
            <a:pPr marL="1080000" lvl="6" indent="-360000">
              <a:buFont typeface="+mj-lt"/>
              <a:buAutoNum type="arabicPeriod"/>
            </a:pPr>
            <a:r>
              <a:rPr lang="en-IN" sz="2000" dirty="0"/>
              <a:t>The best move depends on what the opponent might do (adversary search</a:t>
            </a:r>
            <a:r>
              <a:rPr lang="en-IN" sz="2000" dirty="0" smtClean="0"/>
              <a:t>)</a:t>
            </a:r>
          </a:p>
          <a:p>
            <a:pPr marL="1080000" lvl="6" indent="-360000">
              <a:buFont typeface="+mj-lt"/>
              <a:buAutoNum type="arabicPeriod"/>
            </a:pPr>
            <a:endParaRPr lang="en-IN" sz="2000" dirty="0"/>
          </a:p>
          <a:p>
            <a:pPr marL="1080000" lvl="6" indent="-360000">
              <a:buFont typeface="+mj-lt"/>
              <a:buAutoNum type="arabicPeriod"/>
            </a:pPr>
            <a:r>
              <a:rPr lang="en-IN" sz="2000" dirty="0"/>
              <a:t>Games are well-defined problems that are generally interpreted as requiring intelligence to play </a:t>
            </a:r>
            <a:r>
              <a:rPr lang="en-IN" sz="2000" dirty="0" smtClean="0"/>
              <a:t>well</a:t>
            </a:r>
            <a:endParaRPr lang="en-IN" sz="2000" dirty="0"/>
          </a:p>
        </p:txBody>
      </p:sp>
    </p:spTree>
    <p:custDataLst>
      <p:tags r:id="rId1"/>
    </p:custDataLst>
    <p:extLst>
      <p:ext uri="{BB962C8B-B14F-4D97-AF65-F5344CB8AC3E}">
        <p14:creationId xmlns:p14="http://schemas.microsoft.com/office/powerpoint/2010/main" val="24008723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50</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082547"/>
            <a:ext cx="11242284" cy="2123658"/>
          </a:xfrm>
          <a:prstGeom prst="rect">
            <a:avLst/>
          </a:prstGeom>
        </p:spPr>
        <p:txBody>
          <a:bodyPr wrap="square">
            <a:spAutoFit/>
          </a:bodyPr>
          <a:lstStyle/>
          <a:p>
            <a:pPr marL="360000" lvl="4"/>
            <a:r>
              <a:rPr lang="en-IN" sz="2400" b="1" dirty="0"/>
              <a:t>Deterministic Games in Practice</a:t>
            </a:r>
          </a:p>
          <a:p>
            <a:pPr marL="360000" lvl="4"/>
            <a:endParaRPr lang="en-US" sz="600" b="1" dirty="0" smtClean="0"/>
          </a:p>
          <a:p>
            <a:pPr marL="720000" lvl="6">
              <a:lnSpc>
                <a:spcPct val="150000"/>
              </a:lnSpc>
            </a:pPr>
            <a:r>
              <a:rPr lang="en-IN" sz="2000" b="1" dirty="0" smtClean="0"/>
              <a:t>Go:</a:t>
            </a:r>
          </a:p>
          <a:p>
            <a:pPr marL="720000" lvl="6">
              <a:lnSpc>
                <a:spcPct val="150000"/>
              </a:lnSpc>
            </a:pPr>
            <a:endParaRPr lang="en-IN" sz="800" b="1" dirty="0"/>
          </a:p>
          <a:p>
            <a:pPr marL="1177200" lvl="6" indent="-457200">
              <a:buFont typeface="+mj-lt"/>
              <a:buAutoNum type="arabicPeriod"/>
            </a:pPr>
            <a:r>
              <a:rPr lang="en-IN" sz="2000" dirty="0"/>
              <a:t>Human champions refuse to compete against computers, who are too bad.</a:t>
            </a:r>
          </a:p>
          <a:p>
            <a:pPr marL="1177200" lvl="6" indent="-457200">
              <a:buFont typeface="+mj-lt"/>
              <a:buAutoNum type="arabicPeriod"/>
            </a:pPr>
            <a:endParaRPr lang="en-IN" sz="2000" dirty="0"/>
          </a:p>
          <a:p>
            <a:pPr marL="1177200" lvl="6" indent="-457200">
              <a:buFont typeface="+mj-lt"/>
              <a:buAutoNum type="arabicPeriod"/>
            </a:pPr>
            <a:r>
              <a:rPr lang="en-IN" sz="2000" dirty="0"/>
              <a:t>In go, b 300, so most programs use pattern knowledge bases to suggest plausible </a:t>
            </a:r>
            <a:r>
              <a:rPr lang="en-IN" sz="2000" dirty="0" smtClean="0"/>
              <a:t>moves</a:t>
            </a:r>
            <a:endParaRPr lang="en-IN" sz="2000" dirty="0"/>
          </a:p>
        </p:txBody>
      </p:sp>
      <p:pic>
        <p:nvPicPr>
          <p:cNvPr id="7" name="Picture 2"/>
          <p:cNvPicPr>
            <a:picLocks noChangeAspect="1" noChangeArrowheads="1"/>
          </p:cNvPicPr>
          <p:nvPr/>
        </p:nvPicPr>
        <p:blipFill>
          <a:blip r:embed="rId3"/>
          <a:srcRect/>
          <a:stretch>
            <a:fillRect/>
          </a:stretch>
        </p:blipFill>
        <p:spPr bwMode="auto">
          <a:xfrm>
            <a:off x="4108360" y="3618963"/>
            <a:ext cx="4177468" cy="2788901"/>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994886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51</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185003"/>
            <a:ext cx="11242284" cy="503635"/>
          </a:xfrm>
          <a:prstGeom prst="rect">
            <a:avLst/>
          </a:prstGeom>
        </p:spPr>
        <p:txBody>
          <a:bodyPr wrap="square">
            <a:spAutoFit/>
          </a:bodyPr>
          <a:lstStyle/>
          <a:p>
            <a:pPr marL="360000" lvl="4"/>
            <a:r>
              <a:rPr lang="en-IN" sz="2400" b="1" dirty="0"/>
              <a:t>Nondeterministic Games: Backgammon</a:t>
            </a:r>
          </a:p>
          <a:p>
            <a:pPr marL="360000" lvl="4"/>
            <a:endParaRPr lang="en-US" sz="600" b="1" dirty="0" smtClean="0"/>
          </a:p>
        </p:txBody>
      </p:sp>
      <p:pic>
        <p:nvPicPr>
          <p:cNvPr id="7" name="Picture 2"/>
          <p:cNvPicPr>
            <a:picLocks noChangeAspect="1" noChangeArrowheads="1"/>
          </p:cNvPicPr>
          <p:nvPr/>
        </p:nvPicPr>
        <p:blipFill>
          <a:blip r:embed="rId3"/>
          <a:srcRect/>
          <a:stretch>
            <a:fillRect/>
          </a:stretch>
        </p:blipFill>
        <p:spPr bwMode="auto">
          <a:xfrm>
            <a:off x="3442365" y="1934385"/>
            <a:ext cx="4771622" cy="4281957"/>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29435908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52</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082547"/>
            <a:ext cx="11242284" cy="1661993"/>
          </a:xfrm>
          <a:prstGeom prst="rect">
            <a:avLst/>
          </a:prstGeom>
        </p:spPr>
        <p:txBody>
          <a:bodyPr wrap="square">
            <a:spAutoFit/>
          </a:bodyPr>
          <a:lstStyle/>
          <a:p>
            <a:pPr marL="360000" lvl="4"/>
            <a:r>
              <a:rPr lang="en-IN" sz="2400" b="1" dirty="0"/>
              <a:t>Non-Deterministic Games in General</a:t>
            </a:r>
          </a:p>
          <a:p>
            <a:pPr marL="360000" lvl="4"/>
            <a:endParaRPr lang="en-US" sz="600" b="1" dirty="0" smtClean="0"/>
          </a:p>
          <a:p>
            <a:pPr marL="720000" lvl="6">
              <a:lnSpc>
                <a:spcPct val="150000"/>
              </a:lnSpc>
            </a:pPr>
            <a:endParaRPr lang="en-IN" sz="800" b="1" dirty="0"/>
          </a:p>
          <a:p>
            <a:pPr marL="1177200" lvl="6" indent="-457200">
              <a:buFont typeface="+mj-lt"/>
              <a:buAutoNum type="arabicPeriod"/>
            </a:pPr>
            <a:r>
              <a:rPr lang="en-IN" sz="2000" dirty="0"/>
              <a:t>Chance introduced by dice, card-shuffling, etc.</a:t>
            </a:r>
          </a:p>
          <a:p>
            <a:pPr marL="1177200" lvl="6" indent="-457200">
              <a:buFont typeface="+mj-lt"/>
              <a:buAutoNum type="arabicPeriod"/>
            </a:pPr>
            <a:endParaRPr lang="en-IN" sz="2000" dirty="0"/>
          </a:p>
          <a:p>
            <a:pPr marL="1177200" lvl="6" indent="-457200">
              <a:buFont typeface="+mj-lt"/>
              <a:buAutoNum type="arabicPeriod"/>
            </a:pPr>
            <a:r>
              <a:rPr lang="en-IN" sz="2000" dirty="0"/>
              <a:t>Simplified example with coin-flipping</a:t>
            </a:r>
          </a:p>
        </p:txBody>
      </p:sp>
      <p:pic>
        <p:nvPicPr>
          <p:cNvPr id="7" name="Picture 2"/>
          <p:cNvPicPr>
            <a:picLocks noChangeAspect="1" noChangeArrowheads="1"/>
          </p:cNvPicPr>
          <p:nvPr/>
        </p:nvPicPr>
        <p:blipFill>
          <a:blip r:embed="rId3"/>
          <a:srcRect/>
          <a:stretch>
            <a:fillRect/>
          </a:stretch>
        </p:blipFill>
        <p:spPr bwMode="auto">
          <a:xfrm>
            <a:off x="3304504" y="3042380"/>
            <a:ext cx="5553075" cy="3038475"/>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29966569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53</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082547"/>
            <a:ext cx="11680166" cy="2739211"/>
          </a:xfrm>
          <a:prstGeom prst="rect">
            <a:avLst/>
          </a:prstGeom>
        </p:spPr>
        <p:txBody>
          <a:bodyPr wrap="square">
            <a:spAutoFit/>
          </a:bodyPr>
          <a:lstStyle/>
          <a:p>
            <a:pPr marL="360000" lvl="4"/>
            <a:r>
              <a:rPr lang="en-IN" sz="2400" b="1" dirty="0"/>
              <a:t>Algorithm for Nondeterministic Games</a:t>
            </a:r>
          </a:p>
          <a:p>
            <a:pPr marL="360000" lvl="4"/>
            <a:endParaRPr lang="en-US" sz="600" b="1" dirty="0" smtClean="0"/>
          </a:p>
          <a:p>
            <a:pPr marL="720000" lvl="6">
              <a:lnSpc>
                <a:spcPct val="150000"/>
              </a:lnSpc>
            </a:pPr>
            <a:r>
              <a:rPr lang="en-IN" sz="2000" b="1" dirty="0"/>
              <a:t>EXPECT MINIMAX gives perfect </a:t>
            </a:r>
            <a:r>
              <a:rPr lang="en-IN" sz="2000" b="1" dirty="0" smtClean="0"/>
              <a:t>play:</a:t>
            </a:r>
          </a:p>
          <a:p>
            <a:pPr marL="720000" lvl="6">
              <a:lnSpc>
                <a:spcPct val="150000"/>
              </a:lnSpc>
            </a:pPr>
            <a:endParaRPr lang="en-IN" sz="800" b="1" dirty="0"/>
          </a:p>
          <a:p>
            <a:pPr marL="1177200" lvl="6" indent="-457200">
              <a:buFont typeface="+mj-lt"/>
              <a:buAutoNum type="arabicPeriod"/>
            </a:pPr>
            <a:r>
              <a:rPr lang="en-IN" sz="2000" dirty="0" smtClean="0"/>
              <a:t>If </a:t>
            </a:r>
            <a:r>
              <a:rPr lang="en-IN" sz="2000" dirty="0"/>
              <a:t>state is a MAX node </a:t>
            </a:r>
            <a:r>
              <a:rPr lang="en-IN" sz="2000" dirty="0" smtClean="0"/>
              <a:t>then return </a:t>
            </a:r>
            <a:r>
              <a:rPr lang="en-IN" sz="2000" dirty="0"/>
              <a:t>the highest EXPECTMINIMAX value of SUCCESSORS(state)</a:t>
            </a:r>
          </a:p>
          <a:p>
            <a:pPr marL="1177200" lvl="6" indent="-457200">
              <a:buFont typeface="+mj-lt"/>
              <a:buAutoNum type="arabicPeriod"/>
            </a:pPr>
            <a:endParaRPr lang="en-IN" sz="2000" dirty="0"/>
          </a:p>
          <a:p>
            <a:pPr marL="1177200" lvl="6" indent="-457200">
              <a:buFont typeface="+mj-lt"/>
              <a:buAutoNum type="arabicPeriod"/>
            </a:pPr>
            <a:r>
              <a:rPr lang="en-IN" sz="2000" dirty="0" smtClean="0"/>
              <a:t>If </a:t>
            </a:r>
            <a:r>
              <a:rPr lang="en-IN" sz="2000" dirty="0"/>
              <a:t>state is a MIN node </a:t>
            </a:r>
            <a:r>
              <a:rPr lang="en-IN" sz="2000" dirty="0" smtClean="0"/>
              <a:t>then return </a:t>
            </a:r>
            <a:r>
              <a:rPr lang="en-IN" sz="2000" dirty="0"/>
              <a:t>the lowest EXPECTIMINIMAX value of SUCCESSORS(state)</a:t>
            </a:r>
          </a:p>
          <a:p>
            <a:pPr marL="1177200" lvl="6" indent="-457200">
              <a:buFont typeface="+mj-lt"/>
              <a:buAutoNum type="arabicPeriod"/>
            </a:pPr>
            <a:endParaRPr lang="en-IN" sz="2000" dirty="0"/>
          </a:p>
          <a:p>
            <a:pPr marL="1177200" lvl="6" indent="-457200">
              <a:buFont typeface="+mj-lt"/>
              <a:buAutoNum type="arabicPeriod"/>
            </a:pPr>
            <a:r>
              <a:rPr lang="en-IN" sz="2000" dirty="0" smtClean="0"/>
              <a:t>If </a:t>
            </a:r>
            <a:r>
              <a:rPr lang="en-IN" sz="2000" dirty="0"/>
              <a:t>state is a chance node </a:t>
            </a:r>
            <a:r>
              <a:rPr lang="en-IN" sz="2000" dirty="0" smtClean="0"/>
              <a:t>then return </a:t>
            </a:r>
            <a:r>
              <a:rPr lang="en-IN" sz="2000" dirty="0"/>
              <a:t>average of EXPECTMINIMAX value of SUCCESSORS(state)</a:t>
            </a:r>
          </a:p>
        </p:txBody>
      </p:sp>
    </p:spTree>
    <p:custDataLst>
      <p:tags r:id="rId1"/>
    </p:custDataLst>
    <p:extLst>
      <p:ext uri="{BB962C8B-B14F-4D97-AF65-F5344CB8AC3E}">
        <p14:creationId xmlns:p14="http://schemas.microsoft.com/office/powerpoint/2010/main" val="44046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54</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082547"/>
            <a:ext cx="11680166" cy="461665"/>
          </a:xfrm>
          <a:prstGeom prst="rect">
            <a:avLst/>
          </a:prstGeom>
        </p:spPr>
        <p:txBody>
          <a:bodyPr wrap="square">
            <a:spAutoFit/>
          </a:bodyPr>
          <a:lstStyle/>
          <a:p>
            <a:pPr marL="360000" lvl="4"/>
            <a:r>
              <a:rPr lang="en-IN" sz="2400" b="1" dirty="0"/>
              <a:t>Pruning in Nondeterministic Game </a:t>
            </a:r>
            <a:r>
              <a:rPr lang="en-IN" sz="2400" b="1" dirty="0" smtClean="0"/>
              <a:t>Trees</a:t>
            </a:r>
            <a:endParaRPr lang="en-IN" sz="2400" b="1" dirty="0"/>
          </a:p>
        </p:txBody>
      </p:sp>
      <p:pic>
        <p:nvPicPr>
          <p:cNvPr id="7" name="Picture 2"/>
          <p:cNvPicPr>
            <a:picLocks noChangeAspect="1" noChangeArrowheads="1"/>
          </p:cNvPicPr>
          <p:nvPr/>
        </p:nvPicPr>
        <p:blipFill>
          <a:blip r:embed="rId3"/>
          <a:srcRect/>
          <a:stretch>
            <a:fillRect/>
          </a:stretch>
        </p:blipFill>
        <p:spPr bwMode="auto">
          <a:xfrm>
            <a:off x="2463084" y="1940505"/>
            <a:ext cx="7820025" cy="401955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27692874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55</a:t>
            </a:fld>
            <a:endParaRPr lang="en-IN" dirty="0"/>
          </a:p>
        </p:txBody>
      </p:sp>
      <p:pic>
        <p:nvPicPr>
          <p:cNvPr id="5" name="Picture 2"/>
          <p:cNvPicPr>
            <a:picLocks noChangeAspect="1" noChangeArrowheads="1"/>
          </p:cNvPicPr>
          <p:nvPr/>
        </p:nvPicPr>
        <p:blipFill>
          <a:blip r:embed="rId3"/>
          <a:srcRect/>
          <a:stretch>
            <a:fillRect/>
          </a:stretch>
        </p:blipFill>
        <p:spPr bwMode="auto">
          <a:xfrm>
            <a:off x="2424447" y="1747234"/>
            <a:ext cx="7896225" cy="3838575"/>
          </a:xfrm>
          <a:prstGeom prst="rect">
            <a:avLst/>
          </a:prstGeom>
          <a:noFill/>
          <a:ln w="9525">
            <a:noFill/>
            <a:miter lim="800000"/>
            <a:headEnd/>
            <a:tailEnd/>
          </a:ln>
          <a:effec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Tree>
    <p:custDataLst>
      <p:tags r:id="rId1"/>
    </p:custDataLst>
    <p:extLst>
      <p:ext uri="{BB962C8B-B14F-4D97-AF65-F5344CB8AC3E}">
        <p14:creationId xmlns:p14="http://schemas.microsoft.com/office/powerpoint/2010/main" val="13440867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56</a:t>
            </a:fld>
            <a:endParaRPr lang="en-IN" dirty="0"/>
          </a:p>
        </p:txBody>
      </p:sp>
      <p:pic>
        <p:nvPicPr>
          <p:cNvPr id="5" name="Picture 2"/>
          <p:cNvPicPr>
            <a:picLocks noChangeAspect="1" noChangeArrowheads="1"/>
          </p:cNvPicPr>
          <p:nvPr/>
        </p:nvPicPr>
        <p:blipFill>
          <a:blip r:embed="rId3"/>
          <a:srcRect/>
          <a:stretch>
            <a:fillRect/>
          </a:stretch>
        </p:blipFill>
        <p:spPr bwMode="auto">
          <a:xfrm>
            <a:off x="2464158" y="1721476"/>
            <a:ext cx="7620000" cy="4000500"/>
          </a:xfrm>
          <a:prstGeom prst="rect">
            <a:avLst/>
          </a:prstGeom>
          <a:noFill/>
          <a:ln w="9525">
            <a:noFill/>
            <a:miter lim="800000"/>
            <a:headEnd/>
            <a:tailEnd/>
          </a:ln>
          <a:effec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Tree>
    <p:custDataLst>
      <p:tags r:id="rId1"/>
    </p:custDataLst>
    <p:extLst>
      <p:ext uri="{BB962C8B-B14F-4D97-AF65-F5344CB8AC3E}">
        <p14:creationId xmlns:p14="http://schemas.microsoft.com/office/powerpoint/2010/main" val="352392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57</a:t>
            </a:fld>
            <a:endParaRPr lang="en-IN" dirty="0"/>
          </a:p>
        </p:txBody>
      </p:sp>
      <p:pic>
        <p:nvPicPr>
          <p:cNvPr id="5" name="Picture 2"/>
          <p:cNvPicPr>
            <a:picLocks noChangeAspect="1" noChangeArrowheads="1"/>
          </p:cNvPicPr>
          <p:nvPr/>
        </p:nvPicPr>
        <p:blipFill>
          <a:blip r:embed="rId3"/>
          <a:srcRect/>
          <a:stretch>
            <a:fillRect/>
          </a:stretch>
        </p:blipFill>
        <p:spPr bwMode="auto">
          <a:xfrm>
            <a:off x="2820473" y="1731135"/>
            <a:ext cx="7591425" cy="4038600"/>
          </a:xfrm>
          <a:prstGeom prst="rect">
            <a:avLst/>
          </a:prstGeom>
          <a:noFill/>
          <a:ln w="9525">
            <a:noFill/>
            <a:miter lim="800000"/>
            <a:headEnd/>
            <a:tailEnd/>
          </a:ln>
          <a:effec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Tree>
    <p:custDataLst>
      <p:tags r:id="rId1"/>
    </p:custDataLst>
    <p:extLst>
      <p:ext uri="{BB962C8B-B14F-4D97-AF65-F5344CB8AC3E}">
        <p14:creationId xmlns:p14="http://schemas.microsoft.com/office/powerpoint/2010/main" val="2738142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58</a:t>
            </a:fld>
            <a:endParaRPr lang="en-IN" dirty="0"/>
          </a:p>
        </p:txBody>
      </p:sp>
      <p:pic>
        <p:nvPicPr>
          <p:cNvPr id="5" name="Picture 2"/>
          <p:cNvPicPr>
            <a:picLocks noChangeAspect="1" noChangeArrowheads="1"/>
          </p:cNvPicPr>
          <p:nvPr/>
        </p:nvPicPr>
        <p:blipFill>
          <a:blip r:embed="rId3"/>
          <a:srcRect/>
          <a:stretch>
            <a:fillRect/>
          </a:stretch>
        </p:blipFill>
        <p:spPr bwMode="auto">
          <a:xfrm>
            <a:off x="2501721" y="1721476"/>
            <a:ext cx="7696200" cy="4076700"/>
          </a:xfrm>
          <a:prstGeom prst="rect">
            <a:avLst/>
          </a:prstGeom>
          <a:noFill/>
          <a:ln w="9525">
            <a:noFill/>
            <a:miter lim="800000"/>
            <a:headEnd/>
            <a:tailEnd/>
          </a:ln>
          <a:effec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Tree>
    <p:custDataLst>
      <p:tags r:id="rId1"/>
    </p:custDataLst>
    <p:extLst>
      <p:ext uri="{BB962C8B-B14F-4D97-AF65-F5344CB8AC3E}">
        <p14:creationId xmlns:p14="http://schemas.microsoft.com/office/powerpoint/2010/main" val="41124094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59</a:t>
            </a:fld>
            <a:endParaRPr lang="en-IN" dirty="0"/>
          </a:p>
        </p:txBody>
      </p:sp>
      <p:pic>
        <p:nvPicPr>
          <p:cNvPr id="5" name="Picture 2"/>
          <p:cNvPicPr>
            <a:picLocks noChangeAspect="1" noChangeArrowheads="1"/>
          </p:cNvPicPr>
          <p:nvPr/>
        </p:nvPicPr>
        <p:blipFill>
          <a:blip r:embed="rId3"/>
          <a:srcRect/>
          <a:stretch>
            <a:fillRect/>
          </a:stretch>
        </p:blipFill>
        <p:spPr bwMode="auto">
          <a:xfrm>
            <a:off x="2797935" y="1886755"/>
            <a:ext cx="7515225" cy="3848100"/>
          </a:xfrm>
          <a:prstGeom prst="rect">
            <a:avLst/>
          </a:prstGeom>
          <a:noFill/>
          <a:ln w="9525">
            <a:noFill/>
            <a:miter lim="800000"/>
            <a:headEnd/>
            <a:tailEnd/>
          </a:ln>
          <a:effec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Tree>
    <p:custDataLst>
      <p:tags r:id="rId1"/>
    </p:custDataLst>
    <p:extLst>
      <p:ext uri="{BB962C8B-B14F-4D97-AF65-F5344CB8AC3E}">
        <p14:creationId xmlns:p14="http://schemas.microsoft.com/office/powerpoint/2010/main" val="1703916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121184"/>
            <a:ext cx="11835441" cy="5416868"/>
          </a:xfrm>
          <a:prstGeom prst="rect">
            <a:avLst/>
          </a:prstGeom>
        </p:spPr>
        <p:txBody>
          <a:bodyPr wrap="square">
            <a:spAutoFit/>
          </a:bodyPr>
          <a:lstStyle/>
          <a:p>
            <a:pPr marL="360000" lvl="4"/>
            <a:r>
              <a:rPr lang="en-US" sz="2400" b="1" dirty="0"/>
              <a:t>Computer Games </a:t>
            </a:r>
            <a:r>
              <a:rPr lang="en-US" sz="2400" b="1" dirty="0" smtClean="0"/>
              <a:t>Types</a:t>
            </a:r>
          </a:p>
          <a:p>
            <a:pPr marL="360000" lvl="4"/>
            <a:endParaRPr lang="en-US" sz="1000" b="1" dirty="0" smtClean="0"/>
          </a:p>
          <a:p>
            <a:pPr marL="1080000" lvl="6" indent="-360000">
              <a:buFont typeface="+mj-lt"/>
              <a:buAutoNum type="arabicPeriod"/>
            </a:pPr>
            <a:r>
              <a:rPr lang="en-IN" sz="2000" b="1" dirty="0"/>
              <a:t>Strategy </a:t>
            </a:r>
            <a:r>
              <a:rPr lang="en-IN" sz="2000" b="1" dirty="0" smtClean="0"/>
              <a:t>Games</a:t>
            </a:r>
          </a:p>
          <a:p>
            <a:pPr marL="1080000" lvl="6" indent="-360000">
              <a:buFont typeface="+mj-lt"/>
              <a:buAutoNum type="arabicPeriod"/>
            </a:pPr>
            <a:endParaRPr lang="en-IN" sz="1000" dirty="0"/>
          </a:p>
          <a:p>
            <a:pPr marL="1634400" lvl="7" indent="-457200">
              <a:lnSpc>
                <a:spcPct val="120000"/>
              </a:lnSpc>
              <a:buFont typeface="Arial" panose="020B0604020202020204" pitchFamily="34" charset="0"/>
              <a:buChar char="•"/>
            </a:pPr>
            <a:r>
              <a:rPr lang="en-IN" sz="2000" dirty="0"/>
              <a:t>Real-Time Strategy (RTS)</a:t>
            </a:r>
          </a:p>
          <a:p>
            <a:pPr marL="1634400" lvl="7" indent="-457200">
              <a:lnSpc>
                <a:spcPct val="120000"/>
              </a:lnSpc>
              <a:buFont typeface="Arial" panose="020B0604020202020204" pitchFamily="34" charset="0"/>
              <a:buChar char="•"/>
            </a:pPr>
            <a:r>
              <a:rPr lang="en-IN" sz="2000" dirty="0"/>
              <a:t>Turn-Based Strategy (TBS)</a:t>
            </a:r>
          </a:p>
          <a:p>
            <a:pPr marL="1634400" lvl="7" indent="-457200">
              <a:lnSpc>
                <a:spcPct val="120000"/>
              </a:lnSpc>
              <a:buFont typeface="Arial" panose="020B0604020202020204" pitchFamily="34" charset="0"/>
              <a:buChar char="•"/>
            </a:pPr>
            <a:r>
              <a:rPr lang="en-IN" sz="2000" dirty="0"/>
              <a:t>Helicopter view</a:t>
            </a:r>
          </a:p>
          <a:p>
            <a:pPr marL="1080000" lvl="6" indent="-360000">
              <a:buFont typeface="+mj-lt"/>
              <a:buAutoNum type="arabicPeriod"/>
            </a:pPr>
            <a:endParaRPr lang="en-IN" sz="2000" dirty="0"/>
          </a:p>
          <a:p>
            <a:pPr marL="1080000" lvl="6" indent="-360000">
              <a:buFont typeface="+mj-lt"/>
              <a:buAutoNum type="arabicPeriod"/>
            </a:pPr>
            <a:r>
              <a:rPr lang="en-IN" sz="2000" b="1" dirty="0"/>
              <a:t>Role-Playing Games (RPG</a:t>
            </a:r>
            <a:r>
              <a:rPr lang="en-IN" sz="2000" b="1" dirty="0" smtClean="0"/>
              <a:t>)</a:t>
            </a:r>
          </a:p>
          <a:p>
            <a:pPr marL="1080000" lvl="6" indent="-360000">
              <a:buFont typeface="+mj-lt"/>
              <a:buAutoNum type="arabicPeriod"/>
            </a:pPr>
            <a:endParaRPr lang="en-IN" sz="1000" dirty="0"/>
          </a:p>
          <a:p>
            <a:pPr marL="1537200" lvl="7" indent="-360000">
              <a:lnSpc>
                <a:spcPct val="120000"/>
              </a:lnSpc>
              <a:buFont typeface="Arial" panose="020B0604020202020204" pitchFamily="34" charset="0"/>
              <a:buChar char="•"/>
            </a:pPr>
            <a:r>
              <a:rPr lang="en-IN" sz="2000" dirty="0"/>
              <a:t>Single-Player</a:t>
            </a:r>
          </a:p>
          <a:p>
            <a:pPr marL="1537200" lvl="7" indent="-360000">
              <a:lnSpc>
                <a:spcPct val="120000"/>
              </a:lnSpc>
              <a:buFont typeface="Arial" panose="020B0604020202020204" pitchFamily="34" charset="0"/>
              <a:buChar char="•"/>
            </a:pPr>
            <a:r>
              <a:rPr lang="en-IN" sz="2000" dirty="0"/>
              <a:t>Multi-Player (</a:t>
            </a:r>
            <a:r>
              <a:rPr lang="en-IN" sz="2000" dirty="0" smtClean="0"/>
              <a:t>MMORPG: Massive multiplayer role playing Game)</a:t>
            </a:r>
            <a:endParaRPr lang="en-IN" sz="2000" dirty="0"/>
          </a:p>
          <a:p>
            <a:pPr marL="1080000" lvl="6" indent="-360000">
              <a:buFont typeface="+mj-lt"/>
              <a:buAutoNum type="arabicPeriod"/>
            </a:pPr>
            <a:endParaRPr lang="en-IN" sz="2000" dirty="0"/>
          </a:p>
          <a:p>
            <a:pPr marL="1080000" lvl="6" indent="-360000">
              <a:buFont typeface="+mj-lt"/>
              <a:buAutoNum type="arabicPeriod"/>
            </a:pPr>
            <a:r>
              <a:rPr lang="en-IN" sz="2000" b="1" dirty="0"/>
              <a:t>Action </a:t>
            </a:r>
            <a:r>
              <a:rPr lang="en-IN" sz="2000" b="1" dirty="0" smtClean="0"/>
              <a:t>Games</a:t>
            </a:r>
          </a:p>
          <a:p>
            <a:pPr marL="1080000" lvl="6" indent="-360000">
              <a:lnSpc>
                <a:spcPct val="120000"/>
              </a:lnSpc>
              <a:buFont typeface="+mj-lt"/>
              <a:buAutoNum type="arabicPeriod"/>
            </a:pPr>
            <a:endParaRPr lang="en-IN" sz="1000" dirty="0"/>
          </a:p>
          <a:p>
            <a:pPr marL="1537200" lvl="7" indent="-360000">
              <a:lnSpc>
                <a:spcPct val="120000"/>
              </a:lnSpc>
              <a:buFont typeface="Arial" panose="020B0604020202020204" pitchFamily="34" charset="0"/>
              <a:buChar char="•"/>
            </a:pPr>
            <a:r>
              <a:rPr lang="en-IN" sz="2000" dirty="0"/>
              <a:t>First-Person Shooters (FPS)</a:t>
            </a:r>
          </a:p>
          <a:p>
            <a:pPr marL="1537200" lvl="7" indent="-360000">
              <a:lnSpc>
                <a:spcPct val="120000"/>
              </a:lnSpc>
              <a:buFont typeface="Arial" panose="020B0604020202020204" pitchFamily="34" charset="0"/>
              <a:buChar char="•"/>
            </a:pPr>
            <a:r>
              <a:rPr lang="en-IN" sz="2000" dirty="0"/>
              <a:t>First-Person </a:t>
            </a:r>
            <a:r>
              <a:rPr lang="en-IN" sz="2000" dirty="0" smtClean="0"/>
              <a:t>Sneakers</a:t>
            </a:r>
            <a:endParaRPr lang="en-IN" sz="2000" dirty="0"/>
          </a:p>
        </p:txBody>
      </p:sp>
      <p:sp>
        <p:nvSpPr>
          <p:cNvPr id="7" name="Rectangle 6"/>
          <p:cNvSpPr/>
          <p:nvPr/>
        </p:nvSpPr>
        <p:spPr>
          <a:xfrm>
            <a:off x="4660978" y="1121184"/>
            <a:ext cx="11835441" cy="2031325"/>
          </a:xfrm>
          <a:prstGeom prst="rect">
            <a:avLst/>
          </a:prstGeom>
        </p:spPr>
        <p:txBody>
          <a:bodyPr wrap="square">
            <a:spAutoFit/>
          </a:bodyPr>
          <a:lstStyle/>
          <a:p>
            <a:pPr marL="1080000" lvl="6" indent="-360000">
              <a:buFont typeface="+mj-lt"/>
              <a:buAutoNum type="arabicPeriod"/>
            </a:pPr>
            <a:endParaRPr lang="en-IN" sz="1000" dirty="0" smtClean="0"/>
          </a:p>
          <a:p>
            <a:pPr marL="1080000" lvl="6" indent="-360000">
              <a:buFont typeface="+mj-lt"/>
              <a:buAutoNum type="arabicPeriod"/>
            </a:pPr>
            <a:endParaRPr lang="en-IN" sz="2000" dirty="0"/>
          </a:p>
          <a:p>
            <a:pPr marL="720000" lvl="6">
              <a:lnSpc>
                <a:spcPct val="120000"/>
              </a:lnSpc>
            </a:pPr>
            <a:r>
              <a:rPr lang="en-IN" sz="2000" b="1" dirty="0" smtClean="0"/>
              <a:t>4.  Sports </a:t>
            </a:r>
            <a:r>
              <a:rPr lang="en-IN" sz="2000" b="1" dirty="0"/>
              <a:t>Games</a:t>
            </a:r>
          </a:p>
          <a:p>
            <a:pPr marL="720000" lvl="6">
              <a:lnSpc>
                <a:spcPct val="120000"/>
              </a:lnSpc>
            </a:pPr>
            <a:r>
              <a:rPr lang="en-IN" sz="2000" b="1" dirty="0" smtClean="0"/>
              <a:t>5.  Simulations</a:t>
            </a:r>
            <a:endParaRPr lang="en-IN" sz="2000" b="1" dirty="0"/>
          </a:p>
          <a:p>
            <a:pPr marL="720000" lvl="6">
              <a:lnSpc>
                <a:spcPct val="120000"/>
              </a:lnSpc>
            </a:pPr>
            <a:r>
              <a:rPr lang="en-IN" sz="2000" b="1" dirty="0" smtClean="0"/>
              <a:t>6.  Adventure </a:t>
            </a:r>
            <a:r>
              <a:rPr lang="en-IN" sz="2000" b="1" dirty="0"/>
              <a:t>Games</a:t>
            </a:r>
          </a:p>
          <a:p>
            <a:pPr marL="720000" lvl="6">
              <a:lnSpc>
                <a:spcPct val="120000"/>
              </a:lnSpc>
            </a:pPr>
            <a:r>
              <a:rPr lang="en-IN" sz="2000" b="1" dirty="0" smtClean="0"/>
              <a:t>7.  Puzzle </a:t>
            </a:r>
            <a:r>
              <a:rPr lang="en-IN" sz="2000" b="1" dirty="0"/>
              <a:t>Games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7042" y="1989407"/>
            <a:ext cx="3429000" cy="4667250"/>
          </a:xfrm>
          <a:prstGeom prst="rect">
            <a:avLst/>
          </a:prstGeom>
        </p:spPr>
      </p:pic>
    </p:spTree>
    <p:custDataLst>
      <p:tags r:id="rId1"/>
    </p:custDataLst>
    <p:extLst>
      <p:ext uri="{BB962C8B-B14F-4D97-AF65-F5344CB8AC3E}">
        <p14:creationId xmlns:p14="http://schemas.microsoft.com/office/powerpoint/2010/main" val="38163328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60</a:t>
            </a:fld>
            <a:endParaRPr lang="en-IN" dirty="0"/>
          </a:p>
        </p:txBody>
      </p:sp>
      <p:pic>
        <p:nvPicPr>
          <p:cNvPr id="5" name="Picture 2"/>
          <p:cNvPicPr>
            <a:picLocks noChangeAspect="1" noChangeArrowheads="1"/>
          </p:cNvPicPr>
          <p:nvPr/>
        </p:nvPicPr>
        <p:blipFill>
          <a:blip r:embed="rId3"/>
          <a:srcRect/>
          <a:stretch>
            <a:fillRect/>
          </a:stretch>
        </p:blipFill>
        <p:spPr bwMode="auto">
          <a:xfrm>
            <a:off x="2577921" y="1708597"/>
            <a:ext cx="7667625" cy="3943350"/>
          </a:xfrm>
          <a:prstGeom prst="rect">
            <a:avLst/>
          </a:prstGeom>
          <a:noFill/>
          <a:ln w="9525">
            <a:noFill/>
            <a:miter lim="800000"/>
            <a:headEnd/>
            <a:tailEnd/>
          </a:ln>
          <a:effec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Tree>
    <p:custDataLst>
      <p:tags r:id="rId1"/>
    </p:custDataLst>
    <p:extLst>
      <p:ext uri="{BB962C8B-B14F-4D97-AF65-F5344CB8AC3E}">
        <p14:creationId xmlns:p14="http://schemas.microsoft.com/office/powerpoint/2010/main" val="25114013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61</a:t>
            </a:fld>
            <a:endParaRPr lang="en-IN" dirty="0"/>
          </a:p>
        </p:txBody>
      </p:sp>
      <p:pic>
        <p:nvPicPr>
          <p:cNvPr id="5" name="Picture 2"/>
          <p:cNvPicPr>
            <a:picLocks noChangeAspect="1" noChangeArrowheads="1"/>
          </p:cNvPicPr>
          <p:nvPr/>
        </p:nvPicPr>
        <p:blipFill>
          <a:blip r:embed="rId3"/>
          <a:srcRect/>
          <a:stretch>
            <a:fillRect/>
          </a:stretch>
        </p:blipFill>
        <p:spPr bwMode="auto">
          <a:xfrm>
            <a:off x="2397617" y="1782651"/>
            <a:ext cx="7705725" cy="3790950"/>
          </a:xfrm>
          <a:prstGeom prst="rect">
            <a:avLst/>
          </a:prstGeom>
          <a:noFill/>
          <a:ln w="9525">
            <a:noFill/>
            <a:miter lim="800000"/>
            <a:headEnd/>
            <a:tailEnd/>
          </a:ln>
          <a:effec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Tree>
    <p:custDataLst>
      <p:tags r:id="rId1"/>
    </p:custDataLst>
    <p:extLst>
      <p:ext uri="{BB962C8B-B14F-4D97-AF65-F5344CB8AC3E}">
        <p14:creationId xmlns:p14="http://schemas.microsoft.com/office/powerpoint/2010/main" val="6741106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62</a:t>
            </a:fld>
            <a:endParaRPr lang="en-IN" dirty="0"/>
          </a:p>
        </p:txBody>
      </p:sp>
      <p:pic>
        <p:nvPicPr>
          <p:cNvPr id="5" name="Picture 2"/>
          <p:cNvPicPr>
            <a:picLocks noChangeAspect="1" noChangeArrowheads="1"/>
          </p:cNvPicPr>
          <p:nvPr/>
        </p:nvPicPr>
        <p:blipFill>
          <a:blip r:embed="rId3"/>
          <a:srcRect/>
          <a:stretch>
            <a:fillRect/>
          </a:stretch>
        </p:blipFill>
        <p:spPr bwMode="auto">
          <a:xfrm>
            <a:off x="2654121" y="1879243"/>
            <a:ext cx="7419975" cy="4086225"/>
          </a:xfrm>
          <a:prstGeom prst="rect">
            <a:avLst/>
          </a:prstGeom>
          <a:noFill/>
          <a:ln w="9525">
            <a:noFill/>
            <a:miter lim="800000"/>
            <a:headEnd/>
            <a:tailEnd/>
          </a:ln>
          <a:effectLst/>
        </p:spPr>
      </p:pic>
      <p:sp>
        <p:nvSpPr>
          <p:cNvPr id="6" name="Rectangle 5"/>
          <p:cNvSpPr/>
          <p:nvPr/>
        </p:nvSpPr>
        <p:spPr>
          <a:xfrm>
            <a:off x="609600" y="1376101"/>
            <a:ext cx="6781800" cy="400110"/>
          </a:xfrm>
          <a:prstGeom prst="rect">
            <a:avLst/>
          </a:prstGeom>
        </p:spPr>
        <p:txBody>
          <a:bodyPr wrap="square">
            <a:spAutoFit/>
          </a:bodyPr>
          <a:lstStyle/>
          <a:p>
            <a:r>
              <a:rPr lang="en-US" sz="2000" dirty="0" smtClean="0">
                <a:cs typeface="Times New Roman" pitchFamily="18" charset="0"/>
              </a:rPr>
              <a:t>More pruning occurs if we can bound the leaf values</a:t>
            </a:r>
            <a:endParaRPr lang="en-US" sz="2000" dirty="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Tree>
    <p:custDataLst>
      <p:tags r:id="rId1"/>
    </p:custDataLst>
    <p:extLst>
      <p:ext uri="{BB962C8B-B14F-4D97-AF65-F5344CB8AC3E}">
        <p14:creationId xmlns:p14="http://schemas.microsoft.com/office/powerpoint/2010/main" val="34412941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63</a:t>
            </a:fld>
            <a:endParaRPr lang="en-IN" dirty="0"/>
          </a:p>
        </p:txBody>
      </p:sp>
      <p:pic>
        <p:nvPicPr>
          <p:cNvPr id="5" name="Picture 2"/>
          <p:cNvPicPr>
            <a:picLocks noChangeAspect="1" noChangeArrowheads="1"/>
          </p:cNvPicPr>
          <p:nvPr/>
        </p:nvPicPr>
        <p:blipFill>
          <a:blip r:embed="rId3"/>
          <a:srcRect/>
          <a:stretch>
            <a:fillRect/>
          </a:stretch>
        </p:blipFill>
        <p:spPr bwMode="auto">
          <a:xfrm>
            <a:off x="2629436" y="1794457"/>
            <a:ext cx="7524750" cy="3924300"/>
          </a:xfrm>
          <a:prstGeom prst="rect">
            <a:avLst/>
          </a:prstGeom>
          <a:noFill/>
          <a:ln w="9525">
            <a:noFill/>
            <a:miter lim="800000"/>
            <a:headEnd/>
            <a:tailEnd/>
          </a:ln>
          <a:effec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Tree>
    <p:custDataLst>
      <p:tags r:id="rId1"/>
    </p:custDataLst>
    <p:extLst>
      <p:ext uri="{BB962C8B-B14F-4D97-AF65-F5344CB8AC3E}">
        <p14:creationId xmlns:p14="http://schemas.microsoft.com/office/powerpoint/2010/main" val="25367491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64</a:t>
            </a:fld>
            <a:endParaRPr lang="en-IN" dirty="0"/>
          </a:p>
        </p:txBody>
      </p:sp>
      <p:pic>
        <p:nvPicPr>
          <p:cNvPr id="5" name="Picture 2"/>
          <p:cNvPicPr>
            <a:picLocks noChangeAspect="1" noChangeArrowheads="1"/>
          </p:cNvPicPr>
          <p:nvPr/>
        </p:nvPicPr>
        <p:blipFill>
          <a:blip r:embed="rId3"/>
          <a:srcRect/>
          <a:stretch>
            <a:fillRect/>
          </a:stretch>
        </p:blipFill>
        <p:spPr bwMode="auto">
          <a:xfrm>
            <a:off x="2437326" y="1554051"/>
            <a:ext cx="7677150" cy="4191000"/>
          </a:xfrm>
          <a:prstGeom prst="rect">
            <a:avLst/>
          </a:prstGeom>
          <a:noFill/>
          <a:ln w="9525">
            <a:noFill/>
            <a:miter lim="800000"/>
            <a:headEnd/>
            <a:tailEnd/>
          </a:ln>
          <a:effec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Tree>
    <p:custDataLst>
      <p:tags r:id="rId1"/>
    </p:custDataLst>
    <p:extLst>
      <p:ext uri="{BB962C8B-B14F-4D97-AF65-F5344CB8AC3E}">
        <p14:creationId xmlns:p14="http://schemas.microsoft.com/office/powerpoint/2010/main" val="1717311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65</a:t>
            </a:fld>
            <a:endParaRPr lang="en-IN" dirty="0"/>
          </a:p>
        </p:txBody>
      </p:sp>
      <p:pic>
        <p:nvPicPr>
          <p:cNvPr id="5" name="Picture 2"/>
          <p:cNvPicPr>
            <a:picLocks noChangeAspect="1" noChangeArrowheads="1"/>
          </p:cNvPicPr>
          <p:nvPr/>
        </p:nvPicPr>
        <p:blipFill>
          <a:blip r:embed="rId3"/>
          <a:srcRect/>
          <a:stretch>
            <a:fillRect/>
          </a:stretch>
        </p:blipFill>
        <p:spPr bwMode="auto">
          <a:xfrm>
            <a:off x="2691684" y="1642056"/>
            <a:ext cx="7543800" cy="3790950"/>
          </a:xfrm>
          <a:prstGeom prst="rect">
            <a:avLst/>
          </a:prstGeom>
          <a:noFill/>
          <a:ln w="9525">
            <a:noFill/>
            <a:miter lim="800000"/>
            <a:headEnd/>
            <a:tailEnd/>
          </a:ln>
          <a:effec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Tree>
    <p:custDataLst>
      <p:tags r:id="rId1"/>
    </p:custDataLst>
    <p:extLst>
      <p:ext uri="{BB962C8B-B14F-4D97-AF65-F5344CB8AC3E}">
        <p14:creationId xmlns:p14="http://schemas.microsoft.com/office/powerpoint/2010/main" val="21154208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66</a:t>
            </a:fld>
            <a:endParaRPr lang="en-IN" dirty="0"/>
          </a:p>
        </p:txBody>
      </p:sp>
      <p:pic>
        <p:nvPicPr>
          <p:cNvPr id="5" name="Picture 2"/>
          <p:cNvPicPr>
            <a:picLocks noChangeAspect="1" noChangeArrowheads="1"/>
          </p:cNvPicPr>
          <p:nvPr/>
        </p:nvPicPr>
        <p:blipFill>
          <a:blip r:embed="rId3"/>
          <a:srcRect/>
          <a:stretch>
            <a:fillRect/>
          </a:stretch>
        </p:blipFill>
        <p:spPr bwMode="auto">
          <a:xfrm>
            <a:off x="2577922" y="1616298"/>
            <a:ext cx="7572375" cy="3943350"/>
          </a:xfrm>
          <a:prstGeom prst="rect">
            <a:avLst/>
          </a:prstGeom>
          <a:noFill/>
          <a:ln w="9525">
            <a:noFill/>
            <a:miter lim="800000"/>
            <a:headEnd/>
            <a:tailEnd/>
          </a:ln>
          <a:effec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Tree>
    <p:custDataLst>
      <p:tags r:id="rId1"/>
    </p:custDataLst>
    <p:extLst>
      <p:ext uri="{BB962C8B-B14F-4D97-AF65-F5344CB8AC3E}">
        <p14:creationId xmlns:p14="http://schemas.microsoft.com/office/powerpoint/2010/main" val="31071550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67</a:t>
            </a:fld>
            <a:endParaRPr lang="en-IN" dirty="0"/>
          </a:p>
        </p:txBody>
      </p:sp>
      <p:pic>
        <p:nvPicPr>
          <p:cNvPr id="5" name="Picture 2"/>
          <p:cNvPicPr>
            <a:picLocks noChangeAspect="1" noChangeArrowheads="1"/>
          </p:cNvPicPr>
          <p:nvPr/>
        </p:nvPicPr>
        <p:blipFill>
          <a:blip r:embed="rId3"/>
          <a:srcRect/>
          <a:stretch>
            <a:fillRect/>
          </a:stretch>
        </p:blipFill>
        <p:spPr bwMode="auto">
          <a:xfrm>
            <a:off x="2615484" y="1746161"/>
            <a:ext cx="7391400" cy="4086225"/>
          </a:xfrm>
          <a:prstGeom prst="rect">
            <a:avLst/>
          </a:prstGeom>
          <a:noFill/>
          <a:ln w="9525">
            <a:noFill/>
            <a:miter lim="800000"/>
            <a:headEnd/>
            <a:tailEnd/>
          </a:ln>
          <a:effectLst/>
        </p:spPr>
      </p:pic>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Tree>
    <p:custDataLst>
      <p:tags r:id="rId1"/>
    </p:custDataLst>
    <p:extLst>
      <p:ext uri="{BB962C8B-B14F-4D97-AF65-F5344CB8AC3E}">
        <p14:creationId xmlns:p14="http://schemas.microsoft.com/office/powerpoint/2010/main" val="37557249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68</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082547"/>
            <a:ext cx="11835441" cy="4431983"/>
          </a:xfrm>
          <a:prstGeom prst="rect">
            <a:avLst/>
          </a:prstGeom>
        </p:spPr>
        <p:txBody>
          <a:bodyPr wrap="square">
            <a:spAutoFit/>
          </a:bodyPr>
          <a:lstStyle/>
          <a:p>
            <a:pPr marL="360000" lvl="4"/>
            <a:r>
              <a:rPr lang="en-IN" sz="2400" b="1" dirty="0"/>
              <a:t>Nondeterministic Games in Practice</a:t>
            </a:r>
          </a:p>
          <a:p>
            <a:pPr marL="360000" lvl="4"/>
            <a:endParaRPr lang="en-US" b="1" dirty="0" smtClean="0"/>
          </a:p>
          <a:p>
            <a:pPr marL="1177200" lvl="6" indent="-457200">
              <a:buFont typeface="+mj-lt"/>
              <a:buAutoNum type="arabicPeriod"/>
            </a:pPr>
            <a:r>
              <a:rPr lang="en-IN" sz="2000" dirty="0"/>
              <a:t>Problem</a:t>
            </a:r>
          </a:p>
          <a:p>
            <a:pPr marL="1634400" lvl="7" indent="-360000">
              <a:buFont typeface="Arial" panose="020B0604020202020204" pitchFamily="34" charset="0"/>
              <a:buChar char="•"/>
            </a:pPr>
            <a:r>
              <a:rPr lang="en-IN" sz="2000" dirty="0"/>
              <a:t>a-b pruning is much less effective</a:t>
            </a:r>
          </a:p>
          <a:p>
            <a:pPr marL="1177200" lvl="6" indent="-457200">
              <a:buFont typeface="+mj-lt"/>
              <a:buAutoNum type="arabicPeriod"/>
            </a:pPr>
            <a:endParaRPr lang="en-IN" sz="2000" dirty="0"/>
          </a:p>
          <a:p>
            <a:pPr marL="1177200" lvl="6" indent="-457200">
              <a:buFont typeface="+mj-lt"/>
              <a:buAutoNum type="arabicPeriod"/>
            </a:pPr>
            <a:r>
              <a:rPr lang="en-IN" sz="2000" dirty="0"/>
              <a:t>Dice rolls increase b</a:t>
            </a:r>
          </a:p>
          <a:p>
            <a:pPr marL="1634400" lvl="7" indent="-360000">
              <a:buFont typeface="Arial" panose="020B0604020202020204" pitchFamily="34" charset="0"/>
              <a:buChar char="•"/>
            </a:pPr>
            <a:r>
              <a:rPr lang="en-IN" sz="2000" dirty="0"/>
              <a:t>21 possible rolls with 2 dice</a:t>
            </a:r>
          </a:p>
          <a:p>
            <a:pPr marL="1177200" lvl="6" indent="-457200">
              <a:buFont typeface="+mj-lt"/>
              <a:buAutoNum type="arabicPeriod"/>
            </a:pPr>
            <a:endParaRPr lang="en-IN" sz="2000" dirty="0"/>
          </a:p>
          <a:p>
            <a:pPr marL="1177200" lvl="6" indent="-457200">
              <a:buFont typeface="+mj-lt"/>
              <a:buAutoNum type="arabicPeriod"/>
            </a:pPr>
            <a:r>
              <a:rPr lang="en-IN" sz="2000" dirty="0"/>
              <a:t>Backgammon</a:t>
            </a:r>
          </a:p>
          <a:p>
            <a:pPr marL="1634400" lvl="7" indent="-360000">
              <a:buFont typeface="Arial" panose="020B0604020202020204" pitchFamily="34" charset="0"/>
              <a:buChar char="•"/>
            </a:pPr>
            <a:r>
              <a:rPr lang="en-IN" sz="2000" dirty="0"/>
              <a:t>20 legal </a:t>
            </a:r>
            <a:r>
              <a:rPr lang="en-IN" sz="2000" dirty="0" smtClean="0"/>
              <a:t>moves</a:t>
            </a:r>
          </a:p>
          <a:p>
            <a:pPr marL="1634400" lvl="7" indent="-360000">
              <a:buFont typeface="Arial" panose="020B0604020202020204" pitchFamily="34" charset="0"/>
              <a:buChar char="•"/>
            </a:pPr>
            <a:endParaRPr lang="en-IN" sz="2000" dirty="0"/>
          </a:p>
          <a:p>
            <a:pPr marL="1177200" lvl="6" indent="-457200">
              <a:buFont typeface="+mj-lt"/>
              <a:buAutoNum type="arabicPeriod"/>
            </a:pPr>
            <a:endParaRPr lang="en-IN" sz="2000" dirty="0"/>
          </a:p>
          <a:p>
            <a:pPr marL="1177200" lvl="6" indent="-457200">
              <a:buFont typeface="+mj-lt"/>
              <a:buAutoNum type="arabicPeriod"/>
            </a:pPr>
            <a:r>
              <a:rPr lang="en-IN" sz="2000" dirty="0"/>
              <a:t>TDGAMMON</a:t>
            </a:r>
          </a:p>
          <a:p>
            <a:pPr marL="1634400" lvl="7" indent="-360000">
              <a:buFont typeface="Arial" panose="020B0604020202020204" pitchFamily="34" charset="0"/>
              <a:buChar char="•"/>
            </a:pPr>
            <a:r>
              <a:rPr lang="en-IN" sz="2000" dirty="0"/>
              <a:t>Uses depth-2 search + very good EVAL world-champion level</a:t>
            </a:r>
          </a:p>
        </p:txBody>
      </p:sp>
      <p:pic>
        <p:nvPicPr>
          <p:cNvPr id="7" name="Picture 2"/>
          <p:cNvPicPr>
            <a:picLocks noChangeAspect="1" noChangeArrowheads="1"/>
          </p:cNvPicPr>
          <p:nvPr/>
        </p:nvPicPr>
        <p:blipFill>
          <a:blip r:embed="rId3"/>
          <a:srcRect/>
          <a:stretch>
            <a:fillRect/>
          </a:stretch>
        </p:blipFill>
        <p:spPr bwMode="auto">
          <a:xfrm>
            <a:off x="2546797" y="4274406"/>
            <a:ext cx="3971925" cy="40005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4264101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69</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pic>
        <p:nvPicPr>
          <p:cNvPr id="7" name="Picture 2"/>
          <p:cNvPicPr>
            <a:picLocks noChangeAspect="1" noChangeArrowheads="1"/>
          </p:cNvPicPr>
          <p:nvPr/>
        </p:nvPicPr>
        <p:blipFill>
          <a:blip r:embed="rId3"/>
          <a:srcRect/>
          <a:stretch>
            <a:fillRect/>
          </a:stretch>
        </p:blipFill>
        <p:spPr bwMode="auto">
          <a:xfrm>
            <a:off x="4295954" y="3174710"/>
            <a:ext cx="3657600" cy="3546764"/>
          </a:xfrm>
          <a:prstGeom prst="rect">
            <a:avLst/>
          </a:prstGeom>
          <a:noFill/>
          <a:ln w="9525">
            <a:noFill/>
            <a:miter lim="800000"/>
            <a:headEnd/>
            <a:tailEnd/>
          </a:ln>
          <a:effectLst/>
        </p:spPr>
      </p:pic>
      <p:sp>
        <p:nvSpPr>
          <p:cNvPr id="8" name="Rectangle 7"/>
          <p:cNvSpPr/>
          <p:nvPr/>
        </p:nvSpPr>
        <p:spPr>
          <a:xfrm>
            <a:off x="207034" y="1082547"/>
            <a:ext cx="11835441" cy="2662267"/>
          </a:xfrm>
          <a:prstGeom prst="rect">
            <a:avLst/>
          </a:prstGeom>
        </p:spPr>
        <p:txBody>
          <a:bodyPr wrap="square">
            <a:spAutoFit/>
          </a:bodyPr>
          <a:lstStyle/>
          <a:p>
            <a:pPr marL="360000" lvl="4"/>
            <a:r>
              <a:rPr lang="en-IN" sz="2400" b="1" dirty="0"/>
              <a:t>Games of Imperfect Information</a:t>
            </a:r>
          </a:p>
          <a:p>
            <a:pPr marL="360000" lvl="4"/>
            <a:endParaRPr lang="en-US" b="1" dirty="0" smtClean="0"/>
          </a:p>
          <a:p>
            <a:pPr marL="1177200" lvl="6" indent="-457200">
              <a:buFont typeface="+mj-lt"/>
              <a:buAutoNum type="arabicPeriod"/>
            </a:pPr>
            <a:r>
              <a:rPr lang="en-IN" sz="2000" dirty="0" smtClean="0"/>
              <a:t>Typical </a:t>
            </a:r>
            <a:r>
              <a:rPr lang="en-IN" sz="2000" dirty="0"/>
              <a:t>examples</a:t>
            </a:r>
          </a:p>
          <a:p>
            <a:pPr marL="1634400" lvl="7" indent="-360000">
              <a:lnSpc>
                <a:spcPct val="150000"/>
              </a:lnSpc>
              <a:buFont typeface="Arial" panose="020B0604020202020204" pitchFamily="34" charset="0"/>
              <a:buChar char="•"/>
            </a:pPr>
            <a:r>
              <a:rPr lang="en-IN" sz="2000" dirty="0" smtClean="0"/>
              <a:t>Card </a:t>
            </a:r>
            <a:r>
              <a:rPr lang="en-IN" sz="2000" dirty="0"/>
              <a:t>games: Bridge, poker, </a:t>
            </a:r>
            <a:r>
              <a:rPr lang="en-IN" sz="2000" dirty="0" err="1"/>
              <a:t>skat</a:t>
            </a:r>
            <a:r>
              <a:rPr lang="en-IN" sz="2000" dirty="0"/>
              <a:t>, etc</a:t>
            </a:r>
            <a:r>
              <a:rPr lang="en-IN" sz="2000" dirty="0" smtClean="0"/>
              <a:t>.</a:t>
            </a:r>
          </a:p>
          <a:p>
            <a:pPr marL="1634400" lvl="7" indent="-360000">
              <a:lnSpc>
                <a:spcPct val="150000"/>
              </a:lnSpc>
              <a:buFont typeface="Arial" panose="020B0604020202020204" pitchFamily="34" charset="0"/>
              <a:buChar char="•"/>
            </a:pPr>
            <a:endParaRPr lang="en-IN" sz="1000" dirty="0"/>
          </a:p>
          <a:p>
            <a:pPr marL="1177200" lvl="6" indent="-457200">
              <a:buFont typeface="+mj-lt"/>
              <a:buAutoNum type="arabicPeriod"/>
            </a:pPr>
            <a:r>
              <a:rPr lang="en-IN" sz="2000" dirty="0"/>
              <a:t>Note</a:t>
            </a:r>
          </a:p>
          <a:p>
            <a:pPr marL="1634400" lvl="7" indent="-360000">
              <a:buFont typeface="Arial" panose="020B0604020202020204" pitchFamily="34" charset="0"/>
              <a:buChar char="•"/>
            </a:pPr>
            <a:r>
              <a:rPr lang="en-IN" sz="2000" dirty="0" smtClean="0"/>
              <a:t>Like </a:t>
            </a:r>
            <a:r>
              <a:rPr lang="en-IN" sz="2000" dirty="0"/>
              <a:t>having one big dice roll at the beginning of the game</a:t>
            </a:r>
          </a:p>
          <a:p>
            <a:pPr marL="1177200" lvl="6" indent="-457200">
              <a:buFont typeface="+mj-lt"/>
              <a:buAutoNum type="arabicPeriod"/>
            </a:pPr>
            <a:endParaRPr lang="en-IN" sz="2000" dirty="0"/>
          </a:p>
        </p:txBody>
      </p:sp>
    </p:spTree>
    <p:custDataLst>
      <p:tags r:id="rId1"/>
    </p:custDataLst>
    <p:extLst>
      <p:ext uri="{BB962C8B-B14F-4D97-AF65-F5344CB8AC3E}">
        <p14:creationId xmlns:p14="http://schemas.microsoft.com/office/powerpoint/2010/main" val="2616221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3544" y="1068946"/>
            <a:ext cx="10501587" cy="5648628"/>
          </a:xfrm>
          <a:prstGeom prst="rect">
            <a:avLst/>
          </a:prstGeom>
        </p:spPr>
      </p:pic>
      <p:sp>
        <p:nvSpPr>
          <p:cNvPr id="43" name="Slide Number Placeholder 3"/>
          <p:cNvSpPr>
            <a:spLocks noGrp="1"/>
          </p:cNvSpPr>
          <p:nvPr>
            <p:ph type="sldNum" sz="quarter" idx="12"/>
          </p:nvPr>
        </p:nvSpPr>
        <p:spPr>
          <a:xfrm>
            <a:off x="11590986" y="6356349"/>
            <a:ext cx="432515" cy="365125"/>
          </a:xfrm>
        </p:spPr>
        <p:txBody>
          <a:bodyPr/>
          <a:lstStyle/>
          <a:p>
            <a:fld id="{EF369875-3547-471E-A8DD-BB6BF69B36A1}" type="slidenum">
              <a:rPr lang="en-IN" smtClean="0"/>
              <a:pPr/>
              <a:t>7</a:t>
            </a:fld>
            <a:endParaRPr lang="en-IN" dirty="0"/>
          </a:p>
        </p:txBody>
      </p:sp>
      <p:sp>
        <p:nvSpPr>
          <p:cNvPr id="44" name="Rectangle 43"/>
          <p:cNvSpPr/>
          <p:nvPr/>
        </p:nvSpPr>
        <p:spPr>
          <a:xfrm>
            <a:off x="207034" y="1121184"/>
            <a:ext cx="11835441" cy="2769989"/>
          </a:xfrm>
          <a:prstGeom prst="rect">
            <a:avLst/>
          </a:prstGeom>
        </p:spPr>
        <p:txBody>
          <a:bodyPr wrap="square">
            <a:spAutoFit/>
          </a:bodyPr>
          <a:lstStyle/>
          <a:p>
            <a:pPr marL="360000" lvl="4"/>
            <a:r>
              <a:rPr lang="en-US" sz="2400" b="1" dirty="0"/>
              <a:t>More Complicated Games</a:t>
            </a:r>
          </a:p>
          <a:p>
            <a:pPr marL="360000" lvl="4"/>
            <a:endParaRPr lang="en-US" sz="1000" b="1" dirty="0" smtClean="0"/>
          </a:p>
          <a:p>
            <a:pPr marL="1080000" lvl="6" indent="-360000">
              <a:buFont typeface="+mj-lt"/>
              <a:buAutoNum type="arabicPeriod"/>
            </a:pPr>
            <a:r>
              <a:rPr lang="en-IN" sz="2000" dirty="0"/>
              <a:t>Most card games (e.g. Hearts, Bridge, etc.) and </a:t>
            </a:r>
            <a:r>
              <a:rPr lang="en-IN" sz="2000" dirty="0" smtClean="0"/>
              <a:t>Scrabble</a:t>
            </a:r>
          </a:p>
          <a:p>
            <a:pPr marL="1080000" lvl="6" indent="-360000">
              <a:buFont typeface="+mj-lt"/>
              <a:buAutoNum type="arabicPeriod"/>
            </a:pPr>
            <a:endParaRPr lang="en-IN" sz="1000" dirty="0"/>
          </a:p>
          <a:p>
            <a:pPr marL="1537200" lvl="7" indent="-360000">
              <a:buFont typeface="Arial" panose="020B0604020202020204" pitchFamily="34" charset="0"/>
              <a:buChar char="•"/>
            </a:pPr>
            <a:r>
              <a:rPr lang="en-IN" sz="2000" dirty="0" smtClean="0"/>
              <a:t>Non-deterministic</a:t>
            </a:r>
            <a:endParaRPr lang="en-IN" sz="2000" dirty="0"/>
          </a:p>
          <a:p>
            <a:pPr marL="1537200" lvl="7" indent="-360000">
              <a:buFont typeface="Arial" panose="020B0604020202020204" pitchFamily="34" charset="0"/>
              <a:buChar char="•"/>
            </a:pPr>
            <a:r>
              <a:rPr lang="en-IN" sz="2000" dirty="0" smtClean="0"/>
              <a:t>Lacking </a:t>
            </a:r>
            <a:r>
              <a:rPr lang="en-IN" sz="2000" dirty="0"/>
              <a:t>in perfect </a:t>
            </a:r>
            <a:r>
              <a:rPr lang="en-IN" sz="2000" dirty="0" smtClean="0"/>
              <a:t>information</a:t>
            </a:r>
            <a:endParaRPr lang="en-IN" sz="2000" dirty="0"/>
          </a:p>
          <a:p>
            <a:pPr marL="1080000" lvl="6" indent="-360000">
              <a:buFont typeface="+mj-lt"/>
              <a:buAutoNum type="arabicPeriod"/>
            </a:pPr>
            <a:endParaRPr lang="en-IN" sz="2000" dirty="0"/>
          </a:p>
          <a:p>
            <a:pPr marL="1080000" lvl="6" indent="-360000">
              <a:buFont typeface="+mj-lt"/>
              <a:buAutoNum type="arabicPeriod"/>
            </a:pPr>
            <a:r>
              <a:rPr lang="en-IN" sz="2000" dirty="0"/>
              <a:t>Cooperative games</a:t>
            </a:r>
          </a:p>
          <a:p>
            <a:pPr marL="1080000" lvl="6" indent="-360000">
              <a:buFont typeface="+mj-lt"/>
              <a:buAutoNum type="arabicPeriod"/>
            </a:pPr>
            <a:endParaRPr lang="en-IN" sz="1000" dirty="0"/>
          </a:p>
          <a:p>
            <a:pPr marL="1080000" lvl="6" indent="-360000">
              <a:buFont typeface="+mj-lt"/>
              <a:buAutoNum type="arabicPeriod"/>
            </a:pPr>
            <a:r>
              <a:rPr lang="en-IN" sz="2000" dirty="0"/>
              <a:t>Real-time strategy games (lack alternating moves). e.g. Warcraft</a:t>
            </a:r>
          </a:p>
        </p:txBody>
      </p:sp>
      <p:grpSp>
        <p:nvGrpSpPr>
          <p:cNvPr id="45" name="Group 44"/>
          <p:cNvGrpSpPr/>
          <p:nvPr/>
        </p:nvGrpSpPr>
        <p:grpSpPr>
          <a:xfrm>
            <a:off x="821816" y="4473761"/>
            <a:ext cx="9633399" cy="1720543"/>
            <a:chOff x="1146219" y="4370730"/>
            <a:chExt cx="9633399" cy="1720543"/>
          </a:xfrm>
        </p:grpSpPr>
        <p:sp>
          <p:nvSpPr>
            <p:cNvPr id="46" name="Rectangle 45"/>
            <p:cNvSpPr/>
            <p:nvPr/>
          </p:nvSpPr>
          <p:spPr>
            <a:xfrm>
              <a:off x="3539787" y="4370730"/>
              <a:ext cx="1791337" cy="400110"/>
            </a:xfrm>
            <a:prstGeom prst="rect">
              <a:avLst/>
            </a:prstGeom>
          </p:spPr>
          <p:txBody>
            <a:bodyPr wrap="square">
              <a:spAutoFit/>
            </a:bodyPr>
            <a:lstStyle/>
            <a:p>
              <a:pPr marL="12700" fontAlgn="auto">
                <a:spcBef>
                  <a:spcPts val="0"/>
                </a:spcBef>
                <a:spcAft>
                  <a:spcPts val="0"/>
                </a:spcAft>
                <a:defRPr/>
              </a:pPr>
              <a:r>
                <a:rPr lang="en-US" sz="2000" spc="-20" dirty="0" smtClean="0">
                  <a:cs typeface="Arial" panose="020B0604020202020204" pitchFamily="34" charset="0"/>
                </a:rPr>
                <a:t>Deterministic</a:t>
              </a:r>
              <a:endParaRPr lang="en-US" sz="2000" spc="-25" dirty="0">
                <a:cs typeface="Arial" panose="020B0604020202020204" pitchFamily="34" charset="0"/>
              </a:endParaRPr>
            </a:p>
          </p:txBody>
        </p:sp>
        <p:sp>
          <p:nvSpPr>
            <p:cNvPr id="47" name="Rectangle 46"/>
            <p:cNvSpPr/>
            <p:nvPr/>
          </p:nvSpPr>
          <p:spPr>
            <a:xfrm>
              <a:off x="3553983" y="4945755"/>
              <a:ext cx="3401196" cy="369332"/>
            </a:xfrm>
            <a:prstGeom prst="rect">
              <a:avLst/>
            </a:prstGeom>
          </p:spPr>
          <p:txBody>
            <a:bodyPr wrap="square">
              <a:spAutoFit/>
            </a:bodyPr>
            <a:lstStyle/>
            <a:p>
              <a:pPr marL="12700" fontAlgn="auto">
                <a:spcBef>
                  <a:spcPts val="0"/>
                </a:spcBef>
                <a:spcAft>
                  <a:spcPts val="0"/>
                </a:spcAft>
                <a:defRPr/>
              </a:pPr>
              <a:r>
                <a:rPr lang="en-US" spc="-20" dirty="0" smtClean="0">
                  <a:cs typeface="Arial" panose="020B0604020202020204" pitchFamily="34" charset="0"/>
                </a:rPr>
                <a:t>Chess, Checkers, Go, Othello</a:t>
              </a:r>
              <a:endParaRPr lang="en-US" spc="-25" dirty="0">
                <a:cs typeface="Arial" panose="020B0604020202020204" pitchFamily="34" charset="0"/>
              </a:endParaRPr>
            </a:p>
          </p:txBody>
        </p:sp>
        <p:grpSp>
          <p:nvGrpSpPr>
            <p:cNvPr id="48" name="Group 47"/>
            <p:cNvGrpSpPr/>
            <p:nvPr/>
          </p:nvGrpSpPr>
          <p:grpSpPr>
            <a:xfrm>
              <a:off x="3412902" y="4829145"/>
              <a:ext cx="7366716" cy="1262128"/>
              <a:chOff x="7762224" y="4713668"/>
              <a:chExt cx="3716590" cy="1262128"/>
            </a:xfrm>
          </p:grpSpPr>
          <p:sp>
            <p:nvSpPr>
              <p:cNvPr id="54" name="Rectangle 53"/>
              <p:cNvSpPr/>
              <p:nvPr/>
            </p:nvSpPr>
            <p:spPr>
              <a:xfrm>
                <a:off x="7762224" y="4713668"/>
                <a:ext cx="1858295" cy="631064"/>
              </a:xfrm>
              <a:prstGeom prst="rect">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p:cNvSpPr/>
              <p:nvPr/>
            </p:nvSpPr>
            <p:spPr>
              <a:xfrm>
                <a:off x="7762224" y="5344732"/>
                <a:ext cx="1858295" cy="631064"/>
              </a:xfrm>
              <a:prstGeom prst="rect">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p:cNvSpPr/>
              <p:nvPr/>
            </p:nvSpPr>
            <p:spPr>
              <a:xfrm>
                <a:off x="9620519" y="4713668"/>
                <a:ext cx="1858295" cy="631064"/>
              </a:xfrm>
              <a:prstGeom prst="rect">
                <a:avLst/>
              </a:prstGeom>
              <a:solidFill>
                <a:schemeClr val="bg1"/>
              </a:solid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p:cNvSpPr/>
              <p:nvPr/>
            </p:nvSpPr>
            <p:spPr>
              <a:xfrm>
                <a:off x="9620519" y="5344732"/>
                <a:ext cx="1858295" cy="631064"/>
              </a:xfrm>
              <a:prstGeom prst="rect">
                <a:avLst/>
              </a:prstGeom>
              <a:solidFill>
                <a:schemeClr val="bg1"/>
              </a:solid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9" name="Rectangle 48"/>
            <p:cNvSpPr/>
            <p:nvPr/>
          </p:nvSpPr>
          <p:spPr>
            <a:xfrm>
              <a:off x="7294321" y="4940740"/>
              <a:ext cx="3401196" cy="369332"/>
            </a:xfrm>
            <a:prstGeom prst="rect">
              <a:avLst/>
            </a:prstGeom>
          </p:spPr>
          <p:txBody>
            <a:bodyPr wrap="square">
              <a:spAutoFit/>
            </a:bodyPr>
            <a:lstStyle/>
            <a:p>
              <a:pPr marL="12700" fontAlgn="auto">
                <a:spcBef>
                  <a:spcPts val="0"/>
                </a:spcBef>
                <a:spcAft>
                  <a:spcPts val="0"/>
                </a:spcAft>
                <a:defRPr/>
              </a:pPr>
              <a:r>
                <a:rPr lang="en-US" spc="-20" dirty="0" smtClean="0">
                  <a:cs typeface="Arial" panose="020B0604020202020204" pitchFamily="34" charset="0"/>
                </a:rPr>
                <a:t>Backgammon monopoly</a:t>
              </a:r>
              <a:endParaRPr lang="en-US" spc="-25" dirty="0">
                <a:cs typeface="Arial" panose="020B0604020202020204" pitchFamily="34" charset="0"/>
              </a:endParaRPr>
            </a:p>
          </p:txBody>
        </p:sp>
        <p:sp>
          <p:nvSpPr>
            <p:cNvPr id="50" name="Rectangle 49"/>
            <p:cNvSpPr/>
            <p:nvPr/>
          </p:nvSpPr>
          <p:spPr>
            <a:xfrm>
              <a:off x="7237341" y="5591075"/>
              <a:ext cx="3401196" cy="369332"/>
            </a:xfrm>
            <a:prstGeom prst="rect">
              <a:avLst/>
            </a:prstGeom>
          </p:spPr>
          <p:txBody>
            <a:bodyPr wrap="square">
              <a:spAutoFit/>
            </a:bodyPr>
            <a:lstStyle/>
            <a:p>
              <a:pPr marL="12700" fontAlgn="auto">
                <a:spcBef>
                  <a:spcPts val="0"/>
                </a:spcBef>
                <a:spcAft>
                  <a:spcPts val="0"/>
                </a:spcAft>
                <a:defRPr/>
              </a:pPr>
              <a:r>
                <a:rPr lang="en-US" spc="-20" dirty="0" smtClean="0">
                  <a:cs typeface="Arial" panose="020B0604020202020204" pitchFamily="34" charset="0"/>
                </a:rPr>
                <a:t>Bridge, Poker, </a:t>
              </a:r>
              <a:r>
                <a:rPr lang="en-US" spc="-20" dirty="0" err="1" smtClean="0">
                  <a:cs typeface="Arial" panose="020B0604020202020204" pitchFamily="34" charset="0"/>
                </a:rPr>
                <a:t>Srabble</a:t>
              </a:r>
              <a:r>
                <a:rPr lang="en-US" spc="-20" dirty="0" smtClean="0">
                  <a:cs typeface="Arial" panose="020B0604020202020204" pitchFamily="34" charset="0"/>
                </a:rPr>
                <a:t>, nuclear war</a:t>
              </a:r>
              <a:endParaRPr lang="en-US" spc="-25" dirty="0">
                <a:cs typeface="Arial" panose="020B0604020202020204" pitchFamily="34" charset="0"/>
              </a:endParaRPr>
            </a:p>
          </p:txBody>
        </p:sp>
        <p:sp>
          <p:nvSpPr>
            <p:cNvPr id="51" name="Rectangle 50"/>
            <p:cNvSpPr/>
            <p:nvPr/>
          </p:nvSpPr>
          <p:spPr>
            <a:xfrm>
              <a:off x="7294321" y="4372482"/>
              <a:ext cx="1791337" cy="400110"/>
            </a:xfrm>
            <a:prstGeom prst="rect">
              <a:avLst/>
            </a:prstGeom>
          </p:spPr>
          <p:txBody>
            <a:bodyPr wrap="square">
              <a:spAutoFit/>
            </a:bodyPr>
            <a:lstStyle/>
            <a:p>
              <a:pPr marL="12700" fontAlgn="auto">
                <a:spcBef>
                  <a:spcPts val="0"/>
                </a:spcBef>
                <a:spcAft>
                  <a:spcPts val="0"/>
                </a:spcAft>
                <a:defRPr/>
              </a:pPr>
              <a:r>
                <a:rPr lang="en-US" sz="2000" spc="-20" dirty="0" smtClean="0">
                  <a:cs typeface="Arial" panose="020B0604020202020204" pitchFamily="34" charset="0"/>
                </a:rPr>
                <a:t>Chance</a:t>
              </a:r>
              <a:endParaRPr lang="en-US" sz="2000" spc="-25" dirty="0">
                <a:cs typeface="Arial" panose="020B0604020202020204" pitchFamily="34" charset="0"/>
              </a:endParaRPr>
            </a:p>
          </p:txBody>
        </p:sp>
        <p:sp>
          <p:nvSpPr>
            <p:cNvPr id="52" name="Rectangle 51"/>
            <p:cNvSpPr/>
            <p:nvPr/>
          </p:nvSpPr>
          <p:spPr>
            <a:xfrm>
              <a:off x="1146219" y="4987538"/>
              <a:ext cx="2361569" cy="400110"/>
            </a:xfrm>
            <a:prstGeom prst="rect">
              <a:avLst/>
            </a:prstGeom>
          </p:spPr>
          <p:txBody>
            <a:bodyPr wrap="square">
              <a:spAutoFit/>
            </a:bodyPr>
            <a:lstStyle/>
            <a:p>
              <a:pPr marL="12700" fontAlgn="auto">
                <a:spcBef>
                  <a:spcPts val="0"/>
                </a:spcBef>
                <a:spcAft>
                  <a:spcPts val="0"/>
                </a:spcAft>
                <a:defRPr/>
              </a:pPr>
              <a:r>
                <a:rPr lang="en-US" sz="2000" spc="-20" dirty="0" smtClean="0">
                  <a:cs typeface="Arial" panose="020B0604020202020204" pitchFamily="34" charset="0"/>
                </a:rPr>
                <a:t>Perfect information</a:t>
              </a:r>
              <a:endParaRPr lang="en-US" sz="2000" spc="-25" dirty="0">
                <a:cs typeface="Arial" panose="020B0604020202020204" pitchFamily="34" charset="0"/>
              </a:endParaRPr>
            </a:p>
          </p:txBody>
        </p:sp>
        <p:sp>
          <p:nvSpPr>
            <p:cNvPr id="53" name="Rectangle 52"/>
            <p:cNvSpPr/>
            <p:nvPr/>
          </p:nvSpPr>
          <p:spPr>
            <a:xfrm>
              <a:off x="1146219" y="5591075"/>
              <a:ext cx="2361569" cy="400110"/>
            </a:xfrm>
            <a:prstGeom prst="rect">
              <a:avLst/>
            </a:prstGeom>
          </p:spPr>
          <p:txBody>
            <a:bodyPr wrap="square">
              <a:spAutoFit/>
            </a:bodyPr>
            <a:lstStyle/>
            <a:p>
              <a:pPr marL="12700" fontAlgn="auto">
                <a:spcBef>
                  <a:spcPts val="0"/>
                </a:spcBef>
                <a:spcAft>
                  <a:spcPts val="0"/>
                </a:spcAft>
                <a:defRPr/>
              </a:pPr>
              <a:r>
                <a:rPr lang="en-US" sz="2000" spc="-20" dirty="0" smtClean="0">
                  <a:cs typeface="Arial" panose="020B0604020202020204" pitchFamily="34" charset="0"/>
                </a:rPr>
                <a:t>Impact information</a:t>
              </a:r>
              <a:endParaRPr lang="en-US" sz="2000" spc="-25" dirty="0">
                <a:cs typeface="Arial" panose="020B0604020202020204" pitchFamily="34" charset="0"/>
              </a:endParaRPr>
            </a:p>
          </p:txBody>
        </p:sp>
      </p:grpSp>
    </p:spTree>
    <p:custDataLst>
      <p:tags r:id="rId1"/>
    </p:custDataLst>
    <p:extLst>
      <p:ext uri="{BB962C8B-B14F-4D97-AF65-F5344CB8AC3E}">
        <p14:creationId xmlns:p14="http://schemas.microsoft.com/office/powerpoint/2010/main" val="30992334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70</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082547"/>
            <a:ext cx="11835441" cy="4770537"/>
          </a:xfrm>
          <a:prstGeom prst="rect">
            <a:avLst/>
          </a:prstGeom>
        </p:spPr>
        <p:txBody>
          <a:bodyPr wrap="square">
            <a:spAutoFit/>
          </a:bodyPr>
          <a:lstStyle/>
          <a:p>
            <a:pPr marL="360000" lvl="4"/>
            <a:endParaRPr lang="en-US" b="1" dirty="0" smtClean="0"/>
          </a:p>
          <a:p>
            <a:pPr marL="720000" lvl="6"/>
            <a:r>
              <a:rPr lang="en-IN" sz="2000" dirty="0" smtClean="0"/>
              <a:t>3.	   Idea </a:t>
            </a:r>
            <a:r>
              <a:rPr lang="en-IN" sz="2000" dirty="0"/>
              <a:t>for computing best </a:t>
            </a:r>
            <a:r>
              <a:rPr lang="en-IN" sz="2000" dirty="0" smtClean="0"/>
              <a:t>action</a:t>
            </a:r>
          </a:p>
          <a:p>
            <a:pPr marL="1177200" lvl="6" indent="-457200">
              <a:buFont typeface="+mj-lt"/>
              <a:buAutoNum type="arabicPeriod"/>
            </a:pPr>
            <a:endParaRPr lang="en-IN" sz="1000" dirty="0"/>
          </a:p>
          <a:p>
            <a:pPr marL="1634400" lvl="7" indent="-360000">
              <a:buFont typeface="Arial" panose="020B0604020202020204" pitchFamily="34" charset="0"/>
              <a:buChar char="•"/>
            </a:pPr>
            <a:r>
              <a:rPr lang="en-IN" sz="2000" dirty="0"/>
              <a:t>Compute the mini-max value of each action in each deal, then choose the action with highest expected value over all </a:t>
            </a:r>
            <a:r>
              <a:rPr lang="en-IN" sz="2000" dirty="0" smtClean="0"/>
              <a:t>deals</a:t>
            </a:r>
          </a:p>
          <a:p>
            <a:pPr marL="1634400" lvl="7" indent="-360000">
              <a:buFont typeface="Arial" panose="020B0604020202020204" pitchFamily="34" charset="0"/>
              <a:buChar char="•"/>
            </a:pPr>
            <a:endParaRPr lang="en-IN" sz="800" dirty="0"/>
          </a:p>
          <a:p>
            <a:pPr marL="1634400" lvl="7" indent="-360000">
              <a:buFont typeface="Arial" panose="020B0604020202020204" pitchFamily="34" charset="0"/>
              <a:buChar char="•"/>
            </a:pPr>
            <a:r>
              <a:rPr lang="en-IN" sz="2000" dirty="0"/>
              <a:t>Requires information on probability the different deals</a:t>
            </a:r>
          </a:p>
          <a:p>
            <a:pPr marL="1177200" lvl="6" indent="-457200">
              <a:buFont typeface="+mj-lt"/>
              <a:buAutoNum type="arabicPeriod"/>
            </a:pPr>
            <a:endParaRPr lang="en-IN" sz="2000" dirty="0"/>
          </a:p>
          <a:p>
            <a:pPr marL="720000" lvl="6"/>
            <a:r>
              <a:rPr lang="en-IN" sz="2000" dirty="0" smtClean="0"/>
              <a:t>4.   Special case</a:t>
            </a:r>
          </a:p>
          <a:p>
            <a:pPr marL="1177200" lvl="6" indent="-457200">
              <a:buFont typeface="+mj-lt"/>
              <a:buAutoNum type="arabicPeriod"/>
            </a:pPr>
            <a:endParaRPr lang="en-IN" sz="600" dirty="0"/>
          </a:p>
          <a:p>
            <a:pPr marL="1634400" lvl="7" indent="-360000">
              <a:buFont typeface="Arial" panose="020B0604020202020204" pitchFamily="34" charset="0"/>
              <a:buChar char="•"/>
            </a:pPr>
            <a:r>
              <a:rPr lang="en-IN" sz="2000" dirty="0"/>
              <a:t>If an action is optimal for all deals, it’s optimal.</a:t>
            </a:r>
          </a:p>
          <a:p>
            <a:pPr marL="1177200" lvl="6" indent="-457200">
              <a:buFont typeface="+mj-lt"/>
              <a:buAutoNum type="arabicPeriod"/>
            </a:pPr>
            <a:endParaRPr lang="en-IN" sz="2000" dirty="0"/>
          </a:p>
          <a:p>
            <a:pPr marL="720000" lvl="6"/>
            <a:r>
              <a:rPr lang="en-IN" sz="2000" dirty="0" smtClean="0"/>
              <a:t>5.   Bridge</a:t>
            </a:r>
          </a:p>
          <a:p>
            <a:pPr marL="1177200" lvl="6" indent="-457200">
              <a:buFont typeface="+mj-lt"/>
              <a:buAutoNum type="arabicPeriod"/>
            </a:pPr>
            <a:endParaRPr lang="en-IN" sz="800" dirty="0"/>
          </a:p>
          <a:p>
            <a:pPr marL="1634400" lvl="7" indent="-360000">
              <a:buFont typeface="Arial" panose="020B0604020202020204" pitchFamily="34" charset="0"/>
              <a:buChar char="•"/>
            </a:pPr>
            <a:r>
              <a:rPr lang="en-IN" sz="2000" dirty="0" smtClean="0"/>
              <a:t>GIB</a:t>
            </a:r>
            <a:r>
              <a:rPr lang="en-IN" sz="2000" dirty="0"/>
              <a:t>, current best bridge program, approximates this idea </a:t>
            </a:r>
            <a:r>
              <a:rPr lang="en-IN" sz="2000" dirty="0" smtClean="0"/>
              <a:t>by</a:t>
            </a:r>
          </a:p>
          <a:p>
            <a:pPr marL="1634400" lvl="7" indent="-360000">
              <a:buFont typeface="Arial" panose="020B0604020202020204" pitchFamily="34" charset="0"/>
              <a:buChar char="•"/>
            </a:pPr>
            <a:endParaRPr lang="en-IN" sz="800" dirty="0"/>
          </a:p>
          <a:p>
            <a:pPr marL="2091600" lvl="8" indent="-360000">
              <a:buFont typeface="Courier New" panose="02070309020205020404" pitchFamily="49" charset="0"/>
              <a:buChar char="o"/>
            </a:pPr>
            <a:r>
              <a:rPr lang="en-IN" sz="2000" dirty="0" smtClean="0"/>
              <a:t>generating </a:t>
            </a:r>
            <a:r>
              <a:rPr lang="en-IN" sz="2000" dirty="0"/>
              <a:t>100 deals consistent with bidding </a:t>
            </a:r>
            <a:r>
              <a:rPr lang="en-IN" sz="2000" dirty="0" smtClean="0"/>
              <a:t>information</a:t>
            </a:r>
          </a:p>
          <a:p>
            <a:pPr marL="2091600" lvl="8" indent="-360000">
              <a:buFont typeface="Courier New" panose="02070309020205020404" pitchFamily="49" charset="0"/>
              <a:buChar char="o"/>
            </a:pPr>
            <a:endParaRPr lang="en-IN" sz="600" dirty="0"/>
          </a:p>
          <a:p>
            <a:pPr marL="2091600" lvl="8" indent="-360000">
              <a:buFont typeface="Courier New" panose="02070309020205020404" pitchFamily="49" charset="0"/>
              <a:buChar char="o"/>
            </a:pPr>
            <a:r>
              <a:rPr lang="en-IN" sz="2000" dirty="0" smtClean="0"/>
              <a:t>picking </a:t>
            </a:r>
            <a:r>
              <a:rPr lang="en-IN" sz="2000" dirty="0"/>
              <a:t>the action that wins most tricks on average</a:t>
            </a:r>
          </a:p>
        </p:txBody>
      </p:sp>
    </p:spTree>
    <p:custDataLst>
      <p:tags r:id="rId1"/>
    </p:custDataLst>
    <p:extLst>
      <p:ext uri="{BB962C8B-B14F-4D97-AF65-F5344CB8AC3E}">
        <p14:creationId xmlns:p14="http://schemas.microsoft.com/office/powerpoint/2010/main" val="6158811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71</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082547"/>
            <a:ext cx="11835441" cy="4585871"/>
          </a:xfrm>
          <a:prstGeom prst="rect">
            <a:avLst/>
          </a:prstGeom>
        </p:spPr>
        <p:txBody>
          <a:bodyPr wrap="square">
            <a:spAutoFit/>
          </a:bodyPr>
          <a:lstStyle/>
          <a:p>
            <a:pPr marL="360000" lvl="4"/>
            <a:r>
              <a:rPr lang="en-IN" sz="2400" b="1" dirty="0"/>
              <a:t>Summary</a:t>
            </a:r>
          </a:p>
          <a:p>
            <a:pPr marL="360000" lvl="4"/>
            <a:endParaRPr lang="en-US" b="1" dirty="0" smtClean="0"/>
          </a:p>
          <a:p>
            <a:pPr marL="1177200" lvl="6" indent="-457200">
              <a:buFont typeface="+mj-lt"/>
              <a:buAutoNum type="arabicPeriod"/>
            </a:pPr>
            <a:r>
              <a:rPr lang="en-IN" sz="2000" dirty="0"/>
              <a:t>Games are to AI as grand prix racing is to automobile design</a:t>
            </a:r>
          </a:p>
          <a:p>
            <a:pPr marL="1177200" lvl="6" indent="-457200">
              <a:buFont typeface="+mj-lt"/>
              <a:buAutoNum type="arabicPeriod"/>
            </a:pPr>
            <a:endParaRPr lang="en-IN" sz="2000" dirty="0"/>
          </a:p>
          <a:p>
            <a:pPr marL="1177200" lvl="6" indent="-457200">
              <a:buFont typeface="+mj-lt"/>
              <a:buAutoNum type="arabicPeriod"/>
            </a:pPr>
            <a:r>
              <a:rPr lang="en-IN" sz="2000" dirty="0"/>
              <a:t>Defined the game in terms of a search.</a:t>
            </a:r>
          </a:p>
          <a:p>
            <a:pPr marL="1177200" lvl="6" indent="-457200">
              <a:buFont typeface="+mj-lt"/>
              <a:buAutoNum type="arabicPeriod"/>
            </a:pPr>
            <a:endParaRPr lang="en-IN" sz="2000" dirty="0"/>
          </a:p>
          <a:p>
            <a:pPr marL="1177200" lvl="6" indent="-457200">
              <a:buFont typeface="+mj-lt"/>
              <a:buAutoNum type="arabicPeriod"/>
            </a:pPr>
            <a:r>
              <a:rPr lang="en-IN" sz="2000" dirty="0"/>
              <a:t>Optimizations using alpha-beta pruning to arrive at the same conclusion as mini-max would have.</a:t>
            </a:r>
          </a:p>
          <a:p>
            <a:pPr marL="1177200" lvl="6" indent="-457200">
              <a:buFont typeface="+mj-lt"/>
              <a:buAutoNum type="arabicPeriod"/>
            </a:pPr>
            <a:endParaRPr lang="en-IN" sz="2000" dirty="0"/>
          </a:p>
          <a:p>
            <a:pPr marL="1177200" lvl="6" indent="-457200">
              <a:buFont typeface="+mj-lt"/>
              <a:buAutoNum type="arabicPeriod"/>
            </a:pPr>
            <a:r>
              <a:rPr lang="en-IN" sz="2000" dirty="0"/>
              <a:t>They illustrate several important points about </a:t>
            </a:r>
            <a:r>
              <a:rPr lang="en-IN" sz="2000" dirty="0" smtClean="0"/>
              <a:t>AI</a:t>
            </a:r>
          </a:p>
          <a:p>
            <a:pPr marL="1177200" lvl="6" indent="-457200">
              <a:buFont typeface="+mj-lt"/>
              <a:buAutoNum type="arabicPeriod"/>
            </a:pPr>
            <a:endParaRPr lang="en-IN" sz="2000" dirty="0"/>
          </a:p>
          <a:p>
            <a:pPr marL="1634400" lvl="7" indent="-360000">
              <a:lnSpc>
                <a:spcPct val="150000"/>
              </a:lnSpc>
              <a:buFont typeface="Arial" panose="020B0604020202020204" pitchFamily="34" charset="0"/>
              <a:buChar char="•"/>
            </a:pPr>
            <a:r>
              <a:rPr lang="en-IN" sz="2000" dirty="0" smtClean="0"/>
              <a:t>Perfection </a:t>
            </a:r>
            <a:r>
              <a:rPr lang="en-IN" sz="2000" dirty="0"/>
              <a:t>is unattainable, must approximate</a:t>
            </a:r>
          </a:p>
          <a:p>
            <a:pPr marL="1634400" lvl="7" indent="-360000">
              <a:lnSpc>
                <a:spcPct val="150000"/>
              </a:lnSpc>
              <a:buFont typeface="Arial" panose="020B0604020202020204" pitchFamily="34" charset="0"/>
              <a:buChar char="•"/>
            </a:pPr>
            <a:r>
              <a:rPr lang="en-IN" sz="2000" dirty="0"/>
              <a:t>I</a:t>
            </a:r>
            <a:r>
              <a:rPr lang="en-IN" sz="2000" dirty="0" smtClean="0"/>
              <a:t>t </a:t>
            </a:r>
            <a:r>
              <a:rPr lang="en-IN" sz="2000" dirty="0"/>
              <a:t>is a good idea to think about what to think about</a:t>
            </a:r>
          </a:p>
          <a:p>
            <a:pPr marL="1634400" lvl="7" indent="-360000">
              <a:lnSpc>
                <a:spcPct val="150000"/>
              </a:lnSpc>
              <a:buFont typeface="Arial" panose="020B0604020202020204" pitchFamily="34" charset="0"/>
              <a:buChar char="•"/>
            </a:pPr>
            <a:r>
              <a:rPr lang="en-IN" sz="2000" dirty="0" smtClean="0"/>
              <a:t>Uncertainty </a:t>
            </a:r>
            <a:r>
              <a:rPr lang="en-IN" sz="2000" dirty="0"/>
              <a:t>constrains the assignment of values to states</a:t>
            </a:r>
          </a:p>
        </p:txBody>
      </p:sp>
    </p:spTree>
    <p:custDataLst>
      <p:tags r:id="rId1"/>
    </p:custDataLst>
    <p:extLst>
      <p:ext uri="{BB962C8B-B14F-4D97-AF65-F5344CB8AC3E}">
        <p14:creationId xmlns:p14="http://schemas.microsoft.com/office/powerpoint/2010/main" val="31020894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72</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082547"/>
            <a:ext cx="11835441" cy="5355312"/>
          </a:xfrm>
          <a:prstGeom prst="rect">
            <a:avLst/>
          </a:prstGeom>
        </p:spPr>
        <p:txBody>
          <a:bodyPr wrap="square">
            <a:spAutoFit/>
          </a:bodyPr>
          <a:lstStyle/>
          <a:p>
            <a:pPr marL="360000" lvl="4"/>
            <a:r>
              <a:rPr lang="en-IN" sz="2400" b="1" dirty="0"/>
              <a:t>Bibliography</a:t>
            </a:r>
          </a:p>
          <a:p>
            <a:pPr marL="360000" lvl="4"/>
            <a:endParaRPr lang="en-US" sz="1000" b="1" dirty="0" smtClean="0"/>
          </a:p>
          <a:p>
            <a:pPr marL="1177200" lvl="6" indent="-457200">
              <a:lnSpc>
                <a:spcPct val="150000"/>
              </a:lnSpc>
              <a:buFont typeface="+mj-lt"/>
              <a:buAutoNum type="arabicPeriod"/>
            </a:pPr>
            <a:r>
              <a:rPr lang="en-IN" sz="2000" dirty="0"/>
              <a:t>Peterson, </a:t>
            </a:r>
            <a:r>
              <a:rPr lang="en-IN" sz="2000" dirty="0" err="1"/>
              <a:t>Ivars</a:t>
            </a:r>
            <a:r>
              <a:rPr lang="en-IN" sz="2000" dirty="0"/>
              <a:t>. “Silicon Champions of the Game.”</a:t>
            </a:r>
          </a:p>
          <a:p>
            <a:pPr marL="1177200" lvl="6" indent="-457200">
              <a:lnSpc>
                <a:spcPct val="150000"/>
              </a:lnSpc>
              <a:buFont typeface="+mj-lt"/>
              <a:buAutoNum type="arabicPeriod"/>
            </a:pPr>
            <a:r>
              <a:rPr lang="en-IN" sz="2000" dirty="0" smtClean="0"/>
              <a:t>Wookcock</a:t>
            </a:r>
            <a:r>
              <a:rPr lang="en-IN" sz="2000" dirty="0"/>
              <a:t>, Steve. “Game AI: The State of the </a:t>
            </a:r>
            <a:r>
              <a:rPr lang="en-IN" sz="2000" dirty="0" smtClean="0"/>
              <a:t>Industry”</a:t>
            </a:r>
            <a:endParaRPr lang="en-IN" sz="2000" dirty="0"/>
          </a:p>
          <a:p>
            <a:pPr marL="1177200" lvl="6" indent="-457200">
              <a:lnSpc>
                <a:spcPct val="150000"/>
              </a:lnSpc>
              <a:buFont typeface="+mj-lt"/>
              <a:buAutoNum type="arabicPeriod"/>
            </a:pPr>
            <a:r>
              <a:rPr lang="en-IN" sz="2000" dirty="0" smtClean="0"/>
              <a:t>“</a:t>
            </a:r>
            <a:r>
              <a:rPr lang="en-IN" sz="2000" dirty="0"/>
              <a:t>AI in Gaming” Generation5.org.  http://www.generation5.org/app_game.shtml.</a:t>
            </a:r>
          </a:p>
          <a:p>
            <a:pPr marL="1177200" lvl="6" indent="-457200">
              <a:lnSpc>
                <a:spcPct val="150000"/>
              </a:lnSpc>
              <a:buFont typeface="+mj-lt"/>
              <a:buAutoNum type="arabicPeriod"/>
            </a:pPr>
            <a:r>
              <a:rPr lang="en-IN" sz="2000" dirty="0" smtClean="0"/>
              <a:t>McCarthy</a:t>
            </a:r>
            <a:r>
              <a:rPr lang="en-IN" sz="2000" dirty="0"/>
              <a:t>, John. “Arthur Samuel: Pioneer in Machine Learning.” Stanford Computer Science Computer History</a:t>
            </a:r>
          </a:p>
          <a:p>
            <a:pPr marL="1177200" lvl="6" indent="-457200">
              <a:lnSpc>
                <a:spcPct val="150000"/>
              </a:lnSpc>
              <a:buFont typeface="+mj-lt"/>
              <a:buAutoNum type="arabicPeriod"/>
            </a:pPr>
            <a:r>
              <a:rPr lang="en-IN" sz="2000" dirty="0"/>
              <a:t>Laird, John and Michael van Lent. “Human-level AI’s Killer Application: Interactive Computer Games.”</a:t>
            </a:r>
          </a:p>
          <a:p>
            <a:pPr marL="1177200" lvl="6" indent="-457200">
              <a:lnSpc>
                <a:spcPct val="150000"/>
              </a:lnSpc>
              <a:buFont typeface="+mj-lt"/>
              <a:buAutoNum type="arabicPeriod"/>
            </a:pPr>
            <a:r>
              <a:rPr lang="en-IN" sz="2000" dirty="0"/>
              <a:t>Laird, John. “Bridging the Gap Between Developers and Researchers.”</a:t>
            </a:r>
          </a:p>
          <a:p>
            <a:pPr marL="1177200" lvl="6" indent="-457200">
              <a:lnSpc>
                <a:spcPct val="150000"/>
              </a:lnSpc>
              <a:buFont typeface="+mj-lt"/>
              <a:buAutoNum type="arabicPeriod"/>
            </a:pPr>
            <a:r>
              <a:rPr lang="en-IN" sz="2000" dirty="0"/>
              <a:t>Johnson, Steven. “Wild Things.”</a:t>
            </a:r>
          </a:p>
          <a:p>
            <a:pPr marL="1177200" lvl="6" indent="-457200">
              <a:lnSpc>
                <a:spcPct val="150000"/>
              </a:lnSpc>
              <a:buFont typeface="+mj-lt"/>
              <a:buAutoNum type="arabicPeriod"/>
            </a:pPr>
            <a:r>
              <a:rPr lang="en-IN" sz="2000" dirty="0" smtClean="0"/>
              <a:t>from </a:t>
            </a:r>
            <a:r>
              <a:rPr lang="en-IN" sz="2000" dirty="0"/>
              <a:t>http://www.aigamedev.com</a:t>
            </a:r>
          </a:p>
          <a:p>
            <a:pPr marL="1177200" lvl="6" indent="-457200">
              <a:lnSpc>
                <a:spcPct val="150000"/>
              </a:lnSpc>
              <a:buFont typeface="+mj-lt"/>
              <a:buAutoNum type="arabicPeriod"/>
            </a:pPr>
            <a:r>
              <a:rPr lang="en-IN" sz="2000" dirty="0"/>
              <a:t>Game Artificial Intelligence. Wikipedia, the free </a:t>
            </a:r>
            <a:r>
              <a:rPr lang="en-IN" sz="2000" dirty="0" err="1"/>
              <a:t>Encyclopedia</a:t>
            </a:r>
            <a:endParaRPr lang="en-IN" sz="2000" dirty="0"/>
          </a:p>
        </p:txBody>
      </p:sp>
    </p:spTree>
    <p:custDataLst>
      <p:tags r:id="rId1"/>
    </p:custDataLst>
    <p:extLst>
      <p:ext uri="{BB962C8B-B14F-4D97-AF65-F5344CB8AC3E}">
        <p14:creationId xmlns:p14="http://schemas.microsoft.com/office/powerpoint/2010/main" val="19878591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3472421" y="6492875"/>
            <a:ext cx="406758" cy="365125"/>
          </a:xfrm>
        </p:spPr>
        <p:txBody>
          <a:bodyPr/>
          <a:lstStyle/>
          <a:p>
            <a:fld id="{EF369875-3547-471E-A8DD-BB6BF69B36A1}" type="slidenum">
              <a:rPr lang="en-IN" smtClean="0"/>
              <a:t>73</a:t>
            </a:fld>
            <a:endParaRPr lang="en-IN" dirty="0"/>
          </a:p>
        </p:txBody>
      </p:sp>
      <p:sp>
        <p:nvSpPr>
          <p:cNvPr id="5" name="Rectangle 4"/>
          <p:cNvSpPr/>
          <p:nvPr/>
        </p:nvSpPr>
        <p:spPr>
          <a:xfrm rot="21124060">
            <a:off x="4006449" y="3214577"/>
            <a:ext cx="927279" cy="824248"/>
          </a:xfrm>
          <a:prstGeom prst="rect">
            <a:avLst/>
          </a:prstGeom>
          <a:solidFill>
            <a:srgbClr val="9CFC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chemeClr val="tx1">
                    <a:lumMod val="95000"/>
                    <a:lumOff val="5000"/>
                  </a:schemeClr>
                </a:solidFill>
                <a:latin typeface="Algerian" panose="04020705040A02060702" pitchFamily="82" charset="0"/>
              </a:rPr>
              <a:t>Q</a:t>
            </a:r>
            <a:endParaRPr lang="en-IN" sz="6000" b="1" dirty="0">
              <a:solidFill>
                <a:schemeClr val="tx1">
                  <a:lumMod val="95000"/>
                  <a:lumOff val="5000"/>
                </a:schemeClr>
              </a:solidFill>
              <a:latin typeface="Algerian" panose="04020705040A02060702" pitchFamily="82" charset="0"/>
            </a:endParaRPr>
          </a:p>
        </p:txBody>
      </p:sp>
      <p:sp>
        <p:nvSpPr>
          <p:cNvPr id="6" name="Rectangle 5"/>
          <p:cNvSpPr/>
          <p:nvPr/>
        </p:nvSpPr>
        <p:spPr>
          <a:xfrm>
            <a:off x="4986167" y="3094496"/>
            <a:ext cx="927279" cy="824248"/>
          </a:xfrm>
          <a:prstGeom prst="rect">
            <a:avLst/>
          </a:prstGeom>
          <a:solidFill>
            <a:srgbClr val="B2E2E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tx1">
                    <a:lumMod val="95000"/>
                    <a:lumOff val="5000"/>
                  </a:schemeClr>
                </a:solidFill>
                <a:latin typeface="Algerian" panose="04020705040A02060702" pitchFamily="82" charset="0"/>
              </a:rPr>
              <a:t>U</a:t>
            </a:r>
            <a:endParaRPr lang="en-IN" sz="6000" b="1" dirty="0">
              <a:solidFill>
                <a:schemeClr val="tx1">
                  <a:lumMod val="95000"/>
                  <a:lumOff val="5000"/>
                </a:schemeClr>
              </a:solidFill>
              <a:latin typeface="Algerian" panose="04020705040A02060702" pitchFamily="82" charset="0"/>
            </a:endParaRPr>
          </a:p>
        </p:txBody>
      </p:sp>
      <p:sp>
        <p:nvSpPr>
          <p:cNvPr id="7" name="Rectangle 6"/>
          <p:cNvSpPr/>
          <p:nvPr/>
        </p:nvSpPr>
        <p:spPr>
          <a:xfrm rot="20705247">
            <a:off x="5927881" y="3075044"/>
            <a:ext cx="927279" cy="824248"/>
          </a:xfrm>
          <a:prstGeom prst="rect">
            <a:avLst/>
          </a:prstGeom>
          <a:solidFill>
            <a:srgbClr val="D5E8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chemeClr val="tx1">
                    <a:lumMod val="95000"/>
                    <a:lumOff val="5000"/>
                  </a:schemeClr>
                </a:solidFill>
                <a:latin typeface="Algerian" panose="04020705040A02060702" pitchFamily="82" charset="0"/>
              </a:rPr>
              <a:t>I</a:t>
            </a:r>
            <a:endParaRPr lang="en-IN" sz="6000" b="1" dirty="0">
              <a:solidFill>
                <a:schemeClr val="tx1">
                  <a:lumMod val="95000"/>
                  <a:lumOff val="5000"/>
                </a:schemeClr>
              </a:solidFill>
              <a:latin typeface="Algerian" panose="04020705040A02060702" pitchFamily="82" charset="0"/>
            </a:endParaRPr>
          </a:p>
        </p:txBody>
      </p:sp>
      <p:sp>
        <p:nvSpPr>
          <p:cNvPr id="8" name="Rectangle 7"/>
          <p:cNvSpPr/>
          <p:nvPr/>
        </p:nvSpPr>
        <p:spPr>
          <a:xfrm rot="1030913">
            <a:off x="6779153" y="2989061"/>
            <a:ext cx="927279" cy="824248"/>
          </a:xfrm>
          <a:prstGeom prst="rect">
            <a:avLst/>
          </a:prstGeom>
          <a:solidFill>
            <a:srgbClr val="D0EB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tx1">
                    <a:lumMod val="95000"/>
                    <a:lumOff val="5000"/>
                  </a:schemeClr>
                </a:solidFill>
                <a:latin typeface="Algerian" panose="04020705040A02060702" pitchFamily="82" charset="0"/>
              </a:rPr>
              <a:t>Z</a:t>
            </a:r>
            <a:endParaRPr lang="en-IN" sz="6000" b="1" dirty="0">
              <a:solidFill>
                <a:schemeClr val="tx1">
                  <a:lumMod val="95000"/>
                  <a:lumOff val="5000"/>
                </a:schemeClr>
              </a:solidFill>
              <a:latin typeface="Algerian" panose="04020705040A02060702" pitchFamily="82" charset="0"/>
            </a:endParaRPr>
          </a:p>
        </p:txBody>
      </p:sp>
      <p:sp>
        <p:nvSpPr>
          <p:cNvPr id="9" name="Rectangle 8"/>
          <p:cNvSpPr/>
          <p:nvPr/>
        </p:nvSpPr>
        <p:spPr>
          <a:xfrm rot="20645476">
            <a:off x="3490371" y="4277475"/>
            <a:ext cx="927279" cy="8242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chemeClr val="tx1">
                    <a:lumMod val="95000"/>
                    <a:lumOff val="5000"/>
                  </a:schemeClr>
                </a:solidFill>
                <a:latin typeface="Algerian" panose="04020705040A02060702" pitchFamily="82" charset="0"/>
              </a:rPr>
              <a:t>T</a:t>
            </a:r>
            <a:endParaRPr lang="en-IN" sz="6000" b="1" dirty="0">
              <a:solidFill>
                <a:schemeClr val="tx1">
                  <a:lumMod val="95000"/>
                  <a:lumOff val="5000"/>
                </a:schemeClr>
              </a:solidFill>
              <a:latin typeface="Algerian" panose="04020705040A02060702" pitchFamily="82" charset="0"/>
            </a:endParaRPr>
          </a:p>
        </p:txBody>
      </p:sp>
      <p:sp>
        <p:nvSpPr>
          <p:cNvPr id="10" name="Rectangle 9"/>
          <p:cNvSpPr/>
          <p:nvPr/>
        </p:nvSpPr>
        <p:spPr>
          <a:xfrm rot="21258657">
            <a:off x="4474854" y="4210167"/>
            <a:ext cx="927279" cy="824248"/>
          </a:xfrm>
          <a:prstGeom prst="rect">
            <a:avLst/>
          </a:prstGeom>
          <a:solidFill>
            <a:srgbClr val="0043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tx1">
                    <a:lumMod val="95000"/>
                    <a:lumOff val="5000"/>
                  </a:schemeClr>
                </a:solidFill>
                <a:latin typeface="Algerian" panose="04020705040A02060702" pitchFamily="82" charset="0"/>
              </a:rPr>
              <a:t>I</a:t>
            </a:r>
            <a:endParaRPr lang="en-IN" sz="6000" b="1" dirty="0">
              <a:solidFill>
                <a:schemeClr val="tx1">
                  <a:lumMod val="95000"/>
                  <a:lumOff val="5000"/>
                </a:schemeClr>
              </a:solidFill>
              <a:latin typeface="Algerian" panose="04020705040A02060702" pitchFamily="82" charset="0"/>
            </a:endParaRPr>
          </a:p>
        </p:txBody>
      </p:sp>
      <p:sp>
        <p:nvSpPr>
          <p:cNvPr id="11" name="Rectangle 10"/>
          <p:cNvSpPr/>
          <p:nvPr/>
        </p:nvSpPr>
        <p:spPr>
          <a:xfrm rot="526559">
            <a:off x="5479274" y="4048657"/>
            <a:ext cx="927279" cy="8242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chemeClr val="tx1">
                    <a:lumMod val="95000"/>
                    <a:lumOff val="5000"/>
                  </a:schemeClr>
                </a:solidFill>
                <a:latin typeface="Algerian" panose="04020705040A02060702" pitchFamily="82" charset="0"/>
              </a:rPr>
              <a:t>M</a:t>
            </a:r>
            <a:endParaRPr lang="en-IN" sz="6000" b="1" dirty="0">
              <a:solidFill>
                <a:schemeClr val="tx1">
                  <a:lumMod val="95000"/>
                  <a:lumOff val="5000"/>
                </a:schemeClr>
              </a:solidFill>
              <a:latin typeface="Algerian" panose="04020705040A02060702" pitchFamily="82" charset="0"/>
            </a:endParaRPr>
          </a:p>
        </p:txBody>
      </p:sp>
      <p:sp>
        <p:nvSpPr>
          <p:cNvPr id="12" name="Rectangle 11"/>
          <p:cNvSpPr/>
          <p:nvPr/>
        </p:nvSpPr>
        <p:spPr>
          <a:xfrm rot="21025616">
            <a:off x="6399742" y="4118422"/>
            <a:ext cx="927279" cy="82424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tx1">
                    <a:lumMod val="95000"/>
                    <a:lumOff val="5000"/>
                  </a:schemeClr>
                </a:solidFill>
                <a:latin typeface="Algerian" panose="04020705040A02060702" pitchFamily="82" charset="0"/>
              </a:rPr>
              <a:t>E</a:t>
            </a:r>
            <a:endParaRPr lang="en-IN" sz="6000" b="1" dirty="0">
              <a:solidFill>
                <a:schemeClr val="tx1">
                  <a:lumMod val="95000"/>
                  <a:lumOff val="5000"/>
                </a:schemeClr>
              </a:solidFill>
              <a:latin typeface="Algerian" panose="04020705040A02060702" pitchFamily="82" charset="0"/>
            </a:endParaRPr>
          </a:p>
        </p:txBody>
      </p:sp>
    </p:spTree>
    <p:custDataLst>
      <p:tags r:id="rId1"/>
    </p:custDataLst>
    <p:extLst>
      <p:ext uri="{BB962C8B-B14F-4D97-AF65-F5344CB8AC3E}">
        <p14:creationId xmlns:p14="http://schemas.microsoft.com/office/powerpoint/2010/main" val="274893397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t>74</a:t>
            </a:fld>
            <a:endParaRPr lang="en-IN" dirty="0"/>
          </a:p>
        </p:txBody>
      </p:sp>
      <p:cxnSp>
        <p:nvCxnSpPr>
          <p:cNvPr id="11" name="Straight Connector 10"/>
          <p:cNvCxnSpPr/>
          <p:nvPr/>
        </p:nvCxnSpPr>
        <p:spPr>
          <a:xfrm>
            <a:off x="6066497" y="1035756"/>
            <a:ext cx="0" cy="5822244"/>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283334" y="1257288"/>
            <a:ext cx="5512158" cy="1477328"/>
          </a:xfrm>
          <a:prstGeom prst="rect">
            <a:avLst/>
          </a:prstGeom>
          <a:noFill/>
        </p:spPr>
        <p:txBody>
          <a:bodyPr wrap="square" rtlCol="0">
            <a:spAutoFit/>
          </a:bodyPr>
          <a:lstStyle/>
          <a:p>
            <a:r>
              <a:rPr lang="en-US" dirty="0" smtClean="0"/>
              <a:t>1. General </a:t>
            </a:r>
            <a:r>
              <a:rPr lang="en-US" dirty="0"/>
              <a:t>games involves</a:t>
            </a:r>
            <a:br>
              <a:rPr lang="en-US" dirty="0"/>
            </a:br>
            <a:r>
              <a:rPr lang="en-US" dirty="0"/>
              <a:t>a) Single-agent</a:t>
            </a:r>
            <a:br>
              <a:rPr lang="en-US" dirty="0"/>
            </a:br>
            <a:r>
              <a:rPr lang="en-US" dirty="0"/>
              <a:t>b) Multi-agent</a:t>
            </a:r>
            <a:br>
              <a:rPr lang="en-US" dirty="0"/>
            </a:br>
            <a:r>
              <a:rPr lang="en-US" dirty="0"/>
              <a:t>c) Neither Single-agent nor Multi-agent</a:t>
            </a:r>
            <a:br>
              <a:rPr lang="en-US" dirty="0"/>
            </a:br>
            <a:r>
              <a:rPr lang="en-US" dirty="0"/>
              <a:t>d) Only Single-agent and Multi-agent</a:t>
            </a:r>
            <a:endParaRPr lang="en-IN" dirty="0"/>
          </a:p>
        </p:txBody>
      </p:sp>
      <p:sp>
        <p:nvSpPr>
          <p:cNvPr id="3" name="TextBox 2"/>
          <p:cNvSpPr txBox="1"/>
          <p:nvPr/>
        </p:nvSpPr>
        <p:spPr>
          <a:xfrm>
            <a:off x="283334" y="2794712"/>
            <a:ext cx="5640947" cy="1477328"/>
          </a:xfrm>
          <a:prstGeom prst="rect">
            <a:avLst/>
          </a:prstGeom>
          <a:noFill/>
        </p:spPr>
        <p:txBody>
          <a:bodyPr wrap="square" rtlCol="0">
            <a:spAutoFit/>
          </a:bodyPr>
          <a:lstStyle/>
          <a:p>
            <a:r>
              <a:rPr lang="en-IN" dirty="0" smtClean="0"/>
              <a:t>2. Adversarial </a:t>
            </a:r>
            <a:r>
              <a:rPr lang="en-IN" dirty="0"/>
              <a:t>search problems uses</a:t>
            </a:r>
          </a:p>
          <a:p>
            <a:r>
              <a:rPr lang="en-IN" dirty="0"/>
              <a:t>a) Competitive Environment</a:t>
            </a:r>
          </a:p>
          <a:p>
            <a:r>
              <a:rPr lang="en-IN" dirty="0"/>
              <a:t>b) Cooperative Environment</a:t>
            </a:r>
          </a:p>
          <a:p>
            <a:r>
              <a:rPr lang="en-IN" dirty="0"/>
              <a:t>c) Neither Competitive nor Cooperative Environment</a:t>
            </a:r>
          </a:p>
          <a:p>
            <a:r>
              <a:rPr lang="en-IN" dirty="0"/>
              <a:t>d) Only Competitive and Cooperative Environment</a:t>
            </a:r>
          </a:p>
        </p:txBody>
      </p:sp>
      <p:sp>
        <p:nvSpPr>
          <p:cNvPr id="6" name="TextBox 5"/>
          <p:cNvSpPr txBox="1"/>
          <p:nvPr/>
        </p:nvSpPr>
        <p:spPr>
          <a:xfrm>
            <a:off x="283335" y="4413150"/>
            <a:ext cx="5640947" cy="2308324"/>
          </a:xfrm>
          <a:prstGeom prst="rect">
            <a:avLst/>
          </a:prstGeom>
          <a:noFill/>
        </p:spPr>
        <p:txBody>
          <a:bodyPr wrap="square" rtlCol="0">
            <a:spAutoFit/>
          </a:bodyPr>
          <a:lstStyle/>
          <a:p>
            <a:r>
              <a:rPr lang="en-IN" dirty="0" smtClean="0"/>
              <a:t>3. Mathematical </a:t>
            </a:r>
            <a:r>
              <a:rPr lang="en-IN" dirty="0"/>
              <a:t>game theory, a branch of economics, views any multi-agent environment as a game provided that the impact of each agent on the others is “significant,” regardless of whether the agents are cooperative or competitive.</a:t>
            </a:r>
          </a:p>
          <a:p>
            <a:r>
              <a:rPr lang="en-IN" dirty="0"/>
              <a:t>a) True</a:t>
            </a:r>
          </a:p>
          <a:p>
            <a:r>
              <a:rPr lang="en-IN" dirty="0"/>
              <a:t>b) False</a:t>
            </a:r>
          </a:p>
          <a:p>
            <a:endParaRPr lang="en-IN" dirty="0"/>
          </a:p>
        </p:txBody>
      </p:sp>
      <p:sp>
        <p:nvSpPr>
          <p:cNvPr id="7" name="TextBox 6"/>
          <p:cNvSpPr txBox="1"/>
          <p:nvPr/>
        </p:nvSpPr>
        <p:spPr>
          <a:xfrm>
            <a:off x="6246254" y="1291628"/>
            <a:ext cx="5666704" cy="1477328"/>
          </a:xfrm>
          <a:prstGeom prst="rect">
            <a:avLst/>
          </a:prstGeom>
          <a:noFill/>
        </p:spPr>
        <p:txBody>
          <a:bodyPr wrap="square" rtlCol="0">
            <a:spAutoFit/>
          </a:bodyPr>
          <a:lstStyle/>
          <a:p>
            <a:r>
              <a:rPr lang="en-IN" dirty="0" smtClean="0"/>
              <a:t>4. Zero </a:t>
            </a:r>
            <a:r>
              <a:rPr lang="en-IN" dirty="0"/>
              <a:t>sum games are the one in which there are two agents whose actions must alternate and in which the utility values at the end of the game are always the same.</a:t>
            </a:r>
          </a:p>
          <a:p>
            <a:r>
              <a:rPr lang="en-IN" dirty="0"/>
              <a:t>a) True</a:t>
            </a:r>
          </a:p>
          <a:p>
            <a:r>
              <a:rPr lang="en-IN" dirty="0"/>
              <a:t>b) False</a:t>
            </a:r>
          </a:p>
        </p:txBody>
      </p:sp>
      <p:sp>
        <p:nvSpPr>
          <p:cNvPr id="8" name="TextBox 7"/>
          <p:cNvSpPr txBox="1"/>
          <p:nvPr/>
        </p:nvSpPr>
        <p:spPr>
          <a:xfrm>
            <a:off x="6246254" y="2901489"/>
            <a:ext cx="5777247" cy="1477328"/>
          </a:xfrm>
          <a:prstGeom prst="rect">
            <a:avLst/>
          </a:prstGeom>
          <a:noFill/>
        </p:spPr>
        <p:txBody>
          <a:bodyPr wrap="square" rtlCol="0">
            <a:spAutoFit/>
          </a:bodyPr>
          <a:lstStyle/>
          <a:p>
            <a:r>
              <a:rPr lang="en-IN" dirty="0" smtClean="0"/>
              <a:t>5. Zero </a:t>
            </a:r>
            <a:r>
              <a:rPr lang="en-IN" dirty="0"/>
              <a:t>sum game has to be a ______ game.</a:t>
            </a:r>
          </a:p>
          <a:p>
            <a:r>
              <a:rPr lang="en-IN" dirty="0"/>
              <a:t>a) Single player</a:t>
            </a:r>
          </a:p>
          <a:p>
            <a:r>
              <a:rPr lang="en-IN" dirty="0"/>
              <a:t>b) Two player</a:t>
            </a:r>
          </a:p>
          <a:p>
            <a:r>
              <a:rPr lang="en-IN" dirty="0"/>
              <a:t>c) Multiplayer</a:t>
            </a:r>
          </a:p>
          <a:p>
            <a:r>
              <a:rPr lang="en-IN" dirty="0"/>
              <a:t>d) Three player</a:t>
            </a:r>
          </a:p>
        </p:txBody>
      </p:sp>
      <p:sp>
        <p:nvSpPr>
          <p:cNvPr id="9" name="TextBox 8"/>
          <p:cNvSpPr txBox="1"/>
          <p:nvPr/>
        </p:nvSpPr>
        <p:spPr>
          <a:xfrm>
            <a:off x="6246254" y="4573249"/>
            <a:ext cx="5666704" cy="1803042"/>
          </a:xfrm>
          <a:prstGeom prst="rect">
            <a:avLst/>
          </a:prstGeom>
          <a:noFill/>
        </p:spPr>
        <p:txBody>
          <a:bodyPr wrap="square" rtlCol="0">
            <a:spAutoFit/>
          </a:bodyPr>
          <a:lstStyle/>
          <a:p>
            <a:r>
              <a:rPr lang="en-IN" dirty="0" smtClean="0"/>
              <a:t>6. A </a:t>
            </a:r>
            <a:r>
              <a:rPr lang="en-IN" dirty="0"/>
              <a:t>game can be formally defined as a kind of search problem with the following components:</a:t>
            </a:r>
          </a:p>
          <a:p>
            <a:r>
              <a:rPr lang="en-IN" dirty="0"/>
              <a:t>a) Initial State</a:t>
            </a:r>
          </a:p>
          <a:p>
            <a:r>
              <a:rPr lang="en-IN" dirty="0"/>
              <a:t>b) Successor Function</a:t>
            </a:r>
          </a:p>
          <a:p>
            <a:r>
              <a:rPr lang="en-IN" dirty="0"/>
              <a:t>c) Terminal Test</a:t>
            </a:r>
          </a:p>
          <a:p>
            <a:r>
              <a:rPr lang="en-IN" dirty="0"/>
              <a:t>d) All of the mentioned</a:t>
            </a:r>
          </a:p>
        </p:txBody>
      </p:sp>
    </p:spTree>
    <p:custDataLst>
      <p:tags r:id="rId1"/>
    </p:custDataLst>
    <p:extLst>
      <p:ext uri="{BB962C8B-B14F-4D97-AF65-F5344CB8AC3E}">
        <p14:creationId xmlns:p14="http://schemas.microsoft.com/office/powerpoint/2010/main" val="319037879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t>75</a:t>
            </a:fld>
            <a:endParaRPr lang="en-IN" dirty="0"/>
          </a:p>
        </p:txBody>
      </p:sp>
      <p:cxnSp>
        <p:nvCxnSpPr>
          <p:cNvPr id="11" name="Straight Connector 10"/>
          <p:cNvCxnSpPr/>
          <p:nvPr/>
        </p:nvCxnSpPr>
        <p:spPr>
          <a:xfrm>
            <a:off x="6066497" y="1035756"/>
            <a:ext cx="0" cy="5822244"/>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309093" y="1035756"/>
            <a:ext cx="5640946" cy="1754326"/>
          </a:xfrm>
          <a:prstGeom prst="rect">
            <a:avLst/>
          </a:prstGeom>
          <a:noFill/>
        </p:spPr>
        <p:txBody>
          <a:bodyPr wrap="square" rtlCol="0">
            <a:spAutoFit/>
          </a:bodyPr>
          <a:lstStyle/>
          <a:p>
            <a:r>
              <a:rPr lang="en-IN" dirty="0" smtClean="0"/>
              <a:t>7. The </a:t>
            </a:r>
            <a:r>
              <a:rPr lang="en-IN" dirty="0"/>
              <a:t>initial state and the legal moves for each side define the __________ for the game.</a:t>
            </a:r>
          </a:p>
          <a:p>
            <a:r>
              <a:rPr lang="en-IN" dirty="0"/>
              <a:t>a) Search Tree</a:t>
            </a:r>
          </a:p>
          <a:p>
            <a:r>
              <a:rPr lang="en-IN" dirty="0"/>
              <a:t>b) Game Tree</a:t>
            </a:r>
          </a:p>
          <a:p>
            <a:r>
              <a:rPr lang="en-IN" dirty="0"/>
              <a:t>c) State Space Search</a:t>
            </a:r>
          </a:p>
          <a:p>
            <a:r>
              <a:rPr lang="en-IN" dirty="0"/>
              <a:t>d) Forest</a:t>
            </a:r>
          </a:p>
        </p:txBody>
      </p:sp>
      <p:sp>
        <p:nvSpPr>
          <p:cNvPr id="3" name="TextBox 2"/>
          <p:cNvSpPr txBox="1"/>
          <p:nvPr/>
        </p:nvSpPr>
        <p:spPr>
          <a:xfrm>
            <a:off x="309641" y="2654217"/>
            <a:ext cx="5756856" cy="1754326"/>
          </a:xfrm>
          <a:prstGeom prst="rect">
            <a:avLst/>
          </a:prstGeom>
          <a:noFill/>
        </p:spPr>
        <p:txBody>
          <a:bodyPr wrap="square" rtlCol="0">
            <a:spAutoFit/>
          </a:bodyPr>
          <a:lstStyle/>
          <a:p>
            <a:r>
              <a:rPr lang="en-IN" dirty="0" smtClean="0"/>
              <a:t>8. General </a:t>
            </a:r>
            <a:r>
              <a:rPr lang="en-IN" dirty="0"/>
              <a:t>algorithm applied on game tree for making decision of win/lose is ____________</a:t>
            </a:r>
          </a:p>
          <a:p>
            <a:r>
              <a:rPr lang="en-IN" dirty="0"/>
              <a:t>a) DFS/BFS Search Algorithms</a:t>
            </a:r>
          </a:p>
          <a:p>
            <a:r>
              <a:rPr lang="en-IN" dirty="0"/>
              <a:t>b) Heuristic Search Algorithms</a:t>
            </a:r>
          </a:p>
          <a:p>
            <a:r>
              <a:rPr lang="en-IN" dirty="0"/>
              <a:t>c) Greedy Search Algorithms</a:t>
            </a:r>
          </a:p>
          <a:p>
            <a:r>
              <a:rPr lang="en-IN" dirty="0"/>
              <a:t>d) MIN/MAX Algorithms</a:t>
            </a:r>
          </a:p>
        </p:txBody>
      </p:sp>
      <p:sp>
        <p:nvSpPr>
          <p:cNvPr id="5" name="TextBox 4"/>
          <p:cNvSpPr txBox="1"/>
          <p:nvPr/>
        </p:nvSpPr>
        <p:spPr>
          <a:xfrm>
            <a:off x="251138" y="4272677"/>
            <a:ext cx="5640946" cy="2585323"/>
          </a:xfrm>
          <a:prstGeom prst="rect">
            <a:avLst/>
          </a:prstGeom>
          <a:noFill/>
        </p:spPr>
        <p:txBody>
          <a:bodyPr wrap="square" rtlCol="0">
            <a:spAutoFit/>
          </a:bodyPr>
          <a:lstStyle/>
          <a:p>
            <a:r>
              <a:rPr lang="en-IN" dirty="0" smtClean="0"/>
              <a:t>9. The </a:t>
            </a:r>
            <a:r>
              <a:rPr lang="en-IN" dirty="0"/>
              <a:t>minimax algorithm (Figure 6.3) computes the minimax decision from the current state. It uses a simple recursive computation of the minimax values of each successor state, directly implementing the defining equations. The recursion proceeds all the way down to the leaves of the tree, and then the minimax values are backed up through the tree as the recursion unwinds.</a:t>
            </a:r>
          </a:p>
          <a:p>
            <a:r>
              <a:rPr lang="en-IN" dirty="0"/>
              <a:t>a) True</a:t>
            </a:r>
          </a:p>
          <a:p>
            <a:r>
              <a:rPr lang="en-IN" dirty="0"/>
              <a:t>b) False</a:t>
            </a:r>
          </a:p>
        </p:txBody>
      </p:sp>
      <p:sp>
        <p:nvSpPr>
          <p:cNvPr id="6" name="Rectangle 5"/>
          <p:cNvSpPr/>
          <p:nvPr/>
        </p:nvSpPr>
        <p:spPr>
          <a:xfrm>
            <a:off x="6096000" y="1174255"/>
            <a:ext cx="6096000" cy="1477328"/>
          </a:xfrm>
          <a:prstGeom prst="rect">
            <a:avLst/>
          </a:prstGeom>
        </p:spPr>
        <p:txBody>
          <a:bodyPr>
            <a:spAutoFit/>
          </a:bodyPr>
          <a:lstStyle/>
          <a:p>
            <a:r>
              <a:rPr lang="en-IN" dirty="0" smtClean="0"/>
              <a:t>10. The </a:t>
            </a:r>
            <a:r>
              <a:rPr lang="en-IN" dirty="0"/>
              <a:t>complexity of minimax algorithm is</a:t>
            </a:r>
          </a:p>
          <a:p>
            <a:r>
              <a:rPr lang="en-IN" dirty="0"/>
              <a:t>a) Same as of DFS</a:t>
            </a:r>
          </a:p>
          <a:p>
            <a:r>
              <a:rPr lang="en-IN" dirty="0"/>
              <a:t>b) Space – </a:t>
            </a:r>
            <a:r>
              <a:rPr lang="en-IN" dirty="0" err="1"/>
              <a:t>bm</a:t>
            </a:r>
            <a:r>
              <a:rPr lang="en-IN" dirty="0"/>
              <a:t> and time – </a:t>
            </a:r>
            <a:r>
              <a:rPr lang="en-IN" dirty="0" err="1"/>
              <a:t>bm</a:t>
            </a:r>
            <a:endParaRPr lang="en-IN" dirty="0"/>
          </a:p>
          <a:p>
            <a:r>
              <a:rPr lang="en-IN" dirty="0"/>
              <a:t>c) Time – </a:t>
            </a:r>
            <a:r>
              <a:rPr lang="en-IN" dirty="0" err="1"/>
              <a:t>bm</a:t>
            </a:r>
            <a:r>
              <a:rPr lang="en-IN" dirty="0"/>
              <a:t> and space – </a:t>
            </a:r>
            <a:r>
              <a:rPr lang="en-IN" dirty="0" err="1"/>
              <a:t>bm</a:t>
            </a:r>
            <a:endParaRPr lang="en-IN" dirty="0"/>
          </a:p>
          <a:p>
            <a:r>
              <a:rPr lang="en-IN" dirty="0"/>
              <a:t>d) Same as BFS</a:t>
            </a:r>
          </a:p>
        </p:txBody>
      </p:sp>
      <p:sp>
        <p:nvSpPr>
          <p:cNvPr id="7" name="Rectangle 6"/>
          <p:cNvSpPr/>
          <p:nvPr/>
        </p:nvSpPr>
        <p:spPr>
          <a:xfrm>
            <a:off x="6066497" y="2749640"/>
            <a:ext cx="6096000" cy="1754326"/>
          </a:xfrm>
          <a:prstGeom prst="rect">
            <a:avLst/>
          </a:prstGeom>
        </p:spPr>
        <p:txBody>
          <a:bodyPr>
            <a:spAutoFit/>
          </a:bodyPr>
          <a:lstStyle/>
          <a:p>
            <a:r>
              <a:rPr lang="en-IN" dirty="0" smtClean="0"/>
              <a:t>11. Which </a:t>
            </a:r>
            <a:r>
              <a:rPr lang="en-IN" dirty="0"/>
              <a:t>search is equal to minimax search but eliminates the branches that can’t influence the final decision?</a:t>
            </a:r>
          </a:p>
          <a:p>
            <a:r>
              <a:rPr lang="en-IN" dirty="0"/>
              <a:t>a) Depth-first search</a:t>
            </a:r>
          </a:p>
          <a:p>
            <a:r>
              <a:rPr lang="en-IN" dirty="0"/>
              <a:t>b) Breadth-first search</a:t>
            </a:r>
          </a:p>
          <a:p>
            <a:r>
              <a:rPr lang="en-IN" dirty="0"/>
              <a:t>c) Alpha-beta pruning</a:t>
            </a:r>
          </a:p>
          <a:p>
            <a:r>
              <a:rPr lang="en-IN" dirty="0"/>
              <a:t>d) None of the mentioned</a:t>
            </a:r>
          </a:p>
        </p:txBody>
      </p:sp>
      <p:sp>
        <p:nvSpPr>
          <p:cNvPr id="8" name="Rectangle 7"/>
          <p:cNvSpPr/>
          <p:nvPr/>
        </p:nvSpPr>
        <p:spPr>
          <a:xfrm>
            <a:off x="6096000" y="4688175"/>
            <a:ext cx="6096000" cy="1754326"/>
          </a:xfrm>
          <a:prstGeom prst="rect">
            <a:avLst/>
          </a:prstGeom>
        </p:spPr>
        <p:txBody>
          <a:bodyPr>
            <a:spAutoFit/>
          </a:bodyPr>
          <a:lstStyle/>
          <a:p>
            <a:r>
              <a:rPr lang="en-IN" dirty="0" smtClean="0"/>
              <a:t>12. Which </a:t>
            </a:r>
            <a:r>
              <a:rPr lang="en-IN" dirty="0"/>
              <a:t>values are independent in minimax search algorithm?</a:t>
            </a:r>
          </a:p>
          <a:p>
            <a:r>
              <a:rPr lang="en-IN" dirty="0"/>
              <a:t>a) Pruned leaves x and y</a:t>
            </a:r>
          </a:p>
          <a:p>
            <a:r>
              <a:rPr lang="en-IN" dirty="0"/>
              <a:t>b) Every states are dependent</a:t>
            </a:r>
          </a:p>
          <a:p>
            <a:r>
              <a:rPr lang="en-IN" dirty="0"/>
              <a:t>c) Root is independent</a:t>
            </a:r>
          </a:p>
          <a:p>
            <a:r>
              <a:rPr lang="en-IN" dirty="0"/>
              <a:t>d) None of the mentioned</a:t>
            </a:r>
          </a:p>
        </p:txBody>
      </p:sp>
    </p:spTree>
    <p:custDataLst>
      <p:tags r:id="rId1"/>
    </p:custDataLst>
    <p:extLst>
      <p:ext uri="{BB962C8B-B14F-4D97-AF65-F5344CB8AC3E}">
        <p14:creationId xmlns:p14="http://schemas.microsoft.com/office/powerpoint/2010/main" val="345027710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t>76</a:t>
            </a:fld>
            <a:endParaRPr lang="en-IN" dirty="0"/>
          </a:p>
        </p:txBody>
      </p:sp>
      <p:cxnSp>
        <p:nvCxnSpPr>
          <p:cNvPr id="11" name="Straight Connector 10"/>
          <p:cNvCxnSpPr/>
          <p:nvPr/>
        </p:nvCxnSpPr>
        <p:spPr>
          <a:xfrm>
            <a:off x="6066497" y="1035756"/>
            <a:ext cx="0" cy="5822244"/>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98739" y="1035756"/>
            <a:ext cx="6096000" cy="1754326"/>
          </a:xfrm>
          <a:prstGeom prst="rect">
            <a:avLst/>
          </a:prstGeom>
        </p:spPr>
        <p:txBody>
          <a:bodyPr>
            <a:spAutoFit/>
          </a:bodyPr>
          <a:lstStyle/>
          <a:p>
            <a:r>
              <a:rPr lang="en-IN" dirty="0" smtClean="0"/>
              <a:t>13. To </a:t>
            </a:r>
            <a:r>
              <a:rPr lang="en-IN" dirty="0"/>
              <a:t>which depth does the alpha-beta pruning can be applied?</a:t>
            </a:r>
          </a:p>
          <a:p>
            <a:r>
              <a:rPr lang="en-IN" dirty="0"/>
              <a:t>a) 10 states</a:t>
            </a:r>
          </a:p>
          <a:p>
            <a:r>
              <a:rPr lang="en-IN" dirty="0"/>
              <a:t>b) 8 States</a:t>
            </a:r>
          </a:p>
          <a:p>
            <a:r>
              <a:rPr lang="en-IN" dirty="0"/>
              <a:t>c) 6 States</a:t>
            </a:r>
          </a:p>
          <a:p>
            <a:r>
              <a:rPr lang="en-IN" dirty="0"/>
              <a:t>d) Any depth</a:t>
            </a:r>
          </a:p>
        </p:txBody>
      </p:sp>
      <p:sp>
        <p:nvSpPr>
          <p:cNvPr id="3" name="Rectangle 2"/>
          <p:cNvSpPr/>
          <p:nvPr/>
        </p:nvSpPr>
        <p:spPr>
          <a:xfrm>
            <a:off x="98739" y="2922156"/>
            <a:ext cx="6096000" cy="1477328"/>
          </a:xfrm>
          <a:prstGeom prst="rect">
            <a:avLst/>
          </a:prstGeom>
        </p:spPr>
        <p:txBody>
          <a:bodyPr>
            <a:spAutoFit/>
          </a:bodyPr>
          <a:lstStyle/>
          <a:p>
            <a:r>
              <a:rPr lang="en-IN" dirty="0" smtClean="0"/>
              <a:t>14. Which </a:t>
            </a:r>
            <a:r>
              <a:rPr lang="en-IN" dirty="0"/>
              <a:t>search is similar to minimax search?</a:t>
            </a:r>
          </a:p>
          <a:p>
            <a:r>
              <a:rPr lang="en-IN" dirty="0"/>
              <a:t>a) Hill-climbing search</a:t>
            </a:r>
          </a:p>
          <a:p>
            <a:r>
              <a:rPr lang="en-IN" dirty="0"/>
              <a:t>b) Depth-first search</a:t>
            </a:r>
          </a:p>
          <a:p>
            <a:r>
              <a:rPr lang="en-IN" dirty="0"/>
              <a:t>c) Breadth-first search</a:t>
            </a:r>
          </a:p>
          <a:p>
            <a:r>
              <a:rPr lang="en-IN" dirty="0"/>
              <a:t>d) All of the mentioned</a:t>
            </a:r>
          </a:p>
        </p:txBody>
      </p:sp>
      <p:sp>
        <p:nvSpPr>
          <p:cNvPr id="5" name="Rectangle 4"/>
          <p:cNvSpPr/>
          <p:nvPr/>
        </p:nvSpPr>
        <p:spPr>
          <a:xfrm>
            <a:off x="98739" y="4751579"/>
            <a:ext cx="6096000" cy="1754326"/>
          </a:xfrm>
          <a:prstGeom prst="rect">
            <a:avLst/>
          </a:prstGeom>
        </p:spPr>
        <p:txBody>
          <a:bodyPr>
            <a:spAutoFit/>
          </a:bodyPr>
          <a:lstStyle/>
          <a:p>
            <a:r>
              <a:rPr lang="en-IN" dirty="0" smtClean="0"/>
              <a:t>15. Which </a:t>
            </a:r>
            <a:r>
              <a:rPr lang="en-IN" dirty="0"/>
              <a:t>value is assigned to alpha and beta in the alpha-beta pruning?</a:t>
            </a:r>
          </a:p>
          <a:p>
            <a:r>
              <a:rPr lang="en-IN" dirty="0"/>
              <a:t>a) Alpha = max</a:t>
            </a:r>
          </a:p>
          <a:p>
            <a:r>
              <a:rPr lang="en-IN" dirty="0"/>
              <a:t>b) Beta = min</a:t>
            </a:r>
          </a:p>
          <a:p>
            <a:r>
              <a:rPr lang="en-IN" dirty="0"/>
              <a:t>c) Beta = max</a:t>
            </a:r>
          </a:p>
          <a:p>
            <a:r>
              <a:rPr lang="en-IN" dirty="0"/>
              <a:t>d) Both Alpha = max &amp; Beta = min</a:t>
            </a:r>
          </a:p>
        </p:txBody>
      </p:sp>
      <p:sp>
        <p:nvSpPr>
          <p:cNvPr id="6" name="Rectangle 5"/>
          <p:cNvSpPr/>
          <p:nvPr/>
        </p:nvSpPr>
        <p:spPr>
          <a:xfrm>
            <a:off x="6066497" y="991783"/>
            <a:ext cx="6096000" cy="1477328"/>
          </a:xfrm>
          <a:prstGeom prst="rect">
            <a:avLst/>
          </a:prstGeom>
        </p:spPr>
        <p:txBody>
          <a:bodyPr>
            <a:spAutoFit/>
          </a:bodyPr>
          <a:lstStyle/>
          <a:p>
            <a:r>
              <a:rPr lang="en-IN" dirty="0" smtClean="0"/>
              <a:t>16. Where </a:t>
            </a:r>
            <a:r>
              <a:rPr lang="en-IN" dirty="0"/>
              <a:t>does the values of alpha-beta search get updated?</a:t>
            </a:r>
          </a:p>
          <a:p>
            <a:r>
              <a:rPr lang="en-IN" dirty="0"/>
              <a:t>a) Along the path of search</a:t>
            </a:r>
          </a:p>
          <a:p>
            <a:r>
              <a:rPr lang="en-IN" dirty="0"/>
              <a:t>b) Initial state itself</a:t>
            </a:r>
          </a:p>
          <a:p>
            <a:r>
              <a:rPr lang="en-IN" dirty="0"/>
              <a:t>c) At the end</a:t>
            </a:r>
          </a:p>
          <a:p>
            <a:r>
              <a:rPr lang="en-IN" dirty="0"/>
              <a:t>d) None of the mentioned</a:t>
            </a:r>
          </a:p>
        </p:txBody>
      </p:sp>
      <p:sp>
        <p:nvSpPr>
          <p:cNvPr id="7" name="Rectangle 6"/>
          <p:cNvSpPr/>
          <p:nvPr/>
        </p:nvSpPr>
        <p:spPr>
          <a:xfrm>
            <a:off x="6066497" y="2645158"/>
            <a:ext cx="6096000" cy="1754326"/>
          </a:xfrm>
          <a:prstGeom prst="rect">
            <a:avLst/>
          </a:prstGeom>
        </p:spPr>
        <p:txBody>
          <a:bodyPr>
            <a:spAutoFit/>
          </a:bodyPr>
          <a:lstStyle/>
          <a:p>
            <a:r>
              <a:rPr lang="en-IN" dirty="0" smtClean="0"/>
              <a:t>17. How </a:t>
            </a:r>
            <a:r>
              <a:rPr lang="en-IN" dirty="0"/>
              <a:t>the effectiveness of the alpha-beta pruning gets increased?</a:t>
            </a:r>
          </a:p>
          <a:p>
            <a:r>
              <a:rPr lang="en-IN" dirty="0"/>
              <a:t>a) Depends on the nodes</a:t>
            </a:r>
          </a:p>
          <a:p>
            <a:r>
              <a:rPr lang="en-IN" dirty="0"/>
              <a:t>b) Depends on the order in which they are executed</a:t>
            </a:r>
          </a:p>
          <a:p>
            <a:r>
              <a:rPr lang="en-IN" dirty="0"/>
              <a:t>c) All of the mentioned</a:t>
            </a:r>
          </a:p>
          <a:p>
            <a:r>
              <a:rPr lang="en-IN" dirty="0"/>
              <a:t>d) None of the mentioned</a:t>
            </a:r>
          </a:p>
        </p:txBody>
      </p:sp>
      <p:sp>
        <p:nvSpPr>
          <p:cNvPr id="8" name="Rectangle 7"/>
          <p:cNvSpPr/>
          <p:nvPr/>
        </p:nvSpPr>
        <p:spPr>
          <a:xfrm>
            <a:off x="6066497" y="4746947"/>
            <a:ext cx="6096000" cy="1477328"/>
          </a:xfrm>
          <a:prstGeom prst="rect">
            <a:avLst/>
          </a:prstGeom>
        </p:spPr>
        <p:txBody>
          <a:bodyPr>
            <a:spAutoFit/>
          </a:bodyPr>
          <a:lstStyle/>
          <a:p>
            <a:r>
              <a:rPr lang="en-IN" dirty="0" smtClean="0"/>
              <a:t>18. What </a:t>
            </a:r>
            <a:r>
              <a:rPr lang="en-IN" dirty="0"/>
              <a:t>is called as transposition table?</a:t>
            </a:r>
          </a:p>
          <a:p>
            <a:r>
              <a:rPr lang="en-IN" dirty="0"/>
              <a:t>a) Hash table of next seen positions</a:t>
            </a:r>
          </a:p>
          <a:p>
            <a:r>
              <a:rPr lang="en-IN" dirty="0"/>
              <a:t>b) Hash table of previously seen positions</a:t>
            </a:r>
          </a:p>
          <a:p>
            <a:r>
              <a:rPr lang="en-IN" dirty="0"/>
              <a:t>c) Next value in the search</a:t>
            </a:r>
          </a:p>
          <a:p>
            <a:r>
              <a:rPr lang="en-IN" dirty="0"/>
              <a:t>d) None of the mentioned</a:t>
            </a:r>
          </a:p>
        </p:txBody>
      </p:sp>
    </p:spTree>
    <p:custDataLst>
      <p:tags r:id="rId1"/>
    </p:custDataLst>
    <p:extLst>
      <p:ext uri="{BB962C8B-B14F-4D97-AF65-F5344CB8AC3E}">
        <p14:creationId xmlns:p14="http://schemas.microsoft.com/office/powerpoint/2010/main" val="38549784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t>77</a:t>
            </a:fld>
            <a:endParaRPr lang="en-IN" dirty="0"/>
          </a:p>
        </p:txBody>
      </p:sp>
      <p:cxnSp>
        <p:nvCxnSpPr>
          <p:cNvPr id="11" name="Straight Connector 10"/>
          <p:cNvCxnSpPr/>
          <p:nvPr/>
        </p:nvCxnSpPr>
        <p:spPr>
          <a:xfrm>
            <a:off x="6066497" y="1035756"/>
            <a:ext cx="0" cy="5822244"/>
          </a:xfrm>
          <a:prstGeom prst="line">
            <a:avLst/>
          </a:prstGeom>
        </p:spPr>
        <p:style>
          <a:lnRef idx="1">
            <a:schemeClr val="dk1"/>
          </a:lnRef>
          <a:fillRef idx="0">
            <a:schemeClr val="dk1"/>
          </a:fillRef>
          <a:effectRef idx="0">
            <a:schemeClr val="dk1"/>
          </a:effectRef>
          <a:fontRef idx="minor">
            <a:schemeClr val="tx1"/>
          </a:fontRef>
        </p:style>
      </p:cxnSp>
      <p:sp>
        <p:nvSpPr>
          <p:cNvPr id="9" name="Rectangle 8"/>
          <p:cNvSpPr/>
          <p:nvPr/>
        </p:nvSpPr>
        <p:spPr>
          <a:xfrm>
            <a:off x="137374" y="1247902"/>
            <a:ext cx="6096000" cy="1477328"/>
          </a:xfrm>
          <a:prstGeom prst="rect">
            <a:avLst/>
          </a:prstGeom>
        </p:spPr>
        <p:txBody>
          <a:bodyPr>
            <a:spAutoFit/>
          </a:bodyPr>
          <a:lstStyle/>
          <a:p>
            <a:r>
              <a:rPr lang="en-IN" dirty="0" smtClean="0"/>
              <a:t>19. Which </a:t>
            </a:r>
            <a:r>
              <a:rPr lang="en-IN" dirty="0"/>
              <a:t>is identical to the closed list in Graph search?</a:t>
            </a:r>
          </a:p>
          <a:p>
            <a:r>
              <a:rPr lang="en-IN" dirty="0"/>
              <a:t>a) Hill climbing search algorithm</a:t>
            </a:r>
          </a:p>
          <a:p>
            <a:r>
              <a:rPr lang="en-IN" dirty="0"/>
              <a:t>b) Depth-first search</a:t>
            </a:r>
          </a:p>
          <a:p>
            <a:r>
              <a:rPr lang="en-IN" dirty="0"/>
              <a:t>c) Transposition table</a:t>
            </a:r>
          </a:p>
          <a:p>
            <a:r>
              <a:rPr lang="en-IN" dirty="0"/>
              <a:t>d) None of the mentioned</a:t>
            </a:r>
          </a:p>
        </p:txBody>
      </p:sp>
      <p:sp>
        <p:nvSpPr>
          <p:cNvPr id="13" name="Rectangle 12"/>
          <p:cNvSpPr/>
          <p:nvPr/>
        </p:nvSpPr>
        <p:spPr>
          <a:xfrm>
            <a:off x="6066497" y="1109403"/>
            <a:ext cx="6096000" cy="1754326"/>
          </a:xfrm>
          <a:prstGeom prst="rect">
            <a:avLst/>
          </a:prstGeom>
        </p:spPr>
        <p:txBody>
          <a:bodyPr>
            <a:spAutoFit/>
          </a:bodyPr>
          <a:lstStyle/>
          <a:p>
            <a:r>
              <a:rPr lang="en-IN" dirty="0" smtClean="0"/>
              <a:t>20. Which </a:t>
            </a:r>
            <a:r>
              <a:rPr lang="en-IN" dirty="0"/>
              <a:t>function is used to calculate the feasibility of whole game tree?</a:t>
            </a:r>
          </a:p>
          <a:p>
            <a:r>
              <a:rPr lang="en-IN" dirty="0"/>
              <a:t>a) Evaluation function</a:t>
            </a:r>
          </a:p>
          <a:p>
            <a:r>
              <a:rPr lang="en-IN" dirty="0"/>
              <a:t>b) Transposition</a:t>
            </a:r>
          </a:p>
          <a:p>
            <a:r>
              <a:rPr lang="en-IN" dirty="0"/>
              <a:t>c) Alpha-beta pruning</a:t>
            </a:r>
          </a:p>
          <a:p>
            <a:r>
              <a:rPr lang="en-IN" dirty="0"/>
              <a:t>d) All of the mentioned</a:t>
            </a:r>
          </a:p>
        </p:txBody>
      </p:sp>
    </p:spTree>
    <p:custDataLst>
      <p:tags r:id="rId1"/>
    </p:custDataLst>
    <p:extLst>
      <p:ext uri="{BB962C8B-B14F-4D97-AF65-F5344CB8AC3E}">
        <p14:creationId xmlns:p14="http://schemas.microsoft.com/office/powerpoint/2010/main" val="3855993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t>78</a:t>
            </a:fld>
            <a:endParaRPr lang="en-IN" dirty="0"/>
          </a:p>
        </p:txBody>
      </p:sp>
      <p:pic>
        <p:nvPicPr>
          <p:cNvPr id="8" name="Picture 7"/>
          <p:cNvPicPr>
            <a:picLocks noChangeAspect="1"/>
          </p:cNvPicPr>
          <p:nvPr/>
        </p:nvPicPr>
        <p:blipFill>
          <a:blip r:embed="rId3"/>
          <a:stretch>
            <a:fillRect/>
          </a:stretch>
        </p:blipFill>
        <p:spPr>
          <a:xfrm>
            <a:off x="9708390" y="2801565"/>
            <a:ext cx="2120444" cy="3254049"/>
          </a:xfrm>
          <a:prstGeom prst="rect">
            <a:avLst/>
          </a:prstGeom>
        </p:spPr>
      </p:pic>
      <p:sp>
        <p:nvSpPr>
          <p:cNvPr id="10" name="Rounded Rectangle 9"/>
          <p:cNvSpPr/>
          <p:nvPr/>
        </p:nvSpPr>
        <p:spPr>
          <a:xfrm rot="1213109">
            <a:off x="7035952" y="3595687"/>
            <a:ext cx="2866030" cy="921722"/>
          </a:xfrm>
          <a:prstGeom prst="roundRect">
            <a:avLst/>
          </a:prstGeom>
          <a:solidFill>
            <a:srgbClr val="D5E8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latin typeface="Algerian" panose="04020705040A02060702" pitchFamily="82" charset="0"/>
              </a:rPr>
              <a:t>ANSWER’S</a:t>
            </a:r>
            <a:endParaRPr lang="en-IN" sz="4000" dirty="0">
              <a:solidFill>
                <a:schemeClr val="tx1"/>
              </a:solidFill>
              <a:latin typeface="Algerian" panose="04020705040A02060702" pitchFamily="82" charset="0"/>
            </a:endParaRPr>
          </a:p>
        </p:txBody>
      </p:sp>
      <p:cxnSp>
        <p:nvCxnSpPr>
          <p:cNvPr id="3" name="Straight Connector 2"/>
          <p:cNvCxnSpPr/>
          <p:nvPr/>
        </p:nvCxnSpPr>
        <p:spPr>
          <a:xfrm flipV="1">
            <a:off x="7393021" y="3128832"/>
            <a:ext cx="3074469" cy="1"/>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flipV="1">
            <a:off x="9708390" y="3128832"/>
            <a:ext cx="759100" cy="927717"/>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881154290"/>
              </p:ext>
            </p:extLst>
          </p:nvPr>
        </p:nvGraphicFramePr>
        <p:xfrm>
          <a:off x="2171930" y="1118344"/>
          <a:ext cx="3635363" cy="5565115"/>
        </p:xfrm>
        <a:graphic>
          <a:graphicData uri="http://schemas.openxmlformats.org/drawingml/2006/table">
            <a:tbl>
              <a:tblPr firstRow="1" bandRow="1">
                <a:tableStyleId>{ED083AE6-46FA-4A59-8FB0-9F97EB10719F}</a:tableStyleId>
              </a:tblPr>
              <a:tblGrid>
                <a:gridCol w="1894232">
                  <a:extLst>
                    <a:ext uri="{9D8B030D-6E8A-4147-A177-3AD203B41FA5}">
                      <a16:colId xmlns="" xmlns:a16="http://schemas.microsoft.com/office/drawing/2014/main" val="20000"/>
                    </a:ext>
                  </a:extLst>
                </a:gridCol>
                <a:gridCol w="1741131">
                  <a:extLst>
                    <a:ext uri="{9D8B030D-6E8A-4147-A177-3AD203B41FA5}">
                      <a16:colId xmlns="" xmlns:a16="http://schemas.microsoft.com/office/drawing/2014/main" val="20001"/>
                    </a:ext>
                  </a:extLst>
                </a:gridCol>
              </a:tblGrid>
              <a:tr h="526148">
                <a:tc>
                  <a:txBody>
                    <a:bodyPr/>
                    <a:lstStyle/>
                    <a:p>
                      <a:r>
                        <a:rPr lang="en-US" dirty="0" smtClean="0"/>
                        <a:t>Question Number</a:t>
                      </a:r>
                      <a:endParaRPr lang="en-IN" dirty="0"/>
                    </a:p>
                  </a:txBody>
                  <a:tcPr/>
                </a:tc>
                <a:tc>
                  <a:txBody>
                    <a:bodyPr/>
                    <a:lstStyle/>
                    <a:p>
                      <a:r>
                        <a:rPr lang="en-US" dirty="0" smtClean="0"/>
                        <a:t>Answer</a:t>
                      </a:r>
                      <a:endParaRPr lang="en-IN" dirty="0"/>
                    </a:p>
                  </a:txBody>
                  <a:tcPr/>
                </a:tc>
                <a:extLst>
                  <a:ext uri="{0D108BD9-81ED-4DB2-BD59-A6C34878D82A}">
                    <a16:rowId xmlns="" xmlns:a16="http://schemas.microsoft.com/office/drawing/2014/main" val="10000"/>
                  </a:ext>
                </a:extLst>
              </a:tr>
              <a:tr h="417772">
                <a:tc>
                  <a:txBody>
                    <a:bodyPr/>
                    <a:lstStyle/>
                    <a:p>
                      <a:pPr marL="0" indent="0">
                        <a:buFont typeface="+mj-lt"/>
                        <a:buNone/>
                      </a:pPr>
                      <a:r>
                        <a:rPr lang="en-US" dirty="0" smtClean="0">
                          <a:solidFill>
                            <a:schemeClr val="tx1"/>
                          </a:solidFill>
                        </a:rPr>
                        <a:t>1</a:t>
                      </a:r>
                      <a:endParaRPr lang="en-IN" dirty="0">
                        <a:solidFill>
                          <a:schemeClr val="tx1"/>
                        </a:solidFill>
                      </a:endParaRPr>
                    </a:p>
                  </a:txBody>
                  <a:tcPr/>
                </a:tc>
                <a:tc>
                  <a:txBody>
                    <a:bodyPr/>
                    <a:lstStyle/>
                    <a:p>
                      <a:r>
                        <a:rPr lang="en-US" dirty="0" smtClean="0"/>
                        <a:t>D</a:t>
                      </a:r>
                      <a:endParaRPr lang="en-IN" dirty="0"/>
                    </a:p>
                  </a:txBody>
                  <a:tcPr/>
                </a:tc>
                <a:extLst>
                  <a:ext uri="{0D108BD9-81ED-4DB2-BD59-A6C34878D82A}">
                    <a16:rowId xmlns="" xmlns:a16="http://schemas.microsoft.com/office/drawing/2014/main" val="10001"/>
                  </a:ext>
                </a:extLst>
              </a:tr>
              <a:tr h="485327">
                <a:tc>
                  <a:txBody>
                    <a:bodyPr/>
                    <a:lstStyle/>
                    <a:p>
                      <a:pPr marL="0" indent="0">
                        <a:buFont typeface="+mj-lt"/>
                        <a:buNone/>
                      </a:pPr>
                      <a:r>
                        <a:rPr lang="en-US" dirty="0" smtClean="0">
                          <a:solidFill>
                            <a:schemeClr val="tx1"/>
                          </a:solidFill>
                        </a:rPr>
                        <a:t>2</a:t>
                      </a:r>
                      <a:endParaRPr lang="en-IN" dirty="0">
                        <a:solidFill>
                          <a:schemeClr val="tx1"/>
                        </a:solidFill>
                      </a:endParaRPr>
                    </a:p>
                  </a:txBody>
                  <a:tcPr/>
                </a:tc>
                <a:tc>
                  <a:txBody>
                    <a:bodyPr/>
                    <a:lstStyle/>
                    <a:p>
                      <a:r>
                        <a:rPr lang="en-US" dirty="0" smtClean="0"/>
                        <a:t>A</a:t>
                      </a:r>
                      <a:endParaRPr lang="en-IN" dirty="0"/>
                    </a:p>
                  </a:txBody>
                  <a:tcPr/>
                </a:tc>
                <a:extLst>
                  <a:ext uri="{0D108BD9-81ED-4DB2-BD59-A6C34878D82A}">
                    <a16:rowId xmlns="" xmlns:a16="http://schemas.microsoft.com/office/drawing/2014/main" val="10002"/>
                  </a:ext>
                </a:extLst>
              </a:tr>
              <a:tr h="485327">
                <a:tc>
                  <a:txBody>
                    <a:bodyPr/>
                    <a:lstStyle/>
                    <a:p>
                      <a:pPr marL="0" indent="0">
                        <a:buFont typeface="+mj-lt"/>
                        <a:buNone/>
                      </a:pPr>
                      <a:r>
                        <a:rPr lang="en-US" dirty="0" smtClean="0">
                          <a:solidFill>
                            <a:schemeClr val="tx1"/>
                          </a:solidFill>
                        </a:rPr>
                        <a:t>3</a:t>
                      </a:r>
                      <a:endParaRPr lang="en-IN" dirty="0">
                        <a:solidFill>
                          <a:schemeClr val="tx1"/>
                        </a:solidFill>
                      </a:endParaRPr>
                    </a:p>
                  </a:txBody>
                  <a:tcPr/>
                </a:tc>
                <a:tc>
                  <a:txBody>
                    <a:bodyPr/>
                    <a:lstStyle/>
                    <a:p>
                      <a:r>
                        <a:rPr lang="en-US" dirty="0" smtClean="0"/>
                        <a:t>A</a:t>
                      </a:r>
                      <a:endParaRPr lang="en-IN" dirty="0"/>
                    </a:p>
                  </a:txBody>
                  <a:tcPr/>
                </a:tc>
                <a:extLst>
                  <a:ext uri="{0D108BD9-81ED-4DB2-BD59-A6C34878D82A}">
                    <a16:rowId xmlns="" xmlns:a16="http://schemas.microsoft.com/office/drawing/2014/main" val="10003"/>
                  </a:ext>
                </a:extLst>
              </a:tr>
              <a:tr h="485327">
                <a:tc>
                  <a:txBody>
                    <a:bodyPr/>
                    <a:lstStyle/>
                    <a:p>
                      <a:pPr marL="0" indent="0">
                        <a:buFont typeface="+mj-lt"/>
                        <a:buNone/>
                      </a:pPr>
                      <a:r>
                        <a:rPr lang="en-US" dirty="0" smtClean="0">
                          <a:solidFill>
                            <a:schemeClr val="tx1"/>
                          </a:solidFill>
                        </a:rPr>
                        <a:t>4</a:t>
                      </a:r>
                      <a:endParaRPr lang="en-IN" dirty="0">
                        <a:solidFill>
                          <a:schemeClr val="tx1"/>
                        </a:solidFill>
                      </a:endParaRPr>
                    </a:p>
                  </a:txBody>
                  <a:tcPr/>
                </a:tc>
                <a:tc>
                  <a:txBody>
                    <a:bodyPr/>
                    <a:lstStyle/>
                    <a:p>
                      <a:r>
                        <a:rPr lang="en-US" dirty="0" smtClean="0"/>
                        <a:t>B</a:t>
                      </a:r>
                      <a:endParaRPr lang="en-IN" dirty="0"/>
                    </a:p>
                  </a:txBody>
                  <a:tcPr/>
                </a:tc>
                <a:extLst>
                  <a:ext uri="{0D108BD9-81ED-4DB2-BD59-A6C34878D82A}">
                    <a16:rowId xmlns="" xmlns:a16="http://schemas.microsoft.com/office/drawing/2014/main" val="10004"/>
                  </a:ext>
                </a:extLst>
              </a:tr>
              <a:tr h="485327">
                <a:tc>
                  <a:txBody>
                    <a:bodyPr/>
                    <a:lstStyle/>
                    <a:p>
                      <a:pPr marL="0" indent="0">
                        <a:buFont typeface="+mj-lt"/>
                        <a:buNone/>
                      </a:pPr>
                      <a:r>
                        <a:rPr lang="en-US" dirty="0" smtClean="0">
                          <a:solidFill>
                            <a:schemeClr val="tx1"/>
                          </a:solidFill>
                        </a:rPr>
                        <a:t>5</a:t>
                      </a:r>
                      <a:endParaRPr lang="en-IN" dirty="0">
                        <a:solidFill>
                          <a:schemeClr val="tx1"/>
                        </a:solidFill>
                      </a:endParaRPr>
                    </a:p>
                  </a:txBody>
                  <a:tcPr/>
                </a:tc>
                <a:tc>
                  <a:txBody>
                    <a:bodyPr/>
                    <a:lstStyle/>
                    <a:p>
                      <a:r>
                        <a:rPr lang="en-US" dirty="0" smtClean="0"/>
                        <a:t>C</a:t>
                      </a:r>
                      <a:endParaRPr lang="en-IN" dirty="0"/>
                    </a:p>
                  </a:txBody>
                  <a:tcPr/>
                </a:tc>
                <a:extLst>
                  <a:ext uri="{0D108BD9-81ED-4DB2-BD59-A6C34878D82A}">
                    <a16:rowId xmlns="" xmlns:a16="http://schemas.microsoft.com/office/drawing/2014/main" val="10005"/>
                  </a:ext>
                </a:extLst>
              </a:tr>
              <a:tr h="485327">
                <a:tc>
                  <a:txBody>
                    <a:bodyPr/>
                    <a:lstStyle/>
                    <a:p>
                      <a:pPr marL="0" indent="0">
                        <a:buFont typeface="+mj-lt"/>
                        <a:buNone/>
                      </a:pPr>
                      <a:r>
                        <a:rPr lang="en-US" dirty="0" smtClean="0">
                          <a:solidFill>
                            <a:schemeClr val="tx1"/>
                          </a:solidFill>
                        </a:rPr>
                        <a:t>6</a:t>
                      </a:r>
                      <a:endParaRPr lang="en-IN" dirty="0">
                        <a:solidFill>
                          <a:schemeClr val="tx1"/>
                        </a:solidFill>
                      </a:endParaRPr>
                    </a:p>
                  </a:txBody>
                  <a:tcPr/>
                </a:tc>
                <a:tc>
                  <a:txBody>
                    <a:bodyPr/>
                    <a:lstStyle/>
                    <a:p>
                      <a:r>
                        <a:rPr lang="en-US" dirty="0" smtClean="0"/>
                        <a:t>D</a:t>
                      </a:r>
                      <a:endParaRPr lang="en-IN" dirty="0"/>
                    </a:p>
                  </a:txBody>
                  <a:tcPr/>
                </a:tc>
                <a:extLst>
                  <a:ext uri="{0D108BD9-81ED-4DB2-BD59-A6C34878D82A}">
                    <a16:rowId xmlns="" xmlns:a16="http://schemas.microsoft.com/office/drawing/2014/main" val="10006"/>
                  </a:ext>
                </a:extLst>
              </a:tr>
              <a:tr h="360837">
                <a:tc>
                  <a:txBody>
                    <a:bodyPr/>
                    <a:lstStyle/>
                    <a:p>
                      <a:pPr marL="0" indent="0">
                        <a:buFont typeface="+mj-lt"/>
                        <a:buNone/>
                      </a:pPr>
                      <a:r>
                        <a:rPr lang="en-US" dirty="0" smtClean="0">
                          <a:solidFill>
                            <a:schemeClr val="tx1"/>
                          </a:solidFill>
                        </a:rPr>
                        <a:t>7</a:t>
                      </a:r>
                      <a:endParaRPr lang="en-IN" dirty="0">
                        <a:solidFill>
                          <a:schemeClr val="tx1"/>
                        </a:solidFill>
                      </a:endParaRPr>
                    </a:p>
                  </a:txBody>
                  <a:tcPr/>
                </a:tc>
                <a:tc>
                  <a:txBody>
                    <a:bodyPr/>
                    <a:lstStyle/>
                    <a:p>
                      <a:r>
                        <a:rPr lang="en-US" dirty="0" smtClean="0"/>
                        <a:t>B</a:t>
                      </a:r>
                      <a:endParaRPr lang="en-IN" dirty="0"/>
                    </a:p>
                  </a:txBody>
                  <a:tcPr/>
                </a:tc>
                <a:extLst>
                  <a:ext uri="{0D108BD9-81ED-4DB2-BD59-A6C34878D82A}">
                    <a16:rowId xmlns="" xmlns:a16="http://schemas.microsoft.com/office/drawing/2014/main" val="10007"/>
                  </a:ext>
                </a:extLst>
              </a:tr>
              <a:tr h="360837">
                <a:tc>
                  <a:txBody>
                    <a:bodyPr/>
                    <a:lstStyle/>
                    <a:p>
                      <a:pPr marL="0" indent="0">
                        <a:buFont typeface="+mj-lt"/>
                        <a:buNone/>
                      </a:pPr>
                      <a:r>
                        <a:rPr lang="en-US" dirty="0" smtClean="0">
                          <a:solidFill>
                            <a:schemeClr val="tx1"/>
                          </a:solidFill>
                        </a:rPr>
                        <a:t>8</a:t>
                      </a:r>
                      <a:endParaRPr lang="en-IN" dirty="0">
                        <a:solidFill>
                          <a:schemeClr val="tx1"/>
                        </a:solidFill>
                      </a:endParaRPr>
                    </a:p>
                  </a:txBody>
                  <a:tcPr/>
                </a:tc>
                <a:tc>
                  <a:txBody>
                    <a:bodyPr/>
                    <a:lstStyle/>
                    <a:p>
                      <a:r>
                        <a:rPr lang="en-US" dirty="0" smtClean="0"/>
                        <a:t>D</a:t>
                      </a:r>
                      <a:endParaRPr lang="en-IN" dirty="0"/>
                    </a:p>
                  </a:txBody>
                  <a:tcPr/>
                </a:tc>
                <a:extLst>
                  <a:ext uri="{0D108BD9-81ED-4DB2-BD59-A6C34878D82A}">
                    <a16:rowId xmlns="" xmlns:a16="http://schemas.microsoft.com/office/drawing/2014/main" val="10008"/>
                  </a:ext>
                </a:extLst>
              </a:tr>
              <a:tr h="360837">
                <a:tc>
                  <a:txBody>
                    <a:bodyPr/>
                    <a:lstStyle/>
                    <a:p>
                      <a:pPr marL="0" indent="0">
                        <a:buFont typeface="+mj-lt"/>
                        <a:buNone/>
                      </a:pPr>
                      <a:r>
                        <a:rPr lang="en-US" dirty="0" smtClean="0">
                          <a:solidFill>
                            <a:schemeClr val="tx1"/>
                          </a:solidFill>
                        </a:rPr>
                        <a:t>9</a:t>
                      </a:r>
                      <a:endParaRPr lang="en-IN" dirty="0">
                        <a:solidFill>
                          <a:schemeClr val="tx1"/>
                        </a:solidFill>
                      </a:endParaRPr>
                    </a:p>
                  </a:txBody>
                  <a:tcPr/>
                </a:tc>
                <a:tc>
                  <a:txBody>
                    <a:bodyPr/>
                    <a:lstStyle/>
                    <a:p>
                      <a:r>
                        <a:rPr lang="en-US" dirty="0" smtClean="0"/>
                        <a:t>A</a:t>
                      </a:r>
                      <a:endParaRPr lang="en-IN" dirty="0"/>
                    </a:p>
                  </a:txBody>
                  <a:tcPr/>
                </a:tc>
                <a:extLst>
                  <a:ext uri="{0D108BD9-81ED-4DB2-BD59-A6C34878D82A}">
                    <a16:rowId xmlns="" xmlns:a16="http://schemas.microsoft.com/office/drawing/2014/main" val="10009"/>
                  </a:ext>
                </a:extLst>
              </a:tr>
              <a:tr h="360837">
                <a:tc>
                  <a:txBody>
                    <a:bodyPr/>
                    <a:lstStyle/>
                    <a:p>
                      <a:pPr marL="0" indent="0">
                        <a:buFont typeface="+mj-lt"/>
                        <a:buNone/>
                      </a:pPr>
                      <a:r>
                        <a:rPr lang="en-US" dirty="0" smtClean="0">
                          <a:solidFill>
                            <a:schemeClr val="tx1"/>
                          </a:solidFill>
                        </a:rPr>
                        <a:t>10</a:t>
                      </a:r>
                      <a:endParaRPr lang="en-IN" dirty="0">
                        <a:solidFill>
                          <a:schemeClr val="tx1"/>
                        </a:solidFill>
                      </a:endParaRPr>
                    </a:p>
                  </a:txBody>
                  <a:tcPr/>
                </a:tc>
                <a:tc>
                  <a:txBody>
                    <a:bodyPr/>
                    <a:lstStyle/>
                    <a:p>
                      <a:r>
                        <a:rPr lang="en-US" dirty="0" smtClean="0"/>
                        <a:t>A </a:t>
                      </a:r>
                      <a:endParaRPr lang="en-IN" dirty="0"/>
                    </a:p>
                  </a:txBody>
                  <a:tcPr/>
                </a:tc>
                <a:extLst>
                  <a:ext uri="{0D108BD9-81ED-4DB2-BD59-A6C34878D82A}">
                    <a16:rowId xmlns="" xmlns:a16="http://schemas.microsoft.com/office/drawing/2014/main" val="10010"/>
                  </a:ext>
                </a:extLst>
              </a:tr>
              <a:tr h="360837">
                <a:tc>
                  <a:txBody>
                    <a:bodyPr/>
                    <a:lstStyle/>
                    <a:p>
                      <a:pPr marL="0" indent="0">
                        <a:buFont typeface="+mj-lt"/>
                        <a:buNone/>
                      </a:pPr>
                      <a:r>
                        <a:rPr lang="en-US" dirty="0" smtClean="0">
                          <a:solidFill>
                            <a:schemeClr val="tx1"/>
                          </a:solidFill>
                        </a:rPr>
                        <a:t>11</a:t>
                      </a:r>
                      <a:endParaRPr lang="en-IN" dirty="0">
                        <a:solidFill>
                          <a:schemeClr val="tx1"/>
                        </a:solidFill>
                      </a:endParaRPr>
                    </a:p>
                  </a:txBody>
                  <a:tcPr/>
                </a:tc>
                <a:tc>
                  <a:txBody>
                    <a:bodyPr/>
                    <a:lstStyle/>
                    <a:p>
                      <a:r>
                        <a:rPr lang="en-US" dirty="0" smtClean="0"/>
                        <a:t>C</a:t>
                      </a:r>
                      <a:endParaRPr lang="en-IN" dirty="0"/>
                    </a:p>
                  </a:txBody>
                  <a:tcPr/>
                </a:tc>
                <a:extLst>
                  <a:ext uri="{0D108BD9-81ED-4DB2-BD59-A6C34878D82A}">
                    <a16:rowId xmlns="" xmlns:a16="http://schemas.microsoft.com/office/drawing/2014/main" val="10011"/>
                  </a:ext>
                </a:extLst>
              </a:tr>
              <a:tr h="360837">
                <a:tc>
                  <a:txBody>
                    <a:bodyPr/>
                    <a:lstStyle/>
                    <a:p>
                      <a:pPr marL="0" indent="0">
                        <a:buFont typeface="+mj-lt"/>
                        <a:buNone/>
                      </a:pPr>
                      <a:r>
                        <a:rPr lang="en-US" dirty="0" smtClean="0">
                          <a:solidFill>
                            <a:schemeClr val="tx1"/>
                          </a:solidFill>
                        </a:rPr>
                        <a:t>12</a:t>
                      </a:r>
                      <a:endParaRPr lang="en-IN" dirty="0">
                        <a:solidFill>
                          <a:schemeClr val="tx1"/>
                        </a:solidFill>
                      </a:endParaRPr>
                    </a:p>
                  </a:txBody>
                  <a:tcPr/>
                </a:tc>
                <a:tc>
                  <a:txBody>
                    <a:bodyPr/>
                    <a:lstStyle/>
                    <a:p>
                      <a:r>
                        <a:rPr lang="en-US" dirty="0" smtClean="0"/>
                        <a:t>A</a:t>
                      </a:r>
                      <a:endParaRPr lang="en-IN" dirty="0"/>
                    </a:p>
                  </a:txBody>
                  <a:tcPr/>
                </a:tc>
                <a:extLst>
                  <a:ext uri="{0D108BD9-81ED-4DB2-BD59-A6C34878D82A}">
                    <a16:rowId xmlns="" xmlns:a16="http://schemas.microsoft.com/office/drawing/2014/main" val="10012"/>
                  </a:ext>
                </a:extLst>
              </a:tr>
            </a:tbl>
          </a:graphicData>
        </a:graphic>
      </p:graphicFrame>
    </p:spTree>
    <p:custDataLst>
      <p:tags r:id="rId1"/>
    </p:custDataLst>
    <p:extLst>
      <p:ext uri="{BB962C8B-B14F-4D97-AF65-F5344CB8AC3E}">
        <p14:creationId xmlns:p14="http://schemas.microsoft.com/office/powerpoint/2010/main" val="12392889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t>79</a:t>
            </a:fld>
            <a:endParaRPr lang="en-IN" dirty="0"/>
          </a:p>
        </p:txBody>
      </p:sp>
      <p:pic>
        <p:nvPicPr>
          <p:cNvPr id="8" name="Picture 7"/>
          <p:cNvPicPr>
            <a:picLocks noChangeAspect="1"/>
          </p:cNvPicPr>
          <p:nvPr/>
        </p:nvPicPr>
        <p:blipFill>
          <a:blip r:embed="rId3"/>
          <a:stretch>
            <a:fillRect/>
          </a:stretch>
        </p:blipFill>
        <p:spPr>
          <a:xfrm>
            <a:off x="9708390" y="2801565"/>
            <a:ext cx="2120444" cy="3254049"/>
          </a:xfrm>
          <a:prstGeom prst="rect">
            <a:avLst/>
          </a:prstGeom>
        </p:spPr>
      </p:pic>
      <p:sp>
        <p:nvSpPr>
          <p:cNvPr id="10" name="Rounded Rectangle 9"/>
          <p:cNvSpPr/>
          <p:nvPr/>
        </p:nvSpPr>
        <p:spPr>
          <a:xfrm rot="1213109">
            <a:off x="7035952" y="3595687"/>
            <a:ext cx="2866030" cy="921722"/>
          </a:xfrm>
          <a:prstGeom prst="roundRect">
            <a:avLst/>
          </a:prstGeom>
          <a:solidFill>
            <a:srgbClr val="D5E8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latin typeface="Algerian" panose="04020705040A02060702" pitchFamily="82" charset="0"/>
              </a:rPr>
              <a:t>ANSWER’S</a:t>
            </a:r>
            <a:endParaRPr lang="en-IN" sz="4000" dirty="0">
              <a:solidFill>
                <a:schemeClr val="tx1"/>
              </a:solidFill>
              <a:latin typeface="Algerian" panose="04020705040A02060702" pitchFamily="82" charset="0"/>
            </a:endParaRPr>
          </a:p>
        </p:txBody>
      </p:sp>
      <p:cxnSp>
        <p:nvCxnSpPr>
          <p:cNvPr id="3" name="Straight Connector 2"/>
          <p:cNvCxnSpPr/>
          <p:nvPr/>
        </p:nvCxnSpPr>
        <p:spPr>
          <a:xfrm flipV="1">
            <a:off x="7393021" y="3128832"/>
            <a:ext cx="3074469" cy="1"/>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flipV="1">
            <a:off x="9708390" y="3128832"/>
            <a:ext cx="759100" cy="927717"/>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867418208"/>
              </p:ext>
            </p:extLst>
          </p:nvPr>
        </p:nvGraphicFramePr>
        <p:xfrm>
          <a:off x="2171930" y="1118350"/>
          <a:ext cx="3635363" cy="5603123"/>
        </p:xfrm>
        <a:graphic>
          <a:graphicData uri="http://schemas.openxmlformats.org/drawingml/2006/table">
            <a:tbl>
              <a:tblPr firstRow="1" bandRow="1">
                <a:tableStyleId>{ED083AE6-46FA-4A59-8FB0-9F97EB10719F}</a:tableStyleId>
              </a:tblPr>
              <a:tblGrid>
                <a:gridCol w="1894232">
                  <a:extLst>
                    <a:ext uri="{9D8B030D-6E8A-4147-A177-3AD203B41FA5}">
                      <a16:colId xmlns="" xmlns:a16="http://schemas.microsoft.com/office/drawing/2014/main" val="20000"/>
                    </a:ext>
                  </a:extLst>
                </a:gridCol>
                <a:gridCol w="1741131">
                  <a:extLst>
                    <a:ext uri="{9D8B030D-6E8A-4147-A177-3AD203B41FA5}">
                      <a16:colId xmlns="" xmlns:a16="http://schemas.microsoft.com/office/drawing/2014/main" val="20001"/>
                    </a:ext>
                  </a:extLst>
                </a:gridCol>
              </a:tblGrid>
              <a:tr h="454343">
                <a:tc>
                  <a:txBody>
                    <a:bodyPr/>
                    <a:lstStyle/>
                    <a:p>
                      <a:r>
                        <a:rPr lang="en-US" dirty="0" smtClean="0"/>
                        <a:t>Question Number</a:t>
                      </a:r>
                      <a:endParaRPr lang="en-IN" dirty="0"/>
                    </a:p>
                  </a:txBody>
                  <a:tcPr/>
                </a:tc>
                <a:tc>
                  <a:txBody>
                    <a:bodyPr/>
                    <a:lstStyle/>
                    <a:p>
                      <a:r>
                        <a:rPr lang="en-US" dirty="0" smtClean="0"/>
                        <a:t>Answer</a:t>
                      </a:r>
                      <a:endParaRPr lang="en-IN" dirty="0"/>
                    </a:p>
                  </a:txBody>
                  <a:tcPr/>
                </a:tc>
                <a:extLst>
                  <a:ext uri="{0D108BD9-81ED-4DB2-BD59-A6C34878D82A}">
                    <a16:rowId xmlns="" xmlns:a16="http://schemas.microsoft.com/office/drawing/2014/main" val="10000"/>
                  </a:ext>
                </a:extLst>
              </a:tr>
              <a:tr h="429065">
                <a:tc>
                  <a:txBody>
                    <a:bodyPr/>
                    <a:lstStyle/>
                    <a:p>
                      <a:pPr marL="0" indent="0">
                        <a:buFont typeface="+mj-lt"/>
                        <a:buNone/>
                      </a:pPr>
                      <a:r>
                        <a:rPr lang="en-US" dirty="0" smtClean="0">
                          <a:solidFill>
                            <a:schemeClr val="tx1"/>
                          </a:solidFill>
                        </a:rPr>
                        <a:t>13</a:t>
                      </a:r>
                      <a:endParaRPr lang="en-IN" dirty="0">
                        <a:solidFill>
                          <a:schemeClr val="tx1"/>
                        </a:solidFill>
                      </a:endParaRPr>
                    </a:p>
                  </a:txBody>
                  <a:tcPr/>
                </a:tc>
                <a:tc>
                  <a:txBody>
                    <a:bodyPr/>
                    <a:lstStyle/>
                    <a:p>
                      <a:r>
                        <a:rPr lang="en-US" dirty="0" smtClean="0"/>
                        <a:t>D</a:t>
                      </a:r>
                      <a:endParaRPr lang="en-IN" dirty="0"/>
                    </a:p>
                  </a:txBody>
                  <a:tcPr/>
                </a:tc>
                <a:extLst>
                  <a:ext uri="{0D108BD9-81ED-4DB2-BD59-A6C34878D82A}">
                    <a16:rowId xmlns="" xmlns:a16="http://schemas.microsoft.com/office/drawing/2014/main" val="10001"/>
                  </a:ext>
                </a:extLst>
              </a:tr>
              <a:tr h="429065">
                <a:tc>
                  <a:txBody>
                    <a:bodyPr/>
                    <a:lstStyle/>
                    <a:p>
                      <a:pPr marL="0" indent="0">
                        <a:buFont typeface="+mj-lt"/>
                        <a:buNone/>
                      </a:pPr>
                      <a:r>
                        <a:rPr lang="en-US" dirty="0" smtClean="0">
                          <a:solidFill>
                            <a:schemeClr val="tx1"/>
                          </a:solidFill>
                        </a:rPr>
                        <a:t>14</a:t>
                      </a:r>
                      <a:endParaRPr lang="en-IN" dirty="0">
                        <a:solidFill>
                          <a:schemeClr val="tx1"/>
                        </a:solidFill>
                      </a:endParaRPr>
                    </a:p>
                  </a:txBody>
                  <a:tcPr/>
                </a:tc>
                <a:tc>
                  <a:txBody>
                    <a:bodyPr/>
                    <a:lstStyle/>
                    <a:p>
                      <a:r>
                        <a:rPr lang="en-US" dirty="0" smtClean="0"/>
                        <a:t>B</a:t>
                      </a:r>
                      <a:endParaRPr lang="en-IN" dirty="0"/>
                    </a:p>
                  </a:txBody>
                  <a:tcPr/>
                </a:tc>
                <a:extLst>
                  <a:ext uri="{0D108BD9-81ED-4DB2-BD59-A6C34878D82A}">
                    <a16:rowId xmlns="" xmlns:a16="http://schemas.microsoft.com/office/drawing/2014/main" val="10002"/>
                  </a:ext>
                </a:extLst>
              </a:tr>
              <a:tr h="429065">
                <a:tc>
                  <a:txBody>
                    <a:bodyPr/>
                    <a:lstStyle/>
                    <a:p>
                      <a:pPr marL="0" indent="0">
                        <a:buFont typeface="+mj-lt"/>
                        <a:buNone/>
                      </a:pPr>
                      <a:r>
                        <a:rPr lang="en-US" dirty="0" smtClean="0">
                          <a:solidFill>
                            <a:schemeClr val="tx1"/>
                          </a:solidFill>
                        </a:rPr>
                        <a:t>15</a:t>
                      </a:r>
                      <a:endParaRPr lang="en-IN" dirty="0">
                        <a:solidFill>
                          <a:schemeClr val="tx1"/>
                        </a:solidFill>
                      </a:endParaRPr>
                    </a:p>
                  </a:txBody>
                  <a:tcPr/>
                </a:tc>
                <a:tc>
                  <a:txBody>
                    <a:bodyPr/>
                    <a:lstStyle/>
                    <a:p>
                      <a:r>
                        <a:rPr lang="en-US" dirty="0" smtClean="0"/>
                        <a:t>D</a:t>
                      </a:r>
                      <a:endParaRPr lang="en-IN" dirty="0"/>
                    </a:p>
                  </a:txBody>
                  <a:tcPr/>
                </a:tc>
                <a:extLst>
                  <a:ext uri="{0D108BD9-81ED-4DB2-BD59-A6C34878D82A}">
                    <a16:rowId xmlns="" xmlns:a16="http://schemas.microsoft.com/office/drawing/2014/main" val="10003"/>
                  </a:ext>
                </a:extLst>
              </a:tr>
              <a:tr h="429065">
                <a:tc>
                  <a:txBody>
                    <a:bodyPr/>
                    <a:lstStyle/>
                    <a:p>
                      <a:pPr marL="0" indent="0">
                        <a:buFont typeface="+mj-lt"/>
                        <a:buNone/>
                      </a:pPr>
                      <a:r>
                        <a:rPr lang="en-US" dirty="0" smtClean="0">
                          <a:solidFill>
                            <a:schemeClr val="tx1"/>
                          </a:solidFill>
                        </a:rPr>
                        <a:t>16</a:t>
                      </a:r>
                      <a:endParaRPr lang="en-IN" dirty="0">
                        <a:solidFill>
                          <a:schemeClr val="tx1"/>
                        </a:solidFill>
                      </a:endParaRPr>
                    </a:p>
                  </a:txBody>
                  <a:tcPr/>
                </a:tc>
                <a:tc>
                  <a:txBody>
                    <a:bodyPr/>
                    <a:lstStyle/>
                    <a:p>
                      <a:r>
                        <a:rPr lang="en-US" dirty="0" smtClean="0"/>
                        <a:t>A</a:t>
                      </a:r>
                      <a:endParaRPr lang="en-IN" dirty="0"/>
                    </a:p>
                  </a:txBody>
                  <a:tcPr/>
                </a:tc>
                <a:extLst>
                  <a:ext uri="{0D108BD9-81ED-4DB2-BD59-A6C34878D82A}">
                    <a16:rowId xmlns="" xmlns:a16="http://schemas.microsoft.com/office/drawing/2014/main" val="10004"/>
                  </a:ext>
                </a:extLst>
              </a:tr>
              <a:tr h="429065">
                <a:tc>
                  <a:txBody>
                    <a:bodyPr/>
                    <a:lstStyle/>
                    <a:p>
                      <a:pPr marL="0" indent="0">
                        <a:buFont typeface="+mj-lt"/>
                        <a:buNone/>
                      </a:pPr>
                      <a:r>
                        <a:rPr lang="en-US" dirty="0" smtClean="0">
                          <a:solidFill>
                            <a:schemeClr val="tx1"/>
                          </a:solidFill>
                        </a:rPr>
                        <a:t>17</a:t>
                      </a:r>
                      <a:endParaRPr lang="en-IN" dirty="0">
                        <a:solidFill>
                          <a:schemeClr val="tx1"/>
                        </a:solidFill>
                      </a:endParaRPr>
                    </a:p>
                  </a:txBody>
                  <a:tcPr/>
                </a:tc>
                <a:tc>
                  <a:txBody>
                    <a:bodyPr/>
                    <a:lstStyle/>
                    <a:p>
                      <a:r>
                        <a:rPr lang="en-US" dirty="0" smtClean="0"/>
                        <a:t>A</a:t>
                      </a:r>
                      <a:endParaRPr lang="en-IN" dirty="0"/>
                    </a:p>
                  </a:txBody>
                  <a:tcPr/>
                </a:tc>
                <a:extLst>
                  <a:ext uri="{0D108BD9-81ED-4DB2-BD59-A6C34878D82A}">
                    <a16:rowId xmlns="" xmlns:a16="http://schemas.microsoft.com/office/drawing/2014/main" val="10005"/>
                  </a:ext>
                </a:extLst>
              </a:tr>
              <a:tr h="429065">
                <a:tc>
                  <a:txBody>
                    <a:bodyPr/>
                    <a:lstStyle/>
                    <a:p>
                      <a:pPr marL="0" indent="0">
                        <a:buFont typeface="+mj-lt"/>
                        <a:buNone/>
                      </a:pPr>
                      <a:r>
                        <a:rPr lang="en-US" dirty="0" smtClean="0">
                          <a:solidFill>
                            <a:schemeClr val="tx1"/>
                          </a:solidFill>
                        </a:rPr>
                        <a:t>18</a:t>
                      </a:r>
                      <a:endParaRPr lang="en-IN" dirty="0">
                        <a:solidFill>
                          <a:schemeClr val="tx1"/>
                        </a:solidFill>
                      </a:endParaRPr>
                    </a:p>
                  </a:txBody>
                  <a:tcPr/>
                </a:tc>
                <a:tc>
                  <a:txBody>
                    <a:bodyPr/>
                    <a:lstStyle/>
                    <a:p>
                      <a:r>
                        <a:rPr lang="en-US" dirty="0" smtClean="0"/>
                        <a:t>B</a:t>
                      </a:r>
                      <a:endParaRPr lang="en-IN" dirty="0"/>
                    </a:p>
                  </a:txBody>
                  <a:tcPr/>
                </a:tc>
                <a:extLst>
                  <a:ext uri="{0D108BD9-81ED-4DB2-BD59-A6C34878D82A}">
                    <a16:rowId xmlns="" xmlns:a16="http://schemas.microsoft.com/office/drawing/2014/main" val="10006"/>
                  </a:ext>
                </a:extLst>
              </a:tr>
              <a:tr h="429065">
                <a:tc>
                  <a:txBody>
                    <a:bodyPr/>
                    <a:lstStyle/>
                    <a:p>
                      <a:pPr marL="0" indent="0">
                        <a:buFont typeface="+mj-lt"/>
                        <a:buNone/>
                      </a:pPr>
                      <a:r>
                        <a:rPr lang="en-US" dirty="0" smtClean="0">
                          <a:solidFill>
                            <a:schemeClr val="tx1"/>
                          </a:solidFill>
                        </a:rPr>
                        <a:t>19</a:t>
                      </a:r>
                      <a:endParaRPr lang="en-IN" dirty="0">
                        <a:solidFill>
                          <a:schemeClr val="tx1"/>
                        </a:solidFill>
                      </a:endParaRPr>
                    </a:p>
                  </a:txBody>
                  <a:tcPr/>
                </a:tc>
                <a:tc>
                  <a:txBody>
                    <a:bodyPr/>
                    <a:lstStyle/>
                    <a:p>
                      <a:r>
                        <a:rPr lang="en-US" dirty="0" smtClean="0"/>
                        <a:t>C</a:t>
                      </a:r>
                      <a:endParaRPr lang="en-IN" dirty="0"/>
                    </a:p>
                  </a:txBody>
                  <a:tcPr/>
                </a:tc>
                <a:extLst>
                  <a:ext uri="{0D108BD9-81ED-4DB2-BD59-A6C34878D82A}">
                    <a16:rowId xmlns="" xmlns:a16="http://schemas.microsoft.com/office/drawing/2014/main" val="10007"/>
                  </a:ext>
                </a:extLst>
              </a:tr>
              <a:tr h="429065">
                <a:tc>
                  <a:txBody>
                    <a:bodyPr/>
                    <a:lstStyle/>
                    <a:p>
                      <a:pPr marL="0" indent="0">
                        <a:buFont typeface="+mj-lt"/>
                        <a:buNone/>
                      </a:pPr>
                      <a:r>
                        <a:rPr lang="en-US" dirty="0" smtClean="0">
                          <a:solidFill>
                            <a:schemeClr val="tx1"/>
                          </a:solidFill>
                        </a:rPr>
                        <a:t>20</a:t>
                      </a:r>
                      <a:endParaRPr lang="en-IN" dirty="0">
                        <a:solidFill>
                          <a:schemeClr val="tx1"/>
                        </a:solidFill>
                      </a:endParaRPr>
                    </a:p>
                  </a:txBody>
                  <a:tcPr/>
                </a:tc>
                <a:tc>
                  <a:txBody>
                    <a:bodyPr/>
                    <a:lstStyle/>
                    <a:p>
                      <a:r>
                        <a:rPr lang="en-US" dirty="0" smtClean="0"/>
                        <a:t>A</a:t>
                      </a:r>
                      <a:endParaRPr lang="en-IN" dirty="0"/>
                    </a:p>
                  </a:txBody>
                  <a:tcPr/>
                </a:tc>
                <a:extLst>
                  <a:ext uri="{0D108BD9-81ED-4DB2-BD59-A6C34878D82A}">
                    <a16:rowId xmlns="" xmlns:a16="http://schemas.microsoft.com/office/drawing/2014/main" val="10008"/>
                  </a:ext>
                </a:extLst>
              </a:tr>
              <a:tr h="429065">
                <a:tc>
                  <a:txBody>
                    <a:bodyPr/>
                    <a:lstStyle/>
                    <a:p>
                      <a:pPr marL="0" indent="0">
                        <a:buFont typeface="+mj-lt"/>
                        <a:buNone/>
                      </a:pPr>
                      <a:endParaRPr lang="en-IN" dirty="0">
                        <a:solidFill>
                          <a:schemeClr val="tx1"/>
                        </a:solidFill>
                      </a:endParaRPr>
                    </a:p>
                  </a:txBody>
                  <a:tcPr/>
                </a:tc>
                <a:tc>
                  <a:txBody>
                    <a:bodyPr/>
                    <a:lstStyle/>
                    <a:p>
                      <a:endParaRPr lang="en-IN" dirty="0"/>
                    </a:p>
                  </a:txBody>
                  <a:tcPr/>
                </a:tc>
                <a:extLst>
                  <a:ext uri="{0D108BD9-81ED-4DB2-BD59-A6C34878D82A}">
                    <a16:rowId xmlns="" xmlns:a16="http://schemas.microsoft.com/office/drawing/2014/main" val="10009"/>
                  </a:ext>
                </a:extLst>
              </a:tr>
              <a:tr h="429065">
                <a:tc>
                  <a:txBody>
                    <a:bodyPr/>
                    <a:lstStyle/>
                    <a:p>
                      <a:pPr marL="0" indent="0">
                        <a:buFont typeface="+mj-lt"/>
                        <a:buNone/>
                      </a:pPr>
                      <a:endParaRPr lang="en-IN" dirty="0">
                        <a:solidFill>
                          <a:schemeClr val="tx1"/>
                        </a:solidFill>
                      </a:endParaRPr>
                    </a:p>
                  </a:txBody>
                  <a:tcPr/>
                </a:tc>
                <a:tc>
                  <a:txBody>
                    <a:bodyPr/>
                    <a:lstStyle/>
                    <a:p>
                      <a:endParaRPr lang="en-IN" dirty="0"/>
                    </a:p>
                  </a:txBody>
                  <a:tcPr/>
                </a:tc>
                <a:extLst>
                  <a:ext uri="{0D108BD9-81ED-4DB2-BD59-A6C34878D82A}">
                    <a16:rowId xmlns="" xmlns:a16="http://schemas.microsoft.com/office/drawing/2014/main" val="10010"/>
                  </a:ext>
                </a:extLst>
              </a:tr>
              <a:tr h="429065">
                <a:tc>
                  <a:txBody>
                    <a:bodyPr/>
                    <a:lstStyle/>
                    <a:p>
                      <a:pPr marL="0" indent="0">
                        <a:buFont typeface="+mj-lt"/>
                        <a:buNone/>
                      </a:pPr>
                      <a:endParaRPr lang="en-IN" dirty="0">
                        <a:solidFill>
                          <a:schemeClr val="tx1"/>
                        </a:solidFill>
                      </a:endParaRPr>
                    </a:p>
                  </a:txBody>
                  <a:tcPr/>
                </a:tc>
                <a:tc>
                  <a:txBody>
                    <a:bodyPr/>
                    <a:lstStyle/>
                    <a:p>
                      <a:endParaRPr lang="en-IN" dirty="0"/>
                    </a:p>
                  </a:txBody>
                  <a:tcPr/>
                </a:tc>
                <a:extLst>
                  <a:ext uri="{0D108BD9-81ED-4DB2-BD59-A6C34878D82A}">
                    <a16:rowId xmlns="" xmlns:a16="http://schemas.microsoft.com/office/drawing/2014/main" val="10011"/>
                  </a:ext>
                </a:extLst>
              </a:tr>
              <a:tr h="429065">
                <a:tc>
                  <a:txBody>
                    <a:bodyPr/>
                    <a:lstStyle/>
                    <a:p>
                      <a:pPr marL="0" indent="0">
                        <a:buFont typeface="+mj-lt"/>
                        <a:buNone/>
                      </a:pPr>
                      <a:endParaRPr lang="en-IN" dirty="0">
                        <a:solidFill>
                          <a:schemeClr val="tx1"/>
                        </a:solidFill>
                      </a:endParaRPr>
                    </a:p>
                  </a:txBody>
                  <a:tcPr/>
                </a:tc>
                <a:tc>
                  <a:txBody>
                    <a:bodyPr/>
                    <a:lstStyle/>
                    <a:p>
                      <a:endParaRPr lang="en-IN" dirty="0"/>
                    </a:p>
                  </a:txBody>
                  <a:tcPr/>
                </a:tc>
                <a:extLst>
                  <a:ext uri="{0D108BD9-81ED-4DB2-BD59-A6C34878D82A}">
                    <a16:rowId xmlns="" xmlns:a16="http://schemas.microsoft.com/office/drawing/2014/main" val="10012"/>
                  </a:ext>
                </a:extLst>
              </a:tr>
            </a:tbl>
          </a:graphicData>
        </a:graphic>
      </p:graphicFrame>
    </p:spTree>
    <p:custDataLst>
      <p:tags r:id="rId1"/>
    </p:custDataLst>
    <p:extLst>
      <p:ext uri="{BB962C8B-B14F-4D97-AF65-F5344CB8AC3E}">
        <p14:creationId xmlns:p14="http://schemas.microsoft.com/office/powerpoint/2010/main" val="3714184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07034" y="1121184"/>
            <a:ext cx="11835441" cy="4770537"/>
          </a:xfrm>
          <a:prstGeom prst="rect">
            <a:avLst/>
          </a:prstGeom>
        </p:spPr>
        <p:txBody>
          <a:bodyPr wrap="square">
            <a:spAutoFit/>
          </a:bodyPr>
          <a:lstStyle/>
          <a:p>
            <a:pPr marL="360000" lvl="4"/>
            <a:r>
              <a:rPr lang="en-IN" sz="2400" b="1" dirty="0"/>
              <a:t>The Functionalism Of Game </a:t>
            </a:r>
            <a:r>
              <a:rPr lang="en-IN" sz="2400" b="1" dirty="0" smtClean="0"/>
              <a:t>AI</a:t>
            </a:r>
            <a:endParaRPr lang="en-IN" sz="2400" b="1" dirty="0"/>
          </a:p>
          <a:p>
            <a:pPr marL="360000" lvl="4"/>
            <a:endParaRPr lang="en-US" sz="1000" b="1" dirty="0" smtClean="0"/>
          </a:p>
          <a:p>
            <a:pPr marL="1080000" lvl="6" indent="-360000">
              <a:buFont typeface="+mj-lt"/>
              <a:buAutoNum type="arabicPeriod"/>
            </a:pPr>
            <a:r>
              <a:rPr lang="en-IN" sz="2000" dirty="0"/>
              <a:t>Turing test </a:t>
            </a:r>
            <a:endParaRPr lang="en-IN" sz="2000" dirty="0" smtClean="0"/>
          </a:p>
          <a:p>
            <a:pPr marL="1080000" lvl="6" indent="-360000">
              <a:buFont typeface="+mj-lt"/>
              <a:buAutoNum type="arabicPeriod"/>
            </a:pPr>
            <a:endParaRPr lang="en-IN" sz="1000" dirty="0"/>
          </a:p>
          <a:p>
            <a:pPr marL="1537200" lvl="7" indent="-360000">
              <a:buFont typeface="Arial" panose="020B0604020202020204" pitchFamily="34" charset="0"/>
              <a:buChar char="•"/>
            </a:pPr>
            <a:r>
              <a:rPr lang="en-IN" sz="2000" dirty="0"/>
              <a:t>Simulated </a:t>
            </a:r>
            <a:r>
              <a:rPr lang="en-IN" sz="2000" dirty="0" smtClean="0"/>
              <a:t>behaviour</a:t>
            </a:r>
            <a:endParaRPr lang="en-IN" sz="2000" dirty="0"/>
          </a:p>
          <a:p>
            <a:pPr marL="1080000" lvl="6" indent="-360000">
              <a:buFont typeface="+mj-lt"/>
              <a:buAutoNum type="arabicPeriod"/>
            </a:pPr>
            <a:endParaRPr lang="en-IN" sz="2000" dirty="0"/>
          </a:p>
          <a:p>
            <a:pPr marL="1080000" lvl="6" indent="-360000">
              <a:buFont typeface="+mj-lt"/>
              <a:buAutoNum type="arabicPeriod"/>
            </a:pPr>
            <a:r>
              <a:rPr lang="en-IN" sz="2000" dirty="0" smtClean="0"/>
              <a:t>Believability</a:t>
            </a:r>
          </a:p>
          <a:p>
            <a:pPr marL="1080000" lvl="6" indent="-360000">
              <a:buFont typeface="+mj-lt"/>
              <a:buAutoNum type="arabicPeriod"/>
            </a:pPr>
            <a:endParaRPr lang="en-IN" sz="1000" dirty="0"/>
          </a:p>
          <a:p>
            <a:pPr marL="1537200" lvl="7" indent="-360000">
              <a:buFont typeface="Arial" panose="020B0604020202020204" pitchFamily="34" charset="0"/>
              <a:buChar char="•"/>
            </a:pPr>
            <a:r>
              <a:rPr lang="en-IN" sz="2000" dirty="0"/>
              <a:t>Human-like or plausible robot/alien</a:t>
            </a:r>
          </a:p>
          <a:p>
            <a:pPr marL="1080000" lvl="6" indent="-360000">
              <a:buFont typeface="+mj-lt"/>
              <a:buAutoNum type="arabicPeriod"/>
            </a:pPr>
            <a:endParaRPr lang="en-IN" sz="2000" dirty="0"/>
          </a:p>
          <a:p>
            <a:pPr marL="1080000" lvl="6" indent="-360000">
              <a:buFont typeface="+mj-lt"/>
              <a:buAutoNum type="arabicPeriod"/>
            </a:pPr>
            <a:r>
              <a:rPr lang="en-IN" sz="2000" dirty="0" smtClean="0"/>
              <a:t>Fidelity</a:t>
            </a:r>
          </a:p>
          <a:p>
            <a:pPr marL="1080000" lvl="6" indent="-360000">
              <a:buFont typeface="+mj-lt"/>
              <a:buAutoNum type="arabicPeriod"/>
            </a:pPr>
            <a:endParaRPr lang="en-IN" sz="1000" dirty="0"/>
          </a:p>
          <a:p>
            <a:pPr marL="1537200" lvl="7" indent="-360000">
              <a:buFont typeface="Arial" panose="020B0604020202020204" pitchFamily="34" charset="0"/>
              <a:buChar char="•"/>
            </a:pPr>
            <a:r>
              <a:rPr lang="en-IN" sz="2000" dirty="0"/>
              <a:t>Non-cheating</a:t>
            </a:r>
          </a:p>
          <a:p>
            <a:pPr marL="1080000" lvl="6" indent="-360000">
              <a:buFont typeface="+mj-lt"/>
              <a:buAutoNum type="arabicPeriod"/>
            </a:pPr>
            <a:endParaRPr lang="en-IN" sz="2000" dirty="0"/>
          </a:p>
          <a:p>
            <a:pPr marL="1080000" lvl="6" indent="-360000">
              <a:buFont typeface="+mj-lt"/>
              <a:buAutoNum type="arabicPeriod"/>
            </a:pPr>
            <a:r>
              <a:rPr lang="en-IN" sz="2000" dirty="0"/>
              <a:t>Fiction - not (to much) autonomy</a:t>
            </a:r>
            <a:r>
              <a:rPr lang="en-IN" sz="2000" dirty="0" smtClean="0"/>
              <a:t>!</a:t>
            </a:r>
          </a:p>
          <a:p>
            <a:pPr marL="1080000" lvl="6" indent="-360000">
              <a:buFont typeface="+mj-lt"/>
              <a:buAutoNum type="arabicPeriod"/>
            </a:pPr>
            <a:endParaRPr lang="en-IN" sz="1000" dirty="0"/>
          </a:p>
          <a:p>
            <a:pPr marL="1537200" lvl="7" indent="-360000">
              <a:buFont typeface="Arial" panose="020B0604020202020204" pitchFamily="34" charset="0"/>
              <a:buChar char="•"/>
            </a:pPr>
            <a:r>
              <a:rPr lang="en-IN" sz="2000" dirty="0"/>
              <a:t>Pseudo-autonomy: limited knowledge, ‘personal’ goals etc.</a:t>
            </a:r>
          </a:p>
        </p:txBody>
      </p:sp>
    </p:spTree>
    <p:custDataLst>
      <p:tags r:id="rId1"/>
    </p:custDataLst>
    <p:extLst>
      <p:ext uri="{BB962C8B-B14F-4D97-AF65-F5344CB8AC3E}">
        <p14:creationId xmlns:p14="http://schemas.microsoft.com/office/powerpoint/2010/main" val="33974935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rot="20904308">
            <a:off x="1602086" y="2011391"/>
            <a:ext cx="4494630" cy="3112699"/>
          </a:xfrm>
          <a:prstGeom prst="rect">
            <a:avLst/>
          </a:prstGeom>
        </p:spPr>
      </p:pic>
      <p:sp>
        <p:nvSpPr>
          <p:cNvPr id="2" name="Slide Number Placeholder 1"/>
          <p:cNvSpPr>
            <a:spLocks noGrp="1"/>
          </p:cNvSpPr>
          <p:nvPr>
            <p:ph type="sldNum" sz="quarter" idx="12"/>
          </p:nvPr>
        </p:nvSpPr>
        <p:spPr/>
        <p:txBody>
          <a:bodyPr/>
          <a:lstStyle/>
          <a:p>
            <a:fld id="{EF369875-3547-471E-A8DD-BB6BF69B36A1}" type="slidenum">
              <a:rPr lang="en-IN" smtClean="0"/>
              <a:pPr/>
              <a:t>80</a:t>
            </a:fld>
            <a:endParaRPr lang="en-IN" dirty="0"/>
          </a:p>
        </p:txBody>
      </p:sp>
      <p:pic>
        <p:nvPicPr>
          <p:cNvPr id="7" name="Picture 6"/>
          <p:cNvPicPr>
            <a:picLocks noChangeAspect="1"/>
          </p:cNvPicPr>
          <p:nvPr/>
        </p:nvPicPr>
        <p:blipFill>
          <a:blip r:embed="rId4"/>
          <a:stretch>
            <a:fillRect/>
          </a:stretch>
        </p:blipFill>
        <p:spPr>
          <a:xfrm rot="702429">
            <a:off x="5818247" y="3116292"/>
            <a:ext cx="3419475" cy="2971800"/>
          </a:xfrm>
          <a:prstGeom prst="rect">
            <a:avLst/>
          </a:prstGeom>
        </p:spPr>
      </p:pic>
    </p:spTree>
    <p:custDataLst>
      <p:tags r:id="rId1"/>
    </p:custDataLst>
    <p:extLst>
      <p:ext uri="{BB962C8B-B14F-4D97-AF65-F5344CB8AC3E}">
        <p14:creationId xmlns:p14="http://schemas.microsoft.com/office/powerpoint/2010/main" val="21995595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F369875-3547-471E-A8DD-BB6BF69B36A1}" type="slidenum">
              <a:rPr lang="en-IN" smtClean="0"/>
              <a:pPr/>
              <a:t>81</a:t>
            </a:fld>
            <a:endParaRPr lang="en-IN" dirty="0"/>
          </a:p>
        </p:txBody>
      </p:sp>
      <p:pic>
        <p:nvPicPr>
          <p:cNvPr id="4" name="Picture 3"/>
          <p:cNvPicPr>
            <a:picLocks noChangeAspect="1"/>
          </p:cNvPicPr>
          <p:nvPr/>
        </p:nvPicPr>
        <p:blipFill>
          <a:blip r:embed="rId3"/>
          <a:stretch>
            <a:fillRect/>
          </a:stretch>
        </p:blipFill>
        <p:spPr>
          <a:xfrm>
            <a:off x="207035" y="1207697"/>
            <a:ext cx="910357" cy="791174"/>
          </a:xfrm>
          <a:prstGeom prst="rect">
            <a:avLst/>
          </a:prstGeom>
        </p:spPr>
      </p:pic>
      <p:sp>
        <p:nvSpPr>
          <p:cNvPr id="6" name="Title 1"/>
          <p:cNvSpPr txBox="1">
            <a:spLocks/>
          </p:cNvSpPr>
          <p:nvPr/>
        </p:nvSpPr>
        <p:spPr>
          <a:xfrm>
            <a:off x="207035" y="360608"/>
            <a:ext cx="6616390" cy="425004"/>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latin typeface="Helvetica" panose="020B0604020202020204" pitchFamily="34" charset="0"/>
                <a:cs typeface="Helvetica" panose="020B0604020202020204" pitchFamily="34" charset="0"/>
              </a:rPr>
              <a:t>Search  Strategies</a:t>
            </a:r>
            <a:endParaRPr lang="en-US" sz="2400" dirty="0">
              <a:latin typeface="Helvetica" panose="020B0604020202020204" pitchFamily="34" charset="0"/>
              <a:cs typeface="Helvetica" panose="020B0604020202020204" pitchFamily="34" charset="0"/>
            </a:endParaRPr>
          </a:p>
        </p:txBody>
      </p:sp>
      <mc:AlternateContent xmlns:mc="http://schemas.openxmlformats.org/markup-compatibility/2006" xmlns:a14="http://schemas.microsoft.com/office/drawing/2010/main">
        <mc:Choice Requires="a14">
          <p:sp>
            <p:nvSpPr>
              <p:cNvPr id="7" name="Rectangle 6"/>
              <p:cNvSpPr/>
              <p:nvPr/>
            </p:nvSpPr>
            <p:spPr>
              <a:xfrm>
                <a:off x="1421430" y="1419225"/>
                <a:ext cx="8560770" cy="3161635"/>
              </a:xfrm>
              <a:prstGeom prst="rect">
                <a:avLst/>
              </a:prstGeom>
            </p:spPr>
            <p:txBody>
              <a:bodyPr wrap="square">
                <a:spAutoFit/>
              </a:bodyPr>
              <a:lstStyle/>
              <a:p>
                <a:pPr marL="742950" lvl="1" indent="-285750">
                  <a:buFont typeface="Wingdings" panose="05000000000000000000" pitchFamily="2" charset="2"/>
                  <a:buChar char="v"/>
                </a:pPr>
                <a:r>
                  <a:rPr lang="en-US" dirty="0" smtClean="0"/>
                  <a:t>Develop a formal proof of correctness for alpha-beta pruning. To do this, consider the situation </a:t>
                </a:r>
                <a:r>
                  <a:rPr lang="en-US" dirty="0"/>
                  <a:t>shown </a:t>
                </a:r>
                <a:r>
                  <a:rPr lang="en-US" dirty="0" smtClean="0"/>
                  <a:t>in below  Figure. </a:t>
                </a:r>
                <a:r>
                  <a:rPr lang="en-US" dirty="0"/>
                  <a:t>The question is whether to prune node </a:t>
                </a:r>
                <a:r>
                  <a:rPr lang="en-US" i="1" dirty="0" err="1"/>
                  <a:t>nj</a:t>
                </a:r>
                <a:r>
                  <a:rPr lang="en-US" i="1" dirty="0"/>
                  <a:t>, </a:t>
                </a:r>
                <a:r>
                  <a:rPr lang="en-US" dirty="0"/>
                  <a:t>which is a </a:t>
                </a:r>
                <a:r>
                  <a:rPr lang="en-US" dirty="0" err="1" smtClean="0"/>
                  <a:t>maxnode</a:t>
                </a:r>
                <a:r>
                  <a:rPr lang="en-US" dirty="0"/>
                  <a:t> </a:t>
                </a:r>
                <a:r>
                  <a:rPr lang="en-US" dirty="0" smtClean="0"/>
                  <a:t>and </a:t>
                </a:r>
                <a:r>
                  <a:rPr lang="en-US" dirty="0"/>
                  <a:t>a descendant of node </a:t>
                </a:r>
                <a:r>
                  <a:rPr lang="en-US" i="1" dirty="0" err="1"/>
                  <a:t>nl</a:t>
                </a:r>
                <a:r>
                  <a:rPr lang="en-US" i="1" dirty="0"/>
                  <a:t>. </a:t>
                </a:r>
                <a:r>
                  <a:rPr lang="en-US" dirty="0"/>
                  <a:t>The basic idea is to prune it if and only if the </a:t>
                </a:r>
                <a:r>
                  <a:rPr lang="en-US" dirty="0" smtClean="0"/>
                  <a:t>minimax value </a:t>
                </a:r>
                <a:r>
                  <a:rPr lang="en-US" dirty="0"/>
                  <a:t>of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𝑛</m:t>
                        </m:r>
                      </m:e>
                      <m:sub>
                        <m:r>
                          <a:rPr lang="en-US" b="0" i="1" dirty="0" smtClean="0">
                            <a:latin typeface="Cambria Math"/>
                          </a:rPr>
                          <m:t>𝑗</m:t>
                        </m:r>
                      </m:sub>
                    </m:sSub>
                  </m:oMath>
                </a14:m>
                <a:r>
                  <a:rPr lang="en-US" i="1" dirty="0"/>
                  <a:t> </a:t>
                </a:r>
                <a:r>
                  <a:rPr lang="en-US" dirty="0"/>
                  <a:t>can be shown to be independent of the value of </a:t>
                </a:r>
                <a:r>
                  <a:rPr lang="en-US" i="1" dirty="0" err="1"/>
                  <a:t>nj</a:t>
                </a:r>
                <a:r>
                  <a:rPr lang="en-US" i="1" dirty="0" smtClean="0"/>
                  <a:t>.</a:t>
                </a:r>
              </a:p>
              <a:p>
                <a:pPr marL="1714500" lvl="3" indent="-342900">
                  <a:buFont typeface="+mj-lt"/>
                  <a:buAutoNum type="alphaLcPeriod"/>
                </a:pPr>
                <a:r>
                  <a:rPr lang="en-US" dirty="0"/>
                  <a:t>The value of </a:t>
                </a:r>
                <a:r>
                  <a:rPr lang="en-US" i="1" dirty="0" err="1"/>
                  <a:t>nl</a:t>
                </a:r>
                <a:r>
                  <a:rPr lang="en-US" i="1" dirty="0"/>
                  <a:t> </a:t>
                </a:r>
                <a:r>
                  <a:rPr lang="en-US" dirty="0"/>
                  <a:t>is given </a:t>
                </a:r>
                <a:r>
                  <a:rPr lang="en-US" dirty="0" smtClean="0"/>
                  <a:t>by</a:t>
                </a:r>
              </a:p>
              <a:p>
                <a:pPr lvl="3"/>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1</m:t>
                        </m:r>
                      </m:sub>
                    </m:sSub>
                  </m:oMath>
                </a14:m>
                <a:r>
                  <a:rPr lang="en-US" dirty="0" smtClean="0"/>
                  <a:t>= min(</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𝑛</m:t>
                        </m:r>
                      </m:e>
                      <m:sub>
                        <m:r>
                          <a:rPr lang="en-US" b="0" i="1" smtClean="0">
                            <a:latin typeface="Cambria Math"/>
                          </a:rPr>
                          <m:t>2</m:t>
                        </m:r>
                      </m:sub>
                    </m:sSub>
                    <m:r>
                      <a:rPr lang="en-US" b="0" i="1" smtClean="0">
                        <a:latin typeface="Cambria Math"/>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𝑛</m:t>
                        </m:r>
                      </m:e>
                      <m:sub>
                        <m:r>
                          <a:rPr lang="en-US" i="1">
                            <a:latin typeface="Cambria Math"/>
                          </a:rPr>
                          <m:t>2</m:t>
                        </m:r>
                        <m:r>
                          <a:rPr lang="en-US" b="0" i="1" smtClean="0">
                            <a:latin typeface="Cambria Math"/>
                          </a:rPr>
                          <m:t>1</m:t>
                        </m:r>
                      </m:sub>
                    </m:sSub>
                    <m:r>
                      <a:rPr lang="en-US" b="0" i="1" smtClean="0">
                        <a:latin typeface="Cambria Math"/>
                      </a:rPr>
                      <m:t>, ………..</m:t>
                    </m:r>
                    <m:sSub>
                      <m:sSubPr>
                        <m:ctrlPr>
                          <a:rPr lang="en-US" i="1">
                            <a:latin typeface="Cambria Math" panose="02040503050406030204" pitchFamily="18" charset="0"/>
                          </a:rPr>
                        </m:ctrlPr>
                      </m:sSubPr>
                      <m:e>
                        <m:r>
                          <a:rPr lang="en-US" i="1">
                            <a:latin typeface="Cambria Math"/>
                          </a:rPr>
                          <m:t>𝑛</m:t>
                        </m:r>
                      </m:e>
                      <m:sub>
                        <m:r>
                          <a:rPr lang="en-US" i="1">
                            <a:latin typeface="Cambria Math"/>
                          </a:rPr>
                          <m:t>2</m:t>
                        </m:r>
                      </m:sub>
                    </m:sSub>
                    <m:sSub>
                      <m:sSubPr>
                        <m:ctrlPr>
                          <a:rPr lang="en-US" i="1" smtClean="0">
                            <a:latin typeface="Cambria Math" panose="02040503050406030204" pitchFamily="18" charset="0"/>
                          </a:rPr>
                        </m:ctrlPr>
                      </m:sSubPr>
                      <m:e>
                        <m:r>
                          <a:rPr lang="en-US" b="0" i="1" smtClean="0">
                            <a:latin typeface="Cambria Math"/>
                          </a:rPr>
                          <m:t>𝑏</m:t>
                        </m:r>
                      </m:e>
                      <m:sub>
                        <m:r>
                          <a:rPr lang="en-US" b="0" i="1" smtClean="0">
                            <a:latin typeface="Cambria Math"/>
                          </a:rPr>
                          <m:t>2</m:t>
                        </m:r>
                      </m:sub>
                    </m:sSub>
                  </m:oMath>
                </a14:m>
                <a:r>
                  <a:rPr lang="en-US" dirty="0" smtClean="0"/>
                  <a:t>)</a:t>
                </a:r>
                <a:endParaRPr lang="en-US" dirty="0"/>
              </a:p>
              <a:p>
                <a:pPr lvl="3"/>
                <a:r>
                  <a:rPr lang="en-US" dirty="0" smtClean="0"/>
                  <a:t>Find </a:t>
                </a:r>
                <a:r>
                  <a:rPr lang="en-US" dirty="0"/>
                  <a:t>a similar expression for </a:t>
                </a:r>
                <a:r>
                  <a:rPr lang="en-US" sz="1100" i="1" dirty="0"/>
                  <a:t>n2 </a:t>
                </a:r>
                <a:r>
                  <a:rPr lang="en-US" dirty="0"/>
                  <a:t>and hence an expression for </a:t>
                </a:r>
                <a:r>
                  <a:rPr lang="en-US" i="1" dirty="0" err="1"/>
                  <a:t>nl</a:t>
                </a:r>
                <a:r>
                  <a:rPr lang="en-US" i="1" dirty="0"/>
                  <a:t> </a:t>
                </a:r>
                <a:r>
                  <a:rPr lang="en-US" dirty="0"/>
                  <a:t>in terms of </a:t>
                </a:r>
                <a:r>
                  <a:rPr lang="en-US" i="1" dirty="0" err="1" smtClean="0"/>
                  <a:t>nj</a:t>
                </a:r>
                <a:r>
                  <a:rPr lang="en-US" i="1" dirty="0" smtClean="0"/>
                  <a:t>.?</a:t>
                </a:r>
              </a:p>
              <a:p>
                <a:endParaRPr lang="en-US" i="1" dirty="0"/>
              </a:p>
              <a:p>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421430" y="1419225"/>
                <a:ext cx="8560770" cy="3161635"/>
              </a:xfrm>
              <a:prstGeom prst="rect">
                <a:avLst/>
              </a:prstGeom>
              <a:blipFill>
                <a:blip r:embed="rId4"/>
                <a:stretch>
                  <a:fillRect t="-1158" r="-356"/>
                </a:stretch>
              </a:blipFill>
            </p:spPr>
            <p:txBody>
              <a:bodyPr/>
              <a:lstStyle/>
              <a:p>
                <a:r>
                  <a:rPr lang="en-IN">
                    <a:noFill/>
                  </a:rPr>
                  <a:t> </a:t>
                </a:r>
              </a:p>
            </p:txBody>
          </p:sp>
        </mc:Fallback>
      </mc:AlternateContent>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9150" y="3768517"/>
            <a:ext cx="3617669" cy="2891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65253343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82</a:t>
            </a:fld>
            <a:endParaRPr lang="en-IN" dirty="0"/>
          </a:p>
        </p:txBody>
      </p:sp>
      <p:pic>
        <p:nvPicPr>
          <p:cNvPr id="5" name="Picture 4"/>
          <p:cNvPicPr>
            <a:picLocks noChangeAspect="1"/>
          </p:cNvPicPr>
          <p:nvPr/>
        </p:nvPicPr>
        <p:blipFill>
          <a:blip r:embed="rId3"/>
          <a:stretch>
            <a:fillRect/>
          </a:stretch>
        </p:blipFill>
        <p:spPr>
          <a:xfrm>
            <a:off x="207035" y="1207697"/>
            <a:ext cx="910357" cy="791174"/>
          </a:xfrm>
          <a:prstGeom prst="rect">
            <a:avLst/>
          </a:prstGeom>
        </p:spPr>
      </p:pic>
      <p:pic>
        <p:nvPicPr>
          <p:cNvPr id="6"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043362" y="1100138"/>
            <a:ext cx="3657601"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7" name="Rectangle 6"/>
              <p:cNvSpPr/>
              <p:nvPr/>
            </p:nvSpPr>
            <p:spPr>
              <a:xfrm>
                <a:off x="1528762" y="3687157"/>
                <a:ext cx="8686800" cy="2669192"/>
              </a:xfrm>
              <a:prstGeom prst="rect">
                <a:avLst/>
              </a:prstGeom>
            </p:spPr>
            <p:txBody>
              <a:bodyPr wrap="square">
                <a:spAutoFit/>
              </a:bodyPr>
              <a:lstStyle/>
              <a:p>
                <a:pPr lvl="3"/>
                <a:r>
                  <a:rPr lang="en-US" i="1" dirty="0"/>
                  <a:t>b. </a:t>
                </a:r>
                <a:r>
                  <a:rPr lang="en-US" dirty="0"/>
                  <a:t>Let </a:t>
                </a:r>
                <a14:m>
                  <m:oMath xmlns:m="http://schemas.openxmlformats.org/officeDocument/2006/math">
                    <m:sSub>
                      <m:sSubPr>
                        <m:ctrlPr>
                          <a:rPr lang="en-US" i="1">
                            <a:latin typeface="Cambria Math" panose="02040503050406030204" pitchFamily="18" charset="0"/>
                          </a:rPr>
                        </m:ctrlPr>
                      </m:sSubPr>
                      <m:e>
                        <m:r>
                          <a:rPr lang="en-US" i="1">
                            <a:latin typeface="Cambria Math"/>
                          </a:rPr>
                          <m:t>𝑙</m:t>
                        </m:r>
                      </m:e>
                      <m:sub>
                        <m:r>
                          <a:rPr lang="en-US" i="1">
                            <a:latin typeface="Cambria Math"/>
                          </a:rPr>
                          <m:t>𝑖</m:t>
                        </m:r>
                      </m:sub>
                    </m:sSub>
                  </m:oMath>
                </a14:m>
                <a:r>
                  <a:rPr lang="en-US" i="1" dirty="0"/>
                  <a:t> </a:t>
                </a:r>
                <a:r>
                  <a:rPr lang="en-US" dirty="0"/>
                  <a:t>be the minimum (or maximum) value of the nodes to the left of node </a:t>
                </a:r>
                <a14:m>
                  <m:oMath xmlns:m="http://schemas.openxmlformats.org/officeDocument/2006/math">
                    <m:sSub>
                      <m:sSubPr>
                        <m:ctrlPr>
                          <a:rPr lang="en-US" i="1">
                            <a:latin typeface="Cambria Math" panose="02040503050406030204" pitchFamily="18" charset="0"/>
                          </a:rPr>
                        </m:ctrlPr>
                      </m:sSubPr>
                      <m:e>
                        <m:r>
                          <a:rPr lang="en-US" i="1">
                            <a:latin typeface="Cambria Math"/>
                          </a:rPr>
                          <m:t>𝑛</m:t>
                        </m:r>
                      </m:e>
                      <m:sub>
                        <m:r>
                          <a:rPr lang="en-US" i="1">
                            <a:latin typeface="Cambria Math"/>
                          </a:rPr>
                          <m:t>𝑖</m:t>
                        </m:r>
                      </m:sub>
                    </m:sSub>
                  </m:oMath>
                </a14:m>
                <a:r>
                  <a:rPr lang="en-US" i="1" dirty="0"/>
                  <a:t> </a:t>
                </a:r>
                <a:r>
                  <a:rPr lang="en-US" dirty="0"/>
                  <a:t>at depth </a:t>
                </a:r>
                <a:r>
                  <a:rPr lang="en-US" i="1" dirty="0" err="1"/>
                  <a:t>i</a:t>
                </a:r>
                <a:r>
                  <a:rPr lang="en-US" i="1" dirty="0"/>
                  <a:t>, </a:t>
                </a:r>
                <a:r>
                  <a:rPr lang="en-US" dirty="0"/>
                  <a:t>whose minimax value is already known. Similarly, let </a:t>
                </a:r>
                <a14:m>
                  <m:oMath xmlns:m="http://schemas.openxmlformats.org/officeDocument/2006/math">
                    <m:sSub>
                      <m:sSubPr>
                        <m:ctrlPr>
                          <a:rPr lang="en-US" i="1">
                            <a:latin typeface="Cambria Math" panose="02040503050406030204" pitchFamily="18" charset="0"/>
                          </a:rPr>
                        </m:ctrlPr>
                      </m:sSubPr>
                      <m:e>
                        <m:r>
                          <a:rPr lang="en-US" i="1">
                            <a:latin typeface="Cambria Math"/>
                          </a:rPr>
                          <m:t>𝑟</m:t>
                        </m:r>
                      </m:e>
                      <m:sub>
                        <m:r>
                          <a:rPr lang="en-US" i="1">
                            <a:latin typeface="Cambria Math"/>
                          </a:rPr>
                          <m:t>𝑖</m:t>
                        </m:r>
                      </m:sub>
                    </m:sSub>
                  </m:oMath>
                </a14:m>
                <a:r>
                  <a:rPr lang="en-US" sz="1100" b="1" i="1" dirty="0"/>
                  <a:t> </a:t>
                </a:r>
                <a:r>
                  <a:rPr lang="en-US" dirty="0"/>
                  <a:t>be the minimum (or maximum) value of the unexplored nodes to the right of </a:t>
                </a:r>
                <a14:m>
                  <m:oMath xmlns:m="http://schemas.openxmlformats.org/officeDocument/2006/math">
                    <m:sSub>
                      <m:sSubPr>
                        <m:ctrlPr>
                          <a:rPr lang="en-US" i="1">
                            <a:latin typeface="Cambria Math" panose="02040503050406030204" pitchFamily="18" charset="0"/>
                          </a:rPr>
                        </m:ctrlPr>
                      </m:sSubPr>
                      <m:e>
                        <m:r>
                          <a:rPr lang="en-US" i="1">
                            <a:latin typeface="Cambria Math"/>
                          </a:rPr>
                          <m:t>𝑛</m:t>
                        </m:r>
                      </m:e>
                      <m:sub>
                        <m:r>
                          <a:rPr lang="en-US" i="1">
                            <a:latin typeface="Cambria Math"/>
                          </a:rPr>
                          <m:t>𝑖</m:t>
                        </m:r>
                      </m:sub>
                    </m:sSub>
                  </m:oMath>
                </a14:m>
                <a:r>
                  <a:rPr lang="en-US" i="1" dirty="0"/>
                  <a:t> </a:t>
                </a:r>
                <a:r>
                  <a:rPr lang="en-US" dirty="0"/>
                  <a:t>at depth </a:t>
                </a:r>
                <a14:m>
                  <m:oMath xmlns:m="http://schemas.openxmlformats.org/officeDocument/2006/math">
                    <m:r>
                      <a:rPr lang="en-US" i="1">
                        <a:latin typeface="Cambria Math"/>
                      </a:rPr>
                      <m:t>𝑖</m:t>
                    </m:r>
                  </m:oMath>
                </a14:m>
                <a:r>
                  <a:rPr lang="en-US" i="1" dirty="0"/>
                  <a:t>. </a:t>
                </a:r>
                <a:r>
                  <a:rPr lang="en-US" dirty="0"/>
                  <a:t>Rewrite your expression for </a:t>
                </a:r>
                <a:r>
                  <a:rPr lang="en-US" i="1" dirty="0" err="1"/>
                  <a:t>nl</a:t>
                </a:r>
                <a:r>
                  <a:rPr lang="en-US" i="1" dirty="0"/>
                  <a:t> </a:t>
                </a:r>
                <a:r>
                  <a:rPr lang="en-US" dirty="0"/>
                  <a:t>in terms of the </a:t>
                </a:r>
                <a14:m>
                  <m:oMath xmlns:m="http://schemas.openxmlformats.org/officeDocument/2006/math">
                    <m:sSub>
                      <m:sSubPr>
                        <m:ctrlPr>
                          <a:rPr lang="en-US" i="1">
                            <a:latin typeface="Cambria Math" panose="02040503050406030204" pitchFamily="18" charset="0"/>
                          </a:rPr>
                        </m:ctrlPr>
                      </m:sSubPr>
                      <m:e>
                        <m:r>
                          <a:rPr lang="en-US" i="1">
                            <a:latin typeface="Cambria Math"/>
                          </a:rPr>
                          <m:t>𝑙</m:t>
                        </m:r>
                      </m:e>
                      <m:sub>
                        <m:r>
                          <a:rPr lang="en-US" i="1">
                            <a:latin typeface="Cambria Math"/>
                          </a:rPr>
                          <m:t>𝑖</m:t>
                        </m:r>
                      </m:sub>
                    </m:sSub>
                  </m:oMath>
                </a14:m>
                <a:r>
                  <a:rPr lang="en-US" sz="2000" b="1" i="1" dirty="0"/>
                  <a:t> </a:t>
                </a:r>
                <a:r>
                  <a:rPr lang="en-US" dirty="0"/>
                  <a:t>and </a:t>
                </a:r>
                <a14:m>
                  <m:oMath xmlns:m="http://schemas.openxmlformats.org/officeDocument/2006/math">
                    <m:sSub>
                      <m:sSubPr>
                        <m:ctrlPr>
                          <a:rPr lang="en-US" i="1">
                            <a:latin typeface="Cambria Math" panose="02040503050406030204" pitchFamily="18" charset="0"/>
                          </a:rPr>
                        </m:ctrlPr>
                      </m:sSubPr>
                      <m:e>
                        <m:r>
                          <a:rPr lang="en-US" i="1">
                            <a:latin typeface="Cambria Math"/>
                          </a:rPr>
                          <m:t>𝑟</m:t>
                        </m:r>
                      </m:e>
                      <m:sub>
                        <m:r>
                          <a:rPr lang="en-US" i="1">
                            <a:latin typeface="Cambria Math"/>
                          </a:rPr>
                          <m:t>𝑖</m:t>
                        </m:r>
                      </m:sub>
                    </m:sSub>
                  </m:oMath>
                </a14:m>
                <a:r>
                  <a:rPr lang="en-US" dirty="0"/>
                  <a:t>values?</a:t>
                </a:r>
              </a:p>
              <a:p>
                <a:pPr lvl="3"/>
                <a:endParaRPr lang="en-US" b="1" i="1" dirty="0"/>
              </a:p>
              <a:p>
                <a:pPr lvl="3"/>
                <a:r>
                  <a:rPr lang="en-US" dirty="0"/>
                  <a:t>c. Now reformulate the expression to show that in order to affect </a:t>
                </a:r>
                <a14:m>
                  <m:oMath xmlns:m="http://schemas.openxmlformats.org/officeDocument/2006/math">
                    <m:sSub>
                      <m:sSubPr>
                        <m:ctrlPr>
                          <a:rPr lang="en-US" i="1">
                            <a:latin typeface="Cambria Math" panose="02040503050406030204" pitchFamily="18" charset="0"/>
                          </a:rPr>
                        </m:ctrlPr>
                      </m:sSubPr>
                      <m:e>
                        <m:r>
                          <a:rPr lang="en-US" i="1">
                            <a:latin typeface="Cambria Math"/>
                          </a:rPr>
                          <m:t>𝑛</m:t>
                        </m:r>
                      </m:e>
                      <m:sub>
                        <m:r>
                          <a:rPr lang="en-US" i="1">
                            <a:latin typeface="Cambria Math"/>
                          </a:rPr>
                          <m:t>1</m:t>
                        </m:r>
                      </m:sub>
                    </m:sSub>
                    <m:r>
                      <a:rPr lang="en-US" i="1">
                        <a:latin typeface="Cambria Math"/>
                      </a:rPr>
                      <m:t> ,</m:t>
                    </m:r>
                    <m:sSub>
                      <m:sSubPr>
                        <m:ctrlPr>
                          <a:rPr lang="en-US" i="1">
                            <a:latin typeface="Cambria Math" panose="02040503050406030204" pitchFamily="18" charset="0"/>
                          </a:rPr>
                        </m:ctrlPr>
                      </m:sSubPr>
                      <m:e>
                        <m:r>
                          <a:rPr lang="en-US" i="1">
                            <a:latin typeface="Cambria Math"/>
                          </a:rPr>
                          <m:t>𝑛</m:t>
                        </m:r>
                      </m:e>
                      <m:sub>
                        <m:r>
                          <a:rPr lang="en-US" i="1">
                            <a:latin typeface="Cambria Math"/>
                          </a:rPr>
                          <m:t>𝑗</m:t>
                        </m:r>
                      </m:sub>
                    </m:sSub>
                  </m:oMath>
                </a14:m>
                <a:r>
                  <a:rPr lang="en-US" dirty="0"/>
                  <a:t>must not exceed a certain bound derived from the </a:t>
                </a:r>
                <a14:m>
                  <m:oMath xmlns:m="http://schemas.openxmlformats.org/officeDocument/2006/math">
                    <m:sSub>
                      <m:sSubPr>
                        <m:ctrlPr>
                          <a:rPr lang="en-US" i="1">
                            <a:latin typeface="Cambria Math" panose="02040503050406030204" pitchFamily="18" charset="0"/>
                          </a:rPr>
                        </m:ctrlPr>
                      </m:sSubPr>
                      <m:e>
                        <m:r>
                          <a:rPr lang="en-US" i="1">
                            <a:latin typeface="Cambria Math"/>
                          </a:rPr>
                          <m:t>𝑙</m:t>
                        </m:r>
                      </m:e>
                      <m:sub>
                        <m:r>
                          <a:rPr lang="en-US" i="1">
                            <a:latin typeface="Cambria Math"/>
                          </a:rPr>
                          <m:t>𝑖</m:t>
                        </m:r>
                      </m:sub>
                    </m:sSub>
                  </m:oMath>
                </a14:m>
                <a:r>
                  <a:rPr lang="en-US" sz="2000" b="1" i="1" dirty="0"/>
                  <a:t> </a:t>
                </a:r>
                <a:r>
                  <a:rPr lang="en-US" dirty="0"/>
                  <a:t>values?</a:t>
                </a:r>
              </a:p>
              <a:p>
                <a:pPr lvl="3"/>
                <a:endParaRPr lang="en-US" dirty="0"/>
              </a:p>
              <a:p>
                <a:pPr lvl="3"/>
                <a:r>
                  <a:rPr lang="en-US" b="1" dirty="0"/>
                  <a:t>d. </a:t>
                </a:r>
                <a:r>
                  <a:rPr lang="en-US" dirty="0"/>
                  <a:t>Repeat the process for the case where </a:t>
                </a:r>
                <a14:m>
                  <m:oMath xmlns:m="http://schemas.openxmlformats.org/officeDocument/2006/math">
                    <m:sSub>
                      <m:sSubPr>
                        <m:ctrlPr>
                          <a:rPr lang="en-US" i="1">
                            <a:latin typeface="Cambria Math" panose="02040503050406030204" pitchFamily="18" charset="0"/>
                          </a:rPr>
                        </m:ctrlPr>
                      </m:sSubPr>
                      <m:e>
                        <m:r>
                          <a:rPr lang="en-US" i="1">
                            <a:latin typeface="Cambria Math"/>
                          </a:rPr>
                          <m:t>𝑛</m:t>
                        </m:r>
                      </m:e>
                      <m:sub>
                        <m:r>
                          <a:rPr lang="en-US" i="1">
                            <a:latin typeface="Cambria Math"/>
                          </a:rPr>
                          <m:t>𝑗</m:t>
                        </m:r>
                      </m:sub>
                    </m:sSub>
                  </m:oMath>
                </a14:m>
                <a:r>
                  <a:rPr lang="en-US" i="1" dirty="0"/>
                  <a:t> </a:t>
                </a:r>
                <a:r>
                  <a:rPr lang="en-US" dirty="0"/>
                  <a:t>is a </a:t>
                </a:r>
                <a:r>
                  <a:rPr lang="en-US" dirty="0" err="1"/>
                  <a:t>rnin</a:t>
                </a:r>
                <a:r>
                  <a:rPr lang="en-US" dirty="0"/>
                  <a:t>-node.</a:t>
                </a:r>
              </a:p>
            </p:txBody>
          </p:sp>
        </mc:Choice>
        <mc:Fallback xmlns="">
          <p:sp>
            <p:nvSpPr>
              <p:cNvPr id="7" name="Rectangle 6"/>
              <p:cNvSpPr>
                <a:spLocks noRot="1" noChangeAspect="1" noMove="1" noResize="1" noEditPoints="1" noAdjustHandles="1" noChangeArrowheads="1" noChangeShapeType="1" noTextEdit="1"/>
              </p:cNvSpPr>
              <p:nvPr/>
            </p:nvSpPr>
            <p:spPr>
              <a:xfrm>
                <a:off x="1528762" y="3687157"/>
                <a:ext cx="8686800" cy="2669192"/>
              </a:xfrm>
              <a:prstGeom prst="rect">
                <a:avLst/>
              </a:prstGeom>
              <a:blipFill>
                <a:blip r:embed="rId5"/>
                <a:stretch>
                  <a:fillRect t="-1370" r="-982" b="-2055"/>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14330559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83</a:t>
            </a:fld>
            <a:endParaRPr lang="en-IN" dirty="0"/>
          </a:p>
        </p:txBody>
      </p:sp>
      <p:pic>
        <p:nvPicPr>
          <p:cNvPr id="5" name="Picture 4"/>
          <p:cNvPicPr>
            <a:picLocks noChangeAspect="1"/>
          </p:cNvPicPr>
          <p:nvPr/>
        </p:nvPicPr>
        <p:blipFill>
          <a:blip r:embed="rId3"/>
          <a:stretch>
            <a:fillRect/>
          </a:stretch>
        </p:blipFill>
        <p:spPr>
          <a:xfrm>
            <a:off x="207035" y="1207697"/>
            <a:ext cx="910357" cy="791174"/>
          </a:xfrm>
          <a:prstGeom prst="rect">
            <a:avLst/>
          </a:prstGeom>
        </p:spPr>
      </p:pic>
      <p:sp>
        <p:nvSpPr>
          <p:cNvPr id="8" name="Rectangle 7"/>
          <p:cNvSpPr/>
          <p:nvPr/>
        </p:nvSpPr>
        <p:spPr>
          <a:xfrm>
            <a:off x="1117392" y="1398706"/>
            <a:ext cx="8991600" cy="1200329"/>
          </a:xfrm>
          <a:prstGeom prst="rect">
            <a:avLst/>
          </a:prstGeom>
        </p:spPr>
        <p:txBody>
          <a:bodyPr wrap="square">
            <a:spAutoFit/>
          </a:bodyPr>
          <a:lstStyle/>
          <a:p>
            <a:pPr marL="742950" lvl="1" indent="-285750" algn="just">
              <a:buFont typeface="Wingdings" panose="05000000000000000000" pitchFamily="2" charset="2"/>
              <a:buChar char="v"/>
            </a:pPr>
            <a:r>
              <a:rPr lang="en-US" dirty="0"/>
              <a:t>Prove the following assertion: for every game tree, the utility obtained by MAX using</a:t>
            </a:r>
          </a:p>
          <a:p>
            <a:pPr algn="just"/>
            <a:r>
              <a:rPr lang="en-US" dirty="0" smtClean="0"/>
              <a:t>	minimax </a:t>
            </a:r>
            <a:r>
              <a:rPr lang="en-US" dirty="0"/>
              <a:t>decisions against a suboptimal MIN will be never be lower than the utility </a:t>
            </a:r>
            <a:r>
              <a:rPr lang="en-US" dirty="0" smtClean="0"/>
              <a:t>	obtained playing </a:t>
            </a:r>
            <a:r>
              <a:rPr lang="en-US" dirty="0"/>
              <a:t>against an optimal MIN. Can you come up with a game tree in </a:t>
            </a:r>
            <a:r>
              <a:rPr lang="en-US" dirty="0" smtClean="0"/>
              <a:t>	which </a:t>
            </a:r>
            <a:r>
              <a:rPr lang="en-US" dirty="0"/>
              <a:t>MAX can </a:t>
            </a:r>
            <a:r>
              <a:rPr lang="en-US" dirty="0" smtClean="0"/>
              <a:t>do still </a:t>
            </a:r>
            <a:r>
              <a:rPr lang="en-US" dirty="0"/>
              <a:t>better using a </a:t>
            </a:r>
            <a:r>
              <a:rPr lang="en-US" i="1" dirty="0"/>
              <a:t>suboptimal </a:t>
            </a:r>
            <a:r>
              <a:rPr lang="en-US" dirty="0"/>
              <a:t>strategy against a suboptimal MIN?</a:t>
            </a:r>
            <a:endParaRPr lang="en-US" dirty="0" smtClean="0"/>
          </a:p>
        </p:txBody>
      </p:sp>
    </p:spTree>
    <p:custDataLst>
      <p:tags r:id="rId1"/>
    </p:custDataLst>
    <p:extLst>
      <p:ext uri="{BB962C8B-B14F-4D97-AF65-F5344CB8AC3E}">
        <p14:creationId xmlns:p14="http://schemas.microsoft.com/office/powerpoint/2010/main" val="40889166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84</a:t>
            </a:fld>
            <a:endParaRPr lang="en-IN" dirty="0"/>
          </a:p>
        </p:txBody>
      </p:sp>
      <p:pic>
        <p:nvPicPr>
          <p:cNvPr id="5" name="Picture 4"/>
          <p:cNvPicPr>
            <a:picLocks noChangeAspect="1"/>
          </p:cNvPicPr>
          <p:nvPr/>
        </p:nvPicPr>
        <p:blipFill>
          <a:blip r:embed="rId3"/>
          <a:stretch>
            <a:fillRect/>
          </a:stretch>
        </p:blipFill>
        <p:spPr>
          <a:xfrm>
            <a:off x="207035" y="1207697"/>
            <a:ext cx="910357" cy="791174"/>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1485900" y="1314450"/>
                <a:ext cx="9658350" cy="3970318"/>
              </a:xfrm>
              <a:prstGeom prst="rect">
                <a:avLst/>
              </a:prstGeom>
            </p:spPr>
            <p:txBody>
              <a:bodyPr wrap="square">
                <a:spAutoFit/>
              </a:bodyPr>
              <a:lstStyle/>
              <a:p>
                <a:pPr marL="285750" indent="-285750">
                  <a:buFont typeface="Wingdings" panose="05000000000000000000" pitchFamily="2" charset="2"/>
                  <a:buChar char="v"/>
                </a:pPr>
                <a:r>
                  <a:rPr lang="en-US" dirty="0" smtClean="0"/>
                  <a:t>This problem exercises the basic concepts of gamble </a:t>
                </a:r>
                <a:r>
                  <a:rPr lang="en-US" dirty="0"/>
                  <a:t>playing, using tic-tac-toe (</a:t>
                </a:r>
                <a:r>
                  <a:rPr lang="en-US" dirty="0" err="1" smtClean="0"/>
                  <a:t>noughts</a:t>
                </a:r>
                <a:r>
                  <a:rPr lang="en-US" dirty="0"/>
                  <a:t> </a:t>
                </a:r>
                <a:r>
                  <a:rPr lang="en-US" dirty="0" smtClean="0"/>
                  <a:t>and </a:t>
                </a:r>
                <a:r>
                  <a:rPr lang="en-US" dirty="0"/>
                  <a:t>crosses) as an example. We define </a:t>
                </a:r>
                <a:r>
                  <a:rPr lang="en-US" i="1" dirty="0"/>
                  <a:t>X, </a:t>
                </a:r>
                <a:r>
                  <a:rPr lang="en-US" dirty="0"/>
                  <a:t>as the number of rows, columns, or </a:t>
                </a:r>
                <a:r>
                  <a:rPr lang="en-US" dirty="0" smtClean="0"/>
                  <a:t>diagonals with </a:t>
                </a:r>
                <a:r>
                  <a:rPr lang="en-US" dirty="0"/>
                  <a:t>exactly n X's and no 0's. Similarly, </a:t>
                </a:r>
                <a:r>
                  <a:rPr lang="en-US" i="1" dirty="0"/>
                  <a:t>0, </a:t>
                </a:r>
                <a:r>
                  <a:rPr lang="en-US" dirty="0"/>
                  <a:t>is the number of rows, columns, or </a:t>
                </a:r>
                <a:r>
                  <a:rPr lang="en-US" dirty="0" smtClean="0"/>
                  <a:t>diagonals with </a:t>
                </a:r>
                <a:r>
                  <a:rPr lang="en-US" dirty="0"/>
                  <a:t>just n 0's. The utility function assigns +1 to any position with </a:t>
                </a:r>
                <a:r>
                  <a:rPr lang="en-US" b="1" i="1" dirty="0" err="1"/>
                  <a:t>Xg</a:t>
                </a:r>
                <a:r>
                  <a:rPr lang="en-US" b="1" i="1" dirty="0"/>
                  <a:t> </a:t>
                </a:r>
                <a:r>
                  <a:rPr lang="en-US" dirty="0"/>
                  <a:t>= 1 and -1 to </a:t>
                </a:r>
                <a:r>
                  <a:rPr lang="en-US" dirty="0" smtClean="0"/>
                  <a:t>any position </a:t>
                </a:r>
                <a:r>
                  <a:rPr lang="en-US" dirty="0"/>
                  <a:t>with </a:t>
                </a:r>
                <a:r>
                  <a:rPr lang="en-US" i="1" dirty="0"/>
                  <a:t>O3 </a:t>
                </a:r>
                <a:r>
                  <a:rPr lang="en-US" dirty="0"/>
                  <a:t>= 1. All other terminal positions have utility 0. For nonterminal </a:t>
                </a:r>
                <a:r>
                  <a:rPr lang="en-US" dirty="0" smtClean="0"/>
                  <a:t>positions, we </a:t>
                </a:r>
                <a:r>
                  <a:rPr lang="en-US" dirty="0"/>
                  <a:t>use a linear evaluation function </a:t>
                </a:r>
                <a:r>
                  <a:rPr lang="en-US" dirty="0" smtClean="0"/>
                  <a:t>defined as </a:t>
                </a:r>
                <a14:m>
                  <m:oMath xmlns:m="http://schemas.openxmlformats.org/officeDocument/2006/math">
                    <m:r>
                      <a:rPr lang="en-US" b="0" i="1" smtClean="0">
                        <a:latin typeface="Cambria Math"/>
                      </a:rPr>
                      <m:t>𝐸𝑣𝑎𝑙</m:t>
                    </m:r>
                    <m:d>
                      <m:dPr>
                        <m:ctrlPr>
                          <a:rPr lang="en-US" b="0" i="1" smtClean="0">
                            <a:latin typeface="Cambria Math" panose="02040503050406030204" pitchFamily="18" charset="0"/>
                          </a:rPr>
                        </m:ctrlPr>
                      </m:dPr>
                      <m:e>
                        <m:r>
                          <a:rPr lang="en-US" b="0" i="1" smtClean="0">
                            <a:latin typeface="Cambria Math"/>
                          </a:rPr>
                          <m:t>𝑠</m:t>
                        </m:r>
                      </m:e>
                    </m:d>
                    <m:r>
                      <a:rPr lang="en-US" b="0" i="1" smtClean="0">
                        <a:latin typeface="Cambria Math"/>
                      </a:rPr>
                      <m:t>=3</m:t>
                    </m:r>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2</m:t>
                        </m:r>
                      </m:sub>
                    </m:sSub>
                  </m:oMath>
                </a14:m>
                <a:r>
                  <a:rPr lang="en-US" dirty="0" smtClean="0"/>
                  <a:t>(s)+</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𝑋</m:t>
                        </m:r>
                      </m:e>
                      <m:sub>
                        <m:r>
                          <a:rPr lang="en-US" b="0" i="1" smtClean="0">
                            <a:latin typeface="Cambria Math"/>
                          </a:rPr>
                          <m:t>1</m:t>
                        </m:r>
                      </m:sub>
                    </m:sSub>
                  </m:oMath>
                </a14:m>
                <a:r>
                  <a:rPr lang="en-US" dirty="0" smtClean="0"/>
                  <a:t>(s)-(3</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𝑂</m:t>
                        </m:r>
                      </m:e>
                      <m:sub>
                        <m:r>
                          <a:rPr lang="en-US" b="0" i="1" smtClean="0">
                            <a:latin typeface="Cambria Math"/>
                          </a:rPr>
                          <m:t>2</m:t>
                        </m:r>
                      </m:sub>
                    </m:sSub>
                    <m:d>
                      <m:dPr>
                        <m:ctrlPr>
                          <a:rPr lang="en-US" b="0" i="1" smtClean="0">
                            <a:latin typeface="Cambria Math" panose="02040503050406030204" pitchFamily="18" charset="0"/>
                          </a:rPr>
                        </m:ctrlPr>
                      </m:dPr>
                      <m:e>
                        <m:r>
                          <a:rPr lang="en-US" b="0" i="1" smtClean="0">
                            <a:latin typeface="Cambria Math"/>
                          </a:rPr>
                          <m:t>𝑠</m:t>
                        </m:r>
                      </m:e>
                    </m:d>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1</m:t>
                        </m:r>
                      </m:sub>
                    </m:sSub>
                    <m:r>
                      <a:rPr lang="en-US" b="0" i="1" smtClean="0">
                        <a:latin typeface="Cambria Math"/>
                      </a:rPr>
                      <m:t>(</m:t>
                    </m:r>
                    <m:r>
                      <a:rPr lang="en-US" b="0" i="1" smtClean="0">
                        <a:latin typeface="Cambria Math"/>
                      </a:rPr>
                      <m:t>𝑠</m:t>
                    </m:r>
                    <m:r>
                      <a:rPr lang="en-US" b="0" i="1" smtClean="0">
                        <a:latin typeface="Cambria Math"/>
                      </a:rPr>
                      <m:t>)</m:t>
                    </m:r>
                  </m:oMath>
                </a14:m>
                <a:r>
                  <a:rPr lang="en-US" dirty="0" smtClean="0"/>
                  <a:t>) </a:t>
                </a:r>
              </a:p>
              <a:p>
                <a:pPr marL="342900" indent="-342900">
                  <a:buFont typeface="+mj-lt"/>
                  <a:buAutoNum type="alphaLcPeriod"/>
                </a:pPr>
                <a:r>
                  <a:rPr lang="en-US" dirty="0" smtClean="0"/>
                  <a:t>Approximately </a:t>
                </a:r>
                <a:r>
                  <a:rPr lang="en-US" dirty="0"/>
                  <a:t>how many possible games of tic-tac-toe are there?</a:t>
                </a:r>
              </a:p>
              <a:p>
                <a:pPr marL="342900" indent="-342900">
                  <a:buFont typeface="+mj-lt"/>
                  <a:buAutoNum type="alphaLcPeriod"/>
                </a:pPr>
                <a:r>
                  <a:rPr lang="en-US" dirty="0" smtClean="0"/>
                  <a:t>Show </a:t>
                </a:r>
                <a:r>
                  <a:rPr lang="en-US" dirty="0"/>
                  <a:t>the whole game tree starting from an empty board down to depth 2 (i.e., one </a:t>
                </a:r>
                <a:r>
                  <a:rPr lang="en-US" dirty="0" smtClean="0"/>
                  <a:t>X and </a:t>
                </a:r>
                <a:r>
                  <a:rPr lang="en-US" dirty="0"/>
                  <a:t>one </a:t>
                </a:r>
                <a:r>
                  <a:rPr lang="en-US" i="1" dirty="0"/>
                  <a:t>0 </a:t>
                </a:r>
                <a:r>
                  <a:rPr lang="en-US" dirty="0"/>
                  <a:t>on the board), taking symmetry into account.</a:t>
                </a:r>
              </a:p>
              <a:p>
                <a:pPr marL="342900" indent="-342900">
                  <a:buFont typeface="+mj-lt"/>
                  <a:buAutoNum type="alphaLcPeriod"/>
                </a:pPr>
                <a:r>
                  <a:rPr lang="en-US" dirty="0" smtClean="0"/>
                  <a:t>Mark </a:t>
                </a:r>
                <a:r>
                  <a:rPr lang="en-US" dirty="0"/>
                  <a:t>on your tree the evaluations of all the positions at depth 2.</a:t>
                </a:r>
              </a:p>
              <a:p>
                <a:pPr marL="342900" indent="-342900">
                  <a:buFont typeface="+mj-lt"/>
                  <a:buAutoNum type="alphaLcPeriod"/>
                </a:pPr>
                <a:r>
                  <a:rPr lang="en-US" dirty="0" smtClean="0"/>
                  <a:t>Using </a:t>
                </a:r>
                <a:r>
                  <a:rPr lang="en-US" dirty="0"/>
                  <a:t>the minimax algorithm, mark on your tree the backed-up values for the </a:t>
                </a:r>
                <a:r>
                  <a:rPr lang="en-US" dirty="0" smtClean="0"/>
                  <a:t>positions at </a:t>
                </a:r>
                <a:r>
                  <a:rPr lang="en-US" dirty="0"/>
                  <a:t>depths 1 and 0, and use those values to choose the best starting move.</a:t>
                </a:r>
              </a:p>
              <a:p>
                <a:pPr marL="342900" indent="-342900">
                  <a:buFont typeface="+mj-lt"/>
                  <a:buAutoNum type="alphaLcPeriod"/>
                </a:pPr>
                <a:r>
                  <a:rPr lang="en-US" dirty="0" smtClean="0"/>
                  <a:t>Circle </a:t>
                </a:r>
                <a:r>
                  <a:rPr lang="en-US" dirty="0"/>
                  <a:t>the nodes at depth 2 that would </a:t>
                </a:r>
                <a:r>
                  <a:rPr lang="en-US" i="1" dirty="0"/>
                  <a:t>not </a:t>
                </a:r>
                <a:r>
                  <a:rPr lang="en-US" dirty="0"/>
                  <a:t>be evaluated if alpha-beta pruning </a:t>
                </a:r>
                <a:r>
                  <a:rPr lang="en-US" dirty="0" smtClean="0"/>
                  <a:t>were applied</a:t>
                </a:r>
                <a:r>
                  <a:rPr lang="en-US" dirty="0"/>
                  <a:t>, assuming the nodes are generated </a:t>
                </a:r>
                <a:r>
                  <a:rPr lang="en-US" i="1" dirty="0"/>
                  <a:t>in the optimal order for </a:t>
                </a:r>
                <a:r>
                  <a:rPr lang="en-US" i="1" dirty="0" smtClean="0"/>
                  <a:t>alpha-beta pruning</a:t>
                </a:r>
                <a:r>
                  <a:rPr lang="en-US" i="1" dirty="0"/>
                  <a:t>.</a:t>
                </a:r>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485900" y="1314450"/>
                <a:ext cx="9658350" cy="3970318"/>
              </a:xfrm>
              <a:prstGeom prst="rect">
                <a:avLst/>
              </a:prstGeom>
              <a:blipFill>
                <a:blip r:embed="rId4"/>
                <a:stretch>
                  <a:fillRect l="-568" t="-922" b="-1536"/>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377003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Game Playing</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326419" y="3134930"/>
            <a:ext cx="11697082" cy="923330"/>
          </a:xfrm>
          <a:prstGeom prst="rect">
            <a:avLst/>
          </a:prstGeom>
        </p:spPr>
        <p:txBody>
          <a:bodyPr wrap="square">
            <a:spAutoFit/>
          </a:bodyPr>
          <a:lstStyle/>
          <a:p>
            <a:pPr marL="12700" algn="ctr" fontAlgn="auto">
              <a:spcBef>
                <a:spcPts val="0"/>
              </a:spcBef>
              <a:spcAft>
                <a:spcPts val="0"/>
              </a:spcAft>
              <a:defRPr/>
            </a:pPr>
            <a:r>
              <a:rPr lang="en-US" sz="5400" b="1" spc="-20" dirty="0" smtClean="0">
                <a:latin typeface="Helvetica" panose="020B0604020202020204" pitchFamily="2" charset="0"/>
                <a:cs typeface="Arial" panose="020B0604020202020204" pitchFamily="34" charset="0"/>
              </a:rPr>
              <a:t>History </a:t>
            </a:r>
            <a:r>
              <a:rPr lang="en-US" sz="5400" spc="-20" dirty="0" smtClean="0">
                <a:latin typeface="Helvetica" panose="020B0604020202020204" pitchFamily="2" charset="0"/>
                <a:cs typeface="Arial" panose="020B0604020202020204" pitchFamily="34" charset="0"/>
              </a:rPr>
              <a:t>and</a:t>
            </a:r>
            <a:r>
              <a:rPr lang="en-US" sz="5400" b="1" spc="-20" dirty="0" smtClean="0">
                <a:latin typeface="Helvetica" panose="020B0604020202020204" pitchFamily="2" charset="0"/>
                <a:cs typeface="Arial" panose="020B0604020202020204" pitchFamily="34" charset="0"/>
              </a:rPr>
              <a:t> Overview</a:t>
            </a:r>
            <a:endParaRPr lang="en-US" sz="5400" b="1" spc="-25" dirty="0">
              <a:latin typeface="Helvetica" panose="020B0604020202020204" pitchFamily="2" charset="0"/>
              <a:cs typeface="Arial" panose="020B0604020202020204" pitchFamily="34" charset="0"/>
            </a:endParaRPr>
          </a:p>
        </p:txBody>
      </p:sp>
    </p:spTree>
    <p:custDataLst>
      <p:tags r:id="rId1"/>
    </p:custDataLst>
    <p:extLst>
      <p:ext uri="{BB962C8B-B14F-4D97-AF65-F5344CB8AC3E}">
        <p14:creationId xmlns:p14="http://schemas.microsoft.com/office/powerpoint/2010/main" val="10895429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8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4690</TotalTime>
  <Words>4254</Words>
  <Application>Microsoft Office PowerPoint</Application>
  <PresentationFormat>Widescreen</PresentationFormat>
  <Paragraphs>939</Paragraphs>
  <Slides>84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84</vt:i4>
      </vt:variant>
    </vt:vector>
  </HeadingPairs>
  <TitlesOfParts>
    <vt:vector size="96" baseType="lpstr">
      <vt:lpstr>Algerian</vt:lpstr>
      <vt:lpstr>Arial</vt:lpstr>
      <vt:lpstr>Calibri</vt:lpstr>
      <vt:lpstr>Calibri Light</vt:lpstr>
      <vt:lpstr>Cambria</vt:lpstr>
      <vt:lpstr>Cambria Math</vt:lpstr>
      <vt:lpstr>Courier New</vt:lpstr>
      <vt:lpstr>Helvetica</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iNurture</dc:creator>
  <cp:lastModifiedBy>Rakesh</cp:lastModifiedBy>
  <cp:revision>121</cp:revision>
  <dcterms:created xsi:type="dcterms:W3CDTF">2018-01-29T06:10:27Z</dcterms:created>
  <dcterms:modified xsi:type="dcterms:W3CDTF">2020-05-01T10:32:16Z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26A780FF-E386-44F5-9E06-FDCD04228AD2</vt:lpwstr>
  </property>
  <property fmtid="{D5CDD505-2E9C-101B-9397-08002B2CF9AE}" pid="3" name="ArticulatePath">
    <vt:lpwstr>Unit 2.1</vt:lpwstr>
  </property>
</Properties>
</file>