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4"/>
  </p:notes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 id="334" r:id="rId75"/>
    <p:sldId id="335" r:id="rId76"/>
    <p:sldId id="336" r:id="rId77"/>
    <p:sldId id="337" r:id="rId78"/>
    <p:sldId id="338" r:id="rId79"/>
    <p:sldId id="339" r:id="rId80"/>
    <p:sldId id="340" r:id="rId81"/>
    <p:sldId id="341" r:id="rId82"/>
    <p:sldId id="342" r:id="rId83"/>
    <p:sldId id="343" r:id="rId84"/>
    <p:sldId id="344" r:id="rId85"/>
    <p:sldId id="345" r:id="rId86"/>
    <p:sldId id="346" r:id="rId87"/>
    <p:sldId id="347" r:id="rId88"/>
    <p:sldId id="348" r:id="rId89"/>
    <p:sldId id="349" r:id="rId90"/>
    <p:sldId id="350" r:id="rId91"/>
    <p:sldId id="351" r:id="rId92"/>
    <p:sldId id="352" r:id="rId93"/>
    <p:sldId id="353" r:id="rId94"/>
    <p:sldId id="354" r:id="rId95"/>
    <p:sldId id="355" r:id="rId96"/>
    <p:sldId id="356" r:id="rId97"/>
    <p:sldId id="357" r:id="rId98"/>
    <p:sldId id="358" r:id="rId99"/>
    <p:sldId id="359" r:id="rId100"/>
    <p:sldId id="360" r:id="rId101"/>
    <p:sldId id="361" r:id="rId102"/>
    <p:sldId id="362" r:id="rId103"/>
    <p:sldId id="363" r:id="rId104"/>
    <p:sldId id="364" r:id="rId105"/>
    <p:sldId id="370" r:id="rId106"/>
    <p:sldId id="371" r:id="rId107"/>
    <p:sldId id="372" r:id="rId108"/>
    <p:sldId id="373" r:id="rId109"/>
    <p:sldId id="374" r:id="rId110"/>
    <p:sldId id="375" r:id="rId111"/>
    <p:sldId id="376" r:id="rId112"/>
    <p:sldId id="377" r:id="rId113"/>
    <p:sldId id="378" r:id="rId114"/>
    <p:sldId id="379" r:id="rId115"/>
    <p:sldId id="380" r:id="rId116"/>
    <p:sldId id="381" r:id="rId117"/>
    <p:sldId id="382" r:id="rId118"/>
    <p:sldId id="383" r:id="rId119"/>
    <p:sldId id="384" r:id="rId120"/>
    <p:sldId id="385" r:id="rId121"/>
    <p:sldId id="386" r:id="rId122"/>
    <p:sldId id="387" r:id="rId123"/>
    <p:sldId id="388" r:id="rId124"/>
    <p:sldId id="389" r:id="rId125"/>
    <p:sldId id="365" r:id="rId126"/>
    <p:sldId id="366" r:id="rId127"/>
    <p:sldId id="367" r:id="rId128"/>
    <p:sldId id="369" r:id="rId129"/>
    <p:sldId id="390" r:id="rId130"/>
    <p:sldId id="395" r:id="rId131"/>
    <p:sldId id="396" r:id="rId132"/>
    <p:sldId id="391" r:id="rId133"/>
  </p:sldIdLst>
  <p:sldSz cx="12192000" cy="6858000"/>
  <p:notesSz cx="6858000" cy="9144000"/>
  <p:custDataLst>
    <p:tags r:id="rId1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652" autoAdjust="0"/>
  </p:normalViewPr>
  <p:slideViewPr>
    <p:cSldViewPr snapToGrid="0">
      <p:cViewPr varScale="1">
        <p:scale>
          <a:sx n="68" d="100"/>
          <a:sy n="68" d="100"/>
        </p:scale>
        <p:origin x="81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13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C9476A-275A-4D38-B857-788AAEAC94C0}" type="datetimeFigureOut">
              <a:rPr lang="en-IN" smtClean="0"/>
              <a:t>01-05-2020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6AB637-DE7B-412A-905E-BF65587B459D}" type="slidenum">
              <a:rPr lang="en-IN" smtClean="0"/>
              <a:t>‹#›</a:t>
            </a:fld>
            <a:endParaRPr lang="en-IN"/>
          </a:p>
        </p:txBody>
      </p:sp>
    </p:spTree>
    <p:extLst>
      <p:ext uri="{BB962C8B-B14F-4D97-AF65-F5344CB8AC3E}">
        <p14:creationId xmlns:p14="http://schemas.microsoft.com/office/powerpoint/2010/main" val="149059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C9CB9E7-7084-435E-BDE9-2F1BA4EC8939}" type="datetime1">
              <a:rPr lang="en-IN" smtClean="0"/>
              <a:t>01-05-2020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1642501" y="6356350"/>
            <a:ext cx="393879" cy="365125"/>
          </a:xfrm>
        </p:spPr>
        <p:txBody>
          <a:bodyPr/>
          <a:lstStyle>
            <a:lvl1pPr>
              <a:defRPr>
                <a:solidFill>
                  <a:srgbClr val="C00000"/>
                </a:solidFill>
              </a:defRPr>
            </a:lvl1p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370718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91BF4B1-77B2-4C3D-8667-4FBDE4D409DB}" type="datetime1">
              <a:rPr lang="en-IN" smtClean="0"/>
              <a:t>01-05-2020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369875-3547-471E-A8DD-BB6BF69B36A1}" type="slidenum">
              <a:rPr lang="en-IN" smtClean="0"/>
              <a:t>‹#›</a:t>
            </a:fld>
            <a:endParaRPr lang="en-IN"/>
          </a:p>
        </p:txBody>
      </p:sp>
    </p:spTree>
    <p:extLst>
      <p:ext uri="{BB962C8B-B14F-4D97-AF65-F5344CB8AC3E}">
        <p14:creationId xmlns:p14="http://schemas.microsoft.com/office/powerpoint/2010/main" val="380156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3079E1-B1B2-41D8-96F7-A302CFB8AC0C}" type="datetime1">
              <a:rPr lang="en-IN" smtClean="0"/>
              <a:t>01-05-2020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369875-3547-471E-A8DD-BB6BF69B36A1}" type="slidenum">
              <a:rPr lang="en-IN" smtClean="0"/>
              <a:t>‹#›</a:t>
            </a:fld>
            <a:endParaRPr lang="en-IN"/>
          </a:p>
        </p:txBody>
      </p:sp>
    </p:spTree>
    <p:extLst>
      <p:ext uri="{BB962C8B-B14F-4D97-AF65-F5344CB8AC3E}">
        <p14:creationId xmlns:p14="http://schemas.microsoft.com/office/powerpoint/2010/main" val="2739804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1F2BE05-C1D5-4A00-BD80-E6A2A264892A}" type="datetime1">
              <a:rPr lang="en-IN" smtClean="0"/>
              <a:t>01-05-2020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1590986" y="6356349"/>
            <a:ext cx="432515" cy="365125"/>
          </a:xfrm>
        </p:spPr>
        <p:txBody>
          <a:bodyPr/>
          <a:lstStyle>
            <a:lvl1pPr>
              <a:defRPr>
                <a:solidFill>
                  <a:srgbClr val="C00000"/>
                </a:solidFill>
              </a:defRPr>
            </a:lvl1p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409143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E15888-409E-42A3-9E84-6EF39A2AB773}" type="datetime1">
              <a:rPr lang="en-IN" smtClean="0"/>
              <a:t>01-05-2020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369875-3547-471E-A8DD-BB6BF69B36A1}" type="slidenum">
              <a:rPr lang="en-IN" smtClean="0"/>
              <a:t>‹#›</a:t>
            </a:fld>
            <a:endParaRPr lang="en-IN"/>
          </a:p>
        </p:txBody>
      </p:sp>
    </p:spTree>
    <p:extLst>
      <p:ext uri="{BB962C8B-B14F-4D97-AF65-F5344CB8AC3E}">
        <p14:creationId xmlns:p14="http://schemas.microsoft.com/office/powerpoint/2010/main" val="124356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E3D9606-C195-4F00-AA63-E3EF00114823}" type="datetime1">
              <a:rPr lang="en-IN" smtClean="0"/>
              <a:t>01-05-2020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369875-3547-471E-A8DD-BB6BF69B36A1}" type="slidenum">
              <a:rPr lang="en-IN" smtClean="0"/>
              <a:t>‹#›</a:t>
            </a:fld>
            <a:endParaRPr lang="en-IN"/>
          </a:p>
        </p:txBody>
      </p:sp>
    </p:spTree>
    <p:extLst>
      <p:ext uri="{BB962C8B-B14F-4D97-AF65-F5344CB8AC3E}">
        <p14:creationId xmlns:p14="http://schemas.microsoft.com/office/powerpoint/2010/main" val="3130596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6DD4AA7-8689-4A50-8A8E-3AB8C74F7778}" type="datetime1">
              <a:rPr lang="en-IN" smtClean="0"/>
              <a:t>01-05-2020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369875-3547-471E-A8DD-BB6BF69B36A1}" type="slidenum">
              <a:rPr lang="en-IN" smtClean="0"/>
              <a:t>‹#›</a:t>
            </a:fld>
            <a:endParaRPr lang="en-IN"/>
          </a:p>
        </p:txBody>
      </p:sp>
    </p:spTree>
    <p:extLst>
      <p:ext uri="{BB962C8B-B14F-4D97-AF65-F5344CB8AC3E}">
        <p14:creationId xmlns:p14="http://schemas.microsoft.com/office/powerpoint/2010/main" val="1569577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602FED3-7D32-4390-9275-C53DAC947E66}" type="datetime1">
              <a:rPr lang="en-IN" smtClean="0"/>
              <a:t>01-05-2020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369875-3547-471E-A8DD-BB6BF69B36A1}" type="slidenum">
              <a:rPr lang="en-IN" smtClean="0"/>
              <a:t>‹#›</a:t>
            </a:fld>
            <a:endParaRPr lang="en-IN"/>
          </a:p>
        </p:txBody>
      </p:sp>
    </p:spTree>
    <p:extLst>
      <p:ext uri="{BB962C8B-B14F-4D97-AF65-F5344CB8AC3E}">
        <p14:creationId xmlns:p14="http://schemas.microsoft.com/office/powerpoint/2010/main" val="587622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127E66-7DAF-4E47-81F5-A440089C748E}" type="datetime1">
              <a:rPr lang="en-IN" smtClean="0"/>
              <a:t>01-05-2020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369875-3547-471E-A8DD-BB6BF69B36A1}" type="slidenum">
              <a:rPr lang="en-IN" smtClean="0"/>
              <a:t>‹#›</a:t>
            </a:fld>
            <a:endParaRPr lang="en-IN"/>
          </a:p>
        </p:txBody>
      </p:sp>
    </p:spTree>
    <p:extLst>
      <p:ext uri="{BB962C8B-B14F-4D97-AF65-F5344CB8AC3E}">
        <p14:creationId xmlns:p14="http://schemas.microsoft.com/office/powerpoint/2010/main" val="1904284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41EFEB-9ECA-43E0-AE09-915EDE23F0A9}" type="datetime1">
              <a:rPr lang="en-IN" smtClean="0"/>
              <a:t>01-05-2020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369875-3547-471E-A8DD-BB6BF69B36A1}" type="slidenum">
              <a:rPr lang="en-IN" smtClean="0"/>
              <a:t>‹#›</a:t>
            </a:fld>
            <a:endParaRPr lang="en-IN"/>
          </a:p>
        </p:txBody>
      </p:sp>
    </p:spTree>
    <p:extLst>
      <p:ext uri="{BB962C8B-B14F-4D97-AF65-F5344CB8AC3E}">
        <p14:creationId xmlns:p14="http://schemas.microsoft.com/office/powerpoint/2010/main" val="601188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99EFCBB-FF0F-45AA-824A-5DF2573BAFB8}" type="datetime1">
              <a:rPr lang="en-IN" smtClean="0"/>
              <a:t>01-05-2020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369875-3547-471E-A8DD-BB6BF69B36A1}" type="slidenum">
              <a:rPr lang="en-IN" smtClean="0"/>
              <a:t>‹#›</a:t>
            </a:fld>
            <a:endParaRPr lang="en-IN"/>
          </a:p>
        </p:txBody>
      </p:sp>
    </p:spTree>
    <p:extLst>
      <p:ext uri="{BB962C8B-B14F-4D97-AF65-F5344CB8AC3E}">
        <p14:creationId xmlns:p14="http://schemas.microsoft.com/office/powerpoint/2010/main" val="2645073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5EF50-5ECC-48BA-81DC-F08BF0523C74}" type="datetime1">
              <a:rPr lang="en-IN" smtClean="0"/>
              <a:t>01-05-2020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369875-3547-471E-A8DD-BB6BF69B36A1}" type="slidenum">
              <a:rPr lang="en-IN" smtClean="0"/>
              <a:t>‹#›</a:t>
            </a:fld>
            <a:endParaRPr lang="en-IN"/>
          </a:p>
        </p:txBody>
      </p:sp>
    </p:spTree>
    <p:extLst>
      <p:ext uri="{BB962C8B-B14F-4D97-AF65-F5344CB8AC3E}">
        <p14:creationId xmlns:p14="http://schemas.microsoft.com/office/powerpoint/2010/main" val="4103042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hyperlink" Target="https://en.wikipedia.org/wiki/Forward_chain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hyperlink" Target="https://www.youtube.com/watch?v=MHS-htjGgSY" TargetMode="External"/><Relationship Id="rId2" Type="http://schemas.openxmlformats.org/officeDocument/2006/relationships/hyperlink" Target="https://www.youtube.com/watch?v=Xhec39dVGDE" TargetMode="External"/><Relationship Id="rId1" Type="http://schemas.openxmlformats.org/officeDocument/2006/relationships/slideLayout" Target="../slideLayouts/slideLayout2.xml"/><Relationship Id="rId5" Type="http://schemas.openxmlformats.org/officeDocument/2006/relationships/hyperlink" Target="https://www.youtube.com/watch?v=xvDdrswAj8M" TargetMode="External"/><Relationship Id="rId4" Type="http://schemas.openxmlformats.org/officeDocument/2006/relationships/hyperlink" Target="https://www.youtube.com/watch?v=hwM7VfUjW6g" TargetMode="External"/></Relationships>
</file>

<file path=ppt/slides/_rels/slide131.xml.rels><?xml version="1.0" encoding="UTF-8" standalone="yes"?>
<Relationships xmlns="http://schemas.openxmlformats.org/package/2006/relationships"><Relationship Id="rId3" Type="http://schemas.openxmlformats.org/officeDocument/2006/relationships/hyperlink" Target="https://www.youtube.com/watch?v=73AUBVOW-sM" TargetMode="External"/><Relationship Id="rId2" Type="http://schemas.openxmlformats.org/officeDocument/2006/relationships/hyperlink" Target="https://www.youtube.com/watch?v=qV4htTfow-E" TargetMode="External"/><Relationship Id="rId1" Type="http://schemas.openxmlformats.org/officeDocument/2006/relationships/slideLayout" Target="../slideLayouts/slideLayout2.xml"/><Relationship Id="rId5" Type="http://schemas.openxmlformats.org/officeDocument/2006/relationships/hyperlink" Target="https://www.youtube.com/watch?v=zOCTxedhf_c" TargetMode="External"/><Relationship Id="rId4" Type="http://schemas.openxmlformats.org/officeDocument/2006/relationships/hyperlink" Target="https://www.youtube.com/watch?v=KVIshSocUzo" TargetMode="External"/></Relationships>
</file>

<file path=ppt/slides/_rels/slide132.xml.rels><?xml version="1.0" encoding="UTF-8" standalone="yes"?>
<Relationships xmlns="http://schemas.openxmlformats.org/package/2006/relationships"><Relationship Id="rId3" Type="http://schemas.openxmlformats.org/officeDocument/2006/relationships/hyperlink" Target="https://www.google.co.in/url?sa=t&amp;rct=j&amp;q=&amp;esrc=s&amp;source=web&amp;cd=1&amp;cad=rja&amp;uact=8&amp;ved=0ahUKEwirkqfStr3YAhVERyYKHX7bAMkQFggoMAA&amp;url=http://gameaibook.org/book.pdf&amp;usg=AOvVaw1eJ4gbulU0Qmm42Cb2ob9A" TargetMode="External"/><Relationship Id="rId2" Type="http://schemas.openxmlformats.org/officeDocument/2006/relationships/hyperlink" Target="http://www.yarbis.yildiz.edu.tr/web/userCourseMaterials/okur_9ed08014291a6b42450d7f262021dee6.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0770" y="138023"/>
            <a:ext cx="11904453" cy="1863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cxnSp>
        <p:nvCxnSpPr>
          <p:cNvPr id="12" name="Straight Connector 11"/>
          <p:cNvCxnSpPr/>
          <p:nvPr/>
        </p:nvCxnSpPr>
        <p:spPr>
          <a:xfrm>
            <a:off x="3219385" y="2277375"/>
            <a:ext cx="579695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32537" y="512002"/>
            <a:ext cx="3418941" cy="1463307"/>
          </a:xfrm>
          <a:prstGeom prst="rect">
            <a:avLst/>
          </a:prstGeom>
        </p:spPr>
      </p:pic>
      <p:sp>
        <p:nvSpPr>
          <p:cNvPr id="10" name="Rectangle 9"/>
          <p:cNvSpPr/>
          <p:nvPr/>
        </p:nvSpPr>
        <p:spPr>
          <a:xfrm>
            <a:off x="993769" y="2695091"/>
            <a:ext cx="10248181" cy="3016210"/>
          </a:xfrm>
          <a:prstGeom prst="rect">
            <a:avLst/>
          </a:prstGeom>
        </p:spPr>
        <p:txBody>
          <a:bodyPr wrap="square">
            <a:spAutoFit/>
          </a:bodyPr>
          <a:lstStyle/>
          <a:p>
            <a:pPr algn="ctr" fontAlgn="auto">
              <a:spcBef>
                <a:spcPts val="0"/>
              </a:spcBef>
              <a:spcAft>
                <a:spcPts val="0"/>
              </a:spcAft>
              <a:defRPr/>
            </a:pPr>
            <a:r>
              <a:rPr lang="en-US" sz="4000" b="1" spc="-20" dirty="0">
                <a:latin typeface="Helvetica" panose="020B0604020202020204" pitchFamily="2" charset="0"/>
                <a:cs typeface="Arial" panose="020B0604020202020204" pitchFamily="34" charset="0"/>
              </a:rPr>
              <a:t>Artificial Intelligence</a:t>
            </a:r>
            <a:r>
              <a:rPr lang="en-US" sz="3600" b="1" spc="-20" dirty="0">
                <a:latin typeface="Helvetica" panose="020B0604020202020204" pitchFamily="2" charset="0"/>
                <a:cs typeface="Arial" panose="020B0604020202020204" pitchFamily="34" charset="0"/>
              </a:rPr>
              <a:t> </a:t>
            </a:r>
            <a:endParaRPr lang="en-US" sz="3600" b="1" spc="-20" dirty="0" smtClean="0">
              <a:latin typeface="Helvetica" panose="020B0604020202020204" pitchFamily="2" charset="0"/>
              <a:cs typeface="Arial" panose="020B0604020202020204" pitchFamily="34" charset="0"/>
            </a:endParaRPr>
          </a:p>
          <a:p>
            <a:pPr algn="ctr" fontAlgn="auto">
              <a:spcBef>
                <a:spcPts val="0"/>
              </a:spcBef>
              <a:spcAft>
                <a:spcPts val="0"/>
              </a:spcAft>
              <a:defRPr/>
            </a:pPr>
            <a:endParaRPr lang="en-US" sz="2000" b="1" spc="-20" dirty="0" smtClean="0">
              <a:latin typeface="Helvetica" panose="020B0604020202020204" pitchFamily="2" charset="0"/>
              <a:cs typeface="Arial" panose="020B0604020202020204" pitchFamily="34" charset="0"/>
            </a:endParaRPr>
          </a:p>
          <a:p>
            <a:pPr algn="ctr" fontAlgn="auto">
              <a:spcBef>
                <a:spcPts val="0"/>
              </a:spcBef>
              <a:spcAft>
                <a:spcPts val="0"/>
              </a:spcAft>
              <a:defRPr/>
            </a:pPr>
            <a:r>
              <a:rPr lang="en-US" sz="2000" b="1" spc="-20" dirty="0" smtClean="0">
                <a:latin typeface="Helvetica" panose="020B0604020202020204" pitchFamily="2" charset="0"/>
                <a:cs typeface="Arial" panose="020B0604020202020204" pitchFamily="34" charset="0"/>
              </a:rPr>
              <a:t>  </a:t>
            </a:r>
            <a:r>
              <a:rPr lang="en-IN" b="1" dirty="0" smtClean="0">
                <a:latin typeface="Helvetica" panose="020B0604020202020204" pitchFamily="2" charset="0"/>
              </a:rPr>
              <a:t>Module Number: </a:t>
            </a:r>
            <a:r>
              <a:rPr lang="en-IN" b="1" dirty="0" smtClean="0">
                <a:latin typeface="Helvetica" panose="020B0604020202020204" pitchFamily="2" charset="0"/>
              </a:rPr>
              <a:t>2.2  </a:t>
            </a:r>
            <a:endParaRPr lang="en-IN" b="1" dirty="0" smtClean="0">
              <a:latin typeface="Helvetica" panose="020B0604020202020204" pitchFamily="2" charset="0"/>
            </a:endParaRPr>
          </a:p>
          <a:p>
            <a:pPr algn="ctr" fontAlgn="auto">
              <a:spcBef>
                <a:spcPts val="0"/>
              </a:spcBef>
              <a:spcAft>
                <a:spcPts val="0"/>
              </a:spcAft>
              <a:defRPr/>
            </a:pPr>
            <a:endParaRPr lang="en-IN" b="1" dirty="0" smtClean="0">
              <a:latin typeface="Helvetica" panose="020B0604020202020204" pitchFamily="2" charset="0"/>
            </a:endParaRPr>
          </a:p>
          <a:p>
            <a:pPr algn="ctr">
              <a:defRPr/>
            </a:pPr>
            <a:r>
              <a:rPr lang="en-GB" sz="2800" b="1" dirty="0" smtClean="0">
                <a:latin typeface="Helvetica" panose="020B0604020202020204" pitchFamily="2" charset="0"/>
              </a:rPr>
              <a:t>Segment Name: </a:t>
            </a:r>
            <a:r>
              <a:rPr lang="en-US" sz="2800" b="1" spc="-20" dirty="0">
                <a:latin typeface="Helvetica" panose="020B0604020202020204" pitchFamily="2" charset="0"/>
                <a:cs typeface="Arial" panose="020B0604020202020204" pitchFamily="34" charset="0"/>
              </a:rPr>
              <a:t>Logical Agent</a:t>
            </a:r>
          </a:p>
          <a:p>
            <a:pPr algn="ctr">
              <a:defRPr/>
            </a:pPr>
            <a:r>
              <a:rPr lang="en-US" sz="2800" b="1" spc="-20" dirty="0" smtClean="0">
                <a:latin typeface="Helvetica" panose="020B0604020202020204" pitchFamily="2" charset="0"/>
                <a:cs typeface="Arial" panose="020B0604020202020204" pitchFamily="34" charset="0"/>
              </a:rPr>
              <a:t/>
            </a:r>
            <a:br>
              <a:rPr lang="en-US" sz="2800" b="1" spc="-20" dirty="0" smtClean="0">
                <a:latin typeface="Helvetica" panose="020B0604020202020204" pitchFamily="2" charset="0"/>
                <a:cs typeface="Arial" panose="020B0604020202020204" pitchFamily="34" charset="0"/>
              </a:rPr>
            </a:br>
            <a:endParaRPr lang="en-IN" b="1" dirty="0" smtClean="0">
              <a:latin typeface="Helvetica" panose="020B0604020202020204" pitchFamily="2" charset="0"/>
            </a:endParaRPr>
          </a:p>
          <a:p>
            <a:pPr algn="ctr">
              <a:defRPr/>
            </a:pPr>
            <a:endParaRPr lang="en-IN" b="1" dirty="0">
              <a:latin typeface="Helvetica" panose="020B0604020202020204" pitchFamily="2" charset="0"/>
            </a:endParaRPr>
          </a:p>
        </p:txBody>
      </p:sp>
      <p:sp>
        <p:nvSpPr>
          <p:cNvPr id="2" name="Slide Number Placeholder 1"/>
          <p:cNvSpPr>
            <a:spLocks noGrp="1"/>
          </p:cNvSpPr>
          <p:nvPr>
            <p:ph type="sldNum" sz="quarter" idx="12"/>
          </p:nvPr>
        </p:nvSpPr>
        <p:spPr/>
        <p:txBody>
          <a:bodyPr/>
          <a:lstStyle/>
          <a:p>
            <a:fld id="{EF369875-3547-471E-A8DD-BB6BF69B36A1}" type="slidenum">
              <a:rPr lang="en-IN" smtClean="0"/>
              <a:t>1</a:t>
            </a:fld>
            <a:endParaRPr lang="en-IN"/>
          </a:p>
        </p:txBody>
      </p:sp>
      <p:sp>
        <p:nvSpPr>
          <p:cNvPr id="7" name="Rectangle 6"/>
          <p:cNvSpPr/>
          <p:nvPr/>
        </p:nvSpPr>
        <p:spPr>
          <a:xfrm>
            <a:off x="120770" y="5750464"/>
            <a:ext cx="3236793" cy="10101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Helvetica" panose="020B0604020202020204" pitchFamily="2" charset="0"/>
              </a:rPr>
              <a:t>Version Code:AI3</a:t>
            </a:r>
          </a:p>
          <a:p>
            <a:pPr algn="ctr"/>
            <a:r>
              <a:rPr lang="en-US" b="1" dirty="0" smtClean="0">
                <a:solidFill>
                  <a:schemeClr val="tx1"/>
                </a:solidFill>
                <a:latin typeface="Helvetica" panose="020B0604020202020204" pitchFamily="2" charset="0"/>
              </a:rPr>
              <a:t>Released Date:1-Apr-2020</a:t>
            </a:r>
            <a:endParaRPr lang="en-US" b="1" dirty="0">
              <a:solidFill>
                <a:schemeClr val="tx1"/>
              </a:solidFill>
              <a:latin typeface="Helvetica" panose="020B0604020202020204" pitchFamily="2" charset="0"/>
            </a:endParaRPr>
          </a:p>
        </p:txBody>
      </p:sp>
    </p:spTree>
    <p:extLst>
      <p:ext uri="{BB962C8B-B14F-4D97-AF65-F5344CB8AC3E}">
        <p14:creationId xmlns:p14="http://schemas.microsoft.com/office/powerpoint/2010/main" val="3648023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10</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grpSp>
        <p:nvGrpSpPr>
          <p:cNvPr id="10" name="Group 9"/>
          <p:cNvGrpSpPr/>
          <p:nvPr/>
        </p:nvGrpSpPr>
        <p:grpSpPr>
          <a:xfrm>
            <a:off x="2991110" y="2619151"/>
            <a:ext cx="6088495" cy="3595530"/>
            <a:chOff x="1844891" y="1589564"/>
            <a:chExt cx="8071842" cy="4766785"/>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468969" y="1781833"/>
              <a:ext cx="3825025" cy="4574516"/>
            </a:xfrm>
            <a:prstGeom prst="rect">
              <a:avLst/>
            </a:prstGeom>
          </p:spPr>
        </p:pic>
        <p:sp>
          <p:nvSpPr>
            <p:cNvPr id="7" name="Rounded Rectangular Callout 6"/>
            <p:cNvSpPr/>
            <p:nvPr/>
          </p:nvSpPr>
          <p:spPr>
            <a:xfrm>
              <a:off x="1844891" y="1942429"/>
              <a:ext cx="2098182" cy="1596980"/>
            </a:xfrm>
            <a:prstGeom prst="wedgeRoundRectCallout">
              <a:avLst>
                <a:gd name="adj1" fmla="val 70024"/>
                <a:gd name="adj2" fmla="val -19758"/>
                <a:gd name="adj3" fmla="val 16667"/>
              </a:avLst>
            </a:prstGeom>
            <a:no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Doctor Am Having Fever Sure…</a:t>
              </a:r>
            </a:p>
          </p:txBody>
        </p:sp>
        <p:sp>
          <p:nvSpPr>
            <p:cNvPr id="8" name="Rounded Rectangular Callout 7"/>
            <p:cNvSpPr/>
            <p:nvPr/>
          </p:nvSpPr>
          <p:spPr>
            <a:xfrm>
              <a:off x="8060029" y="1589564"/>
              <a:ext cx="1856704" cy="1596980"/>
            </a:xfrm>
            <a:prstGeom prst="wedgeRoundRectCallout">
              <a:avLst>
                <a:gd name="adj1" fmla="val -86666"/>
                <a:gd name="adj2" fmla="val -13307"/>
                <a:gd name="adj3" fmla="val 16667"/>
              </a:avLst>
            </a:prstGeom>
            <a:no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8177011" y="1781833"/>
              <a:ext cx="1622739" cy="1224108"/>
            </a:xfrm>
            <a:prstGeom prst="rect">
              <a:avLst/>
            </a:prstGeom>
          </p:spPr>
          <p:txBody>
            <a:bodyPr wrap="square">
              <a:spAutoFit/>
            </a:bodyPr>
            <a:lstStyle/>
            <a:p>
              <a:pPr algn="ctr"/>
              <a:r>
                <a:rPr lang="en-US" b="1" dirty="0"/>
                <a:t>You don’t have fever!!!!!</a:t>
              </a:r>
            </a:p>
          </p:txBody>
        </p:sp>
      </p:grpSp>
      <p:sp>
        <p:nvSpPr>
          <p:cNvPr id="11" name="Rectangle 10"/>
          <p:cNvSpPr/>
          <p:nvPr/>
        </p:nvSpPr>
        <p:spPr>
          <a:xfrm>
            <a:off x="1121434" y="1564682"/>
            <a:ext cx="11835441" cy="830997"/>
          </a:xfrm>
          <a:prstGeom prst="rect">
            <a:avLst/>
          </a:prstGeom>
        </p:spPr>
        <p:txBody>
          <a:bodyPr wrap="square">
            <a:spAutoFit/>
          </a:bodyPr>
          <a:lstStyle/>
          <a:p>
            <a:pPr marL="360000" lvl="4"/>
            <a:r>
              <a:rPr lang="en-IN" sz="2400" b="1" dirty="0"/>
              <a:t>Who we will Trust More??</a:t>
            </a:r>
          </a:p>
          <a:p>
            <a:pPr marL="360000" lvl="4"/>
            <a:r>
              <a:rPr lang="en-IN" sz="2400" b="1" dirty="0" smtClean="0"/>
              <a:t>	Doctor </a:t>
            </a:r>
            <a:r>
              <a:rPr lang="en-IN" sz="2400" b="1" dirty="0"/>
              <a:t>or the boy??</a:t>
            </a:r>
          </a:p>
        </p:txBody>
      </p:sp>
    </p:spTree>
    <p:extLst>
      <p:ext uri="{BB962C8B-B14F-4D97-AF65-F5344CB8AC3E}">
        <p14:creationId xmlns:p14="http://schemas.microsoft.com/office/powerpoint/2010/main" val="342176707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rPr lang="en-US" dirty="0" smtClean="0"/>
              <a:t>16. Which </a:t>
            </a:r>
            <a:r>
              <a:rPr lang="en-US" dirty="0"/>
              <a:t>knowledge base is called as fixed point</a:t>
            </a:r>
            <a:r>
              <a:rPr lang="en-US" dirty="0" smtClean="0"/>
              <a:t>?</a:t>
            </a:r>
          </a:p>
          <a:p>
            <a:pPr marL="0" lvl="0" indent="0">
              <a:buNone/>
            </a:pPr>
            <a:r>
              <a:rPr lang="en-US" dirty="0"/>
              <a:t/>
            </a:r>
            <a:br>
              <a:rPr lang="en-US" dirty="0"/>
            </a:br>
            <a:r>
              <a:rPr lang="en-US" dirty="0"/>
              <a:t>a) First-order definite clause are similar to propositional forward chaining</a:t>
            </a:r>
            <a:br>
              <a:rPr lang="en-US" dirty="0"/>
            </a:br>
            <a:r>
              <a:rPr lang="en-US" dirty="0"/>
              <a:t>b) First-order definite clause are mismatch to propositional forward chaining</a:t>
            </a:r>
            <a:br>
              <a:rPr lang="en-US" dirty="0"/>
            </a:br>
            <a:r>
              <a:rPr lang="en-US" dirty="0"/>
              <a:t>c) All of the mentioned</a:t>
            </a:r>
            <a:br>
              <a:rPr lang="en-US" dirty="0"/>
            </a:br>
            <a:r>
              <a:rPr lang="en-US" dirty="0"/>
              <a:t>d) None of the mentioned</a:t>
            </a:r>
          </a:p>
          <a:p>
            <a:pPr marL="0" indent="0">
              <a:buNone/>
            </a:pPr>
            <a:endParaRPr lang="en-US" dirty="0" smtClean="0"/>
          </a:p>
          <a:p>
            <a:pPr marL="0" indent="0">
              <a:buNone/>
            </a:pPr>
            <a:r>
              <a:rPr lang="en-IN" b="1" dirty="0"/>
              <a:t>Answer: b</a:t>
            </a:r>
          </a:p>
          <a:p>
            <a:pPr marL="0" indent="0">
              <a:buNone/>
            </a:pPr>
            <a:endParaRPr lang="en-US"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100</a:t>
            </a:fld>
            <a:endParaRPr lang="en-IN" dirty="0"/>
          </a:p>
        </p:txBody>
      </p:sp>
      <p:sp>
        <p:nvSpPr>
          <p:cNvPr id="6" name="Title 1"/>
          <p:cNvSpPr>
            <a:spLocks noGrp="1"/>
          </p:cNvSpPr>
          <p:nvPr>
            <p:ph type="title"/>
          </p:nvPr>
        </p:nvSpPr>
        <p:spPr>
          <a:xfrm>
            <a:off x="174522" y="0"/>
            <a:ext cx="10515600" cy="1325563"/>
          </a:xfrm>
        </p:spPr>
        <p:txBody>
          <a:bodyPr>
            <a:normAutofit/>
          </a:bodyPr>
          <a:lstStyle/>
          <a:p>
            <a:r>
              <a:rPr lang="en-IN" sz="3200" b="1" dirty="0" smtClean="0">
                <a:latin typeface="Helvetica" panose="020B0604020202020204" pitchFamily="34" charset="0"/>
                <a:cs typeface="Helvetica" panose="020B0604020202020204" pitchFamily="34" charset="0"/>
              </a:rPr>
              <a:t>Self Assessment Questions</a:t>
            </a:r>
            <a:endParaRPr lang="en-IN" sz="32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173220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17. How </a:t>
            </a:r>
            <a:r>
              <a:rPr lang="en-US" dirty="0"/>
              <a:t>to eliminate the redundant rule matching attempts in the forward chaining</a:t>
            </a:r>
            <a:r>
              <a:rPr lang="en-US" dirty="0" smtClean="0"/>
              <a:t>?</a:t>
            </a:r>
          </a:p>
          <a:p>
            <a:pPr marL="0" indent="0">
              <a:buNone/>
            </a:pPr>
            <a:r>
              <a:rPr lang="en-US" dirty="0"/>
              <a:t/>
            </a:r>
            <a:br>
              <a:rPr lang="en-US" dirty="0"/>
            </a:br>
            <a:r>
              <a:rPr lang="en-US" dirty="0"/>
              <a:t>a) </a:t>
            </a:r>
            <a:r>
              <a:rPr lang="en-US" dirty="0" err="1"/>
              <a:t>Decremental</a:t>
            </a:r>
            <a:r>
              <a:rPr lang="en-US" dirty="0"/>
              <a:t> forward chaining</a:t>
            </a:r>
            <a:br>
              <a:rPr lang="en-US" dirty="0"/>
            </a:br>
            <a:r>
              <a:rPr lang="en-US" dirty="0"/>
              <a:t>b) Incremental forward chaining</a:t>
            </a:r>
            <a:br>
              <a:rPr lang="en-US" dirty="0"/>
            </a:br>
            <a:r>
              <a:rPr lang="en-US" dirty="0"/>
              <a:t>c) Data complexity</a:t>
            </a:r>
            <a:br>
              <a:rPr lang="en-US" dirty="0"/>
            </a:br>
            <a:r>
              <a:rPr lang="en-US" dirty="0"/>
              <a:t>d) None of the </a:t>
            </a:r>
            <a:r>
              <a:rPr lang="en-US" dirty="0" smtClean="0"/>
              <a:t>mentioned</a:t>
            </a:r>
          </a:p>
          <a:p>
            <a:pPr marL="0" indent="0">
              <a:buNone/>
            </a:pPr>
            <a:endParaRPr lang="en-US" dirty="0"/>
          </a:p>
          <a:p>
            <a:pPr marL="0" indent="0">
              <a:buNone/>
            </a:pPr>
            <a:r>
              <a:rPr lang="en-IN" b="1" dirty="0"/>
              <a:t>Answer: b</a:t>
            </a:r>
          </a:p>
          <a:p>
            <a:pPr marL="0" indent="0">
              <a:buNone/>
            </a:pPr>
            <a:endParaRPr lang="en-US"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101</a:t>
            </a:fld>
            <a:endParaRPr lang="en-IN" dirty="0"/>
          </a:p>
        </p:txBody>
      </p:sp>
      <p:sp>
        <p:nvSpPr>
          <p:cNvPr id="5" name="Title 1"/>
          <p:cNvSpPr>
            <a:spLocks noGrp="1"/>
          </p:cNvSpPr>
          <p:nvPr>
            <p:ph type="title"/>
          </p:nvPr>
        </p:nvSpPr>
        <p:spPr>
          <a:xfrm>
            <a:off x="174522" y="0"/>
            <a:ext cx="10515600" cy="1325563"/>
          </a:xfrm>
        </p:spPr>
        <p:txBody>
          <a:bodyPr>
            <a:normAutofit/>
          </a:bodyPr>
          <a:lstStyle/>
          <a:p>
            <a:r>
              <a:rPr lang="en-IN" sz="3200" b="1" dirty="0" smtClean="0">
                <a:latin typeface="Helvetica" panose="020B0604020202020204" pitchFamily="34" charset="0"/>
                <a:cs typeface="Helvetica" panose="020B0604020202020204" pitchFamily="34" charset="0"/>
              </a:rPr>
              <a:t>Self Assessment Questions</a:t>
            </a:r>
            <a:endParaRPr lang="en-IN" sz="32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79148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18. From </a:t>
            </a:r>
            <a:r>
              <a:rPr lang="en-US" dirty="0"/>
              <a:t>where did the new fact inferred on new iteration is derived</a:t>
            </a:r>
            <a:r>
              <a:rPr lang="en-US" dirty="0" smtClean="0"/>
              <a:t>?</a:t>
            </a:r>
          </a:p>
          <a:p>
            <a:pPr marL="0" indent="0">
              <a:buNone/>
            </a:pPr>
            <a:r>
              <a:rPr lang="en-US" dirty="0"/>
              <a:t/>
            </a:r>
            <a:br>
              <a:rPr lang="en-US" dirty="0"/>
            </a:br>
            <a:r>
              <a:rPr lang="en-US" dirty="0"/>
              <a:t>a) Old fact</a:t>
            </a:r>
            <a:br>
              <a:rPr lang="en-US" dirty="0"/>
            </a:br>
            <a:r>
              <a:rPr lang="en-US" dirty="0"/>
              <a:t>b) </a:t>
            </a:r>
            <a:r>
              <a:rPr lang="en-US" dirty="0" err="1" smtClean="0"/>
              <a:t>Na</a:t>
            </a:r>
            <a:r>
              <a:rPr lang="en-US" dirty="0" err="1"/>
              <a:t>New</a:t>
            </a:r>
            <a:r>
              <a:rPr lang="en-US" dirty="0"/>
              <a:t> </a:t>
            </a:r>
            <a:r>
              <a:rPr lang="en-US" dirty="0" err="1" smtClean="0"/>
              <a:t>rrow</a:t>
            </a:r>
            <a:r>
              <a:rPr lang="en-US" dirty="0" smtClean="0"/>
              <a:t> </a:t>
            </a:r>
            <a:r>
              <a:rPr lang="en-US" dirty="0"/>
              <a:t>fact</a:t>
            </a:r>
            <a:br>
              <a:rPr lang="en-US" dirty="0"/>
            </a:br>
            <a:r>
              <a:rPr lang="en-US" dirty="0"/>
              <a:t>c) </a:t>
            </a:r>
            <a:r>
              <a:rPr lang="en-US" dirty="0" smtClean="0"/>
              <a:t>fact</a:t>
            </a:r>
            <a:r>
              <a:rPr lang="en-US" dirty="0"/>
              <a:t/>
            </a:r>
            <a:br>
              <a:rPr lang="en-US" dirty="0"/>
            </a:br>
            <a:r>
              <a:rPr lang="en-US" dirty="0"/>
              <a:t>d) All of the </a:t>
            </a:r>
            <a:r>
              <a:rPr lang="en-US" dirty="0" smtClean="0"/>
              <a:t>mentioned</a:t>
            </a:r>
          </a:p>
          <a:p>
            <a:pPr marL="0" indent="0">
              <a:buNone/>
            </a:pPr>
            <a:endParaRPr lang="en-US" dirty="0"/>
          </a:p>
          <a:p>
            <a:pPr marL="0" indent="0">
              <a:buNone/>
            </a:pPr>
            <a:endParaRPr lang="en-US" dirty="0" smtClean="0"/>
          </a:p>
          <a:p>
            <a:pPr marL="0" indent="0">
              <a:buNone/>
            </a:pPr>
            <a:r>
              <a:rPr lang="en-IN" b="1" dirty="0"/>
              <a:t>Answer: </a:t>
            </a:r>
            <a:r>
              <a:rPr lang="en-IN" b="1" dirty="0" smtClean="0"/>
              <a:t>c</a:t>
            </a:r>
            <a:endParaRPr lang="en-IN" b="1" dirty="0"/>
          </a:p>
          <a:p>
            <a:pPr marL="0" indent="0">
              <a:buNone/>
            </a:pPr>
            <a:endParaRPr lang="en-US"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102</a:t>
            </a:fld>
            <a:endParaRPr lang="en-IN" dirty="0"/>
          </a:p>
        </p:txBody>
      </p:sp>
      <p:sp>
        <p:nvSpPr>
          <p:cNvPr id="5" name="Title 1"/>
          <p:cNvSpPr>
            <a:spLocks noGrp="1"/>
          </p:cNvSpPr>
          <p:nvPr>
            <p:ph type="title"/>
          </p:nvPr>
        </p:nvSpPr>
        <p:spPr>
          <a:xfrm>
            <a:off x="174522" y="0"/>
            <a:ext cx="10515600" cy="1325563"/>
          </a:xfrm>
        </p:spPr>
        <p:txBody>
          <a:bodyPr>
            <a:normAutofit/>
          </a:bodyPr>
          <a:lstStyle/>
          <a:p>
            <a:r>
              <a:rPr lang="en-IN" sz="3200" b="1" dirty="0" smtClean="0">
                <a:latin typeface="Helvetica" panose="020B0604020202020204" pitchFamily="34" charset="0"/>
                <a:cs typeface="Helvetica" panose="020B0604020202020204" pitchFamily="34" charset="0"/>
              </a:rPr>
              <a:t>Self Assessment Questions</a:t>
            </a:r>
            <a:endParaRPr lang="en-IN" sz="32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639908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dirty="0" smtClean="0"/>
              <a:t>19. Which </a:t>
            </a:r>
            <a:r>
              <a:rPr lang="en-US" dirty="0"/>
              <a:t>will solve the conjuncts of the rule so that the total cost is minimized</a:t>
            </a:r>
            <a:r>
              <a:rPr lang="en-US" dirty="0" smtClean="0"/>
              <a:t>?</a:t>
            </a:r>
          </a:p>
          <a:p>
            <a:pPr marL="0" indent="0">
              <a:buNone/>
            </a:pPr>
            <a:r>
              <a:rPr lang="en-US" dirty="0"/>
              <a:t/>
            </a:r>
            <a:br>
              <a:rPr lang="en-US" dirty="0"/>
            </a:br>
            <a:r>
              <a:rPr lang="en-US" dirty="0"/>
              <a:t>a) Constraint variable</a:t>
            </a:r>
            <a:br>
              <a:rPr lang="en-US" dirty="0"/>
            </a:br>
            <a:r>
              <a:rPr lang="en-US" dirty="0"/>
              <a:t>b) Conjunct ordering</a:t>
            </a:r>
            <a:br>
              <a:rPr lang="en-US" dirty="0"/>
            </a:br>
            <a:r>
              <a:rPr lang="en-US" dirty="0"/>
              <a:t>c) Data complexity</a:t>
            </a:r>
            <a:br>
              <a:rPr lang="en-US" dirty="0"/>
            </a:br>
            <a:r>
              <a:rPr lang="en-US" dirty="0"/>
              <a:t>d) All of the </a:t>
            </a:r>
            <a:r>
              <a:rPr lang="en-US" dirty="0" smtClean="0"/>
              <a:t>mentioned</a:t>
            </a:r>
          </a:p>
          <a:p>
            <a:pPr marL="0" indent="0">
              <a:buNone/>
            </a:pPr>
            <a:endParaRPr lang="en-US" dirty="0"/>
          </a:p>
          <a:p>
            <a:pPr marL="0" indent="0">
              <a:buNone/>
            </a:pPr>
            <a:endParaRPr lang="en-US" dirty="0" smtClean="0"/>
          </a:p>
          <a:p>
            <a:pPr marL="0" indent="0">
              <a:buNone/>
            </a:pPr>
            <a:r>
              <a:rPr lang="en-IN" b="1" dirty="0"/>
              <a:t>Answer: b</a:t>
            </a:r>
          </a:p>
          <a:p>
            <a:pPr marL="0" indent="0">
              <a:buNone/>
            </a:pPr>
            <a:endParaRPr lang="en-US"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103</a:t>
            </a:fld>
            <a:endParaRPr lang="en-IN" dirty="0"/>
          </a:p>
        </p:txBody>
      </p:sp>
      <p:sp>
        <p:nvSpPr>
          <p:cNvPr id="5" name="Title 1"/>
          <p:cNvSpPr>
            <a:spLocks noGrp="1"/>
          </p:cNvSpPr>
          <p:nvPr>
            <p:ph type="title"/>
          </p:nvPr>
        </p:nvSpPr>
        <p:spPr>
          <a:xfrm>
            <a:off x="174522" y="0"/>
            <a:ext cx="10515600" cy="1325563"/>
          </a:xfrm>
        </p:spPr>
        <p:txBody>
          <a:bodyPr>
            <a:normAutofit/>
          </a:bodyPr>
          <a:lstStyle/>
          <a:p>
            <a:r>
              <a:rPr lang="en-IN" sz="3200" b="1" dirty="0" smtClean="0">
                <a:latin typeface="Helvetica" panose="020B0604020202020204" pitchFamily="34" charset="0"/>
                <a:cs typeface="Helvetica" panose="020B0604020202020204" pitchFamily="34" charset="0"/>
              </a:rPr>
              <a:t>Self Assessment Questions</a:t>
            </a:r>
            <a:endParaRPr lang="en-IN" sz="32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043290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a:buNone/>
            </a:pPr>
            <a:r>
              <a:rPr lang="en-US" dirty="0" smtClean="0"/>
              <a:t>20. How </a:t>
            </a:r>
            <a:r>
              <a:rPr lang="en-US" dirty="0"/>
              <a:t>many possible sources of complexity are there in forward chaining</a:t>
            </a:r>
            <a:r>
              <a:rPr lang="en-US" dirty="0" smtClean="0"/>
              <a:t>?</a:t>
            </a:r>
          </a:p>
          <a:p>
            <a:pPr marL="0" lvl="0" indent="0">
              <a:buNone/>
            </a:pPr>
            <a:r>
              <a:rPr lang="en-US" dirty="0"/>
              <a:t/>
            </a:r>
            <a:br>
              <a:rPr lang="en-US" dirty="0"/>
            </a:br>
            <a:r>
              <a:rPr lang="en-US" dirty="0"/>
              <a:t>a) 1</a:t>
            </a:r>
            <a:br>
              <a:rPr lang="en-US" dirty="0"/>
            </a:br>
            <a:r>
              <a:rPr lang="en-US" dirty="0"/>
              <a:t>b) 2</a:t>
            </a:r>
            <a:br>
              <a:rPr lang="en-US" dirty="0"/>
            </a:br>
            <a:r>
              <a:rPr lang="en-US" dirty="0"/>
              <a:t>c) 3</a:t>
            </a:r>
            <a:br>
              <a:rPr lang="en-US" dirty="0"/>
            </a:br>
            <a:r>
              <a:rPr lang="en-US" dirty="0"/>
              <a:t>d) 4</a:t>
            </a:r>
          </a:p>
          <a:p>
            <a:pPr marL="0" indent="0">
              <a:buNone/>
            </a:pPr>
            <a:endParaRPr lang="en-US" dirty="0"/>
          </a:p>
          <a:p>
            <a:pPr marL="0" indent="0">
              <a:buNone/>
            </a:pPr>
            <a:r>
              <a:rPr lang="en-IN" b="1" dirty="0"/>
              <a:t>Answer: </a:t>
            </a:r>
            <a:r>
              <a:rPr lang="en-IN" b="1" dirty="0" smtClean="0"/>
              <a:t>c</a:t>
            </a:r>
            <a:endParaRPr lang="en-IN" b="1" dirty="0"/>
          </a:p>
          <a:p>
            <a:pPr marL="0" indent="0">
              <a:buNone/>
            </a:pPr>
            <a:endParaRPr lang="en-US"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104</a:t>
            </a:fld>
            <a:endParaRPr lang="en-IN" dirty="0"/>
          </a:p>
        </p:txBody>
      </p:sp>
      <p:sp>
        <p:nvSpPr>
          <p:cNvPr id="5" name="Title 1"/>
          <p:cNvSpPr>
            <a:spLocks noGrp="1"/>
          </p:cNvSpPr>
          <p:nvPr>
            <p:ph type="title"/>
          </p:nvPr>
        </p:nvSpPr>
        <p:spPr>
          <a:xfrm>
            <a:off x="174522" y="0"/>
            <a:ext cx="10515600" cy="1325563"/>
          </a:xfrm>
        </p:spPr>
        <p:txBody>
          <a:bodyPr>
            <a:normAutofit/>
          </a:bodyPr>
          <a:lstStyle/>
          <a:p>
            <a:r>
              <a:rPr lang="en-IN" sz="3200" b="1" dirty="0" smtClean="0">
                <a:latin typeface="Helvetica" panose="020B0604020202020204" pitchFamily="34" charset="0"/>
                <a:cs typeface="Helvetica" panose="020B0604020202020204" pitchFamily="34" charset="0"/>
              </a:rPr>
              <a:t>Self Assessment Questions</a:t>
            </a:r>
            <a:endParaRPr lang="en-IN" sz="32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757736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rPr lang="en-US" dirty="0" smtClean="0"/>
              <a:t>21. Which </a:t>
            </a:r>
            <a:r>
              <a:rPr lang="en-US" dirty="0"/>
              <a:t>is created by using single propositional symbol</a:t>
            </a:r>
            <a:r>
              <a:rPr lang="en-US" dirty="0" smtClean="0"/>
              <a:t>?</a:t>
            </a:r>
          </a:p>
          <a:p>
            <a:pPr marL="0" lvl="0" indent="0">
              <a:buNone/>
            </a:pPr>
            <a:r>
              <a:rPr lang="en-US" dirty="0"/>
              <a:t/>
            </a:r>
            <a:br>
              <a:rPr lang="en-US" dirty="0"/>
            </a:br>
            <a:r>
              <a:rPr lang="en-US" dirty="0"/>
              <a:t>a) Complex sentences</a:t>
            </a:r>
            <a:br>
              <a:rPr lang="en-US" dirty="0"/>
            </a:br>
            <a:r>
              <a:rPr lang="en-US" dirty="0"/>
              <a:t>b) Atomic sentences</a:t>
            </a:r>
            <a:br>
              <a:rPr lang="en-US" dirty="0"/>
            </a:br>
            <a:r>
              <a:rPr lang="en-US" dirty="0"/>
              <a:t>c) Composition sentences</a:t>
            </a:r>
            <a:br>
              <a:rPr lang="en-US" dirty="0"/>
            </a:br>
            <a:r>
              <a:rPr lang="en-US" dirty="0"/>
              <a:t>d) None of the </a:t>
            </a:r>
            <a:r>
              <a:rPr lang="en-US" dirty="0" smtClean="0"/>
              <a:t>mentioned</a:t>
            </a:r>
          </a:p>
          <a:p>
            <a:pPr marL="0" lvl="0" indent="0">
              <a:buNone/>
            </a:pPr>
            <a:endParaRPr lang="en-US" dirty="0"/>
          </a:p>
          <a:p>
            <a:pPr marL="0" lvl="0" indent="0">
              <a:buNone/>
            </a:pPr>
            <a:endParaRPr lang="en-US" dirty="0"/>
          </a:p>
          <a:p>
            <a:pPr marL="0" indent="0">
              <a:buNone/>
            </a:pPr>
            <a:r>
              <a:rPr lang="en-IN" b="1" dirty="0"/>
              <a:t>Answer: </a:t>
            </a:r>
            <a:r>
              <a:rPr lang="en-IN" b="1" dirty="0" smtClean="0"/>
              <a:t>b</a:t>
            </a:r>
            <a:endParaRPr lang="en-IN" b="1" dirty="0"/>
          </a:p>
          <a:p>
            <a:pPr marL="0" indent="0">
              <a:buNone/>
            </a:pPr>
            <a:endParaRPr lang="en-US"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105</a:t>
            </a:fld>
            <a:endParaRPr lang="en-IN" dirty="0"/>
          </a:p>
        </p:txBody>
      </p:sp>
      <p:sp>
        <p:nvSpPr>
          <p:cNvPr id="5" name="Title 1"/>
          <p:cNvSpPr>
            <a:spLocks noGrp="1"/>
          </p:cNvSpPr>
          <p:nvPr>
            <p:ph type="title"/>
          </p:nvPr>
        </p:nvSpPr>
        <p:spPr>
          <a:xfrm>
            <a:off x="174522" y="19050"/>
            <a:ext cx="10515600" cy="1325563"/>
          </a:xfrm>
        </p:spPr>
        <p:txBody>
          <a:bodyPr>
            <a:normAutofit/>
          </a:bodyPr>
          <a:lstStyle/>
          <a:p>
            <a:r>
              <a:rPr lang="en-IN" sz="3200" b="1" dirty="0" smtClean="0">
                <a:latin typeface="Helvetica" panose="020B0604020202020204" pitchFamily="34" charset="0"/>
                <a:cs typeface="Helvetica" panose="020B0604020202020204" pitchFamily="34" charset="0"/>
              </a:rPr>
              <a:t>Self Assessment Questions</a:t>
            </a:r>
            <a:endParaRPr lang="en-IN" sz="32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19280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22. Which </a:t>
            </a:r>
            <a:r>
              <a:rPr lang="en-US" dirty="0"/>
              <a:t>is used to construct the complex sentences</a:t>
            </a:r>
            <a:r>
              <a:rPr lang="en-US" dirty="0" smtClean="0"/>
              <a:t>?</a:t>
            </a:r>
          </a:p>
          <a:p>
            <a:pPr marL="0" indent="0">
              <a:buNone/>
            </a:pPr>
            <a:r>
              <a:rPr lang="en-US" dirty="0"/>
              <a:t/>
            </a:r>
            <a:br>
              <a:rPr lang="en-US" dirty="0"/>
            </a:br>
            <a:r>
              <a:rPr lang="en-US" dirty="0"/>
              <a:t>a) Symbols</a:t>
            </a:r>
            <a:br>
              <a:rPr lang="en-US" dirty="0"/>
            </a:br>
            <a:r>
              <a:rPr lang="en-US" dirty="0"/>
              <a:t>b) Connectives</a:t>
            </a:r>
            <a:br>
              <a:rPr lang="en-US" dirty="0"/>
            </a:br>
            <a:r>
              <a:rPr lang="en-US" dirty="0"/>
              <a:t>c) Logical connectives</a:t>
            </a:r>
            <a:br>
              <a:rPr lang="en-US" dirty="0"/>
            </a:br>
            <a:r>
              <a:rPr lang="en-US" dirty="0"/>
              <a:t>d) All of the </a:t>
            </a:r>
            <a:r>
              <a:rPr lang="en-US" dirty="0" smtClean="0"/>
              <a:t>mentioned</a:t>
            </a:r>
          </a:p>
          <a:p>
            <a:pPr marL="0" indent="0">
              <a:buNone/>
            </a:pPr>
            <a:endParaRPr lang="en-US" dirty="0"/>
          </a:p>
          <a:p>
            <a:pPr marL="0" indent="0">
              <a:buNone/>
            </a:pPr>
            <a:r>
              <a:rPr lang="en-IN" b="1" dirty="0"/>
              <a:t>Answer: c</a:t>
            </a:r>
          </a:p>
          <a:p>
            <a:pPr marL="0" indent="0">
              <a:buNone/>
            </a:pPr>
            <a:endParaRPr lang="en-US"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106</a:t>
            </a:fld>
            <a:endParaRPr lang="en-IN" dirty="0"/>
          </a:p>
        </p:txBody>
      </p:sp>
      <p:sp>
        <p:nvSpPr>
          <p:cNvPr id="5" name="Title 1"/>
          <p:cNvSpPr>
            <a:spLocks noGrp="1"/>
          </p:cNvSpPr>
          <p:nvPr>
            <p:ph type="title"/>
          </p:nvPr>
        </p:nvSpPr>
        <p:spPr>
          <a:xfrm>
            <a:off x="174522" y="0"/>
            <a:ext cx="10515600" cy="1325563"/>
          </a:xfrm>
        </p:spPr>
        <p:txBody>
          <a:bodyPr>
            <a:normAutofit/>
          </a:bodyPr>
          <a:lstStyle/>
          <a:p>
            <a:r>
              <a:rPr lang="en-IN" sz="3200" b="1" dirty="0" smtClean="0">
                <a:latin typeface="Helvetica" panose="020B0604020202020204" pitchFamily="34" charset="0"/>
                <a:cs typeface="Helvetica" panose="020B0604020202020204" pitchFamily="34" charset="0"/>
              </a:rPr>
              <a:t>Self Assessment Questions</a:t>
            </a:r>
            <a:endParaRPr lang="en-IN" sz="32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78717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rPr lang="en-US" dirty="0" smtClean="0"/>
              <a:t>23. How </a:t>
            </a:r>
            <a:r>
              <a:rPr lang="en-US" dirty="0"/>
              <a:t>many proposition symbols are there in artificial intelligence</a:t>
            </a:r>
            <a:r>
              <a:rPr lang="en-US" dirty="0" smtClean="0"/>
              <a:t>?</a:t>
            </a:r>
          </a:p>
          <a:p>
            <a:pPr marL="0" lvl="0" indent="0">
              <a:buNone/>
            </a:pPr>
            <a:r>
              <a:rPr lang="en-US" dirty="0"/>
              <a:t/>
            </a:r>
            <a:br>
              <a:rPr lang="en-US" dirty="0"/>
            </a:br>
            <a:r>
              <a:rPr lang="en-US" dirty="0"/>
              <a:t>a) 1</a:t>
            </a:r>
            <a:br>
              <a:rPr lang="en-US" dirty="0"/>
            </a:br>
            <a:r>
              <a:rPr lang="en-US" dirty="0"/>
              <a:t>b) 2</a:t>
            </a:r>
            <a:br>
              <a:rPr lang="en-US" dirty="0"/>
            </a:br>
            <a:r>
              <a:rPr lang="en-US" dirty="0"/>
              <a:t>c) 3</a:t>
            </a:r>
            <a:br>
              <a:rPr lang="en-US" dirty="0"/>
            </a:br>
            <a:r>
              <a:rPr lang="en-US" dirty="0"/>
              <a:t>d) </a:t>
            </a:r>
            <a:r>
              <a:rPr lang="en-US" dirty="0" smtClean="0"/>
              <a:t>4</a:t>
            </a:r>
          </a:p>
          <a:p>
            <a:pPr marL="0" lvl="0" indent="0">
              <a:buNone/>
            </a:pPr>
            <a:endParaRPr lang="en-US" dirty="0"/>
          </a:p>
          <a:p>
            <a:pPr marL="0" indent="0">
              <a:buNone/>
            </a:pPr>
            <a:r>
              <a:rPr lang="en-IN" b="1" dirty="0"/>
              <a:t>Answer: </a:t>
            </a:r>
            <a:r>
              <a:rPr lang="en-IN" b="1" dirty="0" smtClean="0"/>
              <a:t>b</a:t>
            </a:r>
            <a:endParaRPr lang="en-IN" b="1" dirty="0"/>
          </a:p>
          <a:p>
            <a:pPr marL="0" lv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107</a:t>
            </a:fld>
            <a:endParaRPr lang="en-IN" dirty="0"/>
          </a:p>
        </p:txBody>
      </p:sp>
      <p:sp>
        <p:nvSpPr>
          <p:cNvPr id="5" name="Title 1"/>
          <p:cNvSpPr>
            <a:spLocks noGrp="1"/>
          </p:cNvSpPr>
          <p:nvPr>
            <p:ph type="title"/>
          </p:nvPr>
        </p:nvSpPr>
        <p:spPr>
          <a:xfrm>
            <a:off x="174522" y="0"/>
            <a:ext cx="10515600" cy="1325563"/>
          </a:xfrm>
        </p:spPr>
        <p:txBody>
          <a:bodyPr>
            <a:normAutofit/>
          </a:bodyPr>
          <a:lstStyle/>
          <a:p>
            <a:r>
              <a:rPr lang="en-IN" sz="3200" b="1" dirty="0" smtClean="0">
                <a:latin typeface="Helvetica" panose="020B0604020202020204" pitchFamily="34" charset="0"/>
                <a:cs typeface="Helvetica" panose="020B0604020202020204" pitchFamily="34" charset="0"/>
              </a:rPr>
              <a:t>Self Assessment Questions</a:t>
            </a:r>
            <a:endParaRPr lang="en-IN" sz="32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6936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rPr lang="en-US" dirty="0" smtClean="0"/>
              <a:t>24. How </a:t>
            </a:r>
            <a:r>
              <a:rPr lang="en-US" dirty="0"/>
              <a:t>many logical connectives are there in artificial intelligence</a:t>
            </a:r>
            <a:r>
              <a:rPr lang="en-US" dirty="0" smtClean="0"/>
              <a:t>?</a:t>
            </a:r>
          </a:p>
          <a:p>
            <a:pPr marL="0" lvl="0" indent="0">
              <a:buNone/>
            </a:pPr>
            <a:r>
              <a:rPr lang="en-US" dirty="0"/>
              <a:t/>
            </a:r>
            <a:br>
              <a:rPr lang="en-US" dirty="0"/>
            </a:br>
            <a:r>
              <a:rPr lang="en-US" dirty="0"/>
              <a:t>a) 2</a:t>
            </a:r>
            <a:br>
              <a:rPr lang="en-US" dirty="0"/>
            </a:br>
            <a:r>
              <a:rPr lang="en-US" dirty="0"/>
              <a:t>b) 3</a:t>
            </a:r>
            <a:br>
              <a:rPr lang="en-US" dirty="0"/>
            </a:br>
            <a:r>
              <a:rPr lang="en-US" dirty="0"/>
              <a:t>c) 4</a:t>
            </a:r>
            <a:br>
              <a:rPr lang="en-US" dirty="0"/>
            </a:br>
            <a:r>
              <a:rPr lang="en-US" dirty="0"/>
              <a:t>d) </a:t>
            </a:r>
            <a:r>
              <a:rPr lang="en-US" dirty="0" smtClean="0"/>
              <a:t>5</a:t>
            </a:r>
          </a:p>
          <a:p>
            <a:pPr marL="0" lvl="0" indent="0">
              <a:buNone/>
            </a:pPr>
            <a:endParaRPr lang="en-US" b="1" dirty="0"/>
          </a:p>
          <a:p>
            <a:pPr marL="0" lvl="0" indent="0">
              <a:buNone/>
            </a:pPr>
            <a:endParaRPr lang="en-US" dirty="0"/>
          </a:p>
          <a:p>
            <a:pPr marL="0" indent="0">
              <a:buNone/>
            </a:pPr>
            <a:r>
              <a:rPr lang="en-IN" b="1" dirty="0"/>
              <a:t>Answer: </a:t>
            </a:r>
            <a:r>
              <a:rPr lang="en-IN" b="1" dirty="0" smtClean="0"/>
              <a:t>d</a:t>
            </a:r>
            <a:endParaRPr lang="en-IN" b="1" dirty="0"/>
          </a:p>
          <a:p>
            <a:pPr marL="0" indent="0">
              <a:buNone/>
            </a:pPr>
            <a:endParaRPr lang="en-US"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108</a:t>
            </a:fld>
            <a:endParaRPr lang="en-IN" dirty="0"/>
          </a:p>
        </p:txBody>
      </p:sp>
      <p:sp>
        <p:nvSpPr>
          <p:cNvPr id="5" name="Title 1"/>
          <p:cNvSpPr>
            <a:spLocks noGrp="1"/>
          </p:cNvSpPr>
          <p:nvPr>
            <p:ph type="title"/>
          </p:nvPr>
        </p:nvSpPr>
        <p:spPr>
          <a:xfrm>
            <a:off x="174522" y="0"/>
            <a:ext cx="10515600" cy="1325563"/>
          </a:xfrm>
        </p:spPr>
        <p:txBody>
          <a:bodyPr>
            <a:normAutofit/>
          </a:bodyPr>
          <a:lstStyle/>
          <a:p>
            <a:r>
              <a:rPr lang="en-IN" sz="3200" b="1" dirty="0" smtClean="0">
                <a:latin typeface="Helvetica" panose="020B0604020202020204" pitchFamily="34" charset="0"/>
                <a:cs typeface="Helvetica" panose="020B0604020202020204" pitchFamily="34" charset="0"/>
              </a:rPr>
              <a:t>Self Assessment Questions</a:t>
            </a:r>
            <a:endParaRPr lang="en-IN" sz="32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36150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25. Which </a:t>
            </a:r>
            <a:r>
              <a:rPr lang="en-US" dirty="0"/>
              <a:t>is used to compute the truth of any sentence</a:t>
            </a:r>
            <a:r>
              <a:rPr lang="en-US" dirty="0" smtClean="0"/>
              <a:t>?</a:t>
            </a:r>
          </a:p>
          <a:p>
            <a:pPr marL="0" indent="0">
              <a:buNone/>
            </a:pPr>
            <a:r>
              <a:rPr lang="en-US" dirty="0"/>
              <a:t/>
            </a:r>
            <a:br>
              <a:rPr lang="en-US" dirty="0"/>
            </a:br>
            <a:r>
              <a:rPr lang="en-US" dirty="0"/>
              <a:t>a) Semantics of propositional logic</a:t>
            </a:r>
            <a:br>
              <a:rPr lang="en-US" dirty="0"/>
            </a:br>
            <a:r>
              <a:rPr lang="en-US" dirty="0"/>
              <a:t>b) Alpha-beta pruning</a:t>
            </a:r>
            <a:br>
              <a:rPr lang="en-US" dirty="0"/>
            </a:br>
            <a:r>
              <a:rPr lang="en-US" dirty="0"/>
              <a:t>c) First-order logic</a:t>
            </a:r>
            <a:br>
              <a:rPr lang="en-US" dirty="0"/>
            </a:br>
            <a:r>
              <a:rPr lang="en-US" dirty="0"/>
              <a:t>d) Both Semantics of propositional logic &amp; Alpha-beta </a:t>
            </a:r>
            <a:r>
              <a:rPr lang="en-US" dirty="0" smtClean="0"/>
              <a:t>pruning</a:t>
            </a:r>
          </a:p>
          <a:p>
            <a:pPr marL="0" indent="0">
              <a:buNone/>
            </a:pPr>
            <a:endParaRPr lang="en-US" dirty="0"/>
          </a:p>
          <a:p>
            <a:pPr marL="0" indent="0">
              <a:buNone/>
            </a:pPr>
            <a:r>
              <a:rPr lang="en-IN" b="1" dirty="0"/>
              <a:t>Answer: </a:t>
            </a:r>
            <a:r>
              <a:rPr lang="en-IN" b="1" dirty="0" smtClean="0"/>
              <a:t>a</a:t>
            </a:r>
            <a:endParaRPr lang="en-IN" b="1" dirty="0"/>
          </a:p>
          <a:p>
            <a:pPr marL="0" indent="0">
              <a:buNone/>
            </a:pPr>
            <a:endParaRPr lang="en-US"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109</a:t>
            </a:fld>
            <a:endParaRPr lang="en-IN" dirty="0"/>
          </a:p>
        </p:txBody>
      </p:sp>
      <p:sp>
        <p:nvSpPr>
          <p:cNvPr id="5" name="Title 1"/>
          <p:cNvSpPr>
            <a:spLocks noGrp="1"/>
          </p:cNvSpPr>
          <p:nvPr>
            <p:ph type="title"/>
          </p:nvPr>
        </p:nvSpPr>
        <p:spPr>
          <a:xfrm>
            <a:off x="174522" y="0"/>
            <a:ext cx="10515600" cy="1325563"/>
          </a:xfrm>
        </p:spPr>
        <p:txBody>
          <a:bodyPr>
            <a:normAutofit/>
          </a:bodyPr>
          <a:lstStyle/>
          <a:p>
            <a:r>
              <a:rPr lang="en-IN" sz="3200" b="1" dirty="0" smtClean="0">
                <a:latin typeface="Helvetica" panose="020B0604020202020204" pitchFamily="34" charset="0"/>
                <a:cs typeface="Helvetica" panose="020B0604020202020204" pitchFamily="34" charset="0"/>
              </a:rPr>
              <a:t>Self Assessment Questions</a:t>
            </a:r>
            <a:endParaRPr lang="en-IN" sz="32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89340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11</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grpSp>
        <p:nvGrpSpPr>
          <p:cNvPr id="6" name="Group 5"/>
          <p:cNvGrpSpPr/>
          <p:nvPr/>
        </p:nvGrpSpPr>
        <p:grpSpPr>
          <a:xfrm>
            <a:off x="2991110" y="2619151"/>
            <a:ext cx="6088495" cy="3595530"/>
            <a:chOff x="1844891" y="1589564"/>
            <a:chExt cx="8071842" cy="4766785"/>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468969" y="1781833"/>
              <a:ext cx="3825025" cy="4574516"/>
            </a:xfrm>
            <a:prstGeom prst="rect">
              <a:avLst/>
            </a:prstGeom>
          </p:spPr>
        </p:pic>
        <p:sp>
          <p:nvSpPr>
            <p:cNvPr id="8" name="Rounded Rectangular Callout 7"/>
            <p:cNvSpPr/>
            <p:nvPr/>
          </p:nvSpPr>
          <p:spPr>
            <a:xfrm>
              <a:off x="1844891" y="1942429"/>
              <a:ext cx="2098182" cy="1596980"/>
            </a:xfrm>
            <a:prstGeom prst="wedgeRoundRectCallout">
              <a:avLst>
                <a:gd name="adj1" fmla="val 70024"/>
                <a:gd name="adj2" fmla="val -19758"/>
                <a:gd name="adj3" fmla="val 16667"/>
              </a:avLst>
            </a:prstGeom>
            <a:no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Doctor Am Having Fever Sure…</a:t>
              </a:r>
            </a:p>
          </p:txBody>
        </p:sp>
        <p:sp>
          <p:nvSpPr>
            <p:cNvPr id="9" name="Rounded Rectangular Callout 8"/>
            <p:cNvSpPr/>
            <p:nvPr/>
          </p:nvSpPr>
          <p:spPr>
            <a:xfrm>
              <a:off x="8060029" y="1589564"/>
              <a:ext cx="1856704" cy="1596980"/>
            </a:xfrm>
            <a:prstGeom prst="wedgeRoundRectCallout">
              <a:avLst>
                <a:gd name="adj1" fmla="val -86666"/>
                <a:gd name="adj2" fmla="val -13307"/>
                <a:gd name="adj3" fmla="val 16667"/>
              </a:avLst>
            </a:prstGeom>
            <a:no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8177011" y="1781833"/>
              <a:ext cx="1622739" cy="1224108"/>
            </a:xfrm>
            <a:prstGeom prst="rect">
              <a:avLst/>
            </a:prstGeom>
          </p:spPr>
          <p:txBody>
            <a:bodyPr wrap="square">
              <a:spAutoFit/>
            </a:bodyPr>
            <a:lstStyle/>
            <a:p>
              <a:pPr algn="ctr"/>
              <a:r>
                <a:rPr lang="en-US" b="1" dirty="0"/>
                <a:t>You don’t have fever!!!!!</a:t>
              </a:r>
            </a:p>
          </p:txBody>
        </p:sp>
      </p:grpSp>
      <p:sp>
        <p:nvSpPr>
          <p:cNvPr id="11" name="Rectangle 10"/>
          <p:cNvSpPr/>
          <p:nvPr/>
        </p:nvSpPr>
        <p:spPr>
          <a:xfrm>
            <a:off x="1185830" y="1346497"/>
            <a:ext cx="9465000" cy="1015663"/>
          </a:xfrm>
          <a:prstGeom prst="rect">
            <a:avLst/>
          </a:prstGeom>
        </p:spPr>
        <p:txBody>
          <a:bodyPr wrap="square">
            <a:spAutoFit/>
          </a:bodyPr>
          <a:lstStyle/>
          <a:p>
            <a:pPr algn="ctr"/>
            <a:r>
              <a:rPr lang="en-US" sz="6000" b="1" dirty="0">
                <a:solidFill>
                  <a:srgbClr val="00B050"/>
                </a:solidFill>
                <a:cs typeface="Times New Roman" panose="02020603050405020304" pitchFamily="18" charset="0"/>
              </a:rPr>
              <a:t>DOCTOR WINS!!</a:t>
            </a:r>
          </a:p>
        </p:txBody>
      </p:sp>
    </p:spTree>
    <p:extLst>
      <p:ext uri="{BB962C8B-B14F-4D97-AF65-F5344CB8AC3E}">
        <p14:creationId xmlns:p14="http://schemas.microsoft.com/office/powerpoint/2010/main" val="242947630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dirty="0" smtClean="0"/>
              <a:t>26. Which </a:t>
            </a:r>
            <a:r>
              <a:rPr lang="en-US" dirty="0"/>
              <a:t>are needed to compute the logical inference algorithm</a:t>
            </a:r>
            <a:r>
              <a:rPr lang="en-US" dirty="0" smtClean="0"/>
              <a:t>?</a:t>
            </a:r>
          </a:p>
          <a:p>
            <a:pPr marL="0" indent="0">
              <a:buNone/>
            </a:pPr>
            <a:r>
              <a:rPr lang="en-US" dirty="0"/>
              <a:t/>
            </a:r>
            <a:br>
              <a:rPr lang="en-US" dirty="0"/>
            </a:br>
            <a:r>
              <a:rPr lang="en-US" dirty="0"/>
              <a:t>a) Logical equivalence</a:t>
            </a:r>
            <a:br>
              <a:rPr lang="en-US" dirty="0"/>
            </a:br>
            <a:r>
              <a:rPr lang="en-US" dirty="0"/>
              <a:t>b) Validity</a:t>
            </a:r>
            <a:br>
              <a:rPr lang="en-US" dirty="0"/>
            </a:br>
            <a:r>
              <a:rPr lang="en-US" dirty="0"/>
              <a:t>c) </a:t>
            </a:r>
            <a:r>
              <a:rPr lang="en-US" dirty="0" err="1"/>
              <a:t>Satisfiability</a:t>
            </a:r>
            <a:r>
              <a:rPr lang="en-US" dirty="0"/>
              <a:t/>
            </a:r>
            <a:br>
              <a:rPr lang="en-US" dirty="0"/>
            </a:br>
            <a:r>
              <a:rPr lang="en-US" dirty="0"/>
              <a:t>d) All of the </a:t>
            </a:r>
            <a:r>
              <a:rPr lang="en-US" dirty="0" smtClean="0"/>
              <a:t>mentioned</a:t>
            </a:r>
          </a:p>
          <a:p>
            <a:pPr marL="0" indent="0">
              <a:buNone/>
            </a:pPr>
            <a:endParaRPr lang="en-US" b="1" dirty="0"/>
          </a:p>
          <a:p>
            <a:pPr marL="0" indent="0">
              <a:buNone/>
            </a:pPr>
            <a:r>
              <a:rPr lang="en-IN" b="1" dirty="0"/>
              <a:t>Answer: </a:t>
            </a:r>
            <a:r>
              <a:rPr lang="en-IN" b="1" dirty="0" smtClean="0"/>
              <a:t>d</a:t>
            </a:r>
            <a:endParaRPr lang="en-IN" b="1" dirty="0"/>
          </a:p>
          <a:p>
            <a:pPr marL="0" indent="0">
              <a:buNone/>
            </a:pP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110</a:t>
            </a:fld>
            <a:endParaRPr lang="en-IN" dirty="0"/>
          </a:p>
        </p:txBody>
      </p:sp>
      <p:sp>
        <p:nvSpPr>
          <p:cNvPr id="5" name="Title 1"/>
          <p:cNvSpPr>
            <a:spLocks noGrp="1"/>
          </p:cNvSpPr>
          <p:nvPr>
            <p:ph type="title"/>
          </p:nvPr>
        </p:nvSpPr>
        <p:spPr>
          <a:xfrm>
            <a:off x="174522" y="0"/>
            <a:ext cx="10515600" cy="1325563"/>
          </a:xfrm>
        </p:spPr>
        <p:txBody>
          <a:bodyPr>
            <a:normAutofit/>
          </a:bodyPr>
          <a:lstStyle/>
          <a:p>
            <a:r>
              <a:rPr lang="en-IN" sz="3200" b="1" dirty="0" smtClean="0">
                <a:latin typeface="Helvetica" panose="020B0604020202020204" pitchFamily="34" charset="0"/>
                <a:cs typeface="Helvetica" panose="020B0604020202020204" pitchFamily="34" charset="0"/>
              </a:rPr>
              <a:t>Self Assessment Questions</a:t>
            </a:r>
            <a:endParaRPr lang="en-IN" sz="32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462490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lvl="0" indent="0">
              <a:buNone/>
            </a:pPr>
            <a:r>
              <a:rPr lang="en-US" dirty="0" smtClean="0"/>
              <a:t>27. From </a:t>
            </a:r>
            <a:r>
              <a:rPr lang="en-US" dirty="0"/>
              <a:t>which rule does the modus ponens are derived</a:t>
            </a:r>
            <a:r>
              <a:rPr lang="en-US" dirty="0" smtClean="0"/>
              <a:t>?</a:t>
            </a:r>
          </a:p>
          <a:p>
            <a:pPr marL="0" lvl="0" indent="0">
              <a:buNone/>
            </a:pPr>
            <a:r>
              <a:rPr lang="en-US" dirty="0"/>
              <a:t/>
            </a:r>
            <a:br>
              <a:rPr lang="en-US" dirty="0"/>
            </a:br>
            <a:r>
              <a:rPr lang="en-US" dirty="0"/>
              <a:t>a) Inference rule</a:t>
            </a:r>
            <a:br>
              <a:rPr lang="en-US" dirty="0"/>
            </a:br>
            <a:r>
              <a:rPr lang="en-US" dirty="0"/>
              <a:t>b) Module rule</a:t>
            </a:r>
            <a:br>
              <a:rPr lang="en-US" dirty="0"/>
            </a:br>
            <a:r>
              <a:rPr lang="en-US" dirty="0"/>
              <a:t>c) Both Inference &amp; Module rule</a:t>
            </a:r>
            <a:br>
              <a:rPr lang="en-US" dirty="0"/>
            </a:br>
            <a:r>
              <a:rPr lang="en-US" dirty="0"/>
              <a:t>d) None of the </a:t>
            </a:r>
            <a:r>
              <a:rPr lang="en-US" dirty="0" smtClean="0"/>
              <a:t>mentioned</a:t>
            </a:r>
          </a:p>
          <a:p>
            <a:pPr marL="0" lvl="0" indent="0">
              <a:buNone/>
            </a:pPr>
            <a:endParaRPr lang="en-US" dirty="0"/>
          </a:p>
          <a:p>
            <a:pPr marL="0" indent="0">
              <a:buNone/>
            </a:pPr>
            <a:r>
              <a:rPr lang="en-IN" b="1" dirty="0"/>
              <a:t>Answer: </a:t>
            </a:r>
            <a:r>
              <a:rPr lang="en-IN" b="1" dirty="0" smtClean="0"/>
              <a:t>a</a:t>
            </a:r>
            <a:endParaRPr lang="en-IN" b="1" dirty="0"/>
          </a:p>
          <a:p>
            <a:pPr marL="0" lvl="0" indent="0">
              <a:buNone/>
            </a:pPr>
            <a:r>
              <a:rPr lang="en-US" dirty="0"/>
              <a:t/>
            </a:r>
            <a:br>
              <a:rPr lang="en-US" dirty="0"/>
            </a:b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111</a:t>
            </a:fld>
            <a:endParaRPr lang="en-IN" dirty="0"/>
          </a:p>
        </p:txBody>
      </p:sp>
      <p:sp>
        <p:nvSpPr>
          <p:cNvPr id="5" name="Title 1"/>
          <p:cNvSpPr>
            <a:spLocks noGrp="1"/>
          </p:cNvSpPr>
          <p:nvPr>
            <p:ph type="title"/>
          </p:nvPr>
        </p:nvSpPr>
        <p:spPr>
          <a:xfrm>
            <a:off x="174522" y="0"/>
            <a:ext cx="10515600" cy="1325563"/>
          </a:xfrm>
        </p:spPr>
        <p:txBody>
          <a:bodyPr>
            <a:normAutofit/>
          </a:bodyPr>
          <a:lstStyle/>
          <a:p>
            <a:r>
              <a:rPr lang="en-IN" sz="3200" b="1" dirty="0" smtClean="0">
                <a:latin typeface="Helvetica" panose="020B0604020202020204" pitchFamily="34" charset="0"/>
                <a:cs typeface="Helvetica" panose="020B0604020202020204" pitchFamily="34" charset="0"/>
              </a:rPr>
              <a:t>Self Assessment Questions</a:t>
            </a:r>
            <a:endParaRPr lang="en-IN" sz="32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52800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28. Which </a:t>
            </a:r>
            <a:r>
              <a:rPr lang="en-US" dirty="0"/>
              <a:t>is also called single inference rule</a:t>
            </a:r>
            <a:r>
              <a:rPr lang="en-US" dirty="0" smtClean="0"/>
              <a:t>?</a:t>
            </a:r>
          </a:p>
          <a:p>
            <a:pPr marL="0" indent="0">
              <a:buNone/>
            </a:pPr>
            <a:r>
              <a:rPr lang="en-US" dirty="0"/>
              <a:t/>
            </a:r>
            <a:br>
              <a:rPr lang="en-US" dirty="0"/>
            </a:br>
            <a:r>
              <a:rPr lang="en-US" dirty="0"/>
              <a:t>a) Reference</a:t>
            </a:r>
            <a:br>
              <a:rPr lang="en-US" dirty="0"/>
            </a:br>
            <a:r>
              <a:rPr lang="en-US" dirty="0"/>
              <a:t>b) Resolution</a:t>
            </a:r>
            <a:br>
              <a:rPr lang="en-US" dirty="0"/>
            </a:br>
            <a:r>
              <a:rPr lang="en-US" dirty="0"/>
              <a:t>c) Reform</a:t>
            </a:r>
            <a:br>
              <a:rPr lang="en-US" dirty="0"/>
            </a:br>
            <a:r>
              <a:rPr lang="en-US" dirty="0"/>
              <a:t>d) None of the </a:t>
            </a:r>
            <a:r>
              <a:rPr lang="en-US" dirty="0" smtClean="0"/>
              <a:t>mentioned</a:t>
            </a:r>
          </a:p>
          <a:p>
            <a:pPr marL="0" indent="0">
              <a:buNone/>
            </a:pPr>
            <a:endParaRPr lang="en-US" dirty="0"/>
          </a:p>
          <a:p>
            <a:pPr marL="0" indent="0">
              <a:buNone/>
            </a:pPr>
            <a:r>
              <a:rPr lang="en-IN" b="1" dirty="0"/>
              <a:t>Answer: </a:t>
            </a:r>
            <a:r>
              <a:rPr lang="en-IN" b="1" dirty="0" smtClean="0"/>
              <a:t>b</a:t>
            </a:r>
            <a:endParaRPr lang="en-IN" b="1" dirty="0"/>
          </a:p>
          <a:p>
            <a:pPr marL="0" indent="0">
              <a:buNone/>
            </a:pPr>
            <a:endParaRPr lang="en-US"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112</a:t>
            </a:fld>
            <a:endParaRPr lang="en-IN" dirty="0"/>
          </a:p>
        </p:txBody>
      </p:sp>
      <p:sp>
        <p:nvSpPr>
          <p:cNvPr id="5" name="Title 1"/>
          <p:cNvSpPr>
            <a:spLocks noGrp="1"/>
          </p:cNvSpPr>
          <p:nvPr>
            <p:ph type="title"/>
          </p:nvPr>
        </p:nvSpPr>
        <p:spPr>
          <a:xfrm>
            <a:off x="174522" y="0"/>
            <a:ext cx="10515600" cy="1325563"/>
          </a:xfrm>
        </p:spPr>
        <p:txBody>
          <a:bodyPr>
            <a:normAutofit/>
          </a:bodyPr>
          <a:lstStyle/>
          <a:p>
            <a:r>
              <a:rPr lang="en-IN" sz="3200" b="1" dirty="0" smtClean="0">
                <a:latin typeface="Helvetica" panose="020B0604020202020204" pitchFamily="34" charset="0"/>
                <a:cs typeface="Helvetica" panose="020B0604020202020204" pitchFamily="34" charset="0"/>
              </a:rPr>
              <a:t>Self Assessment Questions</a:t>
            </a:r>
            <a:endParaRPr lang="en-IN" sz="32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13193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29. Which </a:t>
            </a:r>
            <a:r>
              <a:rPr lang="en-US" dirty="0"/>
              <a:t>form is called as conjunction of disjunction of literals</a:t>
            </a:r>
            <a:r>
              <a:rPr lang="en-US" dirty="0" smtClean="0"/>
              <a:t>?</a:t>
            </a:r>
          </a:p>
          <a:p>
            <a:pPr marL="0" indent="0">
              <a:buNone/>
            </a:pPr>
            <a:r>
              <a:rPr lang="en-US" dirty="0"/>
              <a:t/>
            </a:r>
            <a:br>
              <a:rPr lang="en-US" dirty="0"/>
            </a:br>
            <a:r>
              <a:rPr lang="en-US" dirty="0"/>
              <a:t>a) Conjunctive normal form</a:t>
            </a:r>
            <a:br>
              <a:rPr lang="en-US" dirty="0"/>
            </a:br>
            <a:r>
              <a:rPr lang="en-US" dirty="0"/>
              <a:t>b) Disjunctive normal form</a:t>
            </a:r>
            <a:br>
              <a:rPr lang="en-US" dirty="0"/>
            </a:br>
            <a:r>
              <a:rPr lang="en-US" dirty="0"/>
              <a:t>c) Normal </a:t>
            </a:r>
            <a:r>
              <a:rPr lang="en-US" dirty="0" smtClean="0"/>
              <a:t>form</a:t>
            </a:r>
            <a:r>
              <a:rPr lang="en-US" dirty="0"/>
              <a:t/>
            </a:r>
            <a:br>
              <a:rPr lang="en-US" dirty="0"/>
            </a:br>
            <a:r>
              <a:rPr lang="en-US" dirty="0"/>
              <a:t>d) All of the </a:t>
            </a:r>
            <a:r>
              <a:rPr lang="en-US" dirty="0" smtClean="0"/>
              <a:t>mentioned</a:t>
            </a:r>
          </a:p>
          <a:p>
            <a:pPr marL="0" indent="0">
              <a:buNone/>
            </a:pPr>
            <a:endParaRPr lang="en-US" dirty="0"/>
          </a:p>
          <a:p>
            <a:pPr marL="0" indent="0">
              <a:buNone/>
            </a:pPr>
            <a:r>
              <a:rPr lang="en-IN" b="1" dirty="0"/>
              <a:t>Answer: </a:t>
            </a:r>
            <a:r>
              <a:rPr lang="en-IN" b="1" dirty="0" smtClean="0"/>
              <a:t>a</a:t>
            </a:r>
            <a:endParaRPr lang="en-IN" b="1" dirty="0"/>
          </a:p>
          <a:p>
            <a:pPr marL="0" indent="0">
              <a:buNone/>
            </a:pP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113</a:t>
            </a:fld>
            <a:endParaRPr lang="en-IN" dirty="0"/>
          </a:p>
        </p:txBody>
      </p:sp>
      <p:sp>
        <p:nvSpPr>
          <p:cNvPr id="5" name="Title 1"/>
          <p:cNvSpPr>
            <a:spLocks noGrp="1"/>
          </p:cNvSpPr>
          <p:nvPr>
            <p:ph type="title"/>
          </p:nvPr>
        </p:nvSpPr>
        <p:spPr>
          <a:xfrm>
            <a:off x="174522" y="0"/>
            <a:ext cx="10515600" cy="1325563"/>
          </a:xfrm>
        </p:spPr>
        <p:txBody>
          <a:bodyPr>
            <a:normAutofit/>
          </a:bodyPr>
          <a:lstStyle/>
          <a:p>
            <a:r>
              <a:rPr lang="en-IN" sz="3200" b="1" dirty="0" smtClean="0">
                <a:latin typeface="Helvetica" panose="020B0604020202020204" pitchFamily="34" charset="0"/>
                <a:cs typeface="Helvetica" panose="020B0604020202020204" pitchFamily="34" charset="0"/>
              </a:rPr>
              <a:t>Self Assessment Questions</a:t>
            </a:r>
            <a:endParaRPr lang="en-IN" sz="32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72454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rPr lang="en-US" dirty="0" smtClean="0"/>
              <a:t>30.  </a:t>
            </a:r>
            <a:r>
              <a:rPr lang="en-US" dirty="0"/>
              <a:t>What can be viewed as single </a:t>
            </a:r>
            <a:r>
              <a:rPr lang="en-US" dirty="0" err="1"/>
              <a:t>leteral</a:t>
            </a:r>
            <a:r>
              <a:rPr lang="en-US" dirty="0"/>
              <a:t> of disjunction</a:t>
            </a:r>
            <a:r>
              <a:rPr lang="en-US" dirty="0" smtClean="0"/>
              <a:t>?</a:t>
            </a:r>
          </a:p>
          <a:p>
            <a:pPr marL="0" lvl="0" indent="0">
              <a:buNone/>
            </a:pPr>
            <a:r>
              <a:rPr lang="en-US" dirty="0"/>
              <a:t/>
            </a:r>
            <a:br>
              <a:rPr lang="en-US" dirty="0"/>
            </a:br>
            <a:r>
              <a:rPr lang="en-US" dirty="0"/>
              <a:t>a) Multiple clause</a:t>
            </a:r>
            <a:br>
              <a:rPr lang="en-US" dirty="0"/>
            </a:br>
            <a:r>
              <a:rPr lang="en-US" dirty="0"/>
              <a:t>b) Combine clause</a:t>
            </a:r>
            <a:br>
              <a:rPr lang="en-US" dirty="0"/>
            </a:br>
            <a:r>
              <a:rPr lang="en-US" dirty="0"/>
              <a:t>c) Unit clause</a:t>
            </a:r>
            <a:br>
              <a:rPr lang="en-US" dirty="0"/>
            </a:br>
            <a:r>
              <a:rPr lang="en-US" dirty="0"/>
              <a:t>d) None of the </a:t>
            </a:r>
            <a:r>
              <a:rPr lang="en-US" dirty="0" smtClean="0"/>
              <a:t>mentioned</a:t>
            </a:r>
          </a:p>
          <a:p>
            <a:pPr marL="0" lvl="0" indent="0">
              <a:buNone/>
            </a:pPr>
            <a:endParaRPr lang="en-US" dirty="0"/>
          </a:p>
          <a:p>
            <a:pPr marL="0" indent="0">
              <a:buNone/>
            </a:pPr>
            <a:r>
              <a:rPr lang="en-IN" b="1" dirty="0"/>
              <a:t>Answer: c</a:t>
            </a:r>
          </a:p>
          <a:p>
            <a:pPr marL="0" lv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114</a:t>
            </a:fld>
            <a:endParaRPr lang="en-IN" dirty="0"/>
          </a:p>
        </p:txBody>
      </p:sp>
      <p:sp>
        <p:nvSpPr>
          <p:cNvPr id="5" name="Title 1"/>
          <p:cNvSpPr>
            <a:spLocks noGrp="1"/>
          </p:cNvSpPr>
          <p:nvPr>
            <p:ph type="title"/>
          </p:nvPr>
        </p:nvSpPr>
        <p:spPr>
          <a:xfrm>
            <a:off x="174522" y="0"/>
            <a:ext cx="10515600" cy="1325563"/>
          </a:xfrm>
        </p:spPr>
        <p:txBody>
          <a:bodyPr>
            <a:normAutofit/>
          </a:bodyPr>
          <a:lstStyle/>
          <a:p>
            <a:r>
              <a:rPr lang="en-IN" sz="3200" b="1" dirty="0" smtClean="0">
                <a:latin typeface="Helvetica" panose="020B0604020202020204" pitchFamily="34" charset="0"/>
                <a:cs typeface="Helvetica" panose="020B0604020202020204" pitchFamily="34" charset="0"/>
              </a:rPr>
              <a:t>Self Assessment Questions</a:t>
            </a:r>
            <a:endParaRPr lang="en-IN" sz="32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65419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150" y="1158875"/>
            <a:ext cx="10515600" cy="4351338"/>
          </a:xfrm>
        </p:spPr>
        <p:txBody>
          <a:bodyPr>
            <a:normAutofit lnSpcReduction="10000"/>
          </a:bodyPr>
          <a:lstStyle/>
          <a:p>
            <a:pPr marL="0" indent="0">
              <a:buNone/>
            </a:pPr>
            <a:r>
              <a:rPr lang="en-US" b="1" dirty="0" smtClean="0"/>
              <a:t> </a:t>
            </a:r>
            <a:endParaRPr lang="en-US" dirty="0"/>
          </a:p>
          <a:p>
            <a:pPr marL="0" indent="0">
              <a:buNone/>
            </a:pPr>
            <a:r>
              <a:rPr lang="en-US" dirty="0" smtClean="0"/>
              <a:t>31. Knowledge and reasoning also play a crucial role in dealing with __________________ environment.</a:t>
            </a:r>
          </a:p>
          <a:p>
            <a:pPr marL="0" indent="0">
              <a:buNone/>
            </a:pPr>
            <a:r>
              <a:rPr lang="en-US" dirty="0" smtClean="0"/>
              <a:t/>
            </a:r>
            <a:br>
              <a:rPr lang="en-US" dirty="0" smtClean="0"/>
            </a:br>
            <a:r>
              <a:rPr lang="en-US" dirty="0" smtClean="0"/>
              <a:t>a) Completely Observable</a:t>
            </a:r>
            <a:br>
              <a:rPr lang="en-US" dirty="0" smtClean="0"/>
            </a:br>
            <a:r>
              <a:rPr lang="en-US" dirty="0" smtClean="0"/>
              <a:t>b) Partially Observable</a:t>
            </a:r>
            <a:br>
              <a:rPr lang="en-US" dirty="0" smtClean="0"/>
            </a:br>
            <a:r>
              <a:rPr lang="en-US" dirty="0" smtClean="0"/>
              <a:t>c) Neither Completely nor Partially Observable</a:t>
            </a:r>
            <a:br>
              <a:rPr lang="en-US" dirty="0" smtClean="0"/>
            </a:br>
            <a:r>
              <a:rPr lang="en-US" dirty="0" smtClean="0"/>
              <a:t>d) Only Completely and Partially Observable</a:t>
            </a:r>
          </a:p>
          <a:p>
            <a:pPr marL="0" indent="0">
              <a:buNone/>
            </a:pPr>
            <a:endParaRPr lang="en-US" dirty="0" smtClean="0"/>
          </a:p>
          <a:p>
            <a:pPr marL="0" indent="0">
              <a:buNone/>
            </a:pPr>
            <a:r>
              <a:rPr lang="en-IN" b="1" dirty="0"/>
              <a:t>Answer: </a:t>
            </a:r>
            <a:r>
              <a:rPr lang="en-IN" b="1" dirty="0" smtClean="0"/>
              <a:t>b</a:t>
            </a:r>
            <a:endParaRPr lang="en-IN" b="1" dirty="0"/>
          </a:p>
          <a:p>
            <a:pPr marL="0" indent="0">
              <a:buNone/>
            </a:pP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115</a:t>
            </a:fld>
            <a:endParaRPr lang="en-IN" dirty="0"/>
          </a:p>
        </p:txBody>
      </p:sp>
      <p:sp>
        <p:nvSpPr>
          <p:cNvPr id="5" name="Title 1"/>
          <p:cNvSpPr>
            <a:spLocks noGrp="1"/>
          </p:cNvSpPr>
          <p:nvPr>
            <p:ph type="title"/>
          </p:nvPr>
        </p:nvSpPr>
        <p:spPr>
          <a:xfrm>
            <a:off x="174522" y="0"/>
            <a:ext cx="10515600" cy="1325563"/>
          </a:xfrm>
        </p:spPr>
        <p:txBody>
          <a:bodyPr>
            <a:normAutofit/>
          </a:bodyPr>
          <a:lstStyle/>
          <a:p>
            <a:r>
              <a:rPr lang="en-IN" sz="3200" b="1" dirty="0" smtClean="0">
                <a:latin typeface="Helvetica" panose="020B0604020202020204" pitchFamily="34" charset="0"/>
                <a:cs typeface="Helvetica" panose="020B0604020202020204" pitchFamily="34" charset="0"/>
              </a:rPr>
              <a:t>Self Assessment Questions</a:t>
            </a:r>
            <a:endParaRPr lang="en-IN" sz="32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54575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US" dirty="0" smtClean="0"/>
              <a:t>32. Treatment </a:t>
            </a:r>
            <a:r>
              <a:rPr lang="en-US" dirty="0"/>
              <a:t>chosen by doctor for a patient for a disease is based </a:t>
            </a:r>
            <a:r>
              <a:rPr lang="en-US" dirty="0" smtClean="0"/>
              <a:t>on</a:t>
            </a:r>
          </a:p>
          <a:p>
            <a:pPr marL="0" indent="0">
              <a:buNone/>
            </a:pPr>
            <a:r>
              <a:rPr lang="en-US" dirty="0"/>
              <a:t/>
            </a:r>
            <a:br>
              <a:rPr lang="en-US" dirty="0"/>
            </a:br>
            <a:r>
              <a:rPr lang="en-US" dirty="0"/>
              <a:t>a) Only current symptoms</a:t>
            </a:r>
            <a:br>
              <a:rPr lang="en-US" dirty="0"/>
            </a:br>
            <a:r>
              <a:rPr lang="en-US" dirty="0"/>
              <a:t>b) Current symptoms plus some knowledge from the textbooks</a:t>
            </a:r>
            <a:br>
              <a:rPr lang="en-US" dirty="0"/>
            </a:br>
            <a:r>
              <a:rPr lang="en-US" dirty="0"/>
              <a:t>c) Current symptoms plus some knowledge from the textbooks plus experience</a:t>
            </a:r>
            <a:br>
              <a:rPr lang="en-US" dirty="0"/>
            </a:br>
            <a:r>
              <a:rPr lang="en-US" dirty="0"/>
              <a:t>d) All of the </a:t>
            </a:r>
            <a:r>
              <a:rPr lang="en-US" dirty="0" smtClean="0"/>
              <a:t>mentioned</a:t>
            </a:r>
          </a:p>
          <a:p>
            <a:pPr marL="0" indent="0">
              <a:buNone/>
            </a:pPr>
            <a:endParaRPr lang="en-US" dirty="0" smtClean="0"/>
          </a:p>
          <a:p>
            <a:pPr marL="0" indent="0">
              <a:buNone/>
            </a:pPr>
            <a:r>
              <a:rPr lang="en-IN" b="1" dirty="0"/>
              <a:t>Answer: c</a:t>
            </a:r>
          </a:p>
          <a:p>
            <a:pPr marL="0" indent="0">
              <a:buNone/>
            </a:pPr>
            <a:endParaRPr lang="en-US" dirty="0"/>
          </a:p>
          <a:p>
            <a:pPr marL="0" indent="0">
              <a:buNone/>
            </a:pP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116</a:t>
            </a:fld>
            <a:endParaRPr lang="en-IN" dirty="0"/>
          </a:p>
        </p:txBody>
      </p:sp>
      <p:sp>
        <p:nvSpPr>
          <p:cNvPr id="5" name="Title 1"/>
          <p:cNvSpPr>
            <a:spLocks noGrp="1"/>
          </p:cNvSpPr>
          <p:nvPr>
            <p:ph type="title"/>
          </p:nvPr>
        </p:nvSpPr>
        <p:spPr>
          <a:xfrm>
            <a:off x="174522" y="0"/>
            <a:ext cx="10515600" cy="1325563"/>
          </a:xfrm>
        </p:spPr>
        <p:txBody>
          <a:bodyPr>
            <a:normAutofit/>
          </a:bodyPr>
          <a:lstStyle/>
          <a:p>
            <a:r>
              <a:rPr lang="en-IN" sz="3200" b="1" dirty="0" smtClean="0">
                <a:latin typeface="Helvetica" panose="020B0604020202020204" pitchFamily="34" charset="0"/>
                <a:cs typeface="Helvetica" panose="020B0604020202020204" pitchFamily="34" charset="0"/>
              </a:rPr>
              <a:t>Self Assessment Questions</a:t>
            </a:r>
            <a:endParaRPr lang="en-IN" sz="32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917697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33. A </a:t>
            </a:r>
            <a:r>
              <a:rPr lang="en-US" dirty="0"/>
              <a:t>knowledge-based agent can combine general knowledge with current percepts to infer hidden aspects of the current state prior to selecting actions. State whether True or False</a:t>
            </a:r>
            <a:r>
              <a:rPr lang="en-US" dirty="0" smtClean="0"/>
              <a:t>.</a:t>
            </a:r>
          </a:p>
          <a:p>
            <a:pPr marL="0" indent="0">
              <a:buNone/>
            </a:pPr>
            <a:r>
              <a:rPr lang="en-US" dirty="0"/>
              <a:t/>
            </a:r>
            <a:br>
              <a:rPr lang="en-US" dirty="0"/>
            </a:br>
            <a:r>
              <a:rPr lang="en-US" dirty="0"/>
              <a:t>a) True</a:t>
            </a:r>
            <a:br>
              <a:rPr lang="en-US" dirty="0"/>
            </a:br>
            <a:r>
              <a:rPr lang="en-US" dirty="0"/>
              <a:t>b) False</a:t>
            </a:r>
            <a:br>
              <a:rPr lang="en-US" dirty="0"/>
            </a:br>
            <a:endParaRPr lang="en-US" dirty="0" smtClean="0"/>
          </a:p>
          <a:p>
            <a:pPr marL="0" indent="0">
              <a:buNone/>
            </a:pPr>
            <a:r>
              <a:rPr lang="en-IN" b="1" dirty="0"/>
              <a:t>Answer: </a:t>
            </a:r>
            <a:r>
              <a:rPr lang="en-IN" b="1" dirty="0" smtClean="0"/>
              <a:t>a</a:t>
            </a:r>
            <a:endParaRPr lang="en-IN" b="1"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117</a:t>
            </a:fld>
            <a:endParaRPr lang="en-IN" dirty="0"/>
          </a:p>
        </p:txBody>
      </p:sp>
      <p:sp>
        <p:nvSpPr>
          <p:cNvPr id="5" name="Title 1"/>
          <p:cNvSpPr>
            <a:spLocks noGrp="1"/>
          </p:cNvSpPr>
          <p:nvPr>
            <p:ph type="title"/>
          </p:nvPr>
        </p:nvSpPr>
        <p:spPr>
          <a:xfrm>
            <a:off x="174522" y="0"/>
            <a:ext cx="10515600" cy="1325563"/>
          </a:xfrm>
        </p:spPr>
        <p:txBody>
          <a:bodyPr>
            <a:normAutofit/>
          </a:bodyPr>
          <a:lstStyle/>
          <a:p>
            <a:r>
              <a:rPr lang="en-IN" sz="3200" b="1" dirty="0" smtClean="0">
                <a:latin typeface="Helvetica" panose="020B0604020202020204" pitchFamily="34" charset="0"/>
                <a:cs typeface="Helvetica" panose="020B0604020202020204" pitchFamily="34" charset="0"/>
              </a:rPr>
              <a:t>Self Assessment Questions</a:t>
            </a:r>
            <a:endParaRPr lang="en-IN" sz="32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088355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250" y="1292224"/>
            <a:ext cx="10515600" cy="5565775"/>
          </a:xfrm>
        </p:spPr>
        <p:txBody>
          <a:bodyPr/>
          <a:lstStyle/>
          <a:p>
            <a:pPr marL="0" indent="0">
              <a:buNone/>
            </a:pPr>
            <a:r>
              <a:rPr lang="en-US" dirty="0" smtClean="0"/>
              <a:t>34.  A) Knowledge </a:t>
            </a:r>
            <a:r>
              <a:rPr lang="en-US" dirty="0"/>
              <a:t>base (KB) is consists of set of statements.</a:t>
            </a:r>
            <a:br>
              <a:rPr lang="en-US" dirty="0"/>
            </a:br>
            <a:r>
              <a:rPr lang="en-US" dirty="0" smtClean="0"/>
              <a:t>       B</a:t>
            </a:r>
            <a:r>
              <a:rPr lang="en-US" dirty="0"/>
              <a:t>) Inference is deriving a new sentence from the KB.</a:t>
            </a:r>
            <a:br>
              <a:rPr lang="en-US" dirty="0"/>
            </a:br>
            <a:endParaRPr lang="en-US" dirty="0"/>
          </a:p>
          <a:p>
            <a:pPr marL="0" indent="0">
              <a:buNone/>
            </a:pPr>
            <a:r>
              <a:rPr lang="en-US" dirty="0" smtClean="0"/>
              <a:t>Choose </a:t>
            </a:r>
            <a:r>
              <a:rPr lang="en-US" dirty="0"/>
              <a:t>the correct option</a:t>
            </a:r>
            <a:r>
              <a:rPr lang="en-US" dirty="0" smtClean="0"/>
              <a:t>.</a:t>
            </a:r>
          </a:p>
          <a:p>
            <a:pPr marL="0" indent="0">
              <a:buNone/>
            </a:pPr>
            <a:r>
              <a:rPr lang="en-US" dirty="0"/>
              <a:t/>
            </a:r>
            <a:br>
              <a:rPr lang="en-US" dirty="0"/>
            </a:br>
            <a:r>
              <a:rPr lang="en-US" dirty="0"/>
              <a:t>a) A is true, B is true</a:t>
            </a:r>
            <a:br>
              <a:rPr lang="en-US" dirty="0"/>
            </a:br>
            <a:r>
              <a:rPr lang="en-US" dirty="0"/>
              <a:t>b) A is false, B is false</a:t>
            </a:r>
            <a:br>
              <a:rPr lang="en-US" dirty="0"/>
            </a:br>
            <a:r>
              <a:rPr lang="en-US" dirty="0"/>
              <a:t>c) A is true, B is false</a:t>
            </a:r>
            <a:br>
              <a:rPr lang="en-US" dirty="0"/>
            </a:br>
            <a:r>
              <a:rPr lang="en-US" dirty="0"/>
              <a:t>d) A is false, B is </a:t>
            </a:r>
            <a:r>
              <a:rPr lang="en-US" dirty="0" smtClean="0"/>
              <a:t>true</a:t>
            </a:r>
          </a:p>
          <a:p>
            <a:pPr marL="0" indent="0">
              <a:buNone/>
            </a:pPr>
            <a:endParaRPr lang="en-US" dirty="0"/>
          </a:p>
          <a:p>
            <a:pPr marL="0" indent="0">
              <a:buNone/>
            </a:pPr>
            <a:r>
              <a:rPr lang="en-IN" b="1" dirty="0"/>
              <a:t>Answer: </a:t>
            </a:r>
            <a:r>
              <a:rPr lang="en-IN" b="1" dirty="0" smtClean="0"/>
              <a:t>a</a:t>
            </a:r>
            <a:endParaRPr lang="en-IN" b="1" dirty="0"/>
          </a:p>
          <a:p>
            <a:pPr marL="0" indent="0">
              <a:buNone/>
            </a:pP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118</a:t>
            </a:fld>
            <a:endParaRPr lang="en-IN" dirty="0"/>
          </a:p>
        </p:txBody>
      </p:sp>
      <p:sp>
        <p:nvSpPr>
          <p:cNvPr id="5" name="Title 1"/>
          <p:cNvSpPr>
            <a:spLocks noGrp="1"/>
          </p:cNvSpPr>
          <p:nvPr>
            <p:ph type="title"/>
          </p:nvPr>
        </p:nvSpPr>
        <p:spPr>
          <a:xfrm>
            <a:off x="174522" y="0"/>
            <a:ext cx="10515600" cy="1325563"/>
          </a:xfrm>
        </p:spPr>
        <p:txBody>
          <a:bodyPr>
            <a:normAutofit/>
          </a:bodyPr>
          <a:lstStyle/>
          <a:p>
            <a:r>
              <a:rPr lang="en-IN" sz="3200" b="1" dirty="0" smtClean="0">
                <a:latin typeface="Helvetica" panose="020B0604020202020204" pitchFamily="34" charset="0"/>
                <a:cs typeface="Helvetica" panose="020B0604020202020204" pitchFamily="34" charset="0"/>
              </a:rPr>
              <a:t>Self Assessment Questions</a:t>
            </a:r>
            <a:endParaRPr lang="en-IN" sz="32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25224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35. </a:t>
            </a:r>
            <a:r>
              <a:rPr lang="en-US" dirty="0" err="1" smtClean="0"/>
              <a:t>Wumpus</a:t>
            </a:r>
            <a:r>
              <a:rPr lang="en-US" dirty="0" smtClean="0"/>
              <a:t> </a:t>
            </a:r>
            <a:r>
              <a:rPr lang="en-US" dirty="0"/>
              <a:t>World is a classic problem, best example of </a:t>
            </a:r>
            <a:r>
              <a:rPr lang="en-US" dirty="0" smtClean="0"/>
              <a:t>_______.</a:t>
            </a:r>
          </a:p>
          <a:p>
            <a:pPr marL="0" indent="0">
              <a:buNone/>
            </a:pPr>
            <a:r>
              <a:rPr lang="en-US" dirty="0"/>
              <a:t/>
            </a:r>
            <a:br>
              <a:rPr lang="en-US" dirty="0"/>
            </a:br>
            <a:r>
              <a:rPr lang="en-US" dirty="0"/>
              <a:t>a) Single player Game</a:t>
            </a:r>
            <a:br>
              <a:rPr lang="en-US" dirty="0"/>
            </a:br>
            <a:r>
              <a:rPr lang="en-US" dirty="0"/>
              <a:t>b) Two player Game</a:t>
            </a:r>
            <a:br>
              <a:rPr lang="en-US" dirty="0"/>
            </a:br>
            <a:r>
              <a:rPr lang="en-US" dirty="0"/>
              <a:t>c) Reasoning with Knowledge</a:t>
            </a:r>
            <a:br>
              <a:rPr lang="en-US" dirty="0"/>
            </a:br>
            <a:r>
              <a:rPr lang="en-US" dirty="0"/>
              <a:t>d) Knowledge based </a:t>
            </a:r>
            <a:r>
              <a:rPr lang="en-US" dirty="0" smtClean="0"/>
              <a:t>Game</a:t>
            </a:r>
            <a:endParaRPr lang="en-US" dirty="0"/>
          </a:p>
          <a:p>
            <a:pPr marL="0" indent="0">
              <a:buNone/>
            </a:pPr>
            <a:endParaRPr lang="en-US" dirty="0" smtClean="0"/>
          </a:p>
          <a:p>
            <a:pPr marL="0" indent="0">
              <a:buNone/>
            </a:pPr>
            <a:r>
              <a:rPr lang="en-IN" b="1" dirty="0"/>
              <a:t>Answer: c</a:t>
            </a:r>
          </a:p>
          <a:p>
            <a:pPr marL="0" indent="0">
              <a:buNone/>
            </a:pPr>
            <a:endParaRPr lang="en-US"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119</a:t>
            </a:fld>
            <a:endParaRPr lang="en-IN" dirty="0"/>
          </a:p>
        </p:txBody>
      </p:sp>
      <p:sp>
        <p:nvSpPr>
          <p:cNvPr id="5" name="Title 1"/>
          <p:cNvSpPr>
            <a:spLocks noGrp="1"/>
          </p:cNvSpPr>
          <p:nvPr>
            <p:ph type="title"/>
          </p:nvPr>
        </p:nvSpPr>
        <p:spPr>
          <a:xfrm>
            <a:off x="174522" y="0"/>
            <a:ext cx="10515600" cy="1325563"/>
          </a:xfrm>
        </p:spPr>
        <p:txBody>
          <a:bodyPr>
            <a:normAutofit/>
          </a:bodyPr>
          <a:lstStyle/>
          <a:p>
            <a:r>
              <a:rPr lang="en-IN" sz="3200" b="1" dirty="0" smtClean="0">
                <a:latin typeface="Helvetica" panose="020B0604020202020204" pitchFamily="34" charset="0"/>
                <a:cs typeface="Helvetica" panose="020B0604020202020204" pitchFamily="34" charset="0"/>
              </a:rPr>
              <a:t>Self Assessment Questions</a:t>
            </a:r>
            <a:endParaRPr lang="en-IN" sz="32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97912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12</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07034" y="1152054"/>
            <a:ext cx="11835441" cy="2123658"/>
          </a:xfrm>
          <a:prstGeom prst="rect">
            <a:avLst/>
          </a:prstGeom>
        </p:spPr>
        <p:txBody>
          <a:bodyPr wrap="square">
            <a:spAutoFit/>
          </a:bodyPr>
          <a:lstStyle/>
          <a:p>
            <a:pPr marL="360000" lvl="4"/>
            <a:r>
              <a:rPr lang="en-US" sz="2400" b="1" dirty="0"/>
              <a:t>Knowledge based </a:t>
            </a:r>
            <a:r>
              <a:rPr lang="en-US" sz="2400" b="1" dirty="0" smtClean="0"/>
              <a:t>systems</a:t>
            </a:r>
          </a:p>
          <a:p>
            <a:pPr marL="360000" lvl="4"/>
            <a:endParaRPr lang="en-US" sz="800" b="1" dirty="0"/>
          </a:p>
          <a:p>
            <a:pPr marL="360000" lvl="4"/>
            <a:endParaRPr lang="en-US" sz="1000" b="1" dirty="0"/>
          </a:p>
          <a:p>
            <a:pPr marL="1274400" lvl="6"/>
            <a:r>
              <a:rPr lang="en-IN" sz="2000" b="1" dirty="0"/>
              <a:t>Aim: </a:t>
            </a:r>
            <a:r>
              <a:rPr lang="en-IN" sz="2000" dirty="0"/>
              <a:t>Replace human with a computer that contains all the relevant knowledge from a particular domain.</a:t>
            </a:r>
          </a:p>
          <a:p>
            <a:pPr marL="1274400" lvl="6"/>
            <a:endParaRPr lang="en-IN" sz="1000" dirty="0"/>
          </a:p>
          <a:p>
            <a:pPr marL="1274400" lvl="6"/>
            <a:r>
              <a:rPr lang="en-IN" sz="2000" dirty="0"/>
              <a:t>If the computer is in the possession of the fact then computer can make decision on how  to solve the problem</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3472" y="3129566"/>
            <a:ext cx="4935829" cy="3226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410111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36. ‘α </a:t>
            </a:r>
            <a:r>
              <a:rPr lang="en-US" dirty="0"/>
              <a:t>|= β ‘(to mean that the sentence α entails the sentence β) if and only if, in every model in which α is _____ β is also </a:t>
            </a:r>
            <a:r>
              <a:rPr lang="en-US" dirty="0" smtClean="0"/>
              <a:t>_____</a:t>
            </a:r>
          </a:p>
          <a:p>
            <a:pPr marL="0" indent="0">
              <a:buNone/>
            </a:pPr>
            <a:r>
              <a:rPr lang="en-US" dirty="0"/>
              <a:t/>
            </a:r>
            <a:br>
              <a:rPr lang="en-US" dirty="0"/>
            </a:br>
            <a:r>
              <a:rPr lang="en-US" dirty="0"/>
              <a:t>a) True, true</a:t>
            </a:r>
            <a:br>
              <a:rPr lang="en-US" dirty="0"/>
            </a:br>
            <a:r>
              <a:rPr lang="en-US" dirty="0"/>
              <a:t>b) True, false</a:t>
            </a:r>
            <a:br>
              <a:rPr lang="en-US" dirty="0"/>
            </a:br>
            <a:r>
              <a:rPr lang="en-US" dirty="0"/>
              <a:t>c) False, true</a:t>
            </a:r>
            <a:br>
              <a:rPr lang="en-US" dirty="0"/>
            </a:br>
            <a:r>
              <a:rPr lang="en-US" dirty="0"/>
              <a:t>d) False, false</a:t>
            </a:r>
            <a:br>
              <a:rPr lang="en-US" dirty="0"/>
            </a:br>
            <a:endParaRPr lang="en-US" dirty="0" smtClean="0"/>
          </a:p>
          <a:p>
            <a:pPr marL="0" indent="0">
              <a:buNone/>
            </a:pPr>
            <a:r>
              <a:rPr lang="en-IN" b="1" dirty="0"/>
              <a:t>Answer: </a:t>
            </a:r>
            <a:r>
              <a:rPr lang="en-IN" b="1" dirty="0" smtClean="0"/>
              <a:t>a</a:t>
            </a:r>
            <a:endParaRPr lang="en-IN" b="1"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120</a:t>
            </a:fld>
            <a:endParaRPr lang="en-IN" dirty="0"/>
          </a:p>
        </p:txBody>
      </p:sp>
      <p:sp>
        <p:nvSpPr>
          <p:cNvPr id="5" name="Title 1"/>
          <p:cNvSpPr>
            <a:spLocks noGrp="1"/>
          </p:cNvSpPr>
          <p:nvPr>
            <p:ph type="title"/>
          </p:nvPr>
        </p:nvSpPr>
        <p:spPr>
          <a:xfrm>
            <a:off x="174522" y="0"/>
            <a:ext cx="10515600" cy="1325563"/>
          </a:xfrm>
        </p:spPr>
        <p:txBody>
          <a:bodyPr>
            <a:normAutofit/>
          </a:bodyPr>
          <a:lstStyle/>
          <a:p>
            <a:r>
              <a:rPr lang="en-IN" sz="3200" b="1" dirty="0" smtClean="0">
                <a:latin typeface="Helvetica" panose="020B0604020202020204" pitchFamily="34" charset="0"/>
                <a:cs typeface="Helvetica" panose="020B0604020202020204" pitchFamily="34" charset="0"/>
              </a:rPr>
              <a:t>Self Assessment Questions</a:t>
            </a:r>
            <a:endParaRPr lang="en-IN" sz="32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979522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37. Which </a:t>
            </a:r>
            <a:r>
              <a:rPr lang="en-US" dirty="0"/>
              <a:t>is not a property of representation of knowledge</a:t>
            </a:r>
            <a:r>
              <a:rPr lang="en-US" dirty="0" smtClean="0"/>
              <a:t>?</a:t>
            </a:r>
          </a:p>
          <a:p>
            <a:pPr marL="0" indent="0">
              <a:buNone/>
            </a:pPr>
            <a:r>
              <a:rPr lang="en-US" dirty="0"/>
              <a:t/>
            </a:r>
            <a:br>
              <a:rPr lang="en-US" dirty="0"/>
            </a:br>
            <a:r>
              <a:rPr lang="en-US" dirty="0"/>
              <a:t>a) Representational Verification</a:t>
            </a:r>
            <a:br>
              <a:rPr lang="en-US" dirty="0"/>
            </a:br>
            <a:r>
              <a:rPr lang="en-US" dirty="0"/>
              <a:t>b) Representational Adequacy</a:t>
            </a:r>
            <a:br>
              <a:rPr lang="en-US" dirty="0"/>
            </a:br>
            <a:r>
              <a:rPr lang="en-US" dirty="0"/>
              <a:t>c) Inferential Adequacy</a:t>
            </a:r>
            <a:br>
              <a:rPr lang="en-US" dirty="0"/>
            </a:br>
            <a:r>
              <a:rPr lang="en-US" dirty="0"/>
              <a:t>d) Inferential </a:t>
            </a:r>
            <a:r>
              <a:rPr lang="en-US" dirty="0" smtClean="0"/>
              <a:t>Efficiency</a:t>
            </a:r>
          </a:p>
          <a:p>
            <a:pPr marL="0" indent="0">
              <a:buNone/>
            </a:pPr>
            <a:endParaRPr lang="en-US" dirty="0"/>
          </a:p>
          <a:p>
            <a:pPr marL="0" indent="0">
              <a:buNone/>
            </a:pPr>
            <a:endParaRPr lang="en-US" dirty="0" smtClean="0"/>
          </a:p>
          <a:p>
            <a:pPr marL="0" indent="0">
              <a:buNone/>
            </a:pPr>
            <a:r>
              <a:rPr lang="en-IN" b="1" dirty="0"/>
              <a:t>Answer: </a:t>
            </a:r>
            <a:r>
              <a:rPr lang="en-IN" b="1" dirty="0" smtClean="0"/>
              <a:t>a</a:t>
            </a:r>
            <a:endParaRPr lang="en-IN" b="1" dirty="0"/>
          </a:p>
          <a:p>
            <a:pPr marL="0" indent="0">
              <a:buNone/>
            </a:pPr>
            <a:endParaRPr lang="en-US"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121</a:t>
            </a:fld>
            <a:endParaRPr lang="en-IN" dirty="0"/>
          </a:p>
        </p:txBody>
      </p:sp>
      <p:sp>
        <p:nvSpPr>
          <p:cNvPr id="5" name="Title 1"/>
          <p:cNvSpPr>
            <a:spLocks noGrp="1"/>
          </p:cNvSpPr>
          <p:nvPr>
            <p:ph type="title"/>
          </p:nvPr>
        </p:nvSpPr>
        <p:spPr>
          <a:xfrm>
            <a:off x="174522" y="0"/>
            <a:ext cx="10515600" cy="1325563"/>
          </a:xfrm>
        </p:spPr>
        <p:txBody>
          <a:bodyPr>
            <a:normAutofit/>
          </a:bodyPr>
          <a:lstStyle/>
          <a:p>
            <a:r>
              <a:rPr lang="en-IN" sz="3200" b="1" dirty="0" smtClean="0">
                <a:latin typeface="Helvetica" panose="020B0604020202020204" pitchFamily="34" charset="0"/>
                <a:cs typeface="Helvetica" panose="020B0604020202020204" pitchFamily="34" charset="0"/>
              </a:rPr>
              <a:t>Self Assessment Questions</a:t>
            </a:r>
            <a:endParaRPr lang="en-IN" sz="32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14525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38. Which </a:t>
            </a:r>
            <a:r>
              <a:rPr lang="en-US" dirty="0"/>
              <a:t>is not Familiar Connectives in First Order Logic</a:t>
            </a:r>
            <a:r>
              <a:rPr lang="en-US" dirty="0" smtClean="0"/>
              <a:t>?</a:t>
            </a:r>
          </a:p>
          <a:p>
            <a:pPr marL="0" indent="0">
              <a:buNone/>
            </a:pPr>
            <a:r>
              <a:rPr lang="en-US" dirty="0"/>
              <a:t/>
            </a:r>
            <a:br>
              <a:rPr lang="en-US" dirty="0"/>
            </a:br>
            <a:r>
              <a:rPr lang="en-US" dirty="0"/>
              <a:t>a) and</a:t>
            </a:r>
            <a:br>
              <a:rPr lang="en-US" dirty="0"/>
            </a:br>
            <a:r>
              <a:rPr lang="en-US" dirty="0"/>
              <a:t>b) </a:t>
            </a:r>
            <a:r>
              <a:rPr lang="en-US" dirty="0" err="1"/>
              <a:t>iff</a:t>
            </a:r>
            <a:r>
              <a:rPr lang="en-US" dirty="0"/>
              <a:t/>
            </a:r>
            <a:br>
              <a:rPr lang="en-US" dirty="0"/>
            </a:br>
            <a:r>
              <a:rPr lang="en-US" dirty="0"/>
              <a:t>c) or</a:t>
            </a:r>
            <a:br>
              <a:rPr lang="en-US" dirty="0"/>
            </a:br>
            <a:r>
              <a:rPr lang="en-US" dirty="0"/>
              <a:t>d) </a:t>
            </a:r>
            <a:r>
              <a:rPr lang="en-US" dirty="0" smtClean="0"/>
              <a:t>not</a:t>
            </a:r>
          </a:p>
          <a:p>
            <a:pPr marL="0" indent="0">
              <a:buNone/>
            </a:pPr>
            <a:endParaRPr lang="en-US" b="1" dirty="0"/>
          </a:p>
          <a:p>
            <a:pPr marL="0" indent="0">
              <a:buNone/>
            </a:pPr>
            <a:endParaRPr lang="en-US" b="1" dirty="0" smtClean="0"/>
          </a:p>
          <a:p>
            <a:pPr marL="0" indent="0">
              <a:buNone/>
            </a:pPr>
            <a:r>
              <a:rPr lang="en-IN" b="1" dirty="0"/>
              <a:t>Answer: </a:t>
            </a:r>
            <a:r>
              <a:rPr lang="en-IN" b="1" dirty="0" smtClean="0"/>
              <a:t>d</a:t>
            </a:r>
            <a:endParaRPr lang="en-IN" b="1" dirty="0"/>
          </a:p>
          <a:p>
            <a:pPr marL="0" indent="0">
              <a:buNone/>
            </a:pPr>
            <a:endParaRPr lang="en-US"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122</a:t>
            </a:fld>
            <a:endParaRPr lang="en-IN" dirty="0"/>
          </a:p>
        </p:txBody>
      </p:sp>
      <p:sp>
        <p:nvSpPr>
          <p:cNvPr id="5" name="Title 1"/>
          <p:cNvSpPr>
            <a:spLocks noGrp="1"/>
          </p:cNvSpPr>
          <p:nvPr>
            <p:ph type="title"/>
          </p:nvPr>
        </p:nvSpPr>
        <p:spPr>
          <a:xfrm>
            <a:off x="174522" y="0"/>
            <a:ext cx="10515600" cy="1325563"/>
          </a:xfrm>
        </p:spPr>
        <p:txBody>
          <a:bodyPr>
            <a:normAutofit/>
          </a:bodyPr>
          <a:lstStyle/>
          <a:p>
            <a:r>
              <a:rPr lang="en-IN" sz="3200" b="1" dirty="0" smtClean="0">
                <a:latin typeface="Helvetica" panose="020B0604020202020204" pitchFamily="34" charset="0"/>
                <a:cs typeface="Helvetica" panose="020B0604020202020204" pitchFamily="34" charset="0"/>
              </a:rPr>
              <a:t>Self Assessment Questions</a:t>
            </a:r>
            <a:endParaRPr lang="en-IN" sz="32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99457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39. Inference </a:t>
            </a:r>
            <a:r>
              <a:rPr lang="en-US" dirty="0"/>
              <a:t>algorithm is complete only if</a:t>
            </a:r>
            <a:r>
              <a:rPr lang="en-US" dirty="0" smtClean="0"/>
              <a:t>,</a:t>
            </a:r>
          </a:p>
          <a:p>
            <a:pPr marL="0" indent="0">
              <a:buNone/>
            </a:pPr>
            <a:r>
              <a:rPr lang="en-US" dirty="0"/>
              <a:t/>
            </a:r>
            <a:br>
              <a:rPr lang="en-US" dirty="0"/>
            </a:br>
            <a:r>
              <a:rPr lang="en-US" dirty="0"/>
              <a:t>a) It can derive any sentence</a:t>
            </a:r>
            <a:br>
              <a:rPr lang="en-US" dirty="0"/>
            </a:br>
            <a:r>
              <a:rPr lang="en-US" dirty="0"/>
              <a:t>b) It can derive any sentence that is an entailed version</a:t>
            </a:r>
            <a:br>
              <a:rPr lang="en-US" dirty="0"/>
            </a:br>
            <a:r>
              <a:rPr lang="en-US" dirty="0"/>
              <a:t>c) It is truth preserving</a:t>
            </a:r>
            <a:br>
              <a:rPr lang="en-US" dirty="0"/>
            </a:br>
            <a:r>
              <a:rPr lang="en-US" dirty="0"/>
              <a:t>d) It can derive any sentence that is an entailed version &amp; It is truth </a:t>
            </a:r>
            <a:r>
              <a:rPr lang="en-US" dirty="0" smtClean="0"/>
              <a:t>preserving</a:t>
            </a:r>
          </a:p>
          <a:p>
            <a:pPr marL="0" indent="0">
              <a:buNone/>
            </a:pPr>
            <a:endParaRPr lang="en-US" b="1" dirty="0"/>
          </a:p>
          <a:p>
            <a:pPr marL="0" indent="0">
              <a:buNone/>
            </a:pPr>
            <a:r>
              <a:rPr lang="en-IN" b="1" dirty="0"/>
              <a:t>Answer: </a:t>
            </a:r>
            <a:r>
              <a:rPr lang="en-IN" b="1" dirty="0" smtClean="0"/>
              <a:t>d</a:t>
            </a:r>
            <a:endParaRPr lang="en-IN" b="1" dirty="0"/>
          </a:p>
          <a:p>
            <a:pPr marL="0" indent="0">
              <a:buNone/>
            </a:pPr>
            <a:endParaRPr lang="en-US" b="1"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123</a:t>
            </a:fld>
            <a:endParaRPr lang="en-IN" dirty="0"/>
          </a:p>
        </p:txBody>
      </p:sp>
      <p:sp>
        <p:nvSpPr>
          <p:cNvPr id="5" name="Title 1"/>
          <p:cNvSpPr>
            <a:spLocks noGrp="1"/>
          </p:cNvSpPr>
          <p:nvPr>
            <p:ph type="title"/>
          </p:nvPr>
        </p:nvSpPr>
        <p:spPr>
          <a:xfrm>
            <a:off x="174522" y="0"/>
            <a:ext cx="10515600" cy="1325563"/>
          </a:xfrm>
        </p:spPr>
        <p:txBody>
          <a:bodyPr>
            <a:normAutofit/>
          </a:bodyPr>
          <a:lstStyle/>
          <a:p>
            <a:r>
              <a:rPr lang="en-IN" sz="3200" b="1" dirty="0" smtClean="0">
                <a:latin typeface="Helvetica" panose="020B0604020202020204" pitchFamily="34" charset="0"/>
                <a:cs typeface="Helvetica" panose="020B0604020202020204" pitchFamily="34" charset="0"/>
              </a:rPr>
              <a:t>Self Assessment Questions</a:t>
            </a:r>
            <a:endParaRPr lang="en-IN" sz="32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276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40. An </a:t>
            </a:r>
            <a:r>
              <a:rPr lang="en-US" dirty="0"/>
              <a:t>inference algorithm that derives only entailed sentences is called sound or truth-preserving</a:t>
            </a:r>
            <a:r>
              <a:rPr lang="en-US" dirty="0" smtClean="0"/>
              <a:t>.</a:t>
            </a:r>
          </a:p>
          <a:p>
            <a:pPr marL="0" indent="0">
              <a:buNone/>
            </a:pPr>
            <a:r>
              <a:rPr lang="en-US" dirty="0"/>
              <a:t/>
            </a:r>
            <a:br>
              <a:rPr lang="en-US" dirty="0"/>
            </a:br>
            <a:r>
              <a:rPr lang="en-US" dirty="0"/>
              <a:t>a) True</a:t>
            </a:r>
            <a:br>
              <a:rPr lang="en-US" dirty="0"/>
            </a:br>
            <a:r>
              <a:rPr lang="en-US" dirty="0"/>
              <a:t>b) False</a:t>
            </a:r>
          </a:p>
          <a:p>
            <a:pPr marL="0" indent="0">
              <a:buNone/>
            </a:pPr>
            <a:endParaRPr lang="en-US" dirty="0" smtClean="0"/>
          </a:p>
          <a:p>
            <a:pPr marL="0" indent="0">
              <a:buNone/>
            </a:pPr>
            <a:r>
              <a:rPr lang="en-IN" b="1" dirty="0"/>
              <a:t>Answer: </a:t>
            </a:r>
            <a:r>
              <a:rPr lang="en-IN" b="1" dirty="0" smtClean="0"/>
              <a:t>a</a:t>
            </a:r>
            <a:endParaRPr lang="en-IN" b="1" dirty="0"/>
          </a:p>
          <a:p>
            <a:pPr marL="0" indent="0">
              <a:buNone/>
            </a:pPr>
            <a:endParaRPr lang="en-US"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124</a:t>
            </a:fld>
            <a:endParaRPr lang="en-IN" dirty="0"/>
          </a:p>
        </p:txBody>
      </p:sp>
      <p:sp>
        <p:nvSpPr>
          <p:cNvPr id="5" name="Title 1"/>
          <p:cNvSpPr>
            <a:spLocks noGrp="1"/>
          </p:cNvSpPr>
          <p:nvPr>
            <p:ph type="title"/>
          </p:nvPr>
        </p:nvSpPr>
        <p:spPr>
          <a:xfrm>
            <a:off x="174522" y="0"/>
            <a:ext cx="10515600" cy="1325563"/>
          </a:xfrm>
        </p:spPr>
        <p:txBody>
          <a:bodyPr>
            <a:normAutofit/>
          </a:bodyPr>
          <a:lstStyle/>
          <a:p>
            <a:r>
              <a:rPr lang="en-IN" sz="3200" b="1" dirty="0" smtClean="0">
                <a:latin typeface="Helvetica" panose="020B0604020202020204" pitchFamily="34" charset="0"/>
                <a:cs typeface="Helvetica" panose="020B0604020202020204" pitchFamily="34" charset="0"/>
              </a:rPr>
              <a:t>Self Assessment Questions</a:t>
            </a:r>
            <a:endParaRPr lang="en-IN" sz="32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189529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0"/>
            <a:ext cx="10515600" cy="1325563"/>
          </a:xfrm>
        </p:spPr>
        <p:txBody>
          <a:bodyPr>
            <a:normAutofit/>
          </a:bodyPr>
          <a:lstStyle/>
          <a:p>
            <a:r>
              <a:rPr lang="en-US" sz="3800" b="1" dirty="0" smtClean="0">
                <a:latin typeface="Helvetica" panose="020B0604020202020204" pitchFamily="34" charset="0"/>
                <a:cs typeface="Helvetica" panose="020B0604020202020204" pitchFamily="34" charset="0"/>
              </a:rPr>
              <a:t>Assignment</a:t>
            </a:r>
            <a:endParaRPr lang="en-US" sz="3800" b="1" dirty="0">
              <a:latin typeface="Helvetica" panose="020B0604020202020204" pitchFamily="34" charset="0"/>
              <a:cs typeface="Helvetica" panose="020B0604020202020204" pitchFamily="34" charset="0"/>
            </a:endParaRPr>
          </a:p>
        </p:txBody>
      </p:sp>
      <p:sp>
        <p:nvSpPr>
          <p:cNvPr id="4" name="Slide Number Placeholder 3"/>
          <p:cNvSpPr>
            <a:spLocks noGrp="1"/>
          </p:cNvSpPr>
          <p:nvPr>
            <p:ph type="sldNum" sz="quarter" idx="12"/>
          </p:nvPr>
        </p:nvSpPr>
        <p:spPr/>
        <p:txBody>
          <a:bodyPr/>
          <a:lstStyle/>
          <a:p>
            <a:fld id="{EF369875-3547-471E-A8DD-BB6BF69B36A1}" type="slidenum">
              <a:rPr lang="en-IN" smtClean="0"/>
              <a:pPr/>
              <a:t>125</a:t>
            </a:fld>
            <a:endParaRPr lang="en-IN" dirty="0"/>
          </a:p>
        </p:txBody>
      </p:sp>
      <p:sp>
        <p:nvSpPr>
          <p:cNvPr id="5" name="Content Placeholder 4"/>
          <p:cNvSpPr>
            <a:spLocks noGrp="1"/>
          </p:cNvSpPr>
          <p:nvPr>
            <p:ph idx="1"/>
          </p:nvPr>
        </p:nvSpPr>
        <p:spPr>
          <a:xfrm>
            <a:off x="148643" y="2590613"/>
            <a:ext cx="11658600" cy="3865161"/>
          </a:xfrm>
          <a:prstGeom prst="rect">
            <a:avLst/>
          </a:prstGeom>
        </p:spPr>
        <p:txBody>
          <a:bodyPr wrap="square">
            <a:spAutoFit/>
          </a:bodyPr>
          <a:lstStyle/>
          <a:p>
            <a:pPr marL="457200" lvl="1" indent="0" algn="just">
              <a:buNone/>
            </a:pPr>
            <a:r>
              <a:rPr lang="en-US" sz="2000" dirty="0" smtClean="0">
                <a:latin typeface="Times New Roman" panose="02020603050405020304" pitchFamily="18" charset="0"/>
                <a:cs typeface="Times New Roman" panose="02020603050405020304" pitchFamily="18" charset="0"/>
              </a:rPr>
              <a:t>1. Consider </a:t>
            </a:r>
            <a:r>
              <a:rPr lang="en-US" sz="2000" dirty="0">
                <a:latin typeface="Times New Roman" panose="02020603050405020304" pitchFamily="18" charset="0"/>
                <a:cs typeface="Times New Roman" panose="02020603050405020304" pitchFamily="18" charset="0"/>
              </a:rPr>
              <a:t>the problem of deciding whether a propositional logic sentence is true in </a:t>
            </a:r>
            <a:r>
              <a:rPr lang="en-US" sz="2000" dirty="0" smtClean="0">
                <a:latin typeface="Times New Roman" panose="02020603050405020304" pitchFamily="18" charset="0"/>
                <a:cs typeface="Times New Roman" panose="02020603050405020304" pitchFamily="18" charset="0"/>
              </a:rPr>
              <a:t>a given </a:t>
            </a:r>
            <a:r>
              <a:rPr lang="en-US" sz="2000" dirty="0">
                <a:latin typeface="Times New Roman" panose="02020603050405020304" pitchFamily="18" charset="0"/>
                <a:cs typeface="Times New Roman" panose="02020603050405020304" pitchFamily="18" charset="0"/>
              </a:rPr>
              <a:t>model</a:t>
            </a:r>
            <a:r>
              <a:rPr lang="en-US" sz="2000" dirty="0" smtClean="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1257300" lvl="2" indent="-342900" algn="just">
              <a:buFont typeface="+mj-lt"/>
              <a:buAutoNum type="alphaLcPeriod"/>
            </a:pPr>
            <a:r>
              <a:rPr lang="en-US" sz="2000" dirty="0" smtClean="0">
                <a:latin typeface="Times New Roman" panose="02020603050405020304" pitchFamily="18" charset="0"/>
                <a:cs typeface="Times New Roman" panose="02020603050405020304" pitchFamily="18" charset="0"/>
              </a:rPr>
              <a:t>Write </a:t>
            </a:r>
            <a:r>
              <a:rPr lang="en-US" sz="2000" dirty="0">
                <a:latin typeface="Times New Roman" panose="02020603050405020304" pitchFamily="18" charset="0"/>
                <a:cs typeface="Times New Roman" panose="02020603050405020304" pitchFamily="18" charset="0"/>
              </a:rPr>
              <a:t>a recursive algorithm </a:t>
            </a:r>
            <a:r>
              <a:rPr lang="en-US" sz="2000" dirty="0" smtClean="0">
                <a:latin typeface="Times New Roman" panose="02020603050405020304" pitchFamily="18" charset="0"/>
                <a:cs typeface="Times New Roman" panose="02020603050405020304" pitchFamily="18" charset="0"/>
              </a:rPr>
              <a:t>PL-True</a:t>
            </a:r>
            <a:r>
              <a:rPr lang="en-US" sz="2000" dirty="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s,m</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that returns </a:t>
            </a:r>
            <a:r>
              <a:rPr lang="en-US" sz="2000" i="1" dirty="0">
                <a:latin typeface="Times New Roman" panose="02020603050405020304" pitchFamily="18" charset="0"/>
                <a:cs typeface="Times New Roman" panose="02020603050405020304" pitchFamily="18" charset="0"/>
              </a:rPr>
              <a:t>true </a:t>
            </a:r>
            <a:r>
              <a:rPr lang="en-US" sz="2000" dirty="0">
                <a:latin typeface="Times New Roman" panose="02020603050405020304" pitchFamily="18" charset="0"/>
                <a:cs typeface="Times New Roman" panose="02020603050405020304" pitchFamily="18" charset="0"/>
              </a:rPr>
              <a:t>if and only if the </a:t>
            </a:r>
            <a:r>
              <a:rPr lang="en-US" sz="2000" dirty="0" smtClean="0">
                <a:latin typeface="Times New Roman" panose="02020603050405020304" pitchFamily="18" charset="0"/>
                <a:cs typeface="Times New Roman" panose="02020603050405020304" pitchFamily="18" charset="0"/>
              </a:rPr>
              <a:t>sentence s </a:t>
            </a:r>
            <a:r>
              <a:rPr lang="en-US" sz="2000" dirty="0">
                <a:latin typeface="Times New Roman" panose="02020603050405020304" pitchFamily="18" charset="0"/>
                <a:cs typeface="Times New Roman" panose="02020603050405020304" pitchFamily="18" charset="0"/>
              </a:rPr>
              <a:t>is true in the model m (where m assigns a truth value for every symbol in s</a:t>
            </a:r>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algorithm should run in time linear in the size of the sentence. </a:t>
            </a:r>
          </a:p>
          <a:p>
            <a:pPr marL="1257300" lvl="2" indent="-342900" algn="just">
              <a:buFont typeface="+mj-lt"/>
              <a:buAutoNum type="alphaLcPeriod"/>
            </a:pPr>
            <a:endParaRPr lang="en-US" sz="2000" dirty="0" smtClean="0">
              <a:latin typeface="Times New Roman" panose="02020603050405020304" pitchFamily="18" charset="0"/>
              <a:cs typeface="Times New Roman" panose="02020603050405020304" pitchFamily="18" charset="0"/>
            </a:endParaRPr>
          </a:p>
          <a:p>
            <a:pPr marL="1257300" lvl="2" indent="-342900" algn="just">
              <a:buFont typeface="+mj-lt"/>
              <a:buAutoNum type="alphaLcPeriod"/>
            </a:pPr>
            <a:r>
              <a:rPr lang="en-US" sz="2000" dirty="0">
                <a:latin typeface="Times New Roman" panose="02020603050405020304" pitchFamily="18" charset="0"/>
                <a:cs typeface="Times New Roman" panose="02020603050405020304" pitchFamily="18" charset="0"/>
              </a:rPr>
              <a:t>Give three examples of sentences that can be determined to be true or false in a partial model that does not specify a truth value for some of the symbols.</a:t>
            </a:r>
          </a:p>
          <a:p>
            <a:pPr marL="1257300" lvl="2" indent="-342900" algn="just">
              <a:buFont typeface="+mj-lt"/>
              <a:buAutoNum type="alphaLcPeriod"/>
            </a:pPr>
            <a:endParaRPr lang="en-US" sz="2000" dirty="0">
              <a:latin typeface="Times New Roman" panose="02020603050405020304" pitchFamily="18" charset="0"/>
              <a:cs typeface="Times New Roman" panose="02020603050405020304" pitchFamily="18" charset="0"/>
            </a:endParaRPr>
          </a:p>
          <a:p>
            <a:pPr marL="1257300" lvl="2" indent="-342900" algn="just">
              <a:buFont typeface="+mj-lt"/>
              <a:buAutoNum type="alphaLcPeriod"/>
            </a:pPr>
            <a:r>
              <a:rPr lang="en-US" sz="2000" dirty="0">
                <a:latin typeface="Times New Roman" panose="02020603050405020304" pitchFamily="18" charset="0"/>
                <a:cs typeface="Times New Roman" panose="02020603050405020304" pitchFamily="18" charset="0"/>
              </a:rPr>
              <a:t>Show that the truth value (if any) of a sentence in a partial model cannot be determined efficiently in general.</a:t>
            </a:r>
          </a:p>
          <a:p>
            <a:pPr marL="1257300" lvl="2" indent="-342900" algn="just">
              <a:buFont typeface="+mj-lt"/>
              <a:buAutoNum type="alphaLcPeriod"/>
            </a:pPr>
            <a:endParaRPr lang="en-US" sz="2000" dirty="0">
              <a:latin typeface="Times New Roman" panose="02020603050405020304" pitchFamily="18" charset="0"/>
              <a:cs typeface="Times New Roman" panose="02020603050405020304" pitchFamily="18" charset="0"/>
            </a:endParaRPr>
          </a:p>
        </p:txBody>
      </p:sp>
      <p:sp>
        <p:nvSpPr>
          <p:cNvPr id="3" name="Rectangle 2"/>
          <p:cNvSpPr/>
          <p:nvPr/>
        </p:nvSpPr>
        <p:spPr>
          <a:xfrm>
            <a:off x="510987" y="1325563"/>
            <a:ext cx="11205883" cy="923330"/>
          </a:xfrm>
          <a:prstGeom prst="rect">
            <a:avLst/>
          </a:prstGeom>
        </p:spPr>
        <p:txBody>
          <a:bodyPr wrap="square">
            <a:spAutoFit/>
          </a:bodyPr>
          <a:lstStyle/>
          <a:p>
            <a:r>
              <a:rPr lang="en-IN" dirty="0" smtClean="0"/>
              <a:t>General Instructions: You </a:t>
            </a:r>
            <a:r>
              <a:rPr lang="en-IN" dirty="0"/>
              <a:t>need to explain below sets of problem. These problem statement are meant to discussed in detailed explanations. There are series of questions associated with the main problem statement. You can submit your solution in </a:t>
            </a:r>
            <a:r>
              <a:rPr lang="en-IN" dirty="0" smtClean="0"/>
              <a:t>6-8 </a:t>
            </a:r>
            <a:r>
              <a:rPr lang="en-IN" dirty="0"/>
              <a:t>A4 sheets paper for further </a:t>
            </a:r>
            <a:r>
              <a:rPr lang="en-IN" dirty="0" smtClean="0"/>
              <a:t>evaluation or as per faculty suggestions.</a:t>
            </a:r>
            <a:endParaRPr lang="en-IN" dirty="0"/>
          </a:p>
        </p:txBody>
      </p:sp>
    </p:spTree>
    <p:extLst>
      <p:ext uri="{BB962C8B-B14F-4D97-AF65-F5344CB8AC3E}">
        <p14:creationId xmlns:p14="http://schemas.microsoft.com/office/powerpoint/2010/main" val="8413137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126</a:t>
            </a:fld>
            <a:endParaRPr lang="en-IN" dirty="0"/>
          </a:p>
        </p:txBody>
      </p:sp>
      <p:sp>
        <p:nvSpPr>
          <p:cNvPr id="5" name="Content Placeholder 4"/>
          <p:cNvSpPr>
            <a:spLocks noGrp="1"/>
          </p:cNvSpPr>
          <p:nvPr>
            <p:ph idx="1"/>
          </p:nvPr>
        </p:nvSpPr>
        <p:spPr>
          <a:xfrm>
            <a:off x="177800" y="1507067"/>
            <a:ext cx="11176000" cy="2544286"/>
          </a:xfrm>
          <a:prstGeom prst="rect">
            <a:avLst/>
          </a:prstGeom>
        </p:spPr>
        <p:txBody>
          <a:bodyPr wrap="square">
            <a:spAutoFit/>
          </a:bodyPr>
          <a:lstStyle/>
          <a:p>
            <a:pPr marL="0" indent="0">
              <a:buNone/>
            </a:pPr>
            <a:r>
              <a:rPr lang="en-US" sz="2000" dirty="0" smtClean="0">
                <a:latin typeface="Times New Roman" panose="02020603050405020304" pitchFamily="18" charset="0"/>
                <a:cs typeface="Times New Roman" panose="02020603050405020304" pitchFamily="18" charset="0"/>
              </a:rPr>
              <a:t>2.   Discuss </a:t>
            </a:r>
            <a:r>
              <a:rPr lang="en-US" sz="2000" dirty="0">
                <a:latin typeface="Times New Roman" panose="02020603050405020304" pitchFamily="18" charset="0"/>
                <a:cs typeface="Times New Roman" panose="02020603050405020304" pitchFamily="18" charset="0"/>
              </a:rPr>
              <a:t>what is meant by optimal behavior in the </a:t>
            </a:r>
            <a:r>
              <a:rPr lang="en-US" sz="2000" dirty="0" err="1">
                <a:latin typeface="Times New Roman" panose="02020603050405020304" pitchFamily="18" charset="0"/>
                <a:cs typeface="Times New Roman" panose="02020603050405020304" pitchFamily="18" charset="0"/>
              </a:rPr>
              <a:t>wumpus</a:t>
            </a:r>
            <a:r>
              <a:rPr lang="en-US" sz="2000" dirty="0">
                <a:latin typeface="Times New Roman" panose="02020603050405020304" pitchFamily="18" charset="0"/>
                <a:cs typeface="Times New Roman" panose="02020603050405020304" pitchFamily="18" charset="0"/>
              </a:rPr>
              <a:t> world. Show that our definition of the PL-WUMPUS-</a:t>
            </a:r>
            <a:r>
              <a:rPr lang="en-US" sz="2000" dirty="0" err="1">
                <a:latin typeface="Times New Roman" panose="02020603050405020304" pitchFamily="18" charset="0"/>
                <a:cs typeface="Times New Roman" panose="02020603050405020304" pitchFamily="18" charset="0"/>
              </a:rPr>
              <a:t>AGENisT</a:t>
            </a:r>
            <a:r>
              <a:rPr lang="en-US" sz="2000" dirty="0">
                <a:latin typeface="Times New Roman" panose="02020603050405020304" pitchFamily="18" charset="0"/>
                <a:cs typeface="Times New Roman" panose="02020603050405020304" pitchFamily="18" charset="0"/>
              </a:rPr>
              <a:t> n </a:t>
            </a:r>
            <a:r>
              <a:rPr lang="en-US" sz="2000" dirty="0" err="1">
                <a:latin typeface="Times New Roman" panose="02020603050405020304" pitchFamily="18" charset="0"/>
                <a:cs typeface="Times New Roman" panose="02020603050405020304" pitchFamily="18" charset="0"/>
              </a:rPr>
              <a:t>ot</a:t>
            </a:r>
            <a:r>
              <a:rPr lang="en-US" sz="2000" dirty="0">
                <a:latin typeface="Times New Roman" panose="02020603050405020304" pitchFamily="18" charset="0"/>
                <a:cs typeface="Times New Roman" panose="02020603050405020304" pitchFamily="18" charset="0"/>
              </a:rPr>
              <a:t> optimal, and suggest ways to improve it</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3.  Extend </a:t>
            </a:r>
            <a:r>
              <a:rPr lang="en-US" sz="2000" dirty="0">
                <a:latin typeface="Times New Roman" panose="02020603050405020304" pitchFamily="18" charset="0"/>
                <a:cs typeface="Times New Roman" panose="02020603050405020304" pitchFamily="18" charset="0"/>
              </a:rPr>
              <a:t>PL-WUMPUS-</a:t>
            </a:r>
            <a:r>
              <a:rPr lang="en-US" sz="2000" dirty="0" err="1">
                <a:latin typeface="Times New Roman" panose="02020603050405020304" pitchFamily="18" charset="0"/>
                <a:cs typeface="Times New Roman" panose="02020603050405020304" pitchFamily="18" charset="0"/>
              </a:rPr>
              <a:t>AGENsTo</a:t>
            </a:r>
            <a:r>
              <a:rPr lang="en-US" sz="2000" dirty="0">
                <a:latin typeface="Times New Roman" panose="02020603050405020304" pitchFamily="18" charset="0"/>
                <a:cs typeface="Times New Roman" panose="02020603050405020304" pitchFamily="18" charset="0"/>
              </a:rPr>
              <a:t> that it keeps track of all relevant facts within </a:t>
            </a:r>
            <a:r>
              <a:rPr lang="en-US" sz="2000" dirty="0" smtClean="0">
                <a:latin typeface="Times New Roman" panose="02020603050405020304" pitchFamily="18" charset="0"/>
                <a:cs typeface="Times New Roman" panose="02020603050405020304" pitchFamily="18" charset="0"/>
              </a:rPr>
              <a:t>the knowledge </a:t>
            </a:r>
            <a:r>
              <a:rPr lang="en-US" sz="2000" dirty="0">
                <a:latin typeface="Times New Roman" panose="02020603050405020304" pitchFamily="18" charset="0"/>
                <a:cs typeface="Times New Roman" panose="02020603050405020304" pitchFamily="18" charset="0"/>
              </a:rPr>
              <a:t>base</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4.  How  </a:t>
            </a:r>
            <a:r>
              <a:rPr lang="en-US" sz="2000" dirty="0">
                <a:latin typeface="Times New Roman" panose="02020603050405020304" pitchFamily="18" charset="0"/>
                <a:cs typeface="Times New Roman" panose="02020603050405020304" pitchFamily="18" charset="0"/>
              </a:rPr>
              <a:t>long does it take to prove KB )= a using </a:t>
            </a:r>
            <a:r>
              <a:rPr lang="en-US" sz="2000" dirty="0" smtClean="0">
                <a:latin typeface="Times New Roman" panose="02020603050405020304" pitchFamily="18" charset="0"/>
                <a:cs typeface="Times New Roman" panose="02020603050405020304" pitchFamily="18" charset="0"/>
              </a:rPr>
              <a:t>DPLL </a:t>
            </a:r>
            <a:r>
              <a:rPr lang="en-US" sz="2000" dirty="0">
                <a:latin typeface="Times New Roman" panose="02020603050405020304" pitchFamily="18" charset="0"/>
                <a:cs typeface="Times New Roman" panose="02020603050405020304" pitchFamily="18" charset="0"/>
              </a:rPr>
              <a:t>when a is a literal </a:t>
            </a:r>
            <a:r>
              <a:rPr lang="en-US" sz="2000" dirty="0" smtClean="0">
                <a:latin typeface="Times New Roman" panose="02020603050405020304" pitchFamily="18" charset="0"/>
                <a:cs typeface="Times New Roman" panose="02020603050405020304" pitchFamily="18" charset="0"/>
              </a:rPr>
              <a:t>already  contained </a:t>
            </a:r>
            <a:r>
              <a:rPr lang="en-US" sz="2000" dirty="0">
                <a:latin typeface="Times New Roman" panose="02020603050405020304" pitchFamily="18" charset="0"/>
                <a:cs typeface="Times New Roman" panose="02020603050405020304" pitchFamily="18" charset="0"/>
              </a:rPr>
              <a:t>in KB? Explain.</a:t>
            </a:r>
          </a:p>
        </p:txBody>
      </p:sp>
      <p:sp>
        <p:nvSpPr>
          <p:cNvPr id="6" name="Title 1"/>
          <p:cNvSpPr>
            <a:spLocks noGrp="1"/>
          </p:cNvSpPr>
          <p:nvPr>
            <p:ph type="title"/>
          </p:nvPr>
        </p:nvSpPr>
        <p:spPr>
          <a:xfrm>
            <a:off x="177800" y="0"/>
            <a:ext cx="10515600" cy="1325563"/>
          </a:xfrm>
        </p:spPr>
        <p:txBody>
          <a:bodyPr>
            <a:normAutofit/>
          </a:bodyPr>
          <a:lstStyle/>
          <a:p>
            <a:r>
              <a:rPr lang="en-US" sz="3800" b="1" dirty="0" smtClean="0">
                <a:latin typeface="Helvetica" panose="020B0604020202020204" pitchFamily="34" charset="0"/>
                <a:cs typeface="Helvetica" panose="020B0604020202020204" pitchFamily="34" charset="0"/>
              </a:rPr>
              <a:t>Assignment</a:t>
            </a:r>
            <a:endParaRPr lang="en-US" sz="38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45214173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127</a:t>
            </a:fld>
            <a:endParaRPr lang="en-IN" dirty="0"/>
          </a:p>
        </p:txBody>
      </p:sp>
      <p:sp>
        <p:nvSpPr>
          <p:cNvPr id="5" name="Content Placeholder 4"/>
          <p:cNvSpPr>
            <a:spLocks noGrp="1"/>
          </p:cNvSpPr>
          <p:nvPr>
            <p:ph idx="1"/>
          </p:nvPr>
        </p:nvSpPr>
        <p:spPr>
          <a:xfrm>
            <a:off x="440267" y="1325563"/>
            <a:ext cx="11294533" cy="5532797"/>
          </a:xfrm>
          <a:prstGeom prst="rect">
            <a:avLst/>
          </a:prstGeom>
        </p:spPr>
        <p:txBody>
          <a:bodyPr wrap="square">
            <a:spAutoFit/>
          </a:bodyPr>
          <a:lstStyle/>
          <a:p>
            <a:pPr marL="0" indent="0" algn="just">
              <a:buNone/>
            </a:pPr>
            <a:r>
              <a:rPr lang="en-US" sz="2000" dirty="0" smtClean="0">
                <a:latin typeface="Times New Roman" panose="02020603050405020304" pitchFamily="18" charset="0"/>
                <a:cs typeface="Times New Roman" panose="02020603050405020304" pitchFamily="18" charset="0"/>
              </a:rPr>
              <a:t>5. A </a:t>
            </a:r>
            <a:r>
              <a:rPr lang="en-US" sz="2000" dirty="0">
                <a:latin typeface="Times New Roman" panose="02020603050405020304" pitchFamily="18" charset="0"/>
                <a:cs typeface="Times New Roman" panose="02020603050405020304" pitchFamily="18" charset="0"/>
              </a:rPr>
              <a:t>logical knowledge base represents the world using a set of sentences with no </a:t>
            </a:r>
            <a:r>
              <a:rPr lang="en-US" sz="2000" dirty="0" smtClean="0">
                <a:latin typeface="Times New Roman" panose="02020603050405020304" pitchFamily="18" charset="0"/>
                <a:cs typeface="Times New Roman" panose="02020603050405020304" pitchFamily="18" charset="0"/>
              </a:rPr>
              <a:t>explicit structure</a:t>
            </a:r>
            <a:r>
              <a:rPr lang="en-US" sz="2000" dirty="0">
                <a:latin typeface="Times New Roman" panose="02020603050405020304" pitchFamily="18" charset="0"/>
                <a:cs typeface="Times New Roman" panose="02020603050405020304" pitchFamily="18" charset="0"/>
              </a:rPr>
              <a:t>. An </a:t>
            </a:r>
            <a:r>
              <a:rPr lang="en-US" sz="2000" b="1" dirty="0">
                <a:latin typeface="Times New Roman" panose="02020603050405020304" pitchFamily="18" charset="0"/>
                <a:cs typeface="Times New Roman" panose="02020603050405020304" pitchFamily="18" charset="0"/>
              </a:rPr>
              <a:t>analogical </a:t>
            </a:r>
            <a:r>
              <a:rPr lang="en-US" sz="2000" dirty="0">
                <a:latin typeface="Times New Roman" panose="02020603050405020304" pitchFamily="18" charset="0"/>
                <a:cs typeface="Times New Roman" panose="02020603050405020304" pitchFamily="18" charset="0"/>
              </a:rPr>
              <a:t>representation, on the other hand, has physical structure that </a:t>
            </a:r>
            <a:r>
              <a:rPr lang="en-US" sz="2000" dirty="0" smtClean="0">
                <a:latin typeface="Times New Roman" panose="02020603050405020304" pitchFamily="18" charset="0"/>
                <a:cs typeface="Times New Roman" panose="02020603050405020304" pitchFamily="18" charset="0"/>
              </a:rPr>
              <a:t>corresponds directly </a:t>
            </a:r>
            <a:r>
              <a:rPr lang="en-US" sz="2000" dirty="0">
                <a:latin typeface="Times New Roman" panose="02020603050405020304" pitchFamily="18" charset="0"/>
                <a:cs typeface="Times New Roman" panose="02020603050405020304" pitchFamily="18" charset="0"/>
              </a:rPr>
              <a:t>to the structure of the thing represented. Consider a road map of your </a:t>
            </a:r>
            <a:r>
              <a:rPr lang="en-US" sz="2000" dirty="0" smtClean="0">
                <a:latin typeface="Times New Roman" panose="02020603050405020304" pitchFamily="18" charset="0"/>
                <a:cs typeface="Times New Roman" panose="02020603050405020304" pitchFamily="18" charset="0"/>
              </a:rPr>
              <a:t>country as </a:t>
            </a:r>
            <a:r>
              <a:rPr lang="en-US" sz="2000" dirty="0">
                <a:latin typeface="Times New Roman" panose="02020603050405020304" pitchFamily="18" charset="0"/>
                <a:cs typeface="Times New Roman" panose="02020603050405020304" pitchFamily="18" charset="0"/>
              </a:rPr>
              <a:t>an analogical representation of facts about the country. The two-dimensional structure </a:t>
            </a:r>
            <a:r>
              <a:rPr lang="en-US" sz="2000" dirty="0" smtClean="0">
                <a:latin typeface="Times New Roman" panose="02020603050405020304" pitchFamily="18" charset="0"/>
                <a:cs typeface="Times New Roman" panose="02020603050405020304" pitchFamily="18" charset="0"/>
              </a:rPr>
              <a:t>of the </a:t>
            </a:r>
            <a:r>
              <a:rPr lang="en-US" sz="2000" dirty="0">
                <a:latin typeface="Times New Roman" panose="02020603050405020304" pitchFamily="18" charset="0"/>
                <a:cs typeface="Times New Roman" panose="02020603050405020304" pitchFamily="18" charset="0"/>
              </a:rPr>
              <a:t>map corresponds to the two-dimensional surface of the area</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lphaLcPeriod"/>
            </a:pPr>
            <a:r>
              <a:rPr lang="en-US" sz="2000" dirty="0" smtClean="0">
                <a:latin typeface="Times New Roman" panose="02020603050405020304" pitchFamily="18" charset="0"/>
                <a:cs typeface="Times New Roman" panose="02020603050405020304" pitchFamily="18" charset="0"/>
              </a:rPr>
              <a:t>Give </a:t>
            </a:r>
            <a:r>
              <a:rPr lang="en-US" sz="2000" dirty="0">
                <a:latin typeface="Times New Roman" panose="02020603050405020304" pitchFamily="18" charset="0"/>
                <a:cs typeface="Times New Roman" panose="02020603050405020304" pitchFamily="18" charset="0"/>
              </a:rPr>
              <a:t>five examples of symbols in the map </a:t>
            </a:r>
            <a:r>
              <a:rPr lang="en-US" sz="2000" dirty="0" smtClean="0">
                <a:latin typeface="Times New Roman" panose="02020603050405020304" pitchFamily="18" charset="0"/>
                <a:cs typeface="Times New Roman" panose="02020603050405020304" pitchFamily="18" charset="0"/>
              </a:rPr>
              <a:t>language.</a:t>
            </a: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lphaLcPeriod"/>
            </a:pPr>
            <a:r>
              <a:rPr lang="en-US" sz="2000" dirty="0" smtClean="0">
                <a:latin typeface="Times New Roman" panose="02020603050405020304" pitchFamily="18" charset="0"/>
                <a:cs typeface="Times New Roman" panose="02020603050405020304" pitchFamily="18" charset="0"/>
              </a:rPr>
              <a:t>An </a:t>
            </a:r>
            <a:r>
              <a:rPr lang="en-US" sz="2000" dirty="0">
                <a:latin typeface="Times New Roman" panose="02020603050405020304" pitchFamily="18" charset="0"/>
                <a:cs typeface="Times New Roman" panose="02020603050405020304" pitchFamily="18" charset="0"/>
              </a:rPr>
              <a:t>explicit sentence is a sentence that the creator of the representation actually </a:t>
            </a:r>
            <a:r>
              <a:rPr lang="en-US" sz="2000" dirty="0" smtClean="0">
                <a:latin typeface="Times New Roman" panose="02020603050405020304" pitchFamily="18" charset="0"/>
                <a:cs typeface="Times New Roman" panose="02020603050405020304" pitchFamily="18" charset="0"/>
              </a:rPr>
              <a:t>writes down</a:t>
            </a:r>
            <a:r>
              <a:rPr lang="en-US" sz="2000" dirty="0">
                <a:latin typeface="Times New Roman" panose="02020603050405020304" pitchFamily="18" charset="0"/>
                <a:cs typeface="Times New Roman" panose="02020603050405020304" pitchFamily="18" charset="0"/>
              </a:rPr>
              <a:t>. An implicit sentence is a sentence that results from explicit sentences </a:t>
            </a:r>
            <a:r>
              <a:rPr lang="en-US" sz="2000" dirty="0" smtClean="0">
                <a:latin typeface="Times New Roman" panose="02020603050405020304" pitchFamily="18" charset="0"/>
                <a:cs typeface="Times New Roman" panose="02020603050405020304" pitchFamily="18" charset="0"/>
              </a:rPr>
              <a:t>because of </a:t>
            </a:r>
            <a:r>
              <a:rPr lang="en-US" sz="2000" dirty="0">
                <a:latin typeface="Times New Roman" panose="02020603050405020304" pitchFamily="18" charset="0"/>
                <a:cs typeface="Times New Roman" panose="02020603050405020304" pitchFamily="18" charset="0"/>
              </a:rPr>
              <a:t>properties of the analogical representation. Give three examples each of implicit </a:t>
            </a:r>
            <a:r>
              <a:rPr lang="en-US" sz="2000" dirty="0" smtClean="0">
                <a:latin typeface="Times New Roman" panose="02020603050405020304" pitchFamily="18" charset="0"/>
                <a:cs typeface="Times New Roman" panose="02020603050405020304" pitchFamily="18" charset="0"/>
              </a:rPr>
              <a:t>an explicit </a:t>
            </a:r>
            <a:r>
              <a:rPr lang="en-US" sz="2000" dirty="0">
                <a:latin typeface="Times New Roman" panose="02020603050405020304" pitchFamily="18" charset="0"/>
                <a:cs typeface="Times New Roman" panose="02020603050405020304" pitchFamily="18" charset="0"/>
              </a:rPr>
              <a:t>sentences in the map </a:t>
            </a:r>
            <a:r>
              <a:rPr lang="en-US" sz="2000" dirty="0" smtClean="0">
                <a:latin typeface="Times New Roman" panose="02020603050405020304" pitchFamily="18" charset="0"/>
                <a:cs typeface="Times New Roman" panose="02020603050405020304" pitchFamily="18" charset="0"/>
              </a:rPr>
              <a:t>language.</a:t>
            </a:r>
          </a:p>
          <a:p>
            <a:pPr marL="0" indent="0" algn="just">
              <a:buNone/>
            </a:pPr>
            <a:r>
              <a:rPr lang="en-US" sz="2000" dirty="0"/>
              <a:t>c. </a:t>
            </a:r>
            <a:r>
              <a:rPr lang="en-US" sz="2000" dirty="0">
                <a:latin typeface="Times New Roman" panose="02020603050405020304" pitchFamily="18" charset="0"/>
                <a:cs typeface="Times New Roman" panose="02020603050405020304" pitchFamily="18" charset="0"/>
              </a:rPr>
              <a:t>Give three examples of facts about the physical structure of your country that cannot be represented in the map language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d. Give two examples of facts that are much easier to express in the map language than in first-order logic</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e. Give two other examples of useful analogical representations. What are the advantages and disadvantages of each of these languages?</a:t>
            </a:r>
          </a:p>
          <a:p>
            <a:pPr marL="342900" indent="-342900" algn="just">
              <a:buFont typeface="+mj-lt"/>
              <a:buAutoNum type="alphaLcPeriod"/>
            </a:pPr>
            <a:endParaRPr lang="en-US" sz="2000" dirty="0" smtClean="0">
              <a:latin typeface="Times New Roman" panose="02020603050405020304" pitchFamily="18" charset="0"/>
              <a:cs typeface="Times New Roman" panose="02020603050405020304" pitchFamily="18" charset="0"/>
            </a:endParaRPr>
          </a:p>
          <a:p>
            <a:pPr marL="342900" indent="-342900" algn="just">
              <a:buFont typeface="+mj-lt"/>
              <a:buAutoNum type="alphaLcPeriod"/>
            </a:pPr>
            <a:endParaRPr lang="en-US" dirty="0"/>
          </a:p>
        </p:txBody>
      </p:sp>
      <p:sp>
        <p:nvSpPr>
          <p:cNvPr id="6" name="Title 1"/>
          <p:cNvSpPr>
            <a:spLocks noGrp="1"/>
          </p:cNvSpPr>
          <p:nvPr>
            <p:ph type="title"/>
          </p:nvPr>
        </p:nvSpPr>
        <p:spPr>
          <a:xfrm>
            <a:off x="177800" y="0"/>
            <a:ext cx="10515600" cy="1325563"/>
          </a:xfrm>
        </p:spPr>
        <p:txBody>
          <a:bodyPr>
            <a:normAutofit/>
          </a:bodyPr>
          <a:lstStyle/>
          <a:p>
            <a:r>
              <a:rPr lang="en-US" sz="3800" b="1" dirty="0" smtClean="0">
                <a:latin typeface="Helvetica" panose="020B0604020202020204" pitchFamily="34" charset="0"/>
                <a:cs typeface="Helvetica" panose="020B0604020202020204" pitchFamily="34" charset="0"/>
              </a:rPr>
              <a:t>Assignment</a:t>
            </a:r>
            <a:endParaRPr lang="en-US" sz="38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05530048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128</a:t>
            </a:fld>
            <a:endParaRPr lang="en-IN" dirty="0"/>
          </a:p>
        </p:txBody>
      </p:sp>
      <p:sp>
        <p:nvSpPr>
          <p:cNvPr id="5" name="Content Placeholder 2"/>
          <p:cNvSpPr>
            <a:spLocks noGrp="1"/>
          </p:cNvSpPr>
          <p:nvPr>
            <p:ph idx="1"/>
          </p:nvPr>
        </p:nvSpPr>
        <p:spPr>
          <a:xfrm>
            <a:off x="355600" y="1270000"/>
            <a:ext cx="10998200" cy="4906963"/>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6. Represent </a:t>
            </a:r>
            <a:r>
              <a:rPr lang="en-US" sz="2400" dirty="0">
                <a:latin typeface="Times New Roman" panose="02020603050405020304" pitchFamily="18" charset="0"/>
                <a:cs typeface="Times New Roman" panose="02020603050405020304" pitchFamily="18" charset="0"/>
              </a:rPr>
              <a:t>the following sentences in first-order logic, using a consistent </a:t>
            </a:r>
            <a:r>
              <a:rPr lang="en-US" sz="2400" dirty="0" smtClean="0">
                <a:latin typeface="Times New Roman" panose="02020603050405020304" pitchFamily="18" charset="0"/>
                <a:cs typeface="Times New Roman" panose="02020603050405020304" pitchFamily="18" charset="0"/>
              </a:rPr>
              <a:t>vocabulary (which </a:t>
            </a:r>
            <a:r>
              <a:rPr lang="en-US" sz="2400" dirty="0">
                <a:latin typeface="Times New Roman" panose="02020603050405020304" pitchFamily="18" charset="0"/>
                <a:cs typeface="Times New Roman" panose="02020603050405020304" pitchFamily="18" charset="0"/>
              </a:rPr>
              <a:t>you must define</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1371600" lvl="2" indent="-457200">
              <a:buFont typeface="+mj-lt"/>
              <a:buAutoNum type="alphaLcPeriod"/>
            </a:pPr>
            <a:r>
              <a:rPr lang="en-US" sz="2400" dirty="0" smtClean="0">
                <a:latin typeface="Times New Roman" panose="02020603050405020304" pitchFamily="18" charset="0"/>
                <a:cs typeface="Times New Roman" panose="02020603050405020304" pitchFamily="18" charset="0"/>
              </a:rPr>
              <a:t>Some </a:t>
            </a:r>
            <a:r>
              <a:rPr lang="en-US" sz="2400" dirty="0">
                <a:latin typeface="Times New Roman" panose="02020603050405020304" pitchFamily="18" charset="0"/>
                <a:cs typeface="Times New Roman" panose="02020603050405020304" pitchFamily="18" charset="0"/>
              </a:rPr>
              <a:t>students </a:t>
            </a:r>
            <a:r>
              <a:rPr lang="en-US" sz="2400" dirty="0" smtClean="0">
                <a:latin typeface="Times New Roman" panose="02020603050405020304" pitchFamily="18" charset="0"/>
                <a:cs typeface="Times New Roman" panose="02020603050405020304" pitchFamily="18" charset="0"/>
              </a:rPr>
              <a:t>took </a:t>
            </a:r>
            <a:r>
              <a:rPr lang="en-US" sz="2400" dirty="0">
                <a:latin typeface="Times New Roman" panose="02020603050405020304" pitchFamily="18" charset="0"/>
                <a:cs typeface="Times New Roman" panose="02020603050405020304" pitchFamily="18" charset="0"/>
              </a:rPr>
              <a:t>French in spring </a:t>
            </a:r>
            <a:r>
              <a:rPr lang="en-US" sz="2400" dirty="0" smtClean="0">
                <a:latin typeface="Times New Roman" panose="02020603050405020304" pitchFamily="18" charset="0"/>
                <a:cs typeface="Times New Roman" panose="02020603050405020304" pitchFamily="18" charset="0"/>
              </a:rPr>
              <a:t>2001.</a:t>
            </a:r>
          </a:p>
          <a:p>
            <a:pPr marL="1371600" lvl="2" indent="-457200">
              <a:buFont typeface="+mj-lt"/>
              <a:buAutoNum type="alphaLcPeriod"/>
            </a:pPr>
            <a:r>
              <a:rPr lang="en-US" sz="2400" dirty="0" smtClean="0">
                <a:latin typeface="Times New Roman" panose="02020603050405020304" pitchFamily="18" charset="0"/>
                <a:cs typeface="Times New Roman" panose="02020603050405020304" pitchFamily="18" charset="0"/>
              </a:rPr>
              <a:t>Every </a:t>
            </a:r>
            <a:r>
              <a:rPr lang="en-US" sz="2400" dirty="0">
                <a:latin typeface="Times New Roman" panose="02020603050405020304" pitchFamily="18" charset="0"/>
                <a:cs typeface="Times New Roman" panose="02020603050405020304" pitchFamily="18" charset="0"/>
              </a:rPr>
              <a:t>student who takes French passes </a:t>
            </a:r>
            <a:r>
              <a:rPr lang="en-US" sz="2400" dirty="0" smtClean="0">
                <a:latin typeface="Times New Roman" panose="02020603050405020304" pitchFamily="18" charset="0"/>
                <a:cs typeface="Times New Roman" panose="02020603050405020304" pitchFamily="18" charset="0"/>
              </a:rPr>
              <a:t>it.</a:t>
            </a:r>
            <a:endParaRPr lang="en-US" sz="2400" dirty="0">
              <a:latin typeface="Times New Roman" panose="02020603050405020304" pitchFamily="18" charset="0"/>
              <a:cs typeface="Times New Roman" panose="02020603050405020304" pitchFamily="18" charset="0"/>
            </a:endParaRPr>
          </a:p>
          <a:p>
            <a:pPr marL="1371600" lvl="2" indent="-457200">
              <a:buFont typeface="+mj-lt"/>
              <a:buAutoNum type="alphaLcPeriod"/>
            </a:pPr>
            <a:r>
              <a:rPr lang="en-US" sz="2400" dirty="0" smtClean="0">
                <a:latin typeface="Times New Roman" panose="02020603050405020304" pitchFamily="18" charset="0"/>
                <a:cs typeface="Times New Roman" panose="02020603050405020304" pitchFamily="18" charset="0"/>
              </a:rPr>
              <a:t>Only </a:t>
            </a:r>
            <a:r>
              <a:rPr lang="en-US" sz="2400" dirty="0">
                <a:latin typeface="Times New Roman" panose="02020603050405020304" pitchFamily="18" charset="0"/>
                <a:cs typeface="Times New Roman" panose="02020603050405020304" pitchFamily="18" charset="0"/>
              </a:rPr>
              <a:t>one student took Greek in spring </a:t>
            </a:r>
            <a:r>
              <a:rPr lang="en-US" sz="2400" dirty="0" smtClean="0">
                <a:latin typeface="Times New Roman" panose="02020603050405020304" pitchFamily="18" charset="0"/>
                <a:cs typeface="Times New Roman" panose="02020603050405020304" pitchFamily="18" charset="0"/>
              </a:rPr>
              <a:t>2001.</a:t>
            </a:r>
          </a:p>
          <a:p>
            <a:pPr marL="1371600" lvl="2" indent="-457200">
              <a:buFont typeface="+mj-lt"/>
              <a:buAutoNum type="alphaLcPeriod"/>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best score in Greek is always higher than the best score in French</a:t>
            </a:r>
            <a:r>
              <a:rPr lang="en-US" sz="2400" dirty="0" smtClean="0">
                <a:latin typeface="Times New Roman" panose="02020603050405020304" pitchFamily="18" charset="0"/>
                <a:cs typeface="Times New Roman" panose="02020603050405020304" pitchFamily="18" charset="0"/>
              </a:rPr>
              <a:t>.</a:t>
            </a:r>
          </a:p>
          <a:p>
            <a:pPr marL="1371600" lvl="2" indent="-457200">
              <a:buFont typeface="+mj-lt"/>
              <a:buAutoNum type="alphaLcPeriod"/>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Every person who buys a policy is </a:t>
            </a:r>
            <a:r>
              <a:rPr lang="en-US" sz="2400" dirty="0" smtClean="0">
                <a:latin typeface="Times New Roman" panose="02020603050405020304" pitchFamily="18" charset="0"/>
                <a:cs typeface="Times New Roman" panose="02020603050405020304" pitchFamily="18" charset="0"/>
              </a:rPr>
              <a:t>smart.</a:t>
            </a:r>
          </a:p>
          <a:p>
            <a:pPr marL="1371600" lvl="2" indent="-457200">
              <a:buFont typeface="+mj-lt"/>
              <a:buAutoNum type="alphaLcPeriod"/>
            </a:pPr>
            <a:r>
              <a:rPr lang="en-US" sz="2400" dirty="0" smtClean="0">
                <a:latin typeface="Times New Roman" panose="02020603050405020304" pitchFamily="18" charset="0"/>
                <a:cs typeface="Times New Roman" panose="02020603050405020304" pitchFamily="18" charset="0"/>
              </a:rPr>
              <a:t>No </a:t>
            </a:r>
            <a:r>
              <a:rPr lang="en-US" sz="2400" dirty="0">
                <a:latin typeface="Times New Roman" panose="02020603050405020304" pitchFamily="18" charset="0"/>
                <a:cs typeface="Times New Roman" panose="02020603050405020304" pitchFamily="18" charset="0"/>
              </a:rPr>
              <a:t>person buys an expensive </a:t>
            </a:r>
            <a:r>
              <a:rPr lang="en-US" sz="2400" dirty="0" smtClean="0">
                <a:latin typeface="Times New Roman" panose="02020603050405020304" pitchFamily="18" charset="0"/>
                <a:cs typeface="Times New Roman" panose="02020603050405020304" pitchFamily="18" charset="0"/>
              </a:rPr>
              <a:t>policy.</a:t>
            </a:r>
          </a:p>
          <a:p>
            <a:pPr marL="1371600" lvl="2" indent="-457200">
              <a:buFont typeface="+mj-lt"/>
              <a:buAutoNum type="alphaLcPeriod"/>
            </a:pPr>
            <a:r>
              <a:rPr lang="en-US" sz="2400" dirty="0" smtClean="0">
                <a:latin typeface="Times New Roman" panose="02020603050405020304" pitchFamily="18" charset="0"/>
                <a:cs typeface="Times New Roman" panose="02020603050405020304" pitchFamily="18" charset="0"/>
              </a:rPr>
              <a:t>There </a:t>
            </a:r>
            <a:r>
              <a:rPr lang="en-US" sz="2400" dirty="0">
                <a:latin typeface="Times New Roman" panose="02020603050405020304" pitchFamily="18" charset="0"/>
                <a:cs typeface="Times New Roman" panose="02020603050405020304" pitchFamily="18" charset="0"/>
              </a:rPr>
              <a:t>is an agent who sells policies only to people who are not insured</a:t>
            </a:r>
            <a:r>
              <a:rPr lang="en-US" sz="2400" dirty="0" smtClean="0">
                <a:latin typeface="Times New Roman" panose="02020603050405020304" pitchFamily="18" charset="0"/>
                <a:cs typeface="Times New Roman" panose="02020603050405020304" pitchFamily="18" charset="0"/>
              </a:rPr>
              <a:t>.</a:t>
            </a:r>
          </a:p>
          <a:p>
            <a:pPr marL="1371600" lvl="2" indent="-457200">
              <a:buFont typeface="+mj-lt"/>
              <a:buAutoNum type="alphaLcPeriod"/>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There is a barber who shaves all men in town who do not shave themselves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6" name="Title 1"/>
          <p:cNvSpPr>
            <a:spLocks noGrp="1"/>
          </p:cNvSpPr>
          <p:nvPr>
            <p:ph type="title"/>
          </p:nvPr>
        </p:nvSpPr>
        <p:spPr>
          <a:xfrm>
            <a:off x="177800" y="0"/>
            <a:ext cx="10515600" cy="1325563"/>
          </a:xfrm>
        </p:spPr>
        <p:txBody>
          <a:bodyPr>
            <a:normAutofit/>
          </a:bodyPr>
          <a:lstStyle/>
          <a:p>
            <a:r>
              <a:rPr lang="en-US" sz="3800" b="1" dirty="0" smtClean="0">
                <a:latin typeface="Helvetica" panose="020B0604020202020204" pitchFamily="34" charset="0"/>
                <a:cs typeface="Helvetica" panose="020B0604020202020204" pitchFamily="34" charset="0"/>
              </a:rPr>
              <a:t>Assignment</a:t>
            </a:r>
            <a:endParaRPr lang="en-US" sz="38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75025973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709" y="206478"/>
            <a:ext cx="4984955" cy="766916"/>
          </a:xfrm>
          <a:solidFill>
            <a:schemeClr val="bg1"/>
          </a:solidFill>
        </p:spPr>
        <p:txBody>
          <a:bodyPr>
            <a:normAutofit/>
          </a:bodyPr>
          <a:lstStyle/>
          <a:p>
            <a:r>
              <a:rPr lang="en-US" sz="3800" b="1" dirty="0" smtClean="0">
                <a:latin typeface="Helvetica" panose="020B0604020202020204" pitchFamily="34" charset="0"/>
                <a:cs typeface="Helvetica" panose="020B0604020202020204" pitchFamily="34" charset="0"/>
              </a:rPr>
              <a:t>Document Link</a:t>
            </a:r>
            <a:endParaRPr lang="en-US" sz="3800" b="1" dirty="0">
              <a:latin typeface="Helvetica" panose="020B0604020202020204" pitchFamily="34" charset="0"/>
              <a:cs typeface="Helvetica" panose="020B0604020202020204"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30904130"/>
              </p:ext>
            </p:extLst>
          </p:nvPr>
        </p:nvGraphicFramePr>
        <p:xfrm>
          <a:off x="888229" y="2233195"/>
          <a:ext cx="9574161" cy="2231230"/>
        </p:xfrm>
        <a:graphic>
          <a:graphicData uri="http://schemas.openxmlformats.org/drawingml/2006/table">
            <a:tbl>
              <a:tblPr>
                <a:tableStyleId>{073A0DAA-6AF3-43AB-8588-CEC1D06C72B9}</a:tableStyleId>
              </a:tblPr>
              <a:tblGrid>
                <a:gridCol w="1806445"/>
                <a:gridCol w="4696758"/>
                <a:gridCol w="3070958"/>
              </a:tblGrid>
              <a:tr h="2231230">
                <a:tc>
                  <a:txBody>
                    <a:bodyPr/>
                    <a:lstStyle/>
                    <a:p>
                      <a:pPr marL="0" marR="0" indent="177800" algn="l">
                        <a:lnSpc>
                          <a:spcPct val="115000"/>
                        </a:lnSpc>
                        <a:spcBef>
                          <a:spcPts val="0"/>
                        </a:spcBef>
                        <a:spcAft>
                          <a:spcPts val="0"/>
                        </a:spcAft>
                      </a:pPr>
                      <a:r>
                        <a:rPr lang="en-US" sz="1800" dirty="0" smtClean="0">
                          <a:effectLst/>
                        </a:rPr>
                        <a:t>Forward  </a:t>
                      </a:r>
                      <a:r>
                        <a:rPr lang="en-US" sz="1800" dirty="0">
                          <a:effectLst/>
                        </a:rPr>
                        <a:t>chaining  Backward Chaining</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716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indent="-342900" algn="l">
                        <a:lnSpc>
                          <a:spcPct val="115000"/>
                        </a:lnSpc>
                        <a:spcBef>
                          <a:spcPts val="0"/>
                        </a:spcBef>
                        <a:spcAft>
                          <a:spcPts val="0"/>
                        </a:spcAft>
                        <a:buFont typeface="+mj-lt"/>
                        <a:buAutoNum type="arabicPeriod"/>
                      </a:pPr>
                      <a:r>
                        <a:rPr lang="en-US" sz="1800" u="none" dirty="0" smtClean="0">
                          <a:solidFill>
                            <a:schemeClr val="tx1"/>
                          </a:solidFill>
                          <a:effectLst/>
                          <a:hlinkClick r:id="rId2"/>
                        </a:rPr>
                        <a:t>http</a:t>
                      </a:r>
                      <a:r>
                        <a:rPr lang="en-US" sz="1800" u="none" dirty="0">
                          <a:solidFill>
                            <a:schemeClr val="tx1"/>
                          </a:solidFill>
                          <a:effectLst/>
                          <a:hlinkClick r:id="rId2"/>
                        </a:rPr>
                        <a:t>://</a:t>
                      </a:r>
                      <a:r>
                        <a:rPr lang="en-US" sz="1800" u="none" dirty="0" smtClean="0">
                          <a:solidFill>
                            <a:schemeClr val="tx1"/>
                          </a:solidFill>
                          <a:effectLst/>
                          <a:hlinkClick r:id="rId2"/>
                        </a:rPr>
                        <a:t>artint.info/html/ArtInt_316.html</a:t>
                      </a:r>
                    </a:p>
                    <a:p>
                      <a:pPr marL="342900" marR="0" indent="-342900" algn="l">
                        <a:lnSpc>
                          <a:spcPct val="115000"/>
                        </a:lnSpc>
                        <a:spcBef>
                          <a:spcPts val="0"/>
                        </a:spcBef>
                        <a:spcAft>
                          <a:spcPts val="0"/>
                        </a:spcAft>
                        <a:buFont typeface="+mj-lt"/>
                        <a:buAutoNum type="arabicPeriod"/>
                      </a:pPr>
                      <a:r>
                        <a:rPr lang="en-US" sz="1800" u="none" dirty="0" smtClean="0">
                          <a:solidFill>
                            <a:schemeClr val="tx1"/>
                          </a:solidFill>
                          <a:effectLst/>
                          <a:hlinkClick r:id="rId2"/>
                        </a:rPr>
                        <a:t>https</a:t>
                      </a:r>
                      <a:r>
                        <a:rPr lang="en-US" sz="1800" u="none" dirty="0">
                          <a:solidFill>
                            <a:schemeClr val="tx1"/>
                          </a:solidFill>
                          <a:effectLst/>
                          <a:hlinkClick r:id="rId2"/>
                        </a:rPr>
                        <a:t>://</a:t>
                      </a:r>
                      <a:r>
                        <a:rPr lang="en-US" sz="1800" u="none" dirty="0" smtClean="0">
                          <a:solidFill>
                            <a:schemeClr val="tx1"/>
                          </a:solidFill>
                          <a:effectLst/>
                          <a:hlinkClick r:id="rId2"/>
                        </a:rPr>
                        <a:t>faculty.washington.edu/smcohen/120/Chapter12.pdf</a:t>
                      </a:r>
                    </a:p>
                    <a:p>
                      <a:pPr marL="342900" marR="0" indent="-342900" algn="l">
                        <a:lnSpc>
                          <a:spcPct val="115000"/>
                        </a:lnSpc>
                        <a:spcBef>
                          <a:spcPts val="0"/>
                        </a:spcBef>
                        <a:spcAft>
                          <a:spcPts val="0"/>
                        </a:spcAft>
                        <a:buFont typeface="+mj-lt"/>
                        <a:buAutoNum type="arabicPeriod"/>
                      </a:pPr>
                      <a:r>
                        <a:rPr lang="en-US" sz="1800" u="none" dirty="0" smtClean="0">
                          <a:solidFill>
                            <a:schemeClr val="tx1"/>
                          </a:solidFill>
                          <a:effectLst/>
                          <a:hlinkClick r:id="rId2"/>
                        </a:rPr>
                        <a:t>www.cs.uni.edu</a:t>
                      </a:r>
                      <a:r>
                        <a:rPr lang="en-US" sz="1800" u="none" dirty="0">
                          <a:solidFill>
                            <a:schemeClr val="tx1"/>
                          </a:solidFill>
                          <a:effectLst/>
                          <a:hlinkClick r:id="rId2"/>
                        </a:rPr>
                        <a:t>/~</a:t>
                      </a:r>
                      <a:r>
                        <a:rPr lang="en-US" sz="1800" u="none" dirty="0" smtClean="0">
                          <a:solidFill>
                            <a:schemeClr val="tx1"/>
                          </a:solidFill>
                          <a:effectLst/>
                          <a:hlinkClick r:id="rId2"/>
                        </a:rPr>
                        <a:t>wallingf/teaching/161/sessions/session12.pdf</a:t>
                      </a:r>
                      <a:r>
                        <a:rPr lang="en-US" sz="1800" u="sng" dirty="0">
                          <a:solidFill>
                            <a:schemeClr val="tx1"/>
                          </a:solidFill>
                          <a:effectLst/>
                          <a:hlinkClick r:id="rId2"/>
                        </a:rPr>
                        <a:t/>
                      </a:r>
                      <a:br>
                        <a:rPr lang="en-US" sz="1800" u="sng" dirty="0">
                          <a:solidFill>
                            <a:schemeClr val="tx1"/>
                          </a:solidFill>
                          <a:effectLst/>
                          <a:hlinkClick r:id="rId2"/>
                        </a:rPr>
                      </a:b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716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800" dirty="0">
                          <a:effectLst/>
                        </a:rPr>
                        <a:t>Explain new facts from what you know in order to solve problems or make decisions</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2"/>
          </p:nvPr>
        </p:nvSpPr>
        <p:spPr>
          <a:xfrm>
            <a:off x="11649979" y="5991224"/>
            <a:ext cx="432515" cy="365125"/>
          </a:xfrm>
          <a:solidFill>
            <a:schemeClr val="bg1"/>
          </a:solidFill>
        </p:spPr>
        <p:txBody>
          <a:bodyPr/>
          <a:lstStyle/>
          <a:p>
            <a:fld id="{EF369875-3547-471E-A8DD-BB6BF69B36A1}" type="slidenum">
              <a:rPr lang="en-IN" smtClean="0"/>
              <a:pPr/>
              <a:t>129</a:t>
            </a:fld>
            <a:endParaRPr lang="en-IN" dirty="0"/>
          </a:p>
        </p:txBody>
      </p:sp>
    </p:spTree>
    <p:extLst>
      <p:ext uri="{BB962C8B-B14F-4D97-AF65-F5344CB8AC3E}">
        <p14:creationId xmlns:p14="http://schemas.microsoft.com/office/powerpoint/2010/main" val="30996060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13</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0" y="1152054"/>
            <a:ext cx="12042475" cy="5216813"/>
          </a:xfrm>
          <a:prstGeom prst="rect">
            <a:avLst/>
          </a:prstGeom>
        </p:spPr>
        <p:txBody>
          <a:bodyPr wrap="square">
            <a:spAutoFit/>
          </a:bodyPr>
          <a:lstStyle/>
          <a:p>
            <a:pPr marL="360000" lvl="4"/>
            <a:endParaRPr lang="en-US" sz="1000" b="1" dirty="0"/>
          </a:p>
          <a:p>
            <a:pPr marL="1731600" lvl="6" indent="-457200">
              <a:buFont typeface="+mj-lt"/>
              <a:buAutoNum type="arabicPeriod"/>
            </a:pPr>
            <a:r>
              <a:rPr lang="en-IN" sz="2000" dirty="0"/>
              <a:t>Knowledge base = set of </a:t>
            </a:r>
            <a:r>
              <a:rPr lang="en-IN" sz="2000" dirty="0">
                <a:solidFill>
                  <a:srgbClr val="C00000"/>
                </a:solidFill>
              </a:rPr>
              <a:t>sentences</a:t>
            </a:r>
            <a:r>
              <a:rPr lang="en-IN" sz="2000" dirty="0"/>
              <a:t> in a </a:t>
            </a:r>
            <a:r>
              <a:rPr lang="en-IN" sz="2000" dirty="0">
                <a:solidFill>
                  <a:srgbClr val="C00000"/>
                </a:solidFill>
              </a:rPr>
              <a:t>formal</a:t>
            </a:r>
            <a:r>
              <a:rPr lang="en-IN" sz="2000" dirty="0"/>
              <a:t> </a:t>
            </a:r>
            <a:r>
              <a:rPr lang="en-IN" sz="2000" dirty="0" smtClean="0"/>
              <a:t>language</a:t>
            </a:r>
          </a:p>
          <a:p>
            <a:pPr marL="1731600" lvl="6" indent="-457200">
              <a:buFont typeface="+mj-lt"/>
              <a:buAutoNum type="arabicPeriod"/>
            </a:pPr>
            <a:endParaRPr lang="en-IN" sz="2000" dirty="0"/>
          </a:p>
          <a:p>
            <a:pPr marL="1731600" lvl="6" indent="-457200">
              <a:buFont typeface="+mj-lt"/>
              <a:buAutoNum type="arabicPeriod"/>
            </a:pPr>
            <a:r>
              <a:rPr lang="en-IN" sz="2000" dirty="0" smtClean="0"/>
              <a:t>Each </a:t>
            </a:r>
            <a:r>
              <a:rPr lang="en-IN" sz="2000" dirty="0"/>
              <a:t>sentence is expressed in </a:t>
            </a:r>
            <a:r>
              <a:rPr lang="en-IN" sz="2000" dirty="0">
                <a:solidFill>
                  <a:srgbClr val="C00000"/>
                </a:solidFill>
              </a:rPr>
              <a:t>a knowledge representation language</a:t>
            </a:r>
            <a:r>
              <a:rPr lang="en-IN" sz="2000" dirty="0"/>
              <a:t> and represents some assertions about the </a:t>
            </a:r>
            <a:r>
              <a:rPr lang="en-IN" sz="2000" dirty="0" smtClean="0"/>
              <a:t>world</a:t>
            </a:r>
          </a:p>
          <a:p>
            <a:pPr marL="1731600" lvl="6" indent="-457200">
              <a:buFont typeface="+mj-lt"/>
              <a:buAutoNum type="arabicPeriod"/>
            </a:pPr>
            <a:endParaRPr lang="en-IN" sz="2000" dirty="0"/>
          </a:p>
          <a:p>
            <a:pPr marL="1731600" lvl="6" indent="-457200">
              <a:buFont typeface="+mj-lt"/>
              <a:buAutoNum type="arabicPeriod"/>
            </a:pPr>
            <a:r>
              <a:rPr lang="en-IN" sz="2000" dirty="0"/>
              <a:t>There should be a way to add new sentence to Knowledge Base(KB), and to query what </a:t>
            </a:r>
            <a:r>
              <a:rPr lang="en-IN" sz="2000" dirty="0" smtClean="0"/>
              <a:t>is known</a:t>
            </a:r>
          </a:p>
          <a:p>
            <a:pPr marL="1731600" lvl="6" indent="-457200">
              <a:buFont typeface="+mj-lt"/>
              <a:buAutoNum type="arabicPeriod"/>
            </a:pPr>
            <a:endParaRPr lang="en-IN" sz="2000" dirty="0"/>
          </a:p>
          <a:p>
            <a:pPr marL="1731600" lvl="6" indent="-457200">
              <a:buFont typeface="+mj-lt"/>
              <a:buAutoNum type="arabicPeriod"/>
            </a:pPr>
            <a:r>
              <a:rPr lang="en-IN" sz="2000" dirty="0"/>
              <a:t>Declarative approach to building an agent (or other system</a:t>
            </a:r>
            <a:r>
              <a:rPr lang="en-IN" sz="2000" dirty="0" smtClean="0"/>
              <a:t>)</a:t>
            </a:r>
          </a:p>
          <a:p>
            <a:pPr marL="1731600" lvl="6" indent="-457200">
              <a:buFont typeface="+mj-lt"/>
              <a:buAutoNum type="arabicPeriod"/>
            </a:pPr>
            <a:endParaRPr lang="en-IN" sz="800" dirty="0"/>
          </a:p>
          <a:p>
            <a:pPr marL="2188800" lvl="7" indent="-360000">
              <a:lnSpc>
                <a:spcPct val="150000"/>
              </a:lnSpc>
              <a:buFont typeface="Arial" panose="020B0604020202020204" pitchFamily="34" charset="0"/>
              <a:buChar char="•"/>
            </a:pPr>
            <a:r>
              <a:rPr lang="en-IN" sz="2000" dirty="0" smtClean="0"/>
              <a:t>TELL </a:t>
            </a:r>
            <a:r>
              <a:rPr lang="en-IN" sz="2000" dirty="0"/>
              <a:t>it what it needs to know</a:t>
            </a:r>
          </a:p>
          <a:p>
            <a:pPr marL="2188800" lvl="7" indent="-360000">
              <a:lnSpc>
                <a:spcPct val="150000"/>
              </a:lnSpc>
              <a:buFont typeface="Arial" panose="020B0604020202020204" pitchFamily="34" charset="0"/>
              <a:buChar char="•"/>
            </a:pPr>
            <a:r>
              <a:rPr lang="en-IN" sz="2000" dirty="0" smtClean="0"/>
              <a:t>Then </a:t>
            </a:r>
            <a:r>
              <a:rPr lang="en-IN" sz="2000" dirty="0"/>
              <a:t>it can ASK itself what to do-answer should follow from the </a:t>
            </a:r>
            <a:r>
              <a:rPr lang="en-IN" sz="2000" dirty="0" smtClean="0"/>
              <a:t>KB</a:t>
            </a:r>
          </a:p>
          <a:p>
            <a:pPr marL="2188800" lvl="7" indent="-360000">
              <a:lnSpc>
                <a:spcPct val="150000"/>
              </a:lnSpc>
              <a:buFont typeface="Arial" panose="020B0604020202020204" pitchFamily="34" charset="0"/>
              <a:buChar char="•"/>
            </a:pPr>
            <a:endParaRPr lang="en-IN" sz="1000" dirty="0" smtClean="0"/>
          </a:p>
          <a:p>
            <a:pPr marL="1731600" lvl="6" indent="-457200">
              <a:buFont typeface="+mj-lt"/>
              <a:buAutoNum type="arabicPeriod"/>
            </a:pPr>
            <a:r>
              <a:rPr lang="en-IN" sz="2000" dirty="0" smtClean="0"/>
              <a:t>Both </a:t>
            </a:r>
            <a:r>
              <a:rPr lang="en-IN" sz="2000" dirty="0"/>
              <a:t>tasks may involve inference – deriving new sentences from </a:t>
            </a:r>
            <a:r>
              <a:rPr lang="en-IN" sz="2000" dirty="0" smtClean="0"/>
              <a:t>old</a:t>
            </a:r>
          </a:p>
          <a:p>
            <a:pPr marL="1731600" lvl="6" indent="-457200">
              <a:buFont typeface="+mj-lt"/>
              <a:buAutoNum type="arabicPeriod"/>
            </a:pPr>
            <a:endParaRPr lang="en-IN" sz="2000" dirty="0"/>
          </a:p>
          <a:p>
            <a:pPr marL="1731600" lvl="6" indent="-457200">
              <a:buFont typeface="+mj-lt"/>
              <a:buAutoNum type="arabicPeriod"/>
            </a:pPr>
            <a:r>
              <a:rPr lang="en-IN" sz="2000" dirty="0"/>
              <a:t> In logical agents – when one ASKs a question to KB, the answer should follow from what has been </a:t>
            </a:r>
            <a:r>
              <a:rPr lang="en-IN" sz="2000" dirty="0" smtClean="0"/>
              <a:t>TOLD</a:t>
            </a:r>
            <a:endParaRPr lang="en-IN" sz="2000" dirty="0"/>
          </a:p>
        </p:txBody>
      </p:sp>
    </p:spTree>
    <p:extLst>
      <p:ext uri="{BB962C8B-B14F-4D97-AF65-F5344CB8AC3E}">
        <p14:creationId xmlns:p14="http://schemas.microsoft.com/office/powerpoint/2010/main" val="166881007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130</a:t>
            </a:fld>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818943316"/>
              </p:ext>
            </p:extLst>
          </p:nvPr>
        </p:nvGraphicFramePr>
        <p:xfrm>
          <a:off x="338667" y="1270000"/>
          <a:ext cx="10820400" cy="5249333"/>
        </p:xfrm>
        <a:graphic>
          <a:graphicData uri="http://schemas.openxmlformats.org/drawingml/2006/table">
            <a:tbl>
              <a:tblPr firstRow="1" firstCol="1" bandRow="1">
                <a:tableStyleId>{5C22544A-7EE6-4342-B048-85BDC9FD1C3A}</a:tableStyleId>
              </a:tblPr>
              <a:tblGrid>
                <a:gridCol w="2731271"/>
                <a:gridCol w="3235651"/>
                <a:gridCol w="4853478"/>
              </a:tblGrid>
              <a:tr h="786569">
                <a:tc>
                  <a:txBody>
                    <a:bodyPr/>
                    <a:lstStyle/>
                    <a:p>
                      <a:pPr marL="0" marR="0">
                        <a:lnSpc>
                          <a:spcPct val="115000"/>
                        </a:lnSpc>
                        <a:spcBef>
                          <a:spcPts val="0"/>
                        </a:spcBef>
                        <a:spcAft>
                          <a:spcPts val="0"/>
                        </a:spcAft>
                      </a:pPr>
                      <a:r>
                        <a:rPr lang="en-US" sz="1400" dirty="0">
                          <a:solidFill>
                            <a:schemeClr val="tx1"/>
                          </a:solidFill>
                          <a:effectLst/>
                        </a:rPr>
                        <a:t>SUB TOPIC</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marL="0" marR="0">
                        <a:lnSpc>
                          <a:spcPct val="115000"/>
                        </a:lnSpc>
                        <a:spcBef>
                          <a:spcPts val="0"/>
                        </a:spcBef>
                        <a:spcAft>
                          <a:spcPts val="0"/>
                        </a:spcAft>
                      </a:pPr>
                      <a:r>
                        <a:rPr lang="en-US" sz="1400">
                          <a:solidFill>
                            <a:schemeClr val="tx1"/>
                          </a:solidFill>
                          <a:effectLst/>
                        </a:rPr>
                        <a:t>VIDEO LINK</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marL="0" marR="0">
                        <a:lnSpc>
                          <a:spcPct val="115000"/>
                        </a:lnSpc>
                        <a:spcBef>
                          <a:spcPts val="0"/>
                        </a:spcBef>
                        <a:spcAft>
                          <a:spcPts val="0"/>
                        </a:spcAft>
                      </a:pPr>
                      <a:r>
                        <a:rPr lang="en-US" sz="1400" dirty="0">
                          <a:solidFill>
                            <a:schemeClr val="tx1"/>
                          </a:solidFill>
                          <a:effectLst/>
                        </a:rPr>
                        <a:t>NOTES</a:t>
                      </a:r>
                    </a:p>
                    <a:p>
                      <a:pPr marL="0" marR="0">
                        <a:lnSpc>
                          <a:spcPct val="115000"/>
                        </a:lnSpc>
                        <a:spcBef>
                          <a:spcPts val="0"/>
                        </a:spcBef>
                        <a:spcAft>
                          <a:spcPts val="0"/>
                        </a:spcAft>
                      </a:pPr>
                      <a:r>
                        <a:rPr lang="en-US" sz="1400" dirty="0">
                          <a:solidFill>
                            <a:schemeClr val="tx1"/>
                          </a:solidFill>
                          <a:effectLst/>
                        </a:rPr>
                        <a:t>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r>
              <a:tr h="2460747">
                <a:tc>
                  <a:txBody>
                    <a:bodyPr/>
                    <a:lstStyle/>
                    <a:p>
                      <a:pPr marL="0" marR="0">
                        <a:lnSpc>
                          <a:spcPct val="115000"/>
                        </a:lnSpc>
                        <a:spcBef>
                          <a:spcPts val="0"/>
                        </a:spcBef>
                        <a:spcAft>
                          <a:spcPts val="0"/>
                        </a:spcAft>
                      </a:pPr>
                      <a:r>
                        <a:rPr lang="en-US" sz="1400" spc="5" dirty="0">
                          <a:solidFill>
                            <a:schemeClr val="tx1"/>
                          </a:solidFill>
                          <a:effectLst/>
                        </a:rPr>
                        <a:t>I</a:t>
                      </a:r>
                      <a:r>
                        <a:rPr lang="en-US" sz="1400" spc="-5" dirty="0">
                          <a:solidFill>
                            <a:schemeClr val="tx1"/>
                          </a:solidFill>
                          <a:effectLst/>
                        </a:rPr>
                        <a:t>n</a:t>
                      </a:r>
                      <a:r>
                        <a:rPr lang="en-US" sz="1400" dirty="0">
                          <a:solidFill>
                            <a:schemeClr val="tx1"/>
                          </a:solidFill>
                          <a:effectLst/>
                        </a:rPr>
                        <a:t>tr</a:t>
                      </a:r>
                      <a:r>
                        <a:rPr lang="en-US" sz="1400" spc="5" dirty="0">
                          <a:solidFill>
                            <a:schemeClr val="tx1"/>
                          </a:solidFill>
                          <a:effectLst/>
                        </a:rPr>
                        <a:t>od</a:t>
                      </a:r>
                      <a:r>
                        <a:rPr lang="en-US" sz="1400" spc="-5" dirty="0">
                          <a:solidFill>
                            <a:schemeClr val="tx1"/>
                          </a:solidFill>
                          <a:effectLst/>
                        </a:rPr>
                        <a:t>u</a:t>
                      </a:r>
                      <a:r>
                        <a:rPr lang="en-US" sz="1400" dirty="0">
                          <a:solidFill>
                            <a:schemeClr val="tx1"/>
                          </a:solidFill>
                          <a:effectLst/>
                        </a:rPr>
                        <a:t>cti</a:t>
                      </a:r>
                      <a:r>
                        <a:rPr lang="en-US" sz="1400" spc="5" dirty="0">
                          <a:solidFill>
                            <a:schemeClr val="tx1"/>
                          </a:solidFill>
                          <a:effectLst/>
                        </a:rPr>
                        <a:t>o</a:t>
                      </a:r>
                      <a:r>
                        <a:rPr lang="en-US" sz="1400" dirty="0">
                          <a:solidFill>
                            <a:schemeClr val="tx1"/>
                          </a:solidFill>
                          <a:effectLst/>
                        </a:rPr>
                        <a:t>n</a:t>
                      </a:r>
                      <a:r>
                        <a:rPr lang="en-US" sz="1400" spc="-80" dirty="0">
                          <a:solidFill>
                            <a:schemeClr val="tx1"/>
                          </a:solidFill>
                          <a:effectLst/>
                        </a:rPr>
                        <a:t> </a:t>
                      </a:r>
                      <a:r>
                        <a:rPr lang="en-US" sz="1400" dirty="0">
                          <a:solidFill>
                            <a:schemeClr val="tx1"/>
                          </a:solidFill>
                          <a:effectLst/>
                        </a:rPr>
                        <a:t>G</a:t>
                      </a:r>
                      <a:r>
                        <a:rPr lang="en-US" sz="1400" spc="15" dirty="0">
                          <a:solidFill>
                            <a:schemeClr val="tx1"/>
                          </a:solidFill>
                          <a:effectLst/>
                        </a:rPr>
                        <a:t>a</a:t>
                      </a:r>
                      <a:r>
                        <a:rPr lang="en-US" sz="1400" spc="-20" dirty="0">
                          <a:solidFill>
                            <a:schemeClr val="tx1"/>
                          </a:solidFill>
                          <a:effectLst/>
                        </a:rPr>
                        <a:t>m</a:t>
                      </a:r>
                      <a:r>
                        <a:rPr lang="en-US" sz="1400" dirty="0">
                          <a:solidFill>
                            <a:schemeClr val="tx1"/>
                          </a:solidFill>
                          <a:effectLst/>
                        </a:rPr>
                        <a:t>es</a:t>
                      </a:r>
                      <a:r>
                        <a:rPr lang="en-US" sz="1400" spc="-65" dirty="0">
                          <a:solidFill>
                            <a:schemeClr val="tx1"/>
                          </a:solidFill>
                          <a:effectLst/>
                        </a:rPr>
                        <a:t> </a:t>
                      </a:r>
                      <a:r>
                        <a:rPr lang="en-US" sz="1400" spc="15" dirty="0">
                          <a:solidFill>
                            <a:schemeClr val="tx1"/>
                          </a:solidFill>
                          <a:effectLst/>
                        </a:rPr>
                        <a:t>a</a:t>
                      </a:r>
                      <a:r>
                        <a:rPr lang="en-US" sz="1400" dirty="0">
                          <a:solidFill>
                            <a:schemeClr val="tx1"/>
                          </a:solidFill>
                          <a:effectLst/>
                        </a:rPr>
                        <a:t>s</a:t>
                      </a:r>
                      <a:r>
                        <a:rPr lang="en-US" sz="1400" spc="-45" dirty="0">
                          <a:solidFill>
                            <a:schemeClr val="tx1"/>
                          </a:solidFill>
                          <a:effectLst/>
                        </a:rPr>
                        <a:t> </a:t>
                      </a:r>
                      <a:r>
                        <a:rPr lang="en-US" sz="1400" dirty="0">
                          <a:solidFill>
                            <a:schemeClr val="tx1"/>
                          </a:solidFill>
                          <a:effectLst/>
                        </a:rPr>
                        <a:t>Sea</a:t>
                      </a:r>
                      <a:r>
                        <a:rPr lang="en-US" sz="1400" spc="5" dirty="0">
                          <a:solidFill>
                            <a:schemeClr val="tx1"/>
                          </a:solidFill>
                          <a:effectLst/>
                        </a:rPr>
                        <a:t>r</a:t>
                      </a:r>
                      <a:r>
                        <a:rPr lang="en-US" sz="1400" spc="15" dirty="0">
                          <a:solidFill>
                            <a:schemeClr val="tx1"/>
                          </a:solidFill>
                          <a:effectLst/>
                        </a:rPr>
                        <a:t>c</a:t>
                      </a:r>
                      <a:r>
                        <a:rPr lang="en-US" sz="1400" dirty="0">
                          <a:solidFill>
                            <a:schemeClr val="tx1"/>
                          </a:solidFill>
                          <a:effectLst/>
                        </a:rPr>
                        <a:t>h</a:t>
                      </a:r>
                      <a:r>
                        <a:rPr lang="en-US" sz="1400" spc="-65" dirty="0">
                          <a:solidFill>
                            <a:schemeClr val="tx1"/>
                          </a:solidFill>
                          <a:effectLst/>
                        </a:rPr>
                        <a:t> </a:t>
                      </a:r>
                      <a:r>
                        <a:rPr lang="en-US" sz="1400" spc="10" dirty="0">
                          <a:solidFill>
                            <a:schemeClr val="tx1"/>
                          </a:solidFill>
                          <a:effectLst/>
                        </a:rPr>
                        <a:t>P</a:t>
                      </a:r>
                      <a:r>
                        <a:rPr lang="en-US" sz="1400" spc="5" dirty="0">
                          <a:solidFill>
                            <a:schemeClr val="tx1"/>
                          </a:solidFill>
                          <a:effectLst/>
                        </a:rPr>
                        <a:t>rob</a:t>
                      </a:r>
                      <a:r>
                        <a:rPr lang="en-US" sz="1400" dirty="0">
                          <a:solidFill>
                            <a:schemeClr val="tx1"/>
                          </a:solidFill>
                          <a:effectLst/>
                        </a:rPr>
                        <a:t>le</a:t>
                      </a:r>
                      <a:r>
                        <a:rPr lang="en-US" sz="1400" spc="-20" dirty="0">
                          <a:solidFill>
                            <a:schemeClr val="tx1"/>
                          </a:solidFill>
                          <a:effectLst/>
                        </a:rPr>
                        <a:t>m</a:t>
                      </a:r>
                      <a:r>
                        <a:rPr lang="en-US" sz="1400" spc="-5" dirty="0">
                          <a:solidFill>
                            <a:schemeClr val="tx1"/>
                          </a:solidFill>
                          <a:effectLst/>
                        </a:rPr>
                        <a:t>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342900" marR="0" lvl="0" indent="-342900">
                        <a:lnSpc>
                          <a:spcPct val="115000"/>
                        </a:lnSpc>
                        <a:spcBef>
                          <a:spcPts val="0"/>
                        </a:spcBef>
                        <a:spcAft>
                          <a:spcPts val="0"/>
                        </a:spcAft>
                        <a:buFont typeface="+mj-lt"/>
                        <a:buAutoNum type="arabicPeriod"/>
                      </a:pPr>
                      <a:r>
                        <a:rPr lang="en-US" sz="1400" u="sng" dirty="0">
                          <a:solidFill>
                            <a:schemeClr val="tx1"/>
                          </a:solidFill>
                          <a:effectLst/>
                          <a:hlinkClick r:id="rId2"/>
                        </a:rPr>
                        <a:t>https://www.youtube.com/watch?v=Xhec39dVGDE</a:t>
                      </a:r>
                      <a:r>
                        <a:rPr lang="en-US" sz="1400" dirty="0">
                          <a:solidFill>
                            <a:schemeClr val="tx1"/>
                          </a:solidFill>
                          <a:effectLst/>
                        </a:rPr>
                        <a:t> </a:t>
                      </a:r>
                    </a:p>
                    <a:p>
                      <a:pPr marL="342900" marR="0" lvl="0" indent="-342900">
                        <a:lnSpc>
                          <a:spcPct val="115000"/>
                        </a:lnSpc>
                        <a:spcBef>
                          <a:spcPts val="0"/>
                        </a:spcBef>
                        <a:spcAft>
                          <a:spcPts val="0"/>
                        </a:spcAft>
                        <a:buFont typeface="+mj-lt"/>
                        <a:buAutoNum type="arabicPeriod"/>
                      </a:pPr>
                      <a:r>
                        <a:rPr lang="en-US" sz="1400" u="sng" dirty="0">
                          <a:solidFill>
                            <a:schemeClr val="tx1"/>
                          </a:solidFill>
                          <a:effectLst/>
                          <a:hlinkClick r:id="rId3"/>
                        </a:rPr>
                        <a:t>https://www.youtube.com/watch?v=MHS-htjGgSY</a:t>
                      </a:r>
                      <a:r>
                        <a:rPr lang="en-US" sz="1400" dirty="0">
                          <a:solidFill>
                            <a:schemeClr val="tx1"/>
                          </a:solidFill>
                          <a:effectLst/>
                        </a:rPr>
                        <a:t>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342900" marR="0" lvl="0" indent="-342900">
                        <a:lnSpc>
                          <a:spcPct val="115000"/>
                        </a:lnSpc>
                        <a:spcBef>
                          <a:spcPts val="0"/>
                        </a:spcBef>
                        <a:spcAft>
                          <a:spcPts val="0"/>
                        </a:spcAft>
                        <a:buFont typeface="+mj-lt"/>
                        <a:buAutoNum type="arabicPeriod"/>
                      </a:pPr>
                      <a:r>
                        <a:rPr lang="en-US" sz="1400" dirty="0">
                          <a:solidFill>
                            <a:schemeClr val="tx1"/>
                          </a:solidFill>
                          <a:effectLst/>
                        </a:rPr>
                        <a:t>The link explains Game evolution along with Artificial intelligences that play abstract, strategic board games have come a long way, but how do their "brains" work?</a:t>
                      </a:r>
                    </a:p>
                    <a:p>
                      <a:pPr marL="342900" marR="0" lvl="0" indent="-342900">
                        <a:lnSpc>
                          <a:spcPct val="115000"/>
                        </a:lnSpc>
                        <a:spcBef>
                          <a:spcPts val="0"/>
                        </a:spcBef>
                        <a:spcAft>
                          <a:spcPts val="0"/>
                        </a:spcAft>
                        <a:buFont typeface="+mj-lt"/>
                        <a:buAutoNum type="arabicPeriod"/>
                      </a:pPr>
                      <a:r>
                        <a:rPr lang="en-US" sz="1400" dirty="0">
                          <a:solidFill>
                            <a:schemeClr val="tx1"/>
                          </a:solidFill>
                          <a:effectLst/>
                        </a:rPr>
                        <a:t>Explains about game theory and give an idea on how a Game theory is looking at human interactions through the lens of mathematics.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2002017">
                <a:tc>
                  <a:txBody>
                    <a:bodyPr/>
                    <a:lstStyle/>
                    <a:p>
                      <a:pPr marL="0" marR="0">
                        <a:lnSpc>
                          <a:spcPct val="115000"/>
                        </a:lnSpc>
                        <a:spcBef>
                          <a:spcPts val="0"/>
                        </a:spcBef>
                        <a:spcAft>
                          <a:spcPts val="0"/>
                        </a:spcAft>
                      </a:pPr>
                      <a:r>
                        <a:rPr lang="en-US" sz="1400" spc="10">
                          <a:solidFill>
                            <a:schemeClr val="tx1"/>
                          </a:solidFill>
                          <a:effectLst/>
                        </a:rPr>
                        <a:t>P</a:t>
                      </a:r>
                      <a:r>
                        <a:rPr lang="en-US" sz="1400" spc="15">
                          <a:solidFill>
                            <a:schemeClr val="tx1"/>
                          </a:solidFill>
                          <a:effectLst/>
                        </a:rPr>
                        <a:t>e</a:t>
                      </a:r>
                      <a:r>
                        <a:rPr lang="en-US" sz="1400" spc="5">
                          <a:solidFill>
                            <a:schemeClr val="tx1"/>
                          </a:solidFill>
                          <a:effectLst/>
                        </a:rPr>
                        <a:t>r</a:t>
                      </a:r>
                      <a:r>
                        <a:rPr lang="en-US" sz="1400" spc="-10">
                          <a:solidFill>
                            <a:schemeClr val="tx1"/>
                          </a:solidFill>
                          <a:effectLst/>
                        </a:rPr>
                        <a:t>f</a:t>
                      </a:r>
                      <a:r>
                        <a:rPr lang="en-US" sz="1400">
                          <a:solidFill>
                            <a:schemeClr val="tx1"/>
                          </a:solidFill>
                          <a:effectLst/>
                        </a:rPr>
                        <a:t>e</a:t>
                      </a:r>
                      <a:r>
                        <a:rPr lang="en-US" sz="1400" spc="5">
                          <a:solidFill>
                            <a:schemeClr val="tx1"/>
                          </a:solidFill>
                          <a:effectLst/>
                        </a:rPr>
                        <a:t>c</a:t>
                      </a:r>
                      <a:r>
                        <a:rPr lang="en-US" sz="1400">
                          <a:solidFill>
                            <a:schemeClr val="tx1"/>
                          </a:solidFill>
                          <a:effectLst/>
                        </a:rPr>
                        <a:t>t</a:t>
                      </a:r>
                      <a:r>
                        <a:rPr lang="en-US" sz="1400" spc="-65">
                          <a:solidFill>
                            <a:schemeClr val="tx1"/>
                          </a:solidFill>
                          <a:effectLst/>
                        </a:rPr>
                        <a:t> </a:t>
                      </a:r>
                      <a:r>
                        <a:rPr lang="en-US" sz="1400">
                          <a:solidFill>
                            <a:schemeClr val="tx1"/>
                          </a:solidFill>
                          <a:effectLst/>
                        </a:rPr>
                        <a:t>De</a:t>
                      </a:r>
                      <a:r>
                        <a:rPr lang="en-US" sz="1400" spc="5">
                          <a:solidFill>
                            <a:schemeClr val="tx1"/>
                          </a:solidFill>
                          <a:effectLst/>
                        </a:rPr>
                        <a:t>c</a:t>
                      </a:r>
                      <a:r>
                        <a:rPr lang="en-US" sz="1400">
                          <a:solidFill>
                            <a:schemeClr val="tx1"/>
                          </a:solidFill>
                          <a:effectLst/>
                        </a:rPr>
                        <a:t>i</a:t>
                      </a:r>
                      <a:r>
                        <a:rPr lang="en-US" sz="1400" spc="5">
                          <a:solidFill>
                            <a:schemeClr val="tx1"/>
                          </a:solidFill>
                          <a:effectLst/>
                        </a:rPr>
                        <a:t>s</a:t>
                      </a:r>
                      <a:r>
                        <a:rPr lang="en-US" sz="1400">
                          <a:solidFill>
                            <a:schemeClr val="tx1"/>
                          </a:solidFill>
                          <a:effectLst/>
                        </a:rPr>
                        <a:t>i</a:t>
                      </a:r>
                      <a:r>
                        <a:rPr lang="en-US" sz="1400" spc="5">
                          <a:solidFill>
                            <a:schemeClr val="tx1"/>
                          </a:solidFill>
                          <a:effectLst/>
                        </a:rPr>
                        <a:t>o</a:t>
                      </a:r>
                      <a:r>
                        <a:rPr lang="en-US" sz="1400">
                          <a:solidFill>
                            <a:schemeClr val="tx1"/>
                          </a:solidFill>
                          <a:effectLst/>
                        </a:rPr>
                        <a:t>n</a:t>
                      </a:r>
                      <a:r>
                        <a:rPr lang="en-US" sz="1400" spc="-75">
                          <a:solidFill>
                            <a:schemeClr val="tx1"/>
                          </a:solidFill>
                          <a:effectLst/>
                        </a:rPr>
                        <a:t> </a:t>
                      </a:r>
                      <a:r>
                        <a:rPr lang="en-US" sz="1400" spc="10">
                          <a:solidFill>
                            <a:schemeClr val="tx1"/>
                          </a:solidFill>
                          <a:effectLst/>
                        </a:rPr>
                        <a:t>i</a:t>
                      </a:r>
                      <a:r>
                        <a:rPr lang="en-US" sz="1400">
                          <a:solidFill>
                            <a:schemeClr val="tx1"/>
                          </a:solidFill>
                          <a:effectLst/>
                        </a:rPr>
                        <a:t>n</a:t>
                      </a:r>
                      <a:r>
                        <a:rPr lang="en-US" sz="1400" spc="-50">
                          <a:solidFill>
                            <a:schemeClr val="tx1"/>
                          </a:solidFill>
                          <a:effectLst/>
                        </a:rPr>
                        <a:t> </a:t>
                      </a:r>
                      <a:r>
                        <a:rPr lang="en-US" sz="1400" spc="25">
                          <a:solidFill>
                            <a:schemeClr val="tx1"/>
                          </a:solidFill>
                          <a:effectLst/>
                        </a:rPr>
                        <a:t>T</a:t>
                      </a:r>
                      <a:r>
                        <a:rPr lang="en-US" sz="1400" spc="-25">
                          <a:solidFill>
                            <a:schemeClr val="tx1"/>
                          </a:solidFill>
                          <a:effectLst/>
                        </a:rPr>
                        <a:t>w</a:t>
                      </a:r>
                      <a:r>
                        <a:rPr lang="en-US" sz="1400" spc="35">
                          <a:solidFill>
                            <a:schemeClr val="tx1"/>
                          </a:solidFill>
                          <a:effectLst/>
                        </a:rPr>
                        <a:t>o</a:t>
                      </a:r>
                      <a:r>
                        <a:rPr lang="en-US" sz="1400" spc="-10">
                          <a:solidFill>
                            <a:schemeClr val="tx1"/>
                          </a:solidFill>
                          <a:effectLst/>
                        </a:rPr>
                        <a:t>-</a:t>
                      </a:r>
                      <a:r>
                        <a:rPr lang="en-US" sz="1400" spc="10">
                          <a:solidFill>
                            <a:schemeClr val="tx1"/>
                          </a:solidFill>
                          <a:effectLst/>
                        </a:rPr>
                        <a:t>P</a:t>
                      </a:r>
                      <a:r>
                        <a:rPr lang="en-US" sz="1400">
                          <a:solidFill>
                            <a:schemeClr val="tx1"/>
                          </a:solidFill>
                          <a:effectLst/>
                        </a:rPr>
                        <a:t>e</a:t>
                      </a:r>
                      <a:r>
                        <a:rPr lang="en-US" sz="1400" spc="5">
                          <a:solidFill>
                            <a:schemeClr val="tx1"/>
                          </a:solidFill>
                          <a:effectLst/>
                        </a:rPr>
                        <a:t>r</a:t>
                      </a:r>
                      <a:r>
                        <a:rPr lang="en-US" sz="1400" spc="-5">
                          <a:solidFill>
                            <a:schemeClr val="tx1"/>
                          </a:solidFill>
                          <a:effectLst/>
                        </a:rPr>
                        <a:t>s</a:t>
                      </a:r>
                      <a:r>
                        <a:rPr lang="en-US" sz="1400" spc="5">
                          <a:solidFill>
                            <a:schemeClr val="tx1"/>
                          </a:solidFill>
                          <a:effectLst/>
                        </a:rPr>
                        <a:t>o</a:t>
                      </a:r>
                      <a:r>
                        <a:rPr lang="en-US" sz="1400">
                          <a:solidFill>
                            <a:schemeClr val="tx1"/>
                          </a:solidFill>
                          <a:effectLst/>
                        </a:rPr>
                        <a:t>n</a:t>
                      </a:r>
                      <a:r>
                        <a:rPr lang="en-US" sz="1400" spc="-80">
                          <a:solidFill>
                            <a:schemeClr val="tx1"/>
                          </a:solidFill>
                          <a:effectLst/>
                        </a:rPr>
                        <a:t> </a:t>
                      </a:r>
                      <a:r>
                        <a:rPr lang="en-US" sz="1400">
                          <a:solidFill>
                            <a:schemeClr val="tx1"/>
                          </a:solidFill>
                          <a:effectLst/>
                        </a:rPr>
                        <a:t>G</a:t>
                      </a:r>
                      <a:r>
                        <a:rPr lang="en-US" sz="1400" spc="15">
                          <a:solidFill>
                            <a:schemeClr val="tx1"/>
                          </a:solidFill>
                          <a:effectLst/>
                        </a:rPr>
                        <a:t>a</a:t>
                      </a:r>
                      <a:r>
                        <a:rPr lang="en-US" sz="1400" spc="-20">
                          <a:solidFill>
                            <a:schemeClr val="tx1"/>
                          </a:solidFill>
                          <a:effectLst/>
                        </a:rPr>
                        <a:t>m</a:t>
                      </a:r>
                      <a:r>
                        <a:rPr lang="en-US" sz="1400">
                          <a:solidFill>
                            <a:schemeClr val="tx1"/>
                          </a:solidFill>
                          <a:effectLst/>
                        </a:rPr>
                        <a:t>es</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342900" marR="0" lvl="0" indent="-342900">
                        <a:lnSpc>
                          <a:spcPct val="115000"/>
                        </a:lnSpc>
                        <a:spcBef>
                          <a:spcPts val="0"/>
                        </a:spcBef>
                        <a:spcAft>
                          <a:spcPts val="0"/>
                        </a:spcAft>
                        <a:buFont typeface="+mj-lt"/>
                        <a:buAutoNum type="arabicPeriod"/>
                      </a:pPr>
                      <a:r>
                        <a:rPr lang="en-US" sz="1400" u="sng" dirty="0">
                          <a:solidFill>
                            <a:schemeClr val="tx1"/>
                          </a:solidFill>
                          <a:effectLst/>
                          <a:hlinkClick r:id="rId4"/>
                        </a:rPr>
                        <a:t>https://www.youtube.com/watch?v=hwM7VfUjW6g</a:t>
                      </a:r>
                      <a:r>
                        <a:rPr lang="en-US" sz="1400" dirty="0">
                          <a:solidFill>
                            <a:schemeClr val="tx1"/>
                          </a:solidFill>
                          <a:effectLst/>
                        </a:rPr>
                        <a:t> </a:t>
                      </a:r>
                    </a:p>
                    <a:p>
                      <a:pPr marL="342900" marR="0" lvl="0" indent="-342900">
                        <a:lnSpc>
                          <a:spcPct val="115000"/>
                        </a:lnSpc>
                        <a:spcBef>
                          <a:spcPts val="0"/>
                        </a:spcBef>
                        <a:spcAft>
                          <a:spcPts val="0"/>
                        </a:spcAft>
                        <a:buFont typeface="+mj-lt"/>
                        <a:buAutoNum type="arabicPeriod"/>
                      </a:pPr>
                      <a:r>
                        <a:rPr lang="en-US" sz="1400" u="sng" dirty="0">
                          <a:solidFill>
                            <a:schemeClr val="tx1"/>
                          </a:solidFill>
                          <a:effectLst/>
                          <a:hlinkClick r:id="rId5"/>
                        </a:rPr>
                        <a:t>https://www.youtube.com/watch?v=xvDdrswAj8M</a:t>
                      </a:r>
                      <a:r>
                        <a:rPr lang="en-US" sz="1400" dirty="0">
                          <a:solidFill>
                            <a:schemeClr val="tx1"/>
                          </a:solidFill>
                          <a:effectLst/>
                        </a:rPr>
                        <a:t> </a:t>
                      </a:r>
                    </a:p>
                    <a:p>
                      <a:pPr marL="457200" marR="0">
                        <a:lnSpc>
                          <a:spcPct val="115000"/>
                        </a:lnSpc>
                        <a:spcBef>
                          <a:spcPts val="0"/>
                        </a:spcBef>
                        <a:spcAft>
                          <a:spcPts val="0"/>
                        </a:spcAft>
                      </a:pPr>
                      <a:r>
                        <a:rPr lang="en-US" sz="1400" dirty="0">
                          <a:solidFill>
                            <a:schemeClr val="tx1"/>
                          </a:solidFill>
                          <a:effectLst/>
                        </a:rPr>
                        <a:t>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342900" marR="0" lvl="0" indent="-342900">
                        <a:lnSpc>
                          <a:spcPct val="115000"/>
                        </a:lnSpc>
                        <a:spcBef>
                          <a:spcPts val="0"/>
                        </a:spcBef>
                        <a:spcAft>
                          <a:spcPts val="0"/>
                        </a:spcAft>
                        <a:buFont typeface="+mj-lt"/>
                        <a:buAutoNum type="arabicPeriod"/>
                      </a:pPr>
                      <a:r>
                        <a:rPr lang="en-US" sz="1400" dirty="0">
                          <a:solidFill>
                            <a:schemeClr val="tx1"/>
                          </a:solidFill>
                          <a:effectLst/>
                        </a:rPr>
                        <a:t>Link explains A brief example of </a:t>
                      </a:r>
                      <a:r>
                        <a:rPr lang="en-US" sz="1400" dirty="0" err="1">
                          <a:solidFill>
                            <a:schemeClr val="tx1"/>
                          </a:solidFill>
                          <a:effectLst/>
                        </a:rPr>
                        <a:t>minimax</a:t>
                      </a:r>
                      <a:r>
                        <a:rPr lang="en-US" sz="1400" dirty="0">
                          <a:solidFill>
                            <a:schemeClr val="tx1"/>
                          </a:solidFill>
                          <a:effectLst/>
                        </a:rPr>
                        <a:t> searching algorithm.</a:t>
                      </a:r>
                    </a:p>
                    <a:p>
                      <a:pPr marL="342900" marR="0" lvl="0" indent="-342900">
                        <a:lnSpc>
                          <a:spcPct val="115000"/>
                        </a:lnSpc>
                        <a:spcBef>
                          <a:spcPts val="0"/>
                        </a:spcBef>
                        <a:spcAft>
                          <a:spcPts val="0"/>
                        </a:spcAft>
                        <a:buFont typeface="+mj-lt"/>
                        <a:buAutoNum type="arabicPeriod"/>
                      </a:pPr>
                      <a:r>
                        <a:rPr lang="en-US" sz="1400" dirty="0">
                          <a:solidFill>
                            <a:schemeClr val="tx1"/>
                          </a:solidFill>
                          <a:effectLst/>
                        </a:rPr>
                        <a:t>Explains introduction to game theory, pure strategy games, mixed strategy games, the concept of dominance in two player zero-sum games.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6" name="TextBox 5"/>
          <p:cNvSpPr txBox="1"/>
          <p:nvPr/>
        </p:nvSpPr>
        <p:spPr>
          <a:xfrm>
            <a:off x="355600" y="355600"/>
            <a:ext cx="5520267" cy="646331"/>
          </a:xfrm>
          <a:prstGeom prst="rect">
            <a:avLst/>
          </a:prstGeom>
          <a:noFill/>
        </p:spPr>
        <p:txBody>
          <a:bodyPr wrap="square" rtlCol="0">
            <a:spAutoFit/>
          </a:bodyPr>
          <a:lstStyle/>
          <a:p>
            <a:r>
              <a:rPr lang="en-US" sz="3600" b="1" dirty="0" smtClean="0"/>
              <a:t>Video Link</a:t>
            </a:r>
            <a:endParaRPr lang="en-US" sz="3600" b="1" dirty="0"/>
          </a:p>
        </p:txBody>
      </p:sp>
    </p:spTree>
    <p:extLst>
      <p:ext uri="{BB962C8B-B14F-4D97-AF65-F5344CB8AC3E}">
        <p14:creationId xmlns:p14="http://schemas.microsoft.com/office/powerpoint/2010/main" val="274917641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131</a:t>
            </a:fld>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165936439"/>
              </p:ext>
            </p:extLst>
          </p:nvPr>
        </p:nvGraphicFramePr>
        <p:xfrm>
          <a:off x="364067" y="1232959"/>
          <a:ext cx="10820400" cy="5249333"/>
        </p:xfrm>
        <a:graphic>
          <a:graphicData uri="http://schemas.openxmlformats.org/drawingml/2006/table">
            <a:tbl>
              <a:tblPr firstRow="1" firstCol="1" bandRow="1">
                <a:tableStyleId>{5C22544A-7EE6-4342-B048-85BDC9FD1C3A}</a:tableStyleId>
              </a:tblPr>
              <a:tblGrid>
                <a:gridCol w="2731271"/>
                <a:gridCol w="3235651"/>
                <a:gridCol w="4853478"/>
              </a:tblGrid>
              <a:tr h="786569">
                <a:tc>
                  <a:txBody>
                    <a:bodyPr/>
                    <a:lstStyle/>
                    <a:p>
                      <a:pPr marL="0" marR="0">
                        <a:lnSpc>
                          <a:spcPct val="115000"/>
                        </a:lnSpc>
                        <a:spcBef>
                          <a:spcPts val="0"/>
                        </a:spcBef>
                        <a:spcAft>
                          <a:spcPts val="0"/>
                        </a:spcAft>
                      </a:pPr>
                      <a:r>
                        <a:rPr lang="en-US" sz="1400" dirty="0">
                          <a:solidFill>
                            <a:schemeClr val="tx1"/>
                          </a:solidFill>
                          <a:effectLst/>
                        </a:rPr>
                        <a:t>SUB TOPIC</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marL="0" marR="0">
                        <a:lnSpc>
                          <a:spcPct val="115000"/>
                        </a:lnSpc>
                        <a:spcBef>
                          <a:spcPts val="0"/>
                        </a:spcBef>
                        <a:spcAft>
                          <a:spcPts val="0"/>
                        </a:spcAft>
                      </a:pPr>
                      <a:r>
                        <a:rPr lang="en-US" sz="1400">
                          <a:solidFill>
                            <a:schemeClr val="tx1"/>
                          </a:solidFill>
                          <a:effectLst/>
                        </a:rPr>
                        <a:t>VIDEO LINK</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marL="0" marR="0">
                        <a:lnSpc>
                          <a:spcPct val="115000"/>
                        </a:lnSpc>
                        <a:spcBef>
                          <a:spcPts val="0"/>
                        </a:spcBef>
                        <a:spcAft>
                          <a:spcPts val="0"/>
                        </a:spcAft>
                      </a:pPr>
                      <a:r>
                        <a:rPr lang="en-US" sz="1400" dirty="0">
                          <a:solidFill>
                            <a:schemeClr val="tx1"/>
                          </a:solidFill>
                          <a:effectLst/>
                        </a:rPr>
                        <a:t>NOTES</a:t>
                      </a:r>
                    </a:p>
                    <a:p>
                      <a:pPr marL="0" marR="0">
                        <a:lnSpc>
                          <a:spcPct val="115000"/>
                        </a:lnSpc>
                        <a:spcBef>
                          <a:spcPts val="0"/>
                        </a:spcBef>
                        <a:spcAft>
                          <a:spcPts val="0"/>
                        </a:spcAft>
                      </a:pPr>
                      <a:r>
                        <a:rPr lang="en-US" sz="1400" dirty="0">
                          <a:solidFill>
                            <a:schemeClr val="tx1"/>
                          </a:solidFill>
                          <a:effectLst/>
                        </a:rPr>
                        <a:t>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r>
              <a:tr h="2460747">
                <a:tc>
                  <a:txBody>
                    <a:bodyPr/>
                    <a:lstStyle/>
                    <a:p>
                      <a:pPr marL="0" marR="0">
                        <a:lnSpc>
                          <a:spcPct val="115000"/>
                        </a:lnSpc>
                        <a:spcBef>
                          <a:spcPts val="0"/>
                        </a:spcBef>
                        <a:spcAft>
                          <a:spcPts val="0"/>
                        </a:spcAft>
                      </a:pPr>
                      <a:r>
                        <a:rPr lang="en-US" sz="1400" spc="1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P</a:t>
                      </a:r>
                      <a:r>
                        <a:rPr lang="en-US" sz="1400"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r</a:t>
                      </a:r>
                      <a:r>
                        <a:rPr lang="en-US" sz="1400"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o</a:t>
                      </a:r>
                      <a:r>
                        <a:rPr lang="en-US" sz="1400"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po</a:t>
                      </a:r>
                      <a:r>
                        <a:rPr lang="en-US" sz="1400"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s</a:t>
                      </a:r>
                      <a:r>
                        <a:rPr lang="en-US" sz="14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itio</a:t>
                      </a:r>
                      <a:r>
                        <a:rPr lang="en-US" sz="1400"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n</a:t>
                      </a:r>
                      <a:r>
                        <a:rPr lang="en-US" sz="14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al</a:t>
                      </a:r>
                      <a:r>
                        <a:rPr lang="en-US" sz="1400" spc="-5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1400" spc="-1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L</a:t>
                      </a:r>
                      <a:r>
                        <a:rPr lang="en-US" sz="1400" spc="1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o</a:t>
                      </a:r>
                      <a:r>
                        <a:rPr lang="en-US" sz="1400"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g</a:t>
                      </a:r>
                      <a:r>
                        <a:rPr lang="en-US" sz="14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ic</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342900" marR="0" lvl="0" indent="-342900">
                        <a:lnSpc>
                          <a:spcPct val="115000"/>
                        </a:lnSpc>
                        <a:spcBef>
                          <a:spcPts val="0"/>
                        </a:spcBef>
                        <a:spcAft>
                          <a:spcPts val="0"/>
                        </a:spcAft>
                        <a:buFont typeface="+mj-lt"/>
                        <a:buAutoNum type="arabicPeriod"/>
                      </a:pPr>
                      <a:r>
                        <a:rPr lang="en-US" sz="1400" b="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https://www.youtube.com/watch?v=qV4htTfow-E</a:t>
                      </a:r>
                      <a:r>
                        <a:rPr lang="en-US"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r>
                        <a:rPr lang="en-US"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400" b="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https://www.youtube.com/watch?v=73AUBVOW-sM</a:t>
                      </a:r>
                      <a:r>
                        <a:rPr lang="en-US"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4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This is the introduction to a video series that teaches basic concepts of propositional logic.</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r>
                        <a:rPr lang="en-US"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4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Explains Introduction, concepts, definitions and the general idea of propositional logic.</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r>
                        <a:rPr lang="en-US"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2002017">
                <a:tc>
                  <a:txBody>
                    <a:bodyPr/>
                    <a:lstStyle/>
                    <a:p>
                      <a:pPr marL="0" marR="0">
                        <a:lnSpc>
                          <a:spcPct val="115000"/>
                        </a:lnSpc>
                        <a:spcBef>
                          <a:spcPts val="0"/>
                        </a:spcBef>
                        <a:spcAft>
                          <a:spcPts val="0"/>
                        </a:spcAft>
                      </a:pPr>
                      <a:r>
                        <a:rPr lang="en-US" sz="14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K</a:t>
                      </a:r>
                      <a:r>
                        <a:rPr lang="en-US" sz="1400"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n</a:t>
                      </a:r>
                      <a:r>
                        <a:rPr lang="en-US" sz="1400" spc="1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o</a:t>
                      </a:r>
                      <a:r>
                        <a:rPr lang="en-US" sz="1400" spc="-1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w</a:t>
                      </a:r>
                      <a:r>
                        <a:rPr lang="en-US" sz="14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le</a:t>
                      </a:r>
                      <a:r>
                        <a:rPr lang="en-US" sz="1400"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d</a:t>
                      </a:r>
                      <a:r>
                        <a:rPr lang="en-US" sz="1400"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g</a:t>
                      </a:r>
                      <a:r>
                        <a:rPr lang="en-US" sz="14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e </a:t>
                      </a:r>
                      <a:r>
                        <a:rPr lang="en-US" sz="1400" spc="2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1400"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B</a:t>
                      </a:r>
                      <a:r>
                        <a:rPr lang="en-US" sz="14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ased </a:t>
                      </a:r>
                      <a:r>
                        <a:rPr lang="en-US" sz="1400" spc="4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14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A</a:t>
                      </a:r>
                      <a:r>
                        <a:rPr lang="en-US" sz="1400"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g</a:t>
                      </a:r>
                      <a:r>
                        <a:rPr lang="en-US" sz="14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e</a:t>
                      </a:r>
                      <a:r>
                        <a:rPr lang="en-US" sz="1400"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n</a:t>
                      </a:r>
                      <a:r>
                        <a:rPr lang="en-US" sz="14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t</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342900" marR="0" lvl="0" indent="-342900">
                        <a:lnSpc>
                          <a:spcPct val="115000"/>
                        </a:lnSpc>
                        <a:spcBef>
                          <a:spcPts val="0"/>
                        </a:spcBef>
                        <a:spcAft>
                          <a:spcPts val="0"/>
                        </a:spcAft>
                        <a:buFont typeface="+mj-lt"/>
                        <a:buAutoNum type="arabicPeriod"/>
                      </a:pPr>
                      <a:r>
                        <a:rPr lang="en-US" sz="1400" b="1" u="sng">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https://www.youtube.com/watch?v=KVIshSocUzo</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400" b="1" u="sng">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https://www.youtube.com/watch?v=zOCTxedhf_c</a:t>
                      </a:r>
                      <a:r>
                        <a:rPr lang="en-US" sz="14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342900" marR="0" lvl="0" indent="-342900">
                        <a:lnSpc>
                          <a:spcPct val="115000"/>
                        </a:lnSpc>
                        <a:spcBef>
                          <a:spcPts val="0"/>
                        </a:spcBef>
                        <a:spcAft>
                          <a:spcPts val="0"/>
                        </a:spcAft>
                        <a:buFont typeface="+mj-lt"/>
                        <a:buAutoNum type="arabicPeriod"/>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Fundamental process of knowledge agent.</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Small introduction  to knowledge agents and convoluted explanation of entailment.</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15000"/>
                        </a:lnSpc>
                        <a:spcBef>
                          <a:spcPts val="0"/>
                        </a:spcBef>
                        <a:spcAft>
                          <a:spcPts val="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6" name="TextBox 5"/>
          <p:cNvSpPr txBox="1"/>
          <p:nvPr/>
        </p:nvSpPr>
        <p:spPr>
          <a:xfrm>
            <a:off x="355600" y="355600"/>
            <a:ext cx="5520267" cy="646331"/>
          </a:xfrm>
          <a:prstGeom prst="rect">
            <a:avLst/>
          </a:prstGeom>
          <a:noFill/>
        </p:spPr>
        <p:txBody>
          <a:bodyPr wrap="square" rtlCol="0">
            <a:spAutoFit/>
          </a:bodyPr>
          <a:lstStyle/>
          <a:p>
            <a:r>
              <a:rPr lang="en-US" sz="3600" b="1" dirty="0" smtClean="0"/>
              <a:t>Video Link</a:t>
            </a:r>
            <a:endParaRPr lang="en-US" sz="3600" b="1" dirty="0"/>
          </a:p>
        </p:txBody>
      </p:sp>
    </p:spTree>
    <p:extLst>
      <p:ext uri="{BB962C8B-B14F-4D97-AF65-F5344CB8AC3E}">
        <p14:creationId xmlns:p14="http://schemas.microsoft.com/office/powerpoint/2010/main" val="256088471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solidFill>
                  <a:schemeClr val="tx1"/>
                </a:solidFill>
              </a:rPr>
              <a:pPr/>
              <a:t>132</a:t>
            </a:fld>
            <a:endParaRPr lang="en-IN"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48313688"/>
              </p:ext>
            </p:extLst>
          </p:nvPr>
        </p:nvGraphicFramePr>
        <p:xfrm>
          <a:off x="383458" y="1285854"/>
          <a:ext cx="10674008" cy="3752311"/>
        </p:xfrm>
        <a:graphic>
          <a:graphicData uri="http://schemas.openxmlformats.org/drawingml/2006/table">
            <a:tbl>
              <a:tblPr firstRow="1" firstCol="1" bandRow="1">
                <a:tableStyleId>{5C22544A-7EE6-4342-B048-85BDC9FD1C3A}</a:tableStyleId>
              </a:tblPr>
              <a:tblGrid>
                <a:gridCol w="1482267"/>
                <a:gridCol w="1482267"/>
                <a:gridCol w="1360496"/>
                <a:gridCol w="3174489"/>
                <a:gridCol w="3174489"/>
              </a:tblGrid>
              <a:tr h="522373">
                <a:tc>
                  <a:txBody>
                    <a:bodyPr/>
                    <a:lstStyle/>
                    <a:p>
                      <a:pPr marL="0" marR="0">
                        <a:lnSpc>
                          <a:spcPct val="115000"/>
                        </a:lnSpc>
                        <a:spcBef>
                          <a:spcPts val="0"/>
                        </a:spcBef>
                        <a:spcAft>
                          <a:spcPts val="0"/>
                        </a:spcAft>
                      </a:pPr>
                      <a:r>
                        <a:rPr lang="en-US" sz="1400" b="1" dirty="0">
                          <a:solidFill>
                            <a:schemeClr val="tx1"/>
                          </a:solidFill>
                          <a:effectLst/>
                        </a:rPr>
                        <a:t>Sub-Topic </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marL="0" marR="0">
                        <a:lnSpc>
                          <a:spcPct val="115000"/>
                        </a:lnSpc>
                        <a:spcBef>
                          <a:spcPts val="0"/>
                        </a:spcBef>
                        <a:spcAft>
                          <a:spcPts val="0"/>
                        </a:spcAft>
                      </a:pPr>
                      <a:r>
                        <a:rPr lang="en-US" sz="1400" b="1" dirty="0">
                          <a:solidFill>
                            <a:schemeClr val="tx1"/>
                          </a:solidFill>
                          <a:effectLst/>
                        </a:rPr>
                        <a:t>E-book name</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marL="0" marR="0">
                        <a:lnSpc>
                          <a:spcPct val="115000"/>
                        </a:lnSpc>
                        <a:spcBef>
                          <a:spcPts val="0"/>
                        </a:spcBef>
                        <a:spcAft>
                          <a:spcPts val="0"/>
                        </a:spcAft>
                      </a:pPr>
                      <a:r>
                        <a:rPr lang="en-US" sz="1400" b="1" dirty="0">
                          <a:solidFill>
                            <a:schemeClr val="tx1"/>
                          </a:solidFill>
                          <a:effectLst/>
                        </a:rPr>
                        <a:t>Chapter No</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marL="0" marR="0">
                        <a:lnSpc>
                          <a:spcPct val="115000"/>
                        </a:lnSpc>
                        <a:spcBef>
                          <a:spcPts val="0"/>
                        </a:spcBef>
                        <a:spcAft>
                          <a:spcPts val="0"/>
                        </a:spcAft>
                      </a:pPr>
                      <a:r>
                        <a:rPr lang="en-US" sz="1400" b="1" dirty="0">
                          <a:solidFill>
                            <a:schemeClr val="tx1"/>
                          </a:solidFill>
                          <a:effectLst/>
                        </a:rPr>
                        <a:t>Page Number</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marL="0" marR="0">
                        <a:lnSpc>
                          <a:spcPct val="115000"/>
                        </a:lnSpc>
                        <a:spcBef>
                          <a:spcPts val="0"/>
                        </a:spcBef>
                        <a:spcAft>
                          <a:spcPts val="0"/>
                        </a:spcAft>
                      </a:pPr>
                      <a:r>
                        <a:rPr lang="en-US" sz="1400" b="1" dirty="0">
                          <a:solidFill>
                            <a:schemeClr val="tx1"/>
                          </a:solidFill>
                          <a:effectLst/>
                        </a:rPr>
                        <a:t>URL</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r>
              <a:tr h="1398257">
                <a:tc rowSpan="2">
                  <a:txBody>
                    <a:bodyPr/>
                    <a:lstStyle/>
                    <a:p>
                      <a:pPr marL="0" marR="0">
                        <a:lnSpc>
                          <a:spcPct val="115000"/>
                        </a:lnSpc>
                        <a:spcBef>
                          <a:spcPts val="0"/>
                        </a:spcBef>
                        <a:spcAft>
                          <a:spcPts val="0"/>
                        </a:spcAft>
                      </a:pPr>
                      <a:r>
                        <a:rPr lang="en-US" sz="1400" b="1" spc="5" dirty="0">
                          <a:solidFill>
                            <a:schemeClr val="tx1"/>
                          </a:solidFill>
                          <a:effectLst/>
                        </a:rPr>
                        <a:t>I</a:t>
                      </a:r>
                      <a:r>
                        <a:rPr lang="en-US" sz="1400" b="1" spc="-5" dirty="0">
                          <a:solidFill>
                            <a:schemeClr val="tx1"/>
                          </a:solidFill>
                          <a:effectLst/>
                        </a:rPr>
                        <a:t>n</a:t>
                      </a:r>
                      <a:r>
                        <a:rPr lang="en-US" sz="1400" b="1" dirty="0">
                          <a:solidFill>
                            <a:schemeClr val="tx1"/>
                          </a:solidFill>
                          <a:effectLst/>
                        </a:rPr>
                        <a:t>tr</a:t>
                      </a:r>
                      <a:r>
                        <a:rPr lang="en-US" sz="1400" b="1" spc="5" dirty="0">
                          <a:solidFill>
                            <a:schemeClr val="tx1"/>
                          </a:solidFill>
                          <a:effectLst/>
                        </a:rPr>
                        <a:t>od</a:t>
                      </a:r>
                      <a:r>
                        <a:rPr lang="en-US" sz="1400" b="1" spc="-5" dirty="0">
                          <a:solidFill>
                            <a:schemeClr val="tx1"/>
                          </a:solidFill>
                          <a:effectLst/>
                        </a:rPr>
                        <a:t>u</a:t>
                      </a:r>
                      <a:r>
                        <a:rPr lang="en-US" sz="1400" b="1" dirty="0">
                          <a:solidFill>
                            <a:schemeClr val="tx1"/>
                          </a:solidFill>
                          <a:effectLst/>
                        </a:rPr>
                        <a:t>cti</a:t>
                      </a:r>
                      <a:r>
                        <a:rPr lang="en-US" sz="1400" b="1" spc="5" dirty="0">
                          <a:solidFill>
                            <a:schemeClr val="tx1"/>
                          </a:solidFill>
                          <a:effectLst/>
                        </a:rPr>
                        <a:t>o</a:t>
                      </a:r>
                      <a:r>
                        <a:rPr lang="en-US" sz="1400" b="1" dirty="0">
                          <a:solidFill>
                            <a:schemeClr val="tx1"/>
                          </a:solidFill>
                          <a:effectLst/>
                        </a:rPr>
                        <a:t>n</a:t>
                      </a:r>
                      <a:r>
                        <a:rPr lang="en-US" sz="1400" b="1" spc="-80" dirty="0">
                          <a:solidFill>
                            <a:schemeClr val="tx1"/>
                          </a:solidFill>
                          <a:effectLst/>
                        </a:rPr>
                        <a:t> </a:t>
                      </a:r>
                      <a:r>
                        <a:rPr lang="en-US" sz="1400" b="1" dirty="0">
                          <a:solidFill>
                            <a:schemeClr val="tx1"/>
                          </a:solidFill>
                          <a:effectLst/>
                        </a:rPr>
                        <a:t>G</a:t>
                      </a:r>
                      <a:r>
                        <a:rPr lang="en-US" sz="1400" b="1" spc="15" dirty="0">
                          <a:solidFill>
                            <a:schemeClr val="tx1"/>
                          </a:solidFill>
                          <a:effectLst/>
                        </a:rPr>
                        <a:t>a</a:t>
                      </a:r>
                      <a:r>
                        <a:rPr lang="en-US" sz="1400" b="1" spc="-20" dirty="0">
                          <a:solidFill>
                            <a:schemeClr val="tx1"/>
                          </a:solidFill>
                          <a:effectLst/>
                        </a:rPr>
                        <a:t>m</a:t>
                      </a:r>
                      <a:r>
                        <a:rPr lang="en-US" sz="1400" b="1" dirty="0">
                          <a:solidFill>
                            <a:schemeClr val="tx1"/>
                          </a:solidFill>
                          <a:effectLst/>
                        </a:rPr>
                        <a:t>es</a:t>
                      </a:r>
                      <a:r>
                        <a:rPr lang="en-US" sz="1400" b="1" spc="-65" dirty="0">
                          <a:solidFill>
                            <a:schemeClr val="tx1"/>
                          </a:solidFill>
                          <a:effectLst/>
                        </a:rPr>
                        <a:t> </a:t>
                      </a:r>
                      <a:r>
                        <a:rPr lang="en-US" sz="1400" b="1" spc="15" dirty="0">
                          <a:solidFill>
                            <a:schemeClr val="tx1"/>
                          </a:solidFill>
                          <a:effectLst/>
                        </a:rPr>
                        <a:t>a</a:t>
                      </a:r>
                      <a:r>
                        <a:rPr lang="en-US" sz="1400" b="1" dirty="0">
                          <a:solidFill>
                            <a:schemeClr val="tx1"/>
                          </a:solidFill>
                          <a:effectLst/>
                        </a:rPr>
                        <a:t>s</a:t>
                      </a:r>
                      <a:r>
                        <a:rPr lang="en-US" sz="1400" b="1" spc="-45" dirty="0">
                          <a:solidFill>
                            <a:schemeClr val="tx1"/>
                          </a:solidFill>
                          <a:effectLst/>
                        </a:rPr>
                        <a:t> </a:t>
                      </a:r>
                      <a:r>
                        <a:rPr lang="en-US" sz="1400" b="1" dirty="0">
                          <a:solidFill>
                            <a:schemeClr val="tx1"/>
                          </a:solidFill>
                          <a:effectLst/>
                        </a:rPr>
                        <a:t>Sea</a:t>
                      </a:r>
                      <a:r>
                        <a:rPr lang="en-US" sz="1400" b="1" spc="5" dirty="0">
                          <a:solidFill>
                            <a:schemeClr val="tx1"/>
                          </a:solidFill>
                          <a:effectLst/>
                        </a:rPr>
                        <a:t>r</a:t>
                      </a:r>
                      <a:r>
                        <a:rPr lang="en-US" sz="1400" b="1" spc="15" dirty="0">
                          <a:solidFill>
                            <a:schemeClr val="tx1"/>
                          </a:solidFill>
                          <a:effectLst/>
                        </a:rPr>
                        <a:t>c</a:t>
                      </a:r>
                      <a:r>
                        <a:rPr lang="en-US" sz="1400" b="1" dirty="0">
                          <a:solidFill>
                            <a:schemeClr val="tx1"/>
                          </a:solidFill>
                          <a:effectLst/>
                        </a:rPr>
                        <a:t>h</a:t>
                      </a:r>
                      <a:r>
                        <a:rPr lang="en-US" sz="1400" b="1" spc="-65" dirty="0">
                          <a:solidFill>
                            <a:schemeClr val="tx1"/>
                          </a:solidFill>
                          <a:effectLst/>
                        </a:rPr>
                        <a:t> </a:t>
                      </a:r>
                      <a:r>
                        <a:rPr lang="en-US" sz="1400" b="1" spc="10" dirty="0">
                          <a:solidFill>
                            <a:schemeClr val="tx1"/>
                          </a:solidFill>
                          <a:effectLst/>
                        </a:rPr>
                        <a:t>P</a:t>
                      </a:r>
                      <a:r>
                        <a:rPr lang="en-US" sz="1400" b="1" spc="5" dirty="0">
                          <a:solidFill>
                            <a:schemeClr val="tx1"/>
                          </a:solidFill>
                          <a:effectLst/>
                        </a:rPr>
                        <a:t>rob</a:t>
                      </a:r>
                      <a:r>
                        <a:rPr lang="en-US" sz="1400" b="1" dirty="0">
                          <a:solidFill>
                            <a:schemeClr val="tx1"/>
                          </a:solidFill>
                          <a:effectLst/>
                        </a:rPr>
                        <a:t>le</a:t>
                      </a:r>
                      <a:r>
                        <a:rPr lang="en-US" sz="1400" b="1" spc="-20" dirty="0">
                          <a:solidFill>
                            <a:schemeClr val="tx1"/>
                          </a:solidFill>
                          <a:effectLst/>
                        </a:rPr>
                        <a:t>m</a:t>
                      </a:r>
                      <a:r>
                        <a:rPr lang="en-US" sz="1400" b="1" spc="-5" dirty="0">
                          <a:solidFill>
                            <a:schemeClr val="tx1"/>
                          </a:solidFill>
                          <a:effectLst/>
                        </a:rPr>
                        <a:t>s</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 Tim Jones Artificial Intelligence A Systems</a:t>
                      </a:r>
                      <a:endParaRPr lang="en-US"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89-92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just">
                        <a:lnSpc>
                          <a:spcPct val="115000"/>
                        </a:lnSpc>
                        <a:spcBef>
                          <a:spcPts val="0"/>
                        </a:spcBef>
                        <a:spcAft>
                          <a:spcPts val="0"/>
                        </a:spcAft>
                      </a:pPr>
                      <a:r>
                        <a:rPr lang="en-US" sz="1400" b="0"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http://www.yarbis.yildiz.edu.tr/web/userCourseMaterials/okur_9ed08014291a6b42450d7f262021dee6.pdf</a:t>
                      </a: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1831681">
                <a:tc vMerge="1">
                  <a:txBody>
                    <a:bodyPr/>
                    <a:lstStyle/>
                    <a:p>
                      <a:endParaRPr lang="en-US"/>
                    </a:p>
                  </a:txBody>
                  <a:tcPr/>
                </a:tc>
                <a:tc>
                  <a:txBody>
                    <a:bodyPr/>
                    <a:lstStyle/>
                    <a:p>
                      <a:pPr marL="0" marR="0">
                        <a:lnSpc>
                          <a:spcPct val="115000"/>
                        </a:lnSpc>
                        <a:spcBef>
                          <a:spcPts val="0"/>
                        </a:spcBef>
                        <a:spcAft>
                          <a:spcPts val="0"/>
                        </a:spcAft>
                      </a:pPr>
                      <a:r>
                        <a:rPr lang="en-US" sz="1400" b="0">
                          <a:solidFill>
                            <a:schemeClr val="tx1"/>
                          </a:solidFill>
                          <a:effectLst/>
                        </a:rPr>
                        <a:t>Artificial Intelligence and Games by Georgios N. Yannakakis and Julian Togelius</a:t>
                      </a:r>
                      <a:endParaRPr lang="en-US" sz="14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1400" b="0">
                          <a:solidFill>
                            <a:schemeClr val="tx1"/>
                          </a:solidFill>
                          <a:effectLst/>
                        </a:rPr>
                        <a:t>Chapter1</a:t>
                      </a:r>
                    </a:p>
                    <a:p>
                      <a:pPr marL="0" marR="0">
                        <a:lnSpc>
                          <a:spcPct val="115000"/>
                        </a:lnSpc>
                        <a:spcBef>
                          <a:spcPts val="0"/>
                        </a:spcBef>
                        <a:spcAft>
                          <a:spcPts val="0"/>
                        </a:spcAft>
                      </a:pPr>
                      <a:r>
                        <a:rPr lang="en-US" sz="1400" b="0">
                          <a:solidFill>
                            <a:schemeClr val="tx1"/>
                          </a:solidFill>
                          <a:effectLst/>
                        </a:rPr>
                        <a:t>Section : 1.3</a:t>
                      </a:r>
                      <a:endParaRPr lang="en-US" sz="14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1400" b="0" dirty="0">
                          <a:solidFill>
                            <a:schemeClr val="tx1"/>
                          </a:solidFill>
                          <a:effectLst/>
                        </a:rPr>
                        <a:t>15</a:t>
                      </a:r>
                      <a:endParaRPr lang="en-US"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1400" b="0" u="sng" dirty="0">
                          <a:solidFill>
                            <a:schemeClr val="tx1"/>
                          </a:solidFill>
                          <a:effectLst/>
                          <a:hlinkClick r:id="rId3"/>
                        </a:rPr>
                        <a:t>https://www.google.co.in/url?sa=t&amp;rct=j&amp;q=&amp;esrc=s&amp;source=web&amp;cd=1&amp;cad=rja&amp;uact=8&amp;ved=0ahUKEwirkqfStr3YAhVERyYKHX7bAMkQFggoMAA&amp;url=http%3A%2F%2Fgameaibook.org%2Fbook.pdf&amp;usg=AOvVaw1eJ4gbulU0Qmm42Cb2ob9A</a:t>
                      </a:r>
                      <a:r>
                        <a:rPr lang="en-US" sz="1400" b="0" dirty="0">
                          <a:solidFill>
                            <a:schemeClr val="tx1"/>
                          </a:solidFill>
                          <a:effectLst/>
                        </a:rPr>
                        <a:t> </a:t>
                      </a:r>
                      <a:endParaRPr lang="en-US"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7" name="TextBox 6"/>
          <p:cNvSpPr txBox="1"/>
          <p:nvPr/>
        </p:nvSpPr>
        <p:spPr>
          <a:xfrm>
            <a:off x="457201" y="355600"/>
            <a:ext cx="1896533" cy="646331"/>
          </a:xfrm>
          <a:prstGeom prst="rect">
            <a:avLst/>
          </a:prstGeom>
          <a:noFill/>
        </p:spPr>
        <p:txBody>
          <a:bodyPr wrap="square" rtlCol="0">
            <a:spAutoFit/>
          </a:bodyPr>
          <a:lstStyle/>
          <a:p>
            <a:r>
              <a:rPr lang="en-US" sz="3600" b="1" dirty="0" smtClean="0"/>
              <a:t>E Book</a:t>
            </a:r>
            <a:endParaRPr lang="en-US" sz="3600" b="1" dirty="0"/>
          </a:p>
        </p:txBody>
      </p:sp>
    </p:spTree>
    <p:extLst>
      <p:ext uri="{BB962C8B-B14F-4D97-AF65-F5344CB8AC3E}">
        <p14:creationId xmlns:p14="http://schemas.microsoft.com/office/powerpoint/2010/main" val="27764130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14</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0" y="1152054"/>
            <a:ext cx="12042475" cy="2092881"/>
          </a:xfrm>
          <a:prstGeom prst="rect">
            <a:avLst/>
          </a:prstGeom>
        </p:spPr>
        <p:txBody>
          <a:bodyPr wrap="square">
            <a:spAutoFit/>
          </a:bodyPr>
          <a:lstStyle/>
          <a:p>
            <a:pPr marL="360000" lvl="4"/>
            <a:endParaRPr lang="en-US" sz="1000" b="1" dirty="0"/>
          </a:p>
          <a:p>
            <a:pPr marL="1274400" lvl="6"/>
            <a:r>
              <a:rPr lang="en-IN" sz="2000" dirty="0" smtClean="0"/>
              <a:t>7.   Agents </a:t>
            </a:r>
            <a:r>
              <a:rPr lang="en-IN" sz="2000" dirty="0"/>
              <a:t>can be viewed at the knowledge </a:t>
            </a:r>
            <a:r>
              <a:rPr lang="en-IN" sz="2000" dirty="0" smtClean="0"/>
              <a:t>level</a:t>
            </a:r>
          </a:p>
          <a:p>
            <a:pPr marL="1731600" lvl="6" indent="-457200">
              <a:buFont typeface="+mj-lt"/>
              <a:buAutoNum type="arabicPeriod"/>
            </a:pPr>
            <a:endParaRPr lang="en-IN" sz="1000" dirty="0"/>
          </a:p>
          <a:p>
            <a:pPr marL="2188800" lvl="7" indent="-360000">
              <a:buFont typeface="Arial" panose="020B0604020202020204" pitchFamily="34" charset="0"/>
              <a:buChar char="•"/>
            </a:pPr>
            <a:r>
              <a:rPr lang="en-IN" sz="2000" dirty="0" smtClean="0"/>
              <a:t>i.e</a:t>
            </a:r>
            <a:r>
              <a:rPr lang="en-IN" sz="2000" dirty="0"/>
              <a:t>., what they know, regardless of how </a:t>
            </a:r>
            <a:r>
              <a:rPr lang="en-IN" sz="2000" dirty="0" smtClean="0"/>
              <a:t>implemented</a:t>
            </a:r>
          </a:p>
          <a:p>
            <a:pPr marL="2188800" lvl="7" indent="-360000">
              <a:buFont typeface="Arial" panose="020B0604020202020204" pitchFamily="34" charset="0"/>
              <a:buChar char="•"/>
            </a:pPr>
            <a:endParaRPr lang="en-IN" sz="2000" dirty="0"/>
          </a:p>
          <a:p>
            <a:pPr marL="1274400" lvl="6"/>
            <a:r>
              <a:rPr lang="en-IN" sz="2000" dirty="0" smtClean="0"/>
              <a:t>8.   Or </a:t>
            </a:r>
            <a:r>
              <a:rPr lang="en-IN" sz="2000" dirty="0"/>
              <a:t>at the implementation </a:t>
            </a:r>
            <a:r>
              <a:rPr lang="en-IN" sz="2000" dirty="0" smtClean="0"/>
              <a:t>level</a:t>
            </a:r>
          </a:p>
          <a:p>
            <a:pPr marL="1731600" lvl="6" indent="-457200">
              <a:buFont typeface="+mj-lt"/>
              <a:buAutoNum type="arabicPeriod"/>
            </a:pPr>
            <a:endParaRPr lang="en-IN" sz="1000" dirty="0"/>
          </a:p>
          <a:p>
            <a:pPr marL="2188800" lvl="7" indent="-360000">
              <a:buFont typeface="Arial" panose="020B0604020202020204" pitchFamily="34" charset="0"/>
              <a:buChar char="•"/>
            </a:pPr>
            <a:r>
              <a:rPr lang="en-IN" sz="2000" dirty="0" smtClean="0"/>
              <a:t>i.e</a:t>
            </a:r>
            <a:r>
              <a:rPr lang="en-IN" sz="2000" dirty="0"/>
              <a:t>., data structures in KB and algorithms that manipulate them</a:t>
            </a:r>
          </a:p>
        </p:txBody>
      </p:sp>
      <p:sp>
        <p:nvSpPr>
          <p:cNvPr id="7" name="Rectangle 6"/>
          <p:cNvSpPr/>
          <p:nvPr/>
        </p:nvSpPr>
        <p:spPr>
          <a:xfrm>
            <a:off x="2044640" y="3950594"/>
            <a:ext cx="2895600" cy="1447800"/>
          </a:xfrm>
          <a:prstGeom prst="rect">
            <a:avLst/>
          </a:prstGeom>
          <a:noFill/>
          <a:ln w="38100">
            <a:solidFill>
              <a:srgbClr val="0070C0"/>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cxnSp>
        <p:nvCxnSpPr>
          <p:cNvPr id="8" name="Straight Connector 7"/>
          <p:cNvCxnSpPr>
            <a:stCxn id="7" idx="1"/>
            <a:endCxn id="7" idx="3"/>
          </p:cNvCxnSpPr>
          <p:nvPr/>
        </p:nvCxnSpPr>
        <p:spPr>
          <a:xfrm>
            <a:off x="2044640" y="4674494"/>
            <a:ext cx="2895600" cy="0"/>
          </a:xfrm>
          <a:prstGeom prst="line">
            <a:avLst/>
          </a:prstGeom>
          <a:ln w="38100">
            <a:solidFill>
              <a:srgbClr val="0070C0"/>
            </a:solidFill>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2501840" y="4104065"/>
            <a:ext cx="1905000" cy="369332"/>
          </a:xfrm>
          <a:prstGeom prst="rect">
            <a:avLst/>
          </a:prstGeom>
          <a:noFill/>
        </p:spPr>
        <p:txBody>
          <a:bodyPr wrap="square" rtlCol="0">
            <a:spAutoFit/>
          </a:bodyPr>
          <a:lstStyle/>
          <a:p>
            <a:r>
              <a:rPr lang="en-US" b="1" dirty="0" smtClean="0"/>
              <a:t>Inference Engine</a:t>
            </a:r>
            <a:endParaRPr lang="en-US" b="1" dirty="0"/>
          </a:p>
        </p:txBody>
      </p:sp>
      <p:sp>
        <p:nvSpPr>
          <p:cNvPr id="10" name="TextBox 9"/>
          <p:cNvSpPr txBox="1"/>
          <p:nvPr/>
        </p:nvSpPr>
        <p:spPr>
          <a:xfrm>
            <a:off x="2539940" y="4851777"/>
            <a:ext cx="1905000" cy="369332"/>
          </a:xfrm>
          <a:prstGeom prst="rect">
            <a:avLst/>
          </a:prstGeom>
          <a:noFill/>
        </p:spPr>
        <p:txBody>
          <a:bodyPr wrap="square" rtlCol="0">
            <a:spAutoFit/>
          </a:bodyPr>
          <a:lstStyle/>
          <a:p>
            <a:r>
              <a:rPr lang="en-US" b="1" dirty="0" smtClean="0"/>
              <a:t>Knowledge Base</a:t>
            </a:r>
            <a:endParaRPr lang="en-US" b="1" dirty="0"/>
          </a:p>
        </p:txBody>
      </p:sp>
      <p:cxnSp>
        <p:nvCxnSpPr>
          <p:cNvPr id="11" name="Straight Arrow Connector 10"/>
          <p:cNvCxnSpPr/>
          <p:nvPr/>
        </p:nvCxnSpPr>
        <p:spPr>
          <a:xfrm flipH="1">
            <a:off x="4940240" y="4322067"/>
            <a:ext cx="1981200" cy="0"/>
          </a:xfrm>
          <a:prstGeom prst="straightConnector1">
            <a:avLst/>
          </a:prstGeom>
          <a:ln w="38100">
            <a:tailEnd type="arrow"/>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H="1">
            <a:off x="4940240" y="5026917"/>
            <a:ext cx="1981200" cy="0"/>
          </a:xfrm>
          <a:prstGeom prst="straightConnector1">
            <a:avLst/>
          </a:prstGeom>
          <a:ln w="38100">
            <a:tailEnd type="arrow"/>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6989655" y="4137401"/>
            <a:ext cx="3333750" cy="369332"/>
          </a:xfrm>
          <a:prstGeom prst="rect">
            <a:avLst/>
          </a:prstGeom>
          <a:noFill/>
        </p:spPr>
        <p:txBody>
          <a:bodyPr wrap="square" rtlCol="0">
            <a:spAutoFit/>
          </a:bodyPr>
          <a:lstStyle/>
          <a:p>
            <a:r>
              <a:rPr lang="en-US" b="1" dirty="0" smtClean="0"/>
              <a:t>Domain-Independent algorithm</a:t>
            </a:r>
            <a:endParaRPr lang="en-US" b="1" dirty="0"/>
          </a:p>
        </p:txBody>
      </p:sp>
      <p:sp>
        <p:nvSpPr>
          <p:cNvPr id="14" name="TextBox 13"/>
          <p:cNvSpPr txBox="1"/>
          <p:nvPr/>
        </p:nvSpPr>
        <p:spPr>
          <a:xfrm>
            <a:off x="6989655" y="4852847"/>
            <a:ext cx="3124200" cy="369332"/>
          </a:xfrm>
          <a:prstGeom prst="rect">
            <a:avLst/>
          </a:prstGeom>
          <a:noFill/>
        </p:spPr>
        <p:txBody>
          <a:bodyPr wrap="square" rtlCol="0">
            <a:spAutoFit/>
          </a:bodyPr>
          <a:lstStyle/>
          <a:p>
            <a:r>
              <a:rPr lang="en-US" b="1" dirty="0" smtClean="0"/>
              <a:t>Domain-specific content</a:t>
            </a:r>
            <a:endParaRPr lang="en-US" b="1" dirty="0"/>
          </a:p>
        </p:txBody>
      </p:sp>
    </p:spTree>
    <p:extLst>
      <p:ext uri="{BB962C8B-B14F-4D97-AF65-F5344CB8AC3E}">
        <p14:creationId xmlns:p14="http://schemas.microsoft.com/office/powerpoint/2010/main" val="1642117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15</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07034" y="1152054"/>
            <a:ext cx="8215749" cy="5847755"/>
          </a:xfrm>
          <a:prstGeom prst="rect">
            <a:avLst/>
          </a:prstGeom>
        </p:spPr>
        <p:txBody>
          <a:bodyPr wrap="square">
            <a:spAutoFit/>
          </a:bodyPr>
          <a:lstStyle/>
          <a:p>
            <a:pPr marL="360000" lvl="4"/>
            <a:r>
              <a:rPr lang="en-US" sz="2400" b="1" dirty="0"/>
              <a:t>A Simple knowledge-Based Agent</a:t>
            </a:r>
          </a:p>
          <a:p>
            <a:pPr marL="360000" lvl="4"/>
            <a:endParaRPr lang="en-US" sz="1000" b="1" dirty="0" smtClean="0"/>
          </a:p>
          <a:p>
            <a:pPr marL="817200" lvl="4" indent="-360000">
              <a:buFont typeface="+mj-lt"/>
              <a:buAutoNum type="arabicPeriod"/>
            </a:pPr>
            <a:r>
              <a:rPr lang="en-IN" sz="2000" dirty="0"/>
              <a:t>KB : Maintain the background knowledge</a:t>
            </a:r>
          </a:p>
          <a:p>
            <a:pPr marL="817200" lvl="4" indent="-457200">
              <a:buFont typeface="+mj-lt"/>
              <a:buAutoNum type="arabicPeriod"/>
            </a:pPr>
            <a:endParaRPr lang="en-IN" sz="1400" dirty="0"/>
          </a:p>
          <a:p>
            <a:pPr marL="817200" lvl="4" indent="-360000">
              <a:buFont typeface="+mj-lt"/>
              <a:buAutoNum type="arabicPeriod"/>
            </a:pPr>
            <a:r>
              <a:rPr lang="en-IN" sz="2000" dirty="0"/>
              <a:t>Each time the agent program is called it does three </a:t>
            </a:r>
            <a:r>
              <a:rPr lang="en-IN" sz="2000" dirty="0" smtClean="0"/>
              <a:t>things</a:t>
            </a:r>
          </a:p>
          <a:p>
            <a:pPr marL="817200" lvl="4" indent="-360000">
              <a:buFont typeface="+mj-lt"/>
              <a:buAutoNum type="arabicPeriod"/>
            </a:pPr>
            <a:endParaRPr lang="en-IN" sz="800" dirty="0"/>
          </a:p>
          <a:p>
            <a:pPr marL="1274400" lvl="5" indent="-360000">
              <a:buFont typeface="Arial" panose="020B0604020202020204" pitchFamily="34" charset="0"/>
              <a:buChar char="•"/>
            </a:pPr>
            <a:r>
              <a:rPr lang="en-IN" sz="2000" dirty="0" smtClean="0"/>
              <a:t>TELLs </a:t>
            </a:r>
            <a:r>
              <a:rPr lang="en-IN" sz="2000" dirty="0"/>
              <a:t>the KB what it </a:t>
            </a:r>
            <a:r>
              <a:rPr lang="en-IN" sz="2000" dirty="0" smtClean="0"/>
              <a:t>perceives</a:t>
            </a:r>
          </a:p>
          <a:p>
            <a:pPr marL="1274400" lvl="5" indent="-360000">
              <a:buFont typeface="Arial" panose="020B0604020202020204" pitchFamily="34" charset="0"/>
              <a:buChar char="•"/>
            </a:pPr>
            <a:endParaRPr lang="en-IN" sz="600" dirty="0"/>
          </a:p>
          <a:p>
            <a:pPr marL="1274400" lvl="5" indent="-360000">
              <a:buFont typeface="Arial" panose="020B0604020202020204" pitchFamily="34" charset="0"/>
              <a:buChar char="•"/>
            </a:pPr>
            <a:r>
              <a:rPr lang="en-IN" sz="2000" dirty="0" smtClean="0"/>
              <a:t>ASK </a:t>
            </a:r>
            <a:r>
              <a:rPr lang="en-IN" sz="2000" dirty="0"/>
              <a:t>the KB what action it should </a:t>
            </a:r>
            <a:r>
              <a:rPr lang="en-IN" sz="2000" dirty="0" smtClean="0"/>
              <a:t>perform</a:t>
            </a:r>
          </a:p>
          <a:p>
            <a:pPr marL="1274400" lvl="5" indent="-360000">
              <a:buFont typeface="Arial" panose="020B0604020202020204" pitchFamily="34" charset="0"/>
              <a:buChar char="•"/>
            </a:pPr>
            <a:endParaRPr lang="en-IN" sz="600" dirty="0"/>
          </a:p>
          <a:p>
            <a:pPr marL="1274400" lvl="5" indent="-360000">
              <a:buFont typeface="Arial" panose="020B0604020202020204" pitchFamily="34" charset="0"/>
              <a:buChar char="•"/>
            </a:pPr>
            <a:r>
              <a:rPr lang="en-IN" sz="2000" dirty="0" smtClean="0"/>
              <a:t>TELL </a:t>
            </a:r>
            <a:r>
              <a:rPr lang="en-IN" sz="2000" dirty="0"/>
              <a:t>the KB that the action is </a:t>
            </a:r>
            <a:r>
              <a:rPr lang="en-IN" sz="2000" dirty="0" smtClean="0"/>
              <a:t>executed</a:t>
            </a:r>
          </a:p>
          <a:p>
            <a:pPr marL="1274400" lvl="5" indent="-360000">
              <a:lnSpc>
                <a:spcPct val="150000"/>
              </a:lnSpc>
              <a:buFont typeface="Arial" panose="020B0604020202020204" pitchFamily="34" charset="0"/>
              <a:buChar char="•"/>
            </a:pPr>
            <a:endParaRPr lang="en-IN" sz="1400" dirty="0"/>
          </a:p>
          <a:p>
            <a:pPr marL="817200" lvl="4" indent="-360000">
              <a:buFont typeface="+mj-lt"/>
              <a:buAutoNum type="arabicPeriod"/>
            </a:pPr>
            <a:r>
              <a:rPr lang="en-IN" sz="2000" dirty="0"/>
              <a:t> The agent must be able to</a:t>
            </a:r>
            <a:r>
              <a:rPr lang="en-IN" sz="2000" dirty="0" smtClean="0"/>
              <a:t>:</a:t>
            </a:r>
          </a:p>
          <a:p>
            <a:pPr marL="817200" lvl="4" indent="-360000">
              <a:buFont typeface="+mj-lt"/>
              <a:buAutoNum type="arabicPeriod"/>
            </a:pPr>
            <a:endParaRPr lang="en-IN" sz="600" dirty="0"/>
          </a:p>
          <a:p>
            <a:pPr marL="1274400" lvl="5" indent="-360000">
              <a:buFont typeface="Arial" panose="020B0604020202020204" pitchFamily="34" charset="0"/>
              <a:buChar char="•"/>
            </a:pPr>
            <a:r>
              <a:rPr lang="en-IN" sz="2000" dirty="0" smtClean="0"/>
              <a:t>Represent </a:t>
            </a:r>
            <a:r>
              <a:rPr lang="en-IN" sz="2000" dirty="0"/>
              <a:t>states, actions, </a:t>
            </a:r>
            <a:r>
              <a:rPr lang="en-IN" sz="2000" dirty="0" smtClean="0"/>
              <a:t>etc.</a:t>
            </a:r>
          </a:p>
          <a:p>
            <a:pPr marL="1274400" lvl="5" indent="-360000">
              <a:buFont typeface="Arial" panose="020B0604020202020204" pitchFamily="34" charset="0"/>
              <a:buChar char="•"/>
            </a:pPr>
            <a:endParaRPr lang="en-IN" sz="600" dirty="0" smtClean="0"/>
          </a:p>
          <a:p>
            <a:pPr marL="1274400" lvl="5" indent="-360000">
              <a:buFont typeface="Arial" panose="020B0604020202020204" pitchFamily="34" charset="0"/>
              <a:buChar char="•"/>
            </a:pPr>
            <a:r>
              <a:rPr lang="en-IN" sz="2000" dirty="0" smtClean="0"/>
              <a:t>Incorporate new </a:t>
            </a:r>
            <a:r>
              <a:rPr lang="en-IN" sz="2000" dirty="0" err="1" smtClean="0"/>
              <a:t>percepts</a:t>
            </a:r>
            <a:endParaRPr lang="en-IN" sz="2000" dirty="0" smtClean="0"/>
          </a:p>
          <a:p>
            <a:pPr marL="1274400" lvl="5" indent="-360000">
              <a:buFont typeface="Arial" panose="020B0604020202020204" pitchFamily="34" charset="0"/>
              <a:buChar char="•"/>
            </a:pPr>
            <a:endParaRPr lang="en-IN" sz="600" dirty="0" smtClean="0"/>
          </a:p>
          <a:p>
            <a:pPr marL="1274400" lvl="5" indent="-360000">
              <a:buFont typeface="Arial" panose="020B0604020202020204" pitchFamily="34" charset="0"/>
              <a:buChar char="•"/>
            </a:pPr>
            <a:r>
              <a:rPr lang="en-IN" sz="2000" dirty="0" smtClean="0"/>
              <a:t>Update </a:t>
            </a:r>
            <a:r>
              <a:rPr lang="en-IN" sz="2000" dirty="0"/>
              <a:t>internal representations of the </a:t>
            </a:r>
            <a:r>
              <a:rPr lang="en-IN" sz="2000" dirty="0" smtClean="0"/>
              <a:t>world</a:t>
            </a:r>
          </a:p>
          <a:p>
            <a:pPr marL="1274400" lvl="5" indent="-360000">
              <a:buFont typeface="Arial" panose="020B0604020202020204" pitchFamily="34" charset="0"/>
              <a:buChar char="•"/>
            </a:pPr>
            <a:endParaRPr lang="en-IN" sz="600" dirty="0"/>
          </a:p>
          <a:p>
            <a:pPr marL="1274400" lvl="5" indent="-360000">
              <a:buFont typeface="Arial" panose="020B0604020202020204" pitchFamily="34" charset="0"/>
              <a:buChar char="•"/>
            </a:pPr>
            <a:r>
              <a:rPr lang="en-IN" sz="2000" dirty="0" smtClean="0"/>
              <a:t>Deduce </a:t>
            </a:r>
            <a:r>
              <a:rPr lang="en-IN" sz="2000" dirty="0"/>
              <a:t>hidden properties of the </a:t>
            </a:r>
            <a:r>
              <a:rPr lang="en-IN" sz="2000" dirty="0" smtClean="0"/>
              <a:t>world</a:t>
            </a:r>
          </a:p>
          <a:p>
            <a:pPr marL="1274400" lvl="5" indent="-360000">
              <a:buFont typeface="Arial" panose="020B0604020202020204" pitchFamily="34" charset="0"/>
              <a:buChar char="•"/>
            </a:pPr>
            <a:endParaRPr lang="en-IN" sz="600" dirty="0"/>
          </a:p>
          <a:p>
            <a:pPr marL="1274400" lvl="5" indent="-360000">
              <a:buFont typeface="Arial" panose="020B0604020202020204" pitchFamily="34" charset="0"/>
              <a:buChar char="•"/>
            </a:pPr>
            <a:r>
              <a:rPr lang="en-IN" sz="2000" dirty="0" smtClean="0"/>
              <a:t>Deduce </a:t>
            </a:r>
            <a:r>
              <a:rPr lang="en-IN" sz="2000" dirty="0"/>
              <a:t>appropriate actions</a:t>
            </a:r>
          </a:p>
          <a:p>
            <a:pPr marL="360000" lvl="4">
              <a:lnSpc>
                <a:spcPct val="150000"/>
              </a:lnSpc>
            </a:pPr>
            <a:endParaRPr lang="en-US" sz="1000" b="1" dirty="0" smtClean="0"/>
          </a:p>
          <a:p>
            <a:pPr marL="360000" lvl="4"/>
            <a:endParaRPr lang="en-US" sz="1000" b="1" dirty="0"/>
          </a:p>
          <a:p>
            <a:pPr marL="360000" lvl="4"/>
            <a:endParaRPr lang="en-US" sz="1000" b="1" dirty="0" smtClean="0"/>
          </a:p>
        </p:txBody>
      </p:sp>
      <p:grpSp>
        <p:nvGrpSpPr>
          <p:cNvPr id="10" name="Group 9"/>
          <p:cNvGrpSpPr/>
          <p:nvPr/>
        </p:nvGrpSpPr>
        <p:grpSpPr>
          <a:xfrm>
            <a:off x="6661060" y="2980692"/>
            <a:ext cx="4942805" cy="3168203"/>
            <a:chOff x="3335628" y="1738648"/>
            <a:chExt cx="5486400" cy="3168203"/>
          </a:xfrm>
        </p:grpSpPr>
        <p:sp>
          <p:nvSpPr>
            <p:cNvPr id="8" name="TextBox 7"/>
            <p:cNvSpPr txBox="1"/>
            <p:nvPr/>
          </p:nvSpPr>
          <p:spPr>
            <a:xfrm>
              <a:off x="3528811" y="2051015"/>
              <a:ext cx="5138669" cy="2585323"/>
            </a:xfrm>
            <a:prstGeom prst="rect">
              <a:avLst/>
            </a:prstGeom>
            <a:noFill/>
          </p:spPr>
          <p:txBody>
            <a:bodyPr wrap="square" rtlCol="0">
              <a:spAutoFit/>
            </a:bodyPr>
            <a:lstStyle/>
            <a:p>
              <a:pPr algn="ctr"/>
              <a:r>
                <a:rPr lang="en-US" dirty="0" smtClean="0"/>
                <a:t>Function KB- Agent(percept) return an action </a:t>
              </a:r>
            </a:p>
            <a:p>
              <a:pPr algn="ctr"/>
              <a:r>
                <a:rPr lang="en-US" dirty="0" smtClean="0"/>
                <a:t>Static: KB  a knowledge base</a:t>
              </a:r>
            </a:p>
            <a:p>
              <a:pPr algn="ctr"/>
              <a:r>
                <a:rPr lang="en-US" dirty="0" smtClean="0"/>
                <a:t>T, a counter, initially 0, indicating time</a:t>
              </a:r>
            </a:p>
            <a:p>
              <a:pPr algn="ctr"/>
              <a:endParaRPr lang="en-US" dirty="0"/>
            </a:p>
            <a:p>
              <a:pPr algn="ctr"/>
              <a:r>
                <a:rPr lang="en-US" dirty="0" smtClean="0"/>
                <a:t>TELL(KB,MAKE-PERCEPT-SENTENCE(percept, t))</a:t>
              </a:r>
            </a:p>
            <a:p>
              <a:pPr algn="ctr"/>
              <a:r>
                <a:rPr lang="en-US" dirty="0" smtClean="0"/>
                <a:t>Action</a:t>
              </a:r>
              <a:r>
                <a:rPr lang="en-US" dirty="0" smtClean="0">
                  <a:sym typeface="Wingdings" panose="05000000000000000000" pitchFamily="2" charset="2"/>
                </a:rPr>
                <a:t> Ask(KB,MAKE –ACTION-QUERY(t))</a:t>
              </a:r>
            </a:p>
            <a:p>
              <a:pPr algn="ctr"/>
              <a:r>
                <a:rPr lang="en-US" dirty="0" smtClean="0">
                  <a:sym typeface="Wingdings" panose="05000000000000000000" pitchFamily="2" charset="2"/>
                </a:rPr>
                <a:t>TELL(KB,MAKE-ACTION-SENTENCE(action ,t ))</a:t>
              </a:r>
            </a:p>
            <a:p>
              <a:pPr algn="ctr"/>
              <a:r>
                <a:rPr lang="en-US" dirty="0" smtClean="0">
                  <a:sym typeface="Wingdings" panose="05000000000000000000" pitchFamily="2" charset="2"/>
                </a:rPr>
                <a:t>Tt+1</a:t>
              </a:r>
            </a:p>
            <a:p>
              <a:pPr algn="ctr"/>
              <a:r>
                <a:rPr lang="en-US" dirty="0" smtClean="0">
                  <a:sym typeface="Wingdings" panose="05000000000000000000" pitchFamily="2" charset="2"/>
                </a:rPr>
                <a:t>Return action</a:t>
              </a:r>
              <a:endParaRPr lang="en-US" dirty="0"/>
            </a:p>
          </p:txBody>
        </p:sp>
        <p:sp>
          <p:nvSpPr>
            <p:cNvPr id="9" name="Rounded Rectangle 8"/>
            <p:cNvSpPr/>
            <p:nvPr/>
          </p:nvSpPr>
          <p:spPr>
            <a:xfrm>
              <a:off x="3335628" y="1738648"/>
              <a:ext cx="5486400" cy="3168203"/>
            </a:xfrm>
            <a:prstGeom prst="roundRect">
              <a:avLst>
                <a:gd name="adj" fmla="val 8537"/>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195220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16</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07035" y="1216449"/>
            <a:ext cx="5846036" cy="3924151"/>
          </a:xfrm>
          <a:prstGeom prst="rect">
            <a:avLst/>
          </a:prstGeom>
        </p:spPr>
        <p:txBody>
          <a:bodyPr wrap="square">
            <a:spAutoFit/>
          </a:bodyPr>
          <a:lstStyle/>
          <a:p>
            <a:pPr marL="360000" lvl="4"/>
            <a:r>
              <a:rPr lang="en-IN" sz="2400" b="1" dirty="0"/>
              <a:t>Applications Of Knowledge Based System</a:t>
            </a:r>
          </a:p>
          <a:p>
            <a:pPr marL="360000" lvl="4"/>
            <a:endParaRPr lang="en-US" sz="1000" b="1" dirty="0" smtClean="0"/>
          </a:p>
          <a:p>
            <a:pPr marL="1274400" lvl="5" indent="-360000">
              <a:lnSpc>
                <a:spcPct val="150000"/>
              </a:lnSpc>
              <a:buFont typeface="+mj-lt"/>
              <a:buAutoNum type="arabicPeriod"/>
            </a:pPr>
            <a:r>
              <a:rPr lang="en-IN" sz="2000" dirty="0"/>
              <a:t>Credit Checks</a:t>
            </a:r>
          </a:p>
          <a:p>
            <a:pPr marL="1274400" lvl="5" indent="-360000">
              <a:lnSpc>
                <a:spcPct val="150000"/>
              </a:lnSpc>
              <a:buFont typeface="+mj-lt"/>
              <a:buAutoNum type="arabicPeriod"/>
            </a:pPr>
            <a:r>
              <a:rPr lang="en-IN" sz="2000" dirty="0" smtClean="0"/>
              <a:t>Credit card </a:t>
            </a:r>
            <a:r>
              <a:rPr lang="en-IN" sz="2000" dirty="0"/>
              <a:t>transaction checking(Fraud)</a:t>
            </a:r>
          </a:p>
          <a:p>
            <a:pPr marL="1274400" lvl="5" indent="-360000">
              <a:lnSpc>
                <a:spcPct val="150000"/>
              </a:lnSpc>
              <a:buFont typeface="+mj-lt"/>
              <a:buAutoNum type="arabicPeriod"/>
            </a:pPr>
            <a:r>
              <a:rPr lang="en-IN" sz="2000" dirty="0" smtClean="0"/>
              <a:t>Medical </a:t>
            </a:r>
            <a:r>
              <a:rPr lang="en-IN" sz="2000" dirty="0"/>
              <a:t>diagnosis</a:t>
            </a:r>
          </a:p>
          <a:p>
            <a:pPr marL="1274400" lvl="5" indent="-360000">
              <a:lnSpc>
                <a:spcPct val="150000"/>
              </a:lnSpc>
              <a:buFont typeface="+mj-lt"/>
              <a:buAutoNum type="arabicPeriod"/>
            </a:pPr>
            <a:r>
              <a:rPr lang="en-IN" sz="2000" dirty="0" smtClean="0"/>
              <a:t>Chemical </a:t>
            </a:r>
            <a:r>
              <a:rPr lang="en-IN" sz="2000" dirty="0"/>
              <a:t>Analysis</a:t>
            </a:r>
          </a:p>
          <a:p>
            <a:pPr marL="1274400" lvl="5" indent="-360000">
              <a:lnSpc>
                <a:spcPct val="150000"/>
              </a:lnSpc>
              <a:buFont typeface="+mj-lt"/>
              <a:buAutoNum type="arabicPeriod"/>
            </a:pPr>
            <a:r>
              <a:rPr lang="en-IN" sz="2000" dirty="0" smtClean="0"/>
              <a:t>Drilling </a:t>
            </a:r>
            <a:r>
              <a:rPr lang="en-IN" sz="2000" dirty="0"/>
              <a:t>advisor</a:t>
            </a:r>
          </a:p>
          <a:p>
            <a:pPr marL="1274400" lvl="5" indent="-360000">
              <a:lnSpc>
                <a:spcPct val="150000"/>
              </a:lnSpc>
              <a:buFont typeface="+mj-lt"/>
              <a:buAutoNum type="arabicPeriod"/>
            </a:pPr>
            <a:r>
              <a:rPr lang="en-IN" sz="2000" dirty="0" smtClean="0"/>
              <a:t>HR </a:t>
            </a:r>
            <a:r>
              <a:rPr lang="en-IN" sz="2000" dirty="0"/>
              <a:t>management</a:t>
            </a:r>
          </a:p>
          <a:p>
            <a:pPr marL="360000" lvl="4">
              <a:lnSpc>
                <a:spcPct val="150000"/>
              </a:lnSpc>
            </a:pPr>
            <a:endParaRPr lang="en-US" sz="1000" b="1" dirty="0" smtClean="0"/>
          </a:p>
          <a:p>
            <a:pPr marL="360000" lvl="4"/>
            <a:endParaRPr lang="en-US" sz="1000" b="1" dirty="0"/>
          </a:p>
          <a:p>
            <a:pPr marL="360000" lvl="4"/>
            <a:endParaRPr lang="en-US" sz="1000" b="1" dirty="0" smtClean="0"/>
          </a:p>
        </p:txBody>
      </p:sp>
    </p:spTree>
    <p:extLst>
      <p:ext uri="{BB962C8B-B14F-4D97-AF65-F5344CB8AC3E}">
        <p14:creationId xmlns:p14="http://schemas.microsoft.com/office/powerpoint/2010/main" val="570429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17</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07034" y="1216449"/>
            <a:ext cx="11693045" cy="3000821"/>
          </a:xfrm>
          <a:prstGeom prst="rect">
            <a:avLst/>
          </a:prstGeom>
        </p:spPr>
        <p:txBody>
          <a:bodyPr wrap="square">
            <a:spAutoFit/>
          </a:bodyPr>
          <a:lstStyle/>
          <a:p>
            <a:pPr marL="360000" lvl="4"/>
            <a:r>
              <a:rPr lang="en-IN" sz="2400" b="1" dirty="0"/>
              <a:t>Limitations Of Knowledge Based System</a:t>
            </a:r>
          </a:p>
          <a:p>
            <a:pPr marL="360000" lvl="4"/>
            <a:endParaRPr lang="en-US" sz="1000" b="1" dirty="0" smtClean="0"/>
          </a:p>
          <a:p>
            <a:pPr marL="1274400" lvl="5" indent="-360000">
              <a:lnSpc>
                <a:spcPct val="150000"/>
              </a:lnSpc>
              <a:buFont typeface="+mj-lt"/>
              <a:buAutoNum type="arabicPeriod"/>
            </a:pPr>
            <a:r>
              <a:rPr lang="en-IN" sz="2000" dirty="0"/>
              <a:t>Need to identify the “tricks” used by an expert</a:t>
            </a:r>
          </a:p>
          <a:p>
            <a:pPr marL="1274400" lvl="5" indent="-360000">
              <a:lnSpc>
                <a:spcPct val="150000"/>
              </a:lnSpc>
              <a:buFont typeface="+mj-lt"/>
              <a:buAutoNum type="arabicPeriod"/>
            </a:pPr>
            <a:r>
              <a:rPr lang="en-IN" sz="2000" dirty="0" smtClean="0"/>
              <a:t>What </a:t>
            </a:r>
            <a:r>
              <a:rPr lang="en-IN" sz="2000" dirty="0"/>
              <a:t>if the knowledge engineer doesn’t ask the right question?</a:t>
            </a:r>
          </a:p>
          <a:p>
            <a:pPr marL="1274400" lvl="5" indent="-360000">
              <a:lnSpc>
                <a:spcPct val="150000"/>
              </a:lnSpc>
              <a:buFont typeface="+mj-lt"/>
              <a:buAutoNum type="arabicPeriod"/>
            </a:pPr>
            <a:r>
              <a:rPr lang="en-IN" sz="2000" dirty="0" smtClean="0"/>
              <a:t>What </a:t>
            </a:r>
            <a:r>
              <a:rPr lang="en-IN" sz="2000" dirty="0"/>
              <a:t>if the knowledge changes???</a:t>
            </a:r>
          </a:p>
          <a:p>
            <a:pPr marL="1274400" lvl="5" indent="-360000">
              <a:lnSpc>
                <a:spcPct val="150000"/>
              </a:lnSpc>
              <a:buFont typeface="+mj-lt"/>
              <a:buAutoNum type="arabicPeriod"/>
            </a:pPr>
            <a:r>
              <a:rPr lang="en-IN" sz="2000" dirty="0" smtClean="0"/>
              <a:t>What </a:t>
            </a:r>
            <a:r>
              <a:rPr lang="en-IN" sz="2000" dirty="0"/>
              <a:t>if there is some unexpected data not accounted for?</a:t>
            </a:r>
          </a:p>
          <a:p>
            <a:pPr marL="360000" lvl="4">
              <a:lnSpc>
                <a:spcPct val="150000"/>
              </a:lnSpc>
            </a:pPr>
            <a:endParaRPr lang="en-US" sz="1000" b="1" dirty="0" smtClean="0"/>
          </a:p>
          <a:p>
            <a:pPr marL="360000" lvl="4"/>
            <a:endParaRPr lang="en-US" sz="1000" b="1" dirty="0"/>
          </a:p>
          <a:p>
            <a:pPr marL="360000" lvl="4"/>
            <a:endParaRPr lang="en-US" sz="1000" b="1" dirty="0" smtClean="0"/>
          </a:p>
        </p:txBody>
      </p:sp>
    </p:spTree>
    <p:extLst>
      <p:ext uri="{BB962C8B-B14F-4D97-AF65-F5344CB8AC3E}">
        <p14:creationId xmlns:p14="http://schemas.microsoft.com/office/powerpoint/2010/main" val="1358380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18</a:t>
            </a:fld>
            <a:endParaRPr lang="en-IN" dirty="0"/>
          </a:p>
        </p:txBody>
      </p:sp>
      <p:sp>
        <p:nvSpPr>
          <p:cNvPr id="5" name="Rectangle 4"/>
          <p:cNvSpPr/>
          <p:nvPr/>
        </p:nvSpPr>
        <p:spPr>
          <a:xfrm>
            <a:off x="841574" y="2980383"/>
            <a:ext cx="10569108" cy="923330"/>
          </a:xfrm>
          <a:prstGeom prst="rect">
            <a:avLst/>
          </a:prstGeom>
        </p:spPr>
        <p:txBody>
          <a:bodyPr wrap="square">
            <a:spAutoFit/>
          </a:bodyPr>
          <a:lstStyle/>
          <a:p>
            <a:pPr marL="12700" algn="ctr" fontAlgn="auto">
              <a:spcBef>
                <a:spcPts val="0"/>
              </a:spcBef>
              <a:spcAft>
                <a:spcPts val="0"/>
              </a:spcAft>
              <a:defRPr/>
            </a:pPr>
            <a:r>
              <a:rPr lang="en-IN" sz="5400" b="1" spc="-20" dirty="0">
                <a:latin typeface="Helvetica" panose="020B0604020202020204" pitchFamily="2" charset="0"/>
                <a:cs typeface="Arial" panose="020B0604020202020204" pitchFamily="34" charset="0"/>
              </a:rPr>
              <a:t>Wumpus </a:t>
            </a:r>
            <a:r>
              <a:rPr lang="en-IN" sz="5400" b="1" spc="-20" dirty="0" smtClean="0">
                <a:latin typeface="Helvetica" panose="020B0604020202020204" pitchFamily="2" charset="0"/>
                <a:cs typeface="Arial" panose="020B0604020202020204" pitchFamily="34" charset="0"/>
              </a:rPr>
              <a:t>World</a:t>
            </a:r>
            <a:endParaRPr lang="en-IN" sz="5400" b="1" spc="-20" dirty="0">
              <a:latin typeface="Helvetica" panose="020B0604020202020204" pitchFamily="2" charset="0"/>
              <a:cs typeface="Arial" panose="020B0604020202020204" pitchFamily="34" charset="0"/>
            </a:endParaRPr>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3285637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19</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07034" y="1216449"/>
            <a:ext cx="11693045" cy="5339923"/>
          </a:xfrm>
          <a:prstGeom prst="rect">
            <a:avLst/>
          </a:prstGeom>
        </p:spPr>
        <p:txBody>
          <a:bodyPr wrap="square">
            <a:spAutoFit/>
          </a:bodyPr>
          <a:lstStyle/>
          <a:p>
            <a:pPr marL="360000" lvl="4"/>
            <a:r>
              <a:rPr lang="en-IN" sz="2400" b="1" dirty="0"/>
              <a:t>Wumpus World </a:t>
            </a:r>
            <a:r>
              <a:rPr lang="en-IN" sz="2400" b="1" dirty="0" err="1"/>
              <a:t>Envirnoment</a:t>
            </a:r>
            <a:endParaRPr lang="en-IN" sz="2400" b="1" dirty="0"/>
          </a:p>
          <a:p>
            <a:pPr marL="360000" lvl="4"/>
            <a:endParaRPr lang="en-US" sz="1200" b="1" dirty="0" smtClean="0"/>
          </a:p>
          <a:p>
            <a:pPr marL="1274400" lvl="5" indent="-360000">
              <a:buFont typeface="+mj-lt"/>
              <a:buAutoNum type="arabicPeriod"/>
            </a:pPr>
            <a:r>
              <a:rPr lang="en-IN" sz="2000" dirty="0"/>
              <a:t>The Wumpus computer game</a:t>
            </a:r>
          </a:p>
          <a:p>
            <a:pPr marL="1274400" lvl="5" indent="-360000">
              <a:buFont typeface="+mj-lt"/>
              <a:buAutoNum type="arabicPeriod"/>
            </a:pPr>
            <a:endParaRPr lang="en-IN" sz="1000" dirty="0"/>
          </a:p>
          <a:p>
            <a:pPr marL="1274400" lvl="5" indent="-360000">
              <a:buFont typeface="+mj-lt"/>
              <a:buAutoNum type="arabicPeriod"/>
            </a:pPr>
            <a:r>
              <a:rPr lang="en-IN" sz="2000" dirty="0"/>
              <a:t>The agent explores a cave consisting of rooms connected by </a:t>
            </a:r>
            <a:r>
              <a:rPr lang="en-IN" sz="2000" dirty="0" smtClean="0"/>
              <a:t>passageways</a:t>
            </a:r>
            <a:endParaRPr lang="en-IN" sz="2000" dirty="0"/>
          </a:p>
          <a:p>
            <a:pPr marL="1274400" lvl="5" indent="-360000">
              <a:buFont typeface="+mj-lt"/>
              <a:buAutoNum type="arabicPeriod"/>
            </a:pPr>
            <a:endParaRPr lang="en-IN" sz="1000" dirty="0"/>
          </a:p>
          <a:p>
            <a:pPr marL="1274400" lvl="5" indent="-360000">
              <a:buFont typeface="+mj-lt"/>
              <a:buAutoNum type="arabicPeriod"/>
            </a:pPr>
            <a:r>
              <a:rPr lang="en-IN" sz="2000" dirty="0"/>
              <a:t>Lurking somewhere in the cave is </a:t>
            </a:r>
            <a:r>
              <a:rPr lang="en-IN" sz="2000" dirty="0">
                <a:solidFill>
                  <a:srgbClr val="C00000"/>
                </a:solidFill>
              </a:rPr>
              <a:t>the Wumpus</a:t>
            </a:r>
            <a:r>
              <a:rPr lang="en-IN" sz="2000" dirty="0"/>
              <a:t>, a beast that eats any agent that enters its </a:t>
            </a:r>
            <a:r>
              <a:rPr lang="en-IN" sz="2000" dirty="0" smtClean="0"/>
              <a:t>room </a:t>
            </a:r>
            <a:endParaRPr lang="en-IN" sz="2000" dirty="0"/>
          </a:p>
          <a:p>
            <a:pPr marL="1274400" lvl="5" indent="-360000">
              <a:buFont typeface="+mj-lt"/>
              <a:buAutoNum type="arabicPeriod"/>
            </a:pPr>
            <a:endParaRPr lang="en-IN" sz="1000" dirty="0"/>
          </a:p>
          <a:p>
            <a:pPr marL="1274400" lvl="5" indent="-360000">
              <a:buFont typeface="+mj-lt"/>
              <a:buAutoNum type="arabicPeriod"/>
            </a:pPr>
            <a:r>
              <a:rPr lang="en-IN" sz="2000" dirty="0"/>
              <a:t>Some rooms contain </a:t>
            </a:r>
            <a:r>
              <a:rPr lang="en-IN" sz="2000" dirty="0">
                <a:solidFill>
                  <a:srgbClr val="C00000"/>
                </a:solidFill>
              </a:rPr>
              <a:t>bottomless pits </a:t>
            </a:r>
            <a:r>
              <a:rPr lang="en-IN" sz="2000" dirty="0"/>
              <a:t>that </a:t>
            </a:r>
            <a:r>
              <a:rPr lang="en-IN" sz="2000" i="1" dirty="0">
                <a:solidFill>
                  <a:srgbClr val="C00000"/>
                </a:solidFill>
              </a:rPr>
              <a:t>trap any agent </a:t>
            </a:r>
            <a:r>
              <a:rPr lang="en-IN" sz="2000" dirty="0"/>
              <a:t>that wanders into the </a:t>
            </a:r>
            <a:r>
              <a:rPr lang="en-IN" sz="2000" dirty="0" smtClean="0"/>
              <a:t>room</a:t>
            </a:r>
            <a:endParaRPr lang="en-IN" sz="2000" dirty="0"/>
          </a:p>
          <a:p>
            <a:pPr marL="1274400" lvl="5" indent="-360000">
              <a:buFont typeface="+mj-lt"/>
              <a:buAutoNum type="arabicPeriod"/>
            </a:pPr>
            <a:endParaRPr lang="en-IN" sz="1000" dirty="0"/>
          </a:p>
          <a:p>
            <a:pPr marL="1274400" lvl="5" indent="-360000">
              <a:buFont typeface="+mj-lt"/>
              <a:buAutoNum type="arabicPeriod"/>
            </a:pPr>
            <a:r>
              <a:rPr lang="en-IN" sz="2000" dirty="0"/>
              <a:t>Occasionally, there is a </a:t>
            </a:r>
            <a:r>
              <a:rPr lang="en-IN" sz="2000" dirty="0">
                <a:solidFill>
                  <a:srgbClr val="C00000"/>
                </a:solidFill>
              </a:rPr>
              <a:t>heap of gold </a:t>
            </a:r>
            <a:r>
              <a:rPr lang="en-IN" sz="2000" dirty="0"/>
              <a:t>in a </a:t>
            </a:r>
            <a:r>
              <a:rPr lang="en-IN" sz="2000" dirty="0" smtClean="0"/>
              <a:t>room</a:t>
            </a:r>
            <a:endParaRPr lang="en-IN" sz="2000" dirty="0"/>
          </a:p>
          <a:p>
            <a:pPr marL="1274400" lvl="5" indent="-360000">
              <a:buFont typeface="+mj-lt"/>
              <a:buAutoNum type="arabicPeriod"/>
            </a:pPr>
            <a:endParaRPr lang="en-IN" sz="1000" dirty="0"/>
          </a:p>
          <a:p>
            <a:pPr marL="1274400" lvl="5" indent="-360000">
              <a:buFont typeface="+mj-lt"/>
              <a:buAutoNum type="arabicPeriod"/>
            </a:pPr>
            <a:r>
              <a:rPr lang="en-IN" sz="2000" dirty="0"/>
              <a:t>The goal is:</a:t>
            </a:r>
          </a:p>
          <a:p>
            <a:pPr marL="1731600" lvl="6" indent="-360000">
              <a:lnSpc>
                <a:spcPct val="150000"/>
              </a:lnSpc>
              <a:buFont typeface="Arial" panose="020B0604020202020204" pitchFamily="34" charset="0"/>
              <a:buChar char="•"/>
            </a:pPr>
            <a:r>
              <a:rPr lang="en-IN" sz="2000" dirty="0"/>
              <a:t>To collect the gold and </a:t>
            </a:r>
          </a:p>
          <a:p>
            <a:pPr marL="1731600" lvl="6" indent="-360000">
              <a:lnSpc>
                <a:spcPct val="150000"/>
              </a:lnSpc>
              <a:buFont typeface="Arial" panose="020B0604020202020204" pitchFamily="34" charset="0"/>
              <a:buChar char="•"/>
            </a:pPr>
            <a:r>
              <a:rPr lang="en-IN" sz="2000" dirty="0"/>
              <a:t>Exit the world </a:t>
            </a:r>
          </a:p>
          <a:p>
            <a:pPr marL="1731600" lvl="6" indent="-360000">
              <a:lnSpc>
                <a:spcPct val="150000"/>
              </a:lnSpc>
              <a:buFont typeface="Arial" panose="020B0604020202020204" pitchFamily="34" charset="0"/>
              <a:buChar char="•"/>
            </a:pPr>
            <a:r>
              <a:rPr lang="en-IN" sz="2000" dirty="0"/>
              <a:t>Without being eaten</a:t>
            </a:r>
          </a:p>
          <a:p>
            <a:pPr marL="360000" lvl="4">
              <a:lnSpc>
                <a:spcPct val="150000"/>
              </a:lnSpc>
            </a:pPr>
            <a:endParaRPr lang="en-US" sz="1000" b="1" dirty="0" smtClean="0"/>
          </a:p>
          <a:p>
            <a:pPr marL="360000" lvl="4"/>
            <a:endParaRPr lang="en-US" sz="1000" b="1" dirty="0"/>
          </a:p>
          <a:p>
            <a:pPr marL="360000" lvl="4"/>
            <a:endParaRPr lang="en-US" sz="1000" b="1" dirty="0" smtClean="0"/>
          </a:p>
        </p:txBody>
      </p:sp>
    </p:spTree>
    <p:extLst>
      <p:ext uri="{BB962C8B-B14F-4D97-AF65-F5344CB8AC3E}">
        <p14:creationId xmlns:p14="http://schemas.microsoft.com/office/powerpoint/2010/main" val="247719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a:t>
            </a:fld>
            <a:endParaRPr lang="en-IN"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2172" y="1494138"/>
            <a:ext cx="3490421" cy="3587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207034" y="1242207"/>
            <a:ext cx="11835441" cy="4739759"/>
          </a:xfrm>
          <a:prstGeom prst="rect">
            <a:avLst/>
          </a:prstGeom>
        </p:spPr>
        <p:txBody>
          <a:bodyPr wrap="square">
            <a:spAutoFit/>
          </a:bodyPr>
          <a:lstStyle/>
          <a:p>
            <a:pPr marL="360000" lvl="4"/>
            <a:r>
              <a:rPr lang="en-US" sz="2400" b="1" dirty="0" smtClean="0"/>
              <a:t>Content</a:t>
            </a:r>
          </a:p>
          <a:p>
            <a:pPr marL="360000" lvl="4"/>
            <a:endParaRPr lang="en-US" sz="800" b="1" dirty="0"/>
          </a:p>
          <a:p>
            <a:pPr marL="1731600" lvl="6" indent="-457200">
              <a:lnSpc>
                <a:spcPct val="150000"/>
              </a:lnSpc>
              <a:buFont typeface="+mj-lt"/>
              <a:buAutoNum type="arabicPeriod"/>
            </a:pPr>
            <a:r>
              <a:rPr lang="en-IN" sz="2000" dirty="0" smtClean="0"/>
              <a:t>Knowledge-based agents</a:t>
            </a:r>
            <a:endParaRPr lang="en-IN" sz="2000" dirty="0"/>
          </a:p>
          <a:p>
            <a:pPr marL="1731600" lvl="6" indent="-457200">
              <a:lnSpc>
                <a:spcPct val="150000"/>
              </a:lnSpc>
              <a:buFont typeface="+mj-lt"/>
              <a:buAutoNum type="arabicPeriod"/>
            </a:pPr>
            <a:r>
              <a:rPr lang="en-IN" sz="2000" dirty="0"/>
              <a:t>Wumpus </a:t>
            </a:r>
            <a:r>
              <a:rPr lang="en-IN" sz="2000" dirty="0" smtClean="0"/>
              <a:t>world</a:t>
            </a:r>
            <a:endParaRPr lang="en-IN" sz="2000" dirty="0"/>
          </a:p>
          <a:p>
            <a:pPr marL="1731600" lvl="6" indent="-457200">
              <a:lnSpc>
                <a:spcPct val="150000"/>
              </a:lnSpc>
              <a:buFont typeface="+mj-lt"/>
              <a:buAutoNum type="arabicPeriod"/>
            </a:pPr>
            <a:r>
              <a:rPr lang="en-IN" sz="2000" dirty="0"/>
              <a:t>Logic in general - models and </a:t>
            </a:r>
            <a:r>
              <a:rPr lang="en-IN" sz="2000" dirty="0" smtClean="0"/>
              <a:t>entailment</a:t>
            </a:r>
            <a:endParaRPr lang="en-IN" sz="2000" dirty="0"/>
          </a:p>
          <a:p>
            <a:pPr marL="1731600" lvl="6" indent="-457200">
              <a:lnSpc>
                <a:spcPct val="150000"/>
              </a:lnSpc>
              <a:buFont typeface="+mj-lt"/>
              <a:buAutoNum type="arabicPeriod"/>
            </a:pPr>
            <a:r>
              <a:rPr lang="en-IN" sz="2000" dirty="0"/>
              <a:t>Propositional (Boolean) </a:t>
            </a:r>
            <a:r>
              <a:rPr lang="en-IN" sz="2000" dirty="0" smtClean="0"/>
              <a:t>logic</a:t>
            </a:r>
            <a:endParaRPr lang="en-IN" sz="2000" dirty="0"/>
          </a:p>
          <a:p>
            <a:pPr marL="1731600" lvl="6" indent="-457200">
              <a:lnSpc>
                <a:spcPct val="150000"/>
              </a:lnSpc>
              <a:buFont typeface="+mj-lt"/>
              <a:buAutoNum type="arabicPeriod"/>
            </a:pPr>
            <a:r>
              <a:rPr lang="en-IN" sz="2000" dirty="0"/>
              <a:t>Equivalence, validity, </a:t>
            </a:r>
            <a:r>
              <a:rPr lang="en-IN" sz="2000" dirty="0" smtClean="0"/>
              <a:t>satisfiability</a:t>
            </a:r>
            <a:endParaRPr lang="en-IN" sz="2000" dirty="0"/>
          </a:p>
          <a:p>
            <a:pPr marL="1731600" lvl="6" indent="-457200">
              <a:lnSpc>
                <a:spcPct val="150000"/>
              </a:lnSpc>
              <a:buFont typeface="+mj-lt"/>
              <a:buAutoNum type="arabicPeriod"/>
            </a:pPr>
            <a:r>
              <a:rPr lang="en-IN" sz="2000" dirty="0"/>
              <a:t>Inference rules and theorem proving</a:t>
            </a:r>
          </a:p>
          <a:p>
            <a:pPr marL="2188800" lvl="7" indent="-457200">
              <a:lnSpc>
                <a:spcPct val="150000"/>
              </a:lnSpc>
              <a:buFont typeface="Arial" panose="020B0604020202020204" pitchFamily="34" charset="0"/>
              <a:buChar char="•"/>
            </a:pPr>
            <a:r>
              <a:rPr lang="en-IN" sz="2000" dirty="0" smtClean="0"/>
              <a:t>forward </a:t>
            </a:r>
            <a:r>
              <a:rPr lang="en-IN" sz="2000" dirty="0"/>
              <a:t>chaining</a:t>
            </a:r>
          </a:p>
          <a:p>
            <a:pPr marL="2188800" lvl="7" indent="-457200">
              <a:lnSpc>
                <a:spcPct val="150000"/>
              </a:lnSpc>
              <a:buFont typeface="Arial" panose="020B0604020202020204" pitchFamily="34" charset="0"/>
              <a:buChar char="•"/>
            </a:pPr>
            <a:r>
              <a:rPr lang="en-IN" sz="2000" dirty="0" smtClean="0"/>
              <a:t>backward </a:t>
            </a:r>
            <a:r>
              <a:rPr lang="en-IN" sz="2000" dirty="0"/>
              <a:t>chaining</a:t>
            </a:r>
          </a:p>
          <a:p>
            <a:pPr marL="2188800" lvl="7" indent="-457200">
              <a:lnSpc>
                <a:spcPct val="150000"/>
              </a:lnSpc>
              <a:buFont typeface="Arial" panose="020B0604020202020204" pitchFamily="34" charset="0"/>
              <a:buChar char="•"/>
            </a:pPr>
            <a:r>
              <a:rPr lang="en-IN" sz="2000" dirty="0" smtClean="0"/>
              <a:t>resolution</a:t>
            </a:r>
            <a:endParaRPr lang="en-IN" sz="2000" dirty="0"/>
          </a:p>
        </p:txBody>
      </p:sp>
    </p:spTree>
    <p:extLst>
      <p:ext uri="{BB962C8B-B14F-4D97-AF65-F5344CB8AC3E}">
        <p14:creationId xmlns:p14="http://schemas.microsoft.com/office/powerpoint/2010/main" val="22888971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20</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20885" y="1183928"/>
            <a:ext cx="5899332" cy="2492990"/>
          </a:xfrm>
          <a:prstGeom prst="rect">
            <a:avLst/>
          </a:prstGeom>
        </p:spPr>
        <p:txBody>
          <a:bodyPr wrap="square">
            <a:spAutoFit/>
          </a:bodyPr>
          <a:lstStyle/>
          <a:p>
            <a:pPr marL="360000" lvl="4"/>
            <a:r>
              <a:rPr lang="en-IN" sz="2400" b="1" dirty="0"/>
              <a:t>A Typical Wumpus World </a:t>
            </a:r>
          </a:p>
          <a:p>
            <a:pPr marL="360000" lvl="4"/>
            <a:endParaRPr lang="en-US" sz="1200" b="1" dirty="0" smtClean="0"/>
          </a:p>
          <a:p>
            <a:pPr marL="1274400" lvl="5" indent="-360000">
              <a:buFont typeface="+mj-lt"/>
              <a:buAutoNum type="arabicPeriod"/>
            </a:pPr>
            <a:r>
              <a:rPr lang="en-IN" sz="2000" dirty="0"/>
              <a:t>The agent always starts in the field [1,1</a:t>
            </a:r>
            <a:r>
              <a:rPr lang="en-IN" sz="2000" dirty="0" smtClean="0"/>
              <a:t>] </a:t>
            </a:r>
            <a:endParaRPr lang="en-IN" sz="2000" dirty="0"/>
          </a:p>
          <a:p>
            <a:pPr marL="1274400" lvl="5" indent="-360000">
              <a:buFont typeface="+mj-lt"/>
              <a:buAutoNum type="arabicPeriod"/>
            </a:pPr>
            <a:endParaRPr lang="en-IN" sz="2000" dirty="0"/>
          </a:p>
          <a:p>
            <a:pPr marL="1274400" lvl="5" indent="-360000">
              <a:buFont typeface="+mj-lt"/>
              <a:buAutoNum type="arabicPeriod"/>
            </a:pPr>
            <a:r>
              <a:rPr lang="en-IN" sz="2000" dirty="0" smtClean="0"/>
              <a:t> </a:t>
            </a:r>
            <a:r>
              <a:rPr lang="en-IN" sz="2000" dirty="0"/>
              <a:t>The task of the agent is to find the gold, return to the field [1,1] and climb out of the </a:t>
            </a:r>
            <a:r>
              <a:rPr lang="en-IN" sz="2000" dirty="0" smtClean="0"/>
              <a:t>cave</a:t>
            </a:r>
            <a:endParaRPr lang="en-IN" sz="2000" dirty="0"/>
          </a:p>
          <a:p>
            <a:pPr marL="360000" lvl="4"/>
            <a:endParaRPr lang="en-US" sz="1000" b="1" dirty="0"/>
          </a:p>
          <a:p>
            <a:pPr marL="360000" lvl="4"/>
            <a:endParaRPr lang="en-US" sz="1000" b="1" dirty="0" smtClean="0"/>
          </a:p>
        </p:txBody>
      </p:sp>
      <p:pic>
        <p:nvPicPr>
          <p:cNvPr id="7" name="Picture 6" descr="img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7359" y="1806531"/>
            <a:ext cx="4483627" cy="4344811"/>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Connector 36"/>
          <p:cNvCxnSpPr/>
          <p:nvPr/>
        </p:nvCxnSpPr>
        <p:spPr>
          <a:xfrm>
            <a:off x="5756857" y="1957589"/>
            <a:ext cx="850005"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606862" y="1957589"/>
            <a:ext cx="0" cy="34386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6606862" y="5396248"/>
            <a:ext cx="1170199"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8429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21</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20885" y="1183928"/>
            <a:ext cx="11679194" cy="5170646"/>
          </a:xfrm>
          <a:prstGeom prst="rect">
            <a:avLst/>
          </a:prstGeom>
        </p:spPr>
        <p:txBody>
          <a:bodyPr wrap="square">
            <a:spAutoFit/>
          </a:bodyPr>
          <a:lstStyle/>
          <a:p>
            <a:pPr marL="360000" lvl="4"/>
            <a:r>
              <a:rPr lang="en-IN" sz="2400" b="1" dirty="0"/>
              <a:t>Agent in a Wumpus world: </a:t>
            </a:r>
            <a:r>
              <a:rPr lang="en-IN" sz="2400" b="1" dirty="0" smtClean="0"/>
              <a:t>Precepts </a:t>
            </a:r>
            <a:endParaRPr lang="en-IN" sz="2400" b="1" dirty="0"/>
          </a:p>
          <a:p>
            <a:pPr marL="360000" lvl="4"/>
            <a:endParaRPr lang="en-US" sz="1200" b="1" dirty="0" smtClean="0"/>
          </a:p>
          <a:p>
            <a:pPr marL="1274400" lvl="5" indent="-360000">
              <a:buFont typeface="+mj-lt"/>
              <a:buAutoNum type="arabicPeriod"/>
            </a:pPr>
            <a:r>
              <a:rPr lang="en-IN" sz="2000" dirty="0"/>
              <a:t>The agent perceives </a:t>
            </a:r>
            <a:endParaRPr lang="en-IN" sz="2000" dirty="0" smtClean="0"/>
          </a:p>
          <a:p>
            <a:pPr marL="1274400" lvl="5" indent="-360000">
              <a:buFont typeface="+mj-lt"/>
              <a:buAutoNum type="arabicPeriod"/>
            </a:pPr>
            <a:endParaRPr lang="en-IN" sz="800" dirty="0"/>
          </a:p>
          <a:p>
            <a:pPr marL="1731600" lvl="6" indent="-360000">
              <a:lnSpc>
                <a:spcPct val="150000"/>
              </a:lnSpc>
              <a:buFont typeface="Arial" panose="020B0604020202020204" pitchFamily="34" charset="0"/>
              <a:buChar char="•"/>
            </a:pPr>
            <a:r>
              <a:rPr lang="en-IN" sz="2000" dirty="0"/>
              <a:t>a </a:t>
            </a:r>
            <a:r>
              <a:rPr lang="en-IN" sz="2000" dirty="0">
                <a:solidFill>
                  <a:srgbClr val="C00000"/>
                </a:solidFill>
              </a:rPr>
              <a:t>stench</a:t>
            </a:r>
            <a:r>
              <a:rPr lang="en-IN" sz="2000" dirty="0"/>
              <a:t> in the square containing the </a:t>
            </a:r>
            <a:r>
              <a:rPr lang="en-IN" sz="2000" dirty="0" err="1"/>
              <a:t>wumpus</a:t>
            </a:r>
            <a:r>
              <a:rPr lang="en-IN" sz="2000" dirty="0"/>
              <a:t> and in the adjacent squares (not diagonally) </a:t>
            </a:r>
          </a:p>
          <a:p>
            <a:pPr marL="1731600" lvl="6" indent="-360000">
              <a:lnSpc>
                <a:spcPct val="150000"/>
              </a:lnSpc>
              <a:buFont typeface="Arial" panose="020B0604020202020204" pitchFamily="34" charset="0"/>
              <a:buChar char="•"/>
            </a:pPr>
            <a:r>
              <a:rPr lang="en-IN" sz="2000" dirty="0"/>
              <a:t>a </a:t>
            </a:r>
            <a:r>
              <a:rPr lang="en-IN" sz="2000" dirty="0">
                <a:solidFill>
                  <a:srgbClr val="C00000"/>
                </a:solidFill>
              </a:rPr>
              <a:t>breeze</a:t>
            </a:r>
            <a:r>
              <a:rPr lang="en-IN" sz="2000" dirty="0"/>
              <a:t> in the squares adjacent to a pit</a:t>
            </a:r>
          </a:p>
          <a:p>
            <a:pPr marL="1731600" lvl="6" indent="-360000">
              <a:lnSpc>
                <a:spcPct val="150000"/>
              </a:lnSpc>
              <a:buFont typeface="Arial" panose="020B0604020202020204" pitchFamily="34" charset="0"/>
              <a:buChar char="•"/>
            </a:pPr>
            <a:r>
              <a:rPr lang="en-IN" sz="2000" dirty="0"/>
              <a:t>a </a:t>
            </a:r>
            <a:r>
              <a:rPr lang="en-IN" sz="2000" dirty="0">
                <a:solidFill>
                  <a:srgbClr val="C00000"/>
                </a:solidFill>
              </a:rPr>
              <a:t>glitter</a:t>
            </a:r>
            <a:r>
              <a:rPr lang="en-IN" sz="2000" dirty="0"/>
              <a:t> in the square where the gold is</a:t>
            </a:r>
          </a:p>
          <a:p>
            <a:pPr marL="1731600" lvl="6" indent="-360000">
              <a:lnSpc>
                <a:spcPct val="150000"/>
              </a:lnSpc>
              <a:buFont typeface="Arial" panose="020B0604020202020204" pitchFamily="34" charset="0"/>
              <a:buChar char="•"/>
            </a:pPr>
            <a:r>
              <a:rPr lang="en-IN" sz="2000" dirty="0"/>
              <a:t>a </a:t>
            </a:r>
            <a:r>
              <a:rPr lang="en-IN" sz="2000" dirty="0">
                <a:solidFill>
                  <a:srgbClr val="C00000"/>
                </a:solidFill>
              </a:rPr>
              <a:t>bump</a:t>
            </a:r>
            <a:r>
              <a:rPr lang="en-IN" sz="2000" dirty="0"/>
              <a:t>, if it walks into a wall</a:t>
            </a:r>
          </a:p>
          <a:p>
            <a:pPr marL="1731600" lvl="6" indent="-360000">
              <a:lnSpc>
                <a:spcPct val="150000"/>
              </a:lnSpc>
              <a:buFont typeface="Arial" panose="020B0604020202020204" pitchFamily="34" charset="0"/>
              <a:buChar char="•"/>
            </a:pPr>
            <a:r>
              <a:rPr lang="en-IN" sz="2000" dirty="0"/>
              <a:t>a </a:t>
            </a:r>
            <a:r>
              <a:rPr lang="en-IN" sz="2000" dirty="0">
                <a:solidFill>
                  <a:srgbClr val="C00000"/>
                </a:solidFill>
              </a:rPr>
              <a:t>woeful</a:t>
            </a:r>
            <a:r>
              <a:rPr lang="en-IN" sz="2000" dirty="0"/>
              <a:t> </a:t>
            </a:r>
            <a:r>
              <a:rPr lang="en-IN" sz="2000" dirty="0">
                <a:solidFill>
                  <a:srgbClr val="C00000"/>
                </a:solidFill>
              </a:rPr>
              <a:t>scream</a:t>
            </a:r>
            <a:r>
              <a:rPr lang="en-IN" sz="2000" dirty="0"/>
              <a:t> everywhere in the cave, if the </a:t>
            </a:r>
            <a:r>
              <a:rPr lang="en-IN" sz="2000" dirty="0" err="1"/>
              <a:t>wumpus</a:t>
            </a:r>
            <a:r>
              <a:rPr lang="en-IN" sz="2000" dirty="0"/>
              <a:t> is </a:t>
            </a:r>
            <a:r>
              <a:rPr lang="en-IN" sz="2000" dirty="0" smtClean="0"/>
              <a:t>killed</a:t>
            </a:r>
          </a:p>
          <a:p>
            <a:pPr marL="1731600" lvl="6" indent="-360000">
              <a:buFont typeface="Arial" panose="020B0604020202020204" pitchFamily="34" charset="0"/>
              <a:buChar char="•"/>
            </a:pPr>
            <a:endParaRPr lang="en-IN" sz="1000" dirty="0"/>
          </a:p>
          <a:p>
            <a:pPr marL="1274400" lvl="5" indent="-360000">
              <a:buFont typeface="+mj-lt"/>
              <a:buAutoNum type="arabicPeriod"/>
            </a:pPr>
            <a:r>
              <a:rPr lang="en-IN" sz="2000" dirty="0"/>
              <a:t>The </a:t>
            </a:r>
            <a:r>
              <a:rPr lang="en-IN" sz="2000" dirty="0" smtClean="0"/>
              <a:t>precepts </a:t>
            </a:r>
            <a:r>
              <a:rPr lang="en-IN" sz="2000" dirty="0"/>
              <a:t>will be given as a </a:t>
            </a:r>
            <a:r>
              <a:rPr lang="en-IN" sz="2000" dirty="0">
                <a:solidFill>
                  <a:srgbClr val="C00000"/>
                </a:solidFill>
              </a:rPr>
              <a:t>five-symbol list</a:t>
            </a:r>
            <a:r>
              <a:rPr lang="en-IN" sz="2000" dirty="0" smtClean="0"/>
              <a:t>:</a:t>
            </a:r>
          </a:p>
          <a:p>
            <a:pPr marL="1274400" lvl="5" indent="-360000">
              <a:buFont typeface="+mj-lt"/>
              <a:buAutoNum type="arabicPeriod"/>
            </a:pPr>
            <a:endParaRPr lang="en-IN" sz="1000" dirty="0"/>
          </a:p>
          <a:p>
            <a:pPr marL="1731600" lvl="6" indent="-360000">
              <a:buFont typeface="Arial" panose="020B0604020202020204" pitchFamily="34" charset="0"/>
              <a:buChar char="•"/>
            </a:pPr>
            <a:r>
              <a:rPr lang="en-IN" sz="2000" dirty="0"/>
              <a:t> </a:t>
            </a:r>
            <a:r>
              <a:rPr lang="en-IN" sz="2000" dirty="0" smtClean="0"/>
              <a:t>If there is a stench, and a breeze, but no glitter, no bump, and no scream, the percept is  </a:t>
            </a:r>
            <a:endParaRPr lang="en-IN" sz="2000" dirty="0"/>
          </a:p>
          <a:p>
            <a:pPr marL="1828800" lvl="7"/>
            <a:r>
              <a:rPr lang="en-IN" sz="2000" dirty="0"/>
              <a:t>[Stench, Breeze, None, None, None] </a:t>
            </a:r>
          </a:p>
          <a:p>
            <a:pPr marL="1274400" lvl="5" indent="-360000">
              <a:buFont typeface="+mj-lt"/>
              <a:buAutoNum type="arabicPeriod"/>
            </a:pPr>
            <a:endParaRPr lang="en-IN" sz="1600" dirty="0"/>
          </a:p>
          <a:p>
            <a:pPr marL="1274400" lvl="5" indent="-360000">
              <a:buFont typeface="+mj-lt"/>
              <a:buAutoNum type="arabicPeriod"/>
            </a:pPr>
            <a:r>
              <a:rPr lang="en-IN" sz="2000" dirty="0"/>
              <a:t>The agent can not perceive its own location</a:t>
            </a:r>
            <a:endParaRPr lang="en-US" sz="1000" b="1" dirty="0" smtClean="0"/>
          </a:p>
        </p:txBody>
      </p:sp>
    </p:spTree>
    <p:extLst>
      <p:ext uri="{BB962C8B-B14F-4D97-AF65-F5344CB8AC3E}">
        <p14:creationId xmlns:p14="http://schemas.microsoft.com/office/powerpoint/2010/main" val="1423819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22</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20885" y="1119533"/>
            <a:ext cx="11679194" cy="5447645"/>
          </a:xfrm>
          <a:prstGeom prst="rect">
            <a:avLst/>
          </a:prstGeom>
        </p:spPr>
        <p:txBody>
          <a:bodyPr wrap="square">
            <a:spAutoFit/>
          </a:bodyPr>
          <a:lstStyle/>
          <a:p>
            <a:pPr marL="360000" lvl="4"/>
            <a:r>
              <a:rPr lang="en-IN" sz="2400" b="1" dirty="0"/>
              <a:t>The Actions Of The Agent In Wumpus Game</a:t>
            </a:r>
          </a:p>
          <a:p>
            <a:pPr marL="360000" lvl="4"/>
            <a:endParaRPr lang="en-US" sz="1000" b="1" dirty="0" smtClean="0"/>
          </a:p>
          <a:p>
            <a:pPr marL="1274400" lvl="5" indent="-360000">
              <a:buFont typeface="+mj-lt"/>
              <a:buAutoNum type="arabicPeriod"/>
            </a:pPr>
            <a:r>
              <a:rPr lang="en-IN" sz="2000" b="1" dirty="0"/>
              <a:t>Go forward </a:t>
            </a:r>
            <a:endParaRPr lang="en-IN" sz="2000" b="1" dirty="0" smtClean="0"/>
          </a:p>
          <a:p>
            <a:pPr marL="1274400" lvl="5" indent="-360000">
              <a:buFont typeface="+mj-lt"/>
              <a:buAutoNum type="arabicPeriod"/>
            </a:pPr>
            <a:endParaRPr lang="en-IN" sz="600" dirty="0"/>
          </a:p>
          <a:p>
            <a:pPr marL="1274400" lvl="5" indent="-360000">
              <a:buFont typeface="+mj-lt"/>
              <a:buAutoNum type="arabicPeriod"/>
            </a:pPr>
            <a:r>
              <a:rPr lang="en-IN" sz="2000" b="1" dirty="0"/>
              <a:t>Turn right</a:t>
            </a:r>
            <a:r>
              <a:rPr lang="en-IN" sz="2000" dirty="0"/>
              <a:t> 90 </a:t>
            </a:r>
            <a:r>
              <a:rPr lang="en-IN" sz="2000" dirty="0" smtClean="0"/>
              <a:t>degrees</a:t>
            </a:r>
          </a:p>
          <a:p>
            <a:pPr marL="1274400" lvl="5" indent="-360000">
              <a:buFont typeface="+mj-lt"/>
              <a:buAutoNum type="arabicPeriod"/>
            </a:pPr>
            <a:endParaRPr lang="en-IN" sz="600" dirty="0"/>
          </a:p>
          <a:p>
            <a:pPr marL="1274400" lvl="5" indent="-360000">
              <a:buFont typeface="+mj-lt"/>
              <a:buAutoNum type="arabicPeriod"/>
            </a:pPr>
            <a:r>
              <a:rPr lang="en-IN" sz="2000" b="1" dirty="0"/>
              <a:t>Turn left </a:t>
            </a:r>
            <a:r>
              <a:rPr lang="en-IN" sz="2000" dirty="0"/>
              <a:t>90 </a:t>
            </a:r>
            <a:r>
              <a:rPr lang="en-IN" sz="2000" dirty="0" smtClean="0"/>
              <a:t>degrees</a:t>
            </a:r>
          </a:p>
          <a:p>
            <a:pPr marL="1274400" lvl="5" indent="-360000">
              <a:buFont typeface="+mj-lt"/>
              <a:buAutoNum type="arabicPeriod"/>
            </a:pPr>
            <a:endParaRPr lang="en-IN" sz="600" dirty="0"/>
          </a:p>
          <a:p>
            <a:pPr marL="1274400" lvl="5" indent="-360000">
              <a:buFont typeface="+mj-lt"/>
              <a:buAutoNum type="arabicPeriod"/>
            </a:pPr>
            <a:r>
              <a:rPr lang="en-IN" sz="2000" b="1" dirty="0"/>
              <a:t>Grab</a:t>
            </a:r>
            <a:r>
              <a:rPr lang="en-IN" sz="2000" dirty="0"/>
              <a:t> means pick up an object that is in the same square as the </a:t>
            </a:r>
            <a:r>
              <a:rPr lang="en-IN" sz="2000" dirty="0" smtClean="0"/>
              <a:t>agent</a:t>
            </a:r>
          </a:p>
          <a:p>
            <a:pPr marL="1274400" lvl="5" indent="-360000">
              <a:buFont typeface="+mj-lt"/>
              <a:buAutoNum type="arabicPeriod"/>
            </a:pPr>
            <a:endParaRPr lang="en-IN" sz="600" dirty="0"/>
          </a:p>
          <a:p>
            <a:pPr marL="1274400" lvl="5" indent="-360000">
              <a:buFont typeface="+mj-lt"/>
              <a:buAutoNum type="arabicPeriod"/>
            </a:pPr>
            <a:r>
              <a:rPr lang="en-IN" sz="2000" b="1" dirty="0"/>
              <a:t>Shoot</a:t>
            </a:r>
            <a:r>
              <a:rPr lang="en-IN" sz="2000" dirty="0"/>
              <a:t> means fire an arrow in a straight line in the direction the agent is </a:t>
            </a:r>
            <a:r>
              <a:rPr lang="en-IN" sz="2000" dirty="0" smtClean="0"/>
              <a:t>looking</a:t>
            </a:r>
            <a:endParaRPr lang="en-IN" sz="2000" dirty="0"/>
          </a:p>
          <a:p>
            <a:pPr marL="1274400" lvl="5" indent="-360000">
              <a:buFont typeface="+mj-lt"/>
              <a:buAutoNum type="arabicPeriod"/>
            </a:pPr>
            <a:endParaRPr lang="en-IN" sz="600" dirty="0"/>
          </a:p>
          <a:p>
            <a:pPr marL="1731600" lvl="6" indent="-360000">
              <a:buFont typeface="Arial" panose="020B0604020202020204" pitchFamily="34" charset="0"/>
              <a:buChar char="•"/>
            </a:pPr>
            <a:r>
              <a:rPr lang="en-IN" sz="2000" dirty="0"/>
              <a:t>The arrow continues until it either hits and kills the </a:t>
            </a:r>
            <a:r>
              <a:rPr lang="en-IN" sz="2000" dirty="0" err="1"/>
              <a:t>wumpus</a:t>
            </a:r>
            <a:r>
              <a:rPr lang="en-IN" sz="2000" dirty="0"/>
              <a:t> or hits the </a:t>
            </a:r>
            <a:r>
              <a:rPr lang="en-IN" sz="2000" dirty="0" smtClean="0"/>
              <a:t>wall</a:t>
            </a:r>
          </a:p>
          <a:p>
            <a:pPr marL="1731600" lvl="6" indent="-360000">
              <a:buFont typeface="Arial" panose="020B0604020202020204" pitchFamily="34" charset="0"/>
              <a:buChar char="•"/>
            </a:pPr>
            <a:r>
              <a:rPr lang="en-IN" sz="600" dirty="0" smtClean="0"/>
              <a:t> </a:t>
            </a:r>
            <a:endParaRPr lang="en-IN" sz="600" dirty="0"/>
          </a:p>
          <a:p>
            <a:pPr marL="1731600" lvl="6" indent="-360000">
              <a:buFont typeface="Arial" panose="020B0604020202020204" pitchFamily="34" charset="0"/>
              <a:buChar char="•"/>
            </a:pPr>
            <a:r>
              <a:rPr lang="en-IN" sz="2000" dirty="0"/>
              <a:t>The agent has only one </a:t>
            </a:r>
            <a:r>
              <a:rPr lang="en-IN" sz="2000" dirty="0" smtClean="0"/>
              <a:t>arrow</a:t>
            </a:r>
          </a:p>
          <a:p>
            <a:pPr marL="1731600" lvl="6" indent="-360000">
              <a:buFont typeface="Arial" panose="020B0604020202020204" pitchFamily="34" charset="0"/>
              <a:buChar char="•"/>
            </a:pPr>
            <a:endParaRPr lang="en-IN" sz="600" dirty="0"/>
          </a:p>
          <a:p>
            <a:pPr marL="1731600" lvl="6" indent="-360000">
              <a:buFont typeface="Arial" panose="020B0604020202020204" pitchFamily="34" charset="0"/>
              <a:buChar char="•"/>
            </a:pPr>
            <a:r>
              <a:rPr lang="en-IN" sz="2000" dirty="0"/>
              <a:t>Only the first shot has any </a:t>
            </a:r>
            <a:r>
              <a:rPr lang="en-IN" sz="2000" dirty="0" smtClean="0"/>
              <a:t>effect</a:t>
            </a:r>
          </a:p>
          <a:p>
            <a:pPr marL="1731600" lvl="6" indent="-360000">
              <a:buFont typeface="Arial" panose="020B0604020202020204" pitchFamily="34" charset="0"/>
              <a:buChar char="•"/>
            </a:pPr>
            <a:endParaRPr lang="en-IN" sz="1000" dirty="0"/>
          </a:p>
          <a:p>
            <a:pPr marL="1274400" lvl="5" indent="-360000">
              <a:buFont typeface="+mj-lt"/>
              <a:buAutoNum type="arabicPeriod"/>
            </a:pPr>
            <a:r>
              <a:rPr lang="en-IN" sz="2000" b="1" dirty="0"/>
              <a:t>Climb</a:t>
            </a:r>
            <a:r>
              <a:rPr lang="en-IN" sz="2000" dirty="0"/>
              <a:t> is used to leave the </a:t>
            </a:r>
            <a:r>
              <a:rPr lang="en-IN" sz="2000" dirty="0" smtClean="0"/>
              <a:t>cave</a:t>
            </a:r>
          </a:p>
          <a:p>
            <a:pPr marL="1274400" lvl="5" indent="-360000">
              <a:buFont typeface="+mj-lt"/>
              <a:buAutoNum type="arabicPeriod"/>
            </a:pPr>
            <a:endParaRPr lang="en-IN" sz="600" dirty="0"/>
          </a:p>
          <a:p>
            <a:pPr marL="1731600" lvl="6" indent="-360000">
              <a:buFont typeface="Arial" panose="020B0604020202020204" pitchFamily="34" charset="0"/>
              <a:buChar char="•"/>
            </a:pPr>
            <a:r>
              <a:rPr lang="en-IN" sz="2000" dirty="0"/>
              <a:t>Only effective in start </a:t>
            </a:r>
            <a:r>
              <a:rPr lang="en-IN" sz="2000" dirty="0" smtClean="0"/>
              <a:t>field</a:t>
            </a:r>
          </a:p>
          <a:p>
            <a:pPr marL="1731600" lvl="6" indent="-360000">
              <a:buFont typeface="Arial" panose="020B0604020202020204" pitchFamily="34" charset="0"/>
              <a:buChar char="•"/>
            </a:pPr>
            <a:endParaRPr lang="en-IN" sz="1000" dirty="0"/>
          </a:p>
          <a:p>
            <a:pPr marL="1274400" lvl="5" indent="-360000">
              <a:buFont typeface="+mj-lt"/>
              <a:buAutoNum type="arabicPeriod"/>
            </a:pPr>
            <a:r>
              <a:rPr lang="en-IN" sz="2000" b="1" dirty="0"/>
              <a:t>Die</a:t>
            </a:r>
            <a:r>
              <a:rPr lang="en-IN" sz="2000" dirty="0"/>
              <a:t>, if the agent enters a square with a pit or a live </a:t>
            </a:r>
            <a:r>
              <a:rPr lang="en-IN" sz="2000" dirty="0" err="1" smtClean="0"/>
              <a:t>wumpus</a:t>
            </a:r>
            <a:endParaRPr lang="en-IN" sz="2000" dirty="0" smtClean="0"/>
          </a:p>
          <a:p>
            <a:pPr marL="1274400" lvl="5" indent="-360000">
              <a:buFont typeface="+mj-lt"/>
              <a:buAutoNum type="arabicPeriod"/>
            </a:pPr>
            <a:endParaRPr lang="en-IN" sz="600" dirty="0"/>
          </a:p>
          <a:p>
            <a:pPr marL="1731600" lvl="6" indent="-360000">
              <a:buFont typeface="Arial" panose="020B0604020202020204" pitchFamily="34" charset="0"/>
              <a:buChar char="•"/>
            </a:pPr>
            <a:r>
              <a:rPr lang="en-IN" sz="2000" dirty="0" smtClean="0"/>
              <a:t>(No take-backs!)</a:t>
            </a:r>
            <a:endParaRPr lang="en-IN" sz="2000" dirty="0"/>
          </a:p>
        </p:txBody>
      </p:sp>
    </p:spTree>
    <p:extLst>
      <p:ext uri="{BB962C8B-B14F-4D97-AF65-F5344CB8AC3E}">
        <p14:creationId xmlns:p14="http://schemas.microsoft.com/office/powerpoint/2010/main" val="3827738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23</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20885" y="1119533"/>
            <a:ext cx="11679194" cy="2739211"/>
          </a:xfrm>
          <a:prstGeom prst="rect">
            <a:avLst/>
          </a:prstGeom>
        </p:spPr>
        <p:txBody>
          <a:bodyPr wrap="square">
            <a:spAutoFit/>
          </a:bodyPr>
          <a:lstStyle/>
          <a:p>
            <a:pPr marL="360000" lvl="4"/>
            <a:r>
              <a:rPr lang="en-IN" sz="2400" b="1" dirty="0"/>
              <a:t>The Agent’s  Goal</a:t>
            </a:r>
          </a:p>
          <a:p>
            <a:pPr marL="360000" lvl="4"/>
            <a:endParaRPr lang="en-US" sz="1000" dirty="0" smtClean="0"/>
          </a:p>
          <a:p>
            <a:pPr marL="1274400" lvl="5" indent="-360000">
              <a:buFont typeface="+mj-lt"/>
              <a:buAutoNum type="arabicPeriod"/>
            </a:pPr>
            <a:r>
              <a:rPr lang="en-IN" sz="2000" dirty="0"/>
              <a:t>The agent’s goal is to find the gold and bring it back to the start as quickly as possible, without getting </a:t>
            </a:r>
            <a:r>
              <a:rPr lang="en-IN" sz="2000" dirty="0" smtClean="0"/>
              <a:t>killed</a:t>
            </a:r>
            <a:endParaRPr lang="en-IN" sz="2000" dirty="0"/>
          </a:p>
          <a:p>
            <a:pPr marL="1274400" lvl="5" indent="-360000">
              <a:buFont typeface="+mj-lt"/>
              <a:buAutoNum type="arabicPeriod"/>
            </a:pPr>
            <a:endParaRPr lang="en-IN" sz="800" dirty="0"/>
          </a:p>
          <a:p>
            <a:pPr marL="1731600" lvl="6" indent="-360000">
              <a:lnSpc>
                <a:spcPct val="150000"/>
              </a:lnSpc>
              <a:buFont typeface="Arial" panose="020B0604020202020204" pitchFamily="34" charset="0"/>
              <a:buChar char="•"/>
            </a:pPr>
            <a:r>
              <a:rPr lang="en-IN" sz="2000" dirty="0"/>
              <a:t>1000 points reward for climbing out of the cave with the gold</a:t>
            </a:r>
          </a:p>
          <a:p>
            <a:pPr marL="1731600" lvl="6" indent="-360000">
              <a:lnSpc>
                <a:spcPct val="150000"/>
              </a:lnSpc>
              <a:buFont typeface="Arial" panose="020B0604020202020204" pitchFamily="34" charset="0"/>
              <a:buChar char="•"/>
            </a:pPr>
            <a:r>
              <a:rPr lang="en-IN" sz="2000" dirty="0"/>
              <a:t>1 point deducted for every action taken</a:t>
            </a:r>
          </a:p>
          <a:p>
            <a:pPr marL="1731600" lvl="6" indent="-360000">
              <a:lnSpc>
                <a:spcPct val="150000"/>
              </a:lnSpc>
              <a:buFont typeface="Arial" panose="020B0604020202020204" pitchFamily="34" charset="0"/>
              <a:buChar char="•"/>
            </a:pPr>
            <a:r>
              <a:rPr lang="en-IN" sz="2000" dirty="0"/>
              <a:t>10000 points penalty for getting killed</a:t>
            </a:r>
          </a:p>
        </p:txBody>
      </p:sp>
    </p:spTree>
    <p:extLst>
      <p:ext uri="{BB962C8B-B14F-4D97-AF65-F5344CB8AC3E}">
        <p14:creationId xmlns:p14="http://schemas.microsoft.com/office/powerpoint/2010/main" val="1880745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24</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20885" y="1119533"/>
            <a:ext cx="11679194" cy="461665"/>
          </a:xfrm>
          <a:prstGeom prst="rect">
            <a:avLst/>
          </a:prstGeom>
        </p:spPr>
        <p:txBody>
          <a:bodyPr wrap="square">
            <a:spAutoFit/>
          </a:bodyPr>
          <a:lstStyle/>
          <a:p>
            <a:pPr marL="360000" lvl="4"/>
            <a:r>
              <a:rPr lang="en-IN" sz="2400" b="1" dirty="0"/>
              <a:t>The Wumpus Agent’s First </a:t>
            </a:r>
            <a:r>
              <a:rPr lang="en-IN" sz="2400" b="1" dirty="0" smtClean="0"/>
              <a:t>Step</a:t>
            </a:r>
            <a:endParaRPr lang="en-IN" sz="2400" b="1" dirty="0"/>
          </a:p>
        </p:txBody>
      </p:sp>
      <p:pic>
        <p:nvPicPr>
          <p:cNvPr id="7" name="Picture 6" descr="img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582" y="2133623"/>
            <a:ext cx="8305800" cy="367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0776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25</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20885" y="1119533"/>
            <a:ext cx="11679194" cy="461665"/>
          </a:xfrm>
          <a:prstGeom prst="rect">
            <a:avLst/>
          </a:prstGeom>
        </p:spPr>
        <p:txBody>
          <a:bodyPr wrap="square">
            <a:spAutoFit/>
          </a:bodyPr>
          <a:lstStyle/>
          <a:p>
            <a:pPr marL="360000" lvl="4"/>
            <a:r>
              <a:rPr lang="en-IN" sz="2400" b="1" dirty="0"/>
              <a:t>Wumpus World</a:t>
            </a: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4211" y="1877387"/>
            <a:ext cx="4092541" cy="4084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7230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26</a:t>
            </a:fld>
            <a:endParaRPr lang="en-IN"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504" y="1764406"/>
            <a:ext cx="4069724" cy="4069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2824138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27</a:t>
            </a:fld>
            <a:endParaRPr lang="en-IN"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4621" y="1905824"/>
            <a:ext cx="4090585" cy="4082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3353669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28</a:t>
            </a:fld>
            <a:endParaRPr lang="en-IN"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5231" y="1893194"/>
            <a:ext cx="4009408" cy="4017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3063465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29</a:t>
            </a:fld>
            <a:endParaRPr lang="en-IN"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8495" y="1870944"/>
            <a:ext cx="4133984" cy="412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1487172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a:t>
            </a:fld>
            <a:endParaRPr lang="en-IN" dirty="0"/>
          </a:p>
        </p:txBody>
      </p:sp>
      <p:sp>
        <p:nvSpPr>
          <p:cNvPr id="5" name="Rectangle 4"/>
          <p:cNvSpPr/>
          <p:nvPr/>
        </p:nvSpPr>
        <p:spPr>
          <a:xfrm>
            <a:off x="918847" y="2658411"/>
            <a:ext cx="10569108" cy="2462213"/>
          </a:xfrm>
          <a:prstGeom prst="rect">
            <a:avLst/>
          </a:prstGeom>
        </p:spPr>
        <p:txBody>
          <a:bodyPr wrap="square">
            <a:spAutoFit/>
          </a:bodyPr>
          <a:lstStyle/>
          <a:p>
            <a:pPr marL="12700" algn="ctr" fontAlgn="auto">
              <a:spcBef>
                <a:spcPts val="0"/>
              </a:spcBef>
              <a:spcAft>
                <a:spcPts val="0"/>
              </a:spcAft>
              <a:defRPr/>
            </a:pPr>
            <a:r>
              <a:rPr lang="en-IN" sz="3600" b="1" spc="-20" dirty="0">
                <a:solidFill>
                  <a:schemeClr val="tx1">
                    <a:lumMod val="85000"/>
                    <a:lumOff val="15000"/>
                  </a:schemeClr>
                </a:solidFill>
                <a:latin typeface="Helvetica" panose="020B0604020202020204" pitchFamily="2" charset="0"/>
                <a:cs typeface="Arial" panose="020B0604020202020204" pitchFamily="34" charset="0"/>
              </a:rPr>
              <a:t>How the machines understands what we are talking about</a:t>
            </a:r>
            <a:r>
              <a:rPr lang="en-IN" sz="3600" b="1" spc="-20" dirty="0" smtClean="0">
                <a:solidFill>
                  <a:schemeClr val="tx1">
                    <a:lumMod val="85000"/>
                    <a:lumOff val="15000"/>
                  </a:schemeClr>
                </a:solidFill>
                <a:latin typeface="Helvetica" panose="020B0604020202020204" pitchFamily="2" charset="0"/>
                <a:cs typeface="Arial" panose="020B0604020202020204" pitchFamily="34" charset="0"/>
              </a:rPr>
              <a:t>?</a:t>
            </a:r>
          </a:p>
          <a:p>
            <a:pPr marL="12700" algn="ctr" fontAlgn="auto">
              <a:spcBef>
                <a:spcPts val="0"/>
              </a:spcBef>
              <a:spcAft>
                <a:spcPts val="0"/>
              </a:spcAft>
              <a:defRPr/>
            </a:pPr>
            <a:endParaRPr lang="en-US" sz="1000" b="1" spc="-20" dirty="0">
              <a:latin typeface="Helvetica" panose="020B0604020202020204" pitchFamily="2" charset="0"/>
              <a:cs typeface="Arial" panose="020B0604020202020204" pitchFamily="34" charset="0"/>
            </a:endParaRPr>
          </a:p>
          <a:p>
            <a:pPr marL="12700" algn="ctr" fontAlgn="auto">
              <a:spcBef>
                <a:spcPts val="0"/>
              </a:spcBef>
              <a:spcAft>
                <a:spcPts val="0"/>
              </a:spcAft>
              <a:defRPr/>
            </a:pPr>
            <a:r>
              <a:rPr lang="en-IN" sz="3600" b="1" spc="-20" dirty="0">
                <a:solidFill>
                  <a:srgbClr val="002060"/>
                </a:solidFill>
                <a:latin typeface="Helvetica" panose="020B0604020202020204" pitchFamily="2" charset="0"/>
                <a:cs typeface="Arial" panose="020B0604020202020204" pitchFamily="34" charset="0"/>
              </a:rPr>
              <a:t>How they are </a:t>
            </a:r>
            <a:r>
              <a:rPr lang="en-IN" sz="3600" b="1" spc="-20" dirty="0" smtClean="0">
                <a:solidFill>
                  <a:srgbClr val="002060"/>
                </a:solidFill>
                <a:latin typeface="Helvetica" panose="020B0604020202020204" pitchFamily="2" charset="0"/>
                <a:cs typeface="Arial" panose="020B0604020202020204" pitchFamily="34" charset="0"/>
              </a:rPr>
              <a:t>Understanding </a:t>
            </a:r>
            <a:r>
              <a:rPr lang="en-IN" sz="3600" b="1" spc="-20" dirty="0">
                <a:solidFill>
                  <a:srgbClr val="002060"/>
                </a:solidFill>
                <a:latin typeface="Helvetica" panose="020B0604020202020204" pitchFamily="2" charset="0"/>
                <a:cs typeface="Arial" panose="020B0604020202020204" pitchFamily="34" charset="0"/>
              </a:rPr>
              <a:t>natural language?</a:t>
            </a:r>
          </a:p>
          <a:p>
            <a:pPr marL="12700" algn="ctr" fontAlgn="auto">
              <a:spcBef>
                <a:spcPts val="0"/>
              </a:spcBef>
              <a:spcAft>
                <a:spcPts val="0"/>
              </a:spcAft>
              <a:defRPr/>
            </a:pPr>
            <a:endParaRPr lang="en-IN" sz="3600" b="1" spc="-20" dirty="0">
              <a:latin typeface="Helvetica" panose="020B0604020202020204" pitchFamily="2" charset="0"/>
              <a:cs typeface="Arial" panose="020B0604020202020204" pitchFamily="34" charset="0"/>
            </a:endParaRPr>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Tree>
    <p:custDataLst>
      <p:tags r:id="rId1"/>
    </p:custDataLst>
    <p:extLst>
      <p:ext uri="{BB962C8B-B14F-4D97-AF65-F5344CB8AC3E}">
        <p14:creationId xmlns:p14="http://schemas.microsoft.com/office/powerpoint/2010/main" val="12611365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30</a:t>
            </a:fld>
            <a:endParaRPr lang="en-IN"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4621" y="1840671"/>
            <a:ext cx="4258010" cy="4249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4642418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31</a:t>
            </a:fld>
            <a:endParaRPr lang="en-IN"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9752" y="1764405"/>
            <a:ext cx="4188988" cy="4188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2711928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32</a:t>
            </a:fld>
            <a:endParaRPr lang="en-IN"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3993" y="1730664"/>
            <a:ext cx="4287123" cy="4287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15456072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33</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
        <p:nvSpPr>
          <p:cNvPr id="7" name="Rectangle 6"/>
          <p:cNvSpPr/>
          <p:nvPr/>
        </p:nvSpPr>
        <p:spPr>
          <a:xfrm>
            <a:off x="220885" y="1119533"/>
            <a:ext cx="11679194" cy="2462213"/>
          </a:xfrm>
          <a:prstGeom prst="rect">
            <a:avLst/>
          </a:prstGeom>
        </p:spPr>
        <p:txBody>
          <a:bodyPr wrap="square">
            <a:spAutoFit/>
          </a:bodyPr>
          <a:lstStyle/>
          <a:p>
            <a:pPr marL="360000" lvl="4"/>
            <a:r>
              <a:rPr lang="en-IN" sz="2400" b="1" dirty="0"/>
              <a:t>Other Sticky </a:t>
            </a:r>
            <a:r>
              <a:rPr lang="en-IN" sz="2400" b="1" dirty="0" smtClean="0"/>
              <a:t>Situations</a:t>
            </a:r>
          </a:p>
          <a:p>
            <a:pPr marL="360000" lvl="4"/>
            <a:endParaRPr lang="en-IN" sz="1000" b="1" dirty="0"/>
          </a:p>
          <a:p>
            <a:pPr marL="1274400" lvl="5" indent="-360000">
              <a:buFont typeface="+mj-lt"/>
              <a:buAutoNum type="arabicPeriod"/>
            </a:pPr>
            <a:r>
              <a:rPr lang="en-IN" sz="2000" dirty="0"/>
              <a:t>Breeze in (1,2) and (2,1)</a:t>
            </a:r>
          </a:p>
          <a:p>
            <a:pPr marL="1731600" lvl="6" indent="-360000">
              <a:lnSpc>
                <a:spcPct val="150000"/>
              </a:lnSpc>
              <a:buFont typeface="Arial" panose="020B0604020202020204" pitchFamily="34" charset="0"/>
              <a:buChar char="•"/>
            </a:pPr>
            <a:r>
              <a:rPr lang="en-IN" sz="2000" dirty="0"/>
              <a:t>No safe actions</a:t>
            </a:r>
          </a:p>
          <a:p>
            <a:pPr marL="1274400" lvl="5" indent="-360000">
              <a:buFont typeface="+mj-lt"/>
              <a:buAutoNum type="arabicPeriod"/>
            </a:pPr>
            <a:endParaRPr lang="en-IN" sz="2000" dirty="0"/>
          </a:p>
          <a:p>
            <a:pPr marL="1274400" lvl="5" indent="-360000">
              <a:buFont typeface="+mj-lt"/>
              <a:buAutoNum type="arabicPeriod"/>
            </a:pPr>
            <a:r>
              <a:rPr lang="en-IN" sz="2000" dirty="0"/>
              <a:t>Smell in (1,1)</a:t>
            </a:r>
          </a:p>
          <a:p>
            <a:pPr marL="1731600" lvl="6" indent="-360000">
              <a:lnSpc>
                <a:spcPct val="150000"/>
              </a:lnSpc>
              <a:buFont typeface="Arial" panose="020B0604020202020204" pitchFamily="34" charset="0"/>
              <a:buChar char="•"/>
            </a:pPr>
            <a:r>
              <a:rPr lang="en-IN" sz="2000" dirty="0"/>
              <a:t>Cannot move</a:t>
            </a:r>
          </a:p>
        </p:txBody>
      </p:sp>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8293" y="1635616"/>
            <a:ext cx="2209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8293" y="4378816"/>
            <a:ext cx="1790700"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6968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34</a:t>
            </a:fld>
            <a:endParaRPr lang="en-IN" dirty="0"/>
          </a:p>
        </p:txBody>
      </p:sp>
      <p:sp>
        <p:nvSpPr>
          <p:cNvPr id="5" name="Rectangle 4"/>
          <p:cNvSpPr/>
          <p:nvPr/>
        </p:nvSpPr>
        <p:spPr>
          <a:xfrm>
            <a:off x="841574" y="2980383"/>
            <a:ext cx="10569108" cy="923330"/>
          </a:xfrm>
          <a:prstGeom prst="rect">
            <a:avLst/>
          </a:prstGeom>
        </p:spPr>
        <p:txBody>
          <a:bodyPr wrap="square">
            <a:spAutoFit/>
          </a:bodyPr>
          <a:lstStyle/>
          <a:p>
            <a:pPr marL="12700" algn="ctr" fontAlgn="auto">
              <a:spcBef>
                <a:spcPts val="0"/>
              </a:spcBef>
              <a:spcAft>
                <a:spcPts val="0"/>
              </a:spcAft>
              <a:defRPr/>
            </a:pPr>
            <a:r>
              <a:rPr lang="en-IN" sz="5400" b="1" spc="-20" dirty="0" smtClean="0">
                <a:latin typeface="Helvetica" panose="020B0604020202020204" pitchFamily="2" charset="0"/>
                <a:cs typeface="Arial" panose="020B0604020202020204" pitchFamily="34" charset="0"/>
              </a:rPr>
              <a:t>Logic</a:t>
            </a:r>
            <a:endParaRPr lang="en-IN" sz="5400" b="1" spc="-20" dirty="0">
              <a:latin typeface="Helvetica" panose="020B0604020202020204" pitchFamily="2" charset="0"/>
              <a:cs typeface="Arial" panose="020B0604020202020204" pitchFamily="34" charset="0"/>
            </a:endParaRPr>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11450362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35</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20885" y="1119533"/>
            <a:ext cx="11679194" cy="5755422"/>
          </a:xfrm>
          <a:prstGeom prst="rect">
            <a:avLst/>
          </a:prstGeom>
        </p:spPr>
        <p:txBody>
          <a:bodyPr wrap="square">
            <a:spAutoFit/>
          </a:bodyPr>
          <a:lstStyle/>
          <a:p>
            <a:pPr marL="360000" lvl="4"/>
            <a:r>
              <a:rPr lang="en-IN" sz="2400" b="1" dirty="0" smtClean="0"/>
              <a:t>Logic</a:t>
            </a:r>
            <a:endParaRPr lang="en-IN" sz="2400" b="1" dirty="0"/>
          </a:p>
          <a:p>
            <a:pPr marL="360000" lvl="4"/>
            <a:endParaRPr lang="en-US" sz="1000" b="1" dirty="0" smtClean="0"/>
          </a:p>
          <a:p>
            <a:pPr marL="1274400" lvl="5" indent="-360000">
              <a:buFont typeface="+mj-lt"/>
              <a:buAutoNum type="arabicPeriod"/>
            </a:pPr>
            <a:r>
              <a:rPr lang="en-IN" sz="2000" dirty="0"/>
              <a:t>Knowledge bases consist of sentences in a formal </a:t>
            </a:r>
            <a:r>
              <a:rPr lang="en-IN" sz="2000" dirty="0" smtClean="0"/>
              <a:t>language</a:t>
            </a:r>
          </a:p>
          <a:p>
            <a:pPr marL="1274400" lvl="5" indent="-360000">
              <a:buFont typeface="+mj-lt"/>
              <a:buAutoNum type="arabicPeriod"/>
            </a:pPr>
            <a:endParaRPr lang="en-IN" sz="600" dirty="0"/>
          </a:p>
          <a:p>
            <a:pPr marL="1731600" lvl="6" indent="-360000">
              <a:buFont typeface="Arial" panose="020B0604020202020204" pitchFamily="34" charset="0"/>
              <a:buChar char="•"/>
            </a:pPr>
            <a:r>
              <a:rPr lang="en-IN" sz="2000" dirty="0" smtClean="0"/>
              <a:t>Syntax</a:t>
            </a:r>
          </a:p>
          <a:p>
            <a:pPr marL="1731600" lvl="6" indent="-360000">
              <a:buFont typeface="Arial" panose="020B0604020202020204" pitchFamily="34" charset="0"/>
              <a:buChar char="•"/>
            </a:pPr>
            <a:endParaRPr lang="en-IN" sz="600" dirty="0"/>
          </a:p>
          <a:p>
            <a:pPr marL="2188800" lvl="7" indent="-360000">
              <a:buFont typeface="Courier New" panose="02070309020205020404" pitchFamily="49" charset="0"/>
              <a:buChar char="o"/>
            </a:pPr>
            <a:r>
              <a:rPr lang="en-IN" sz="2000" dirty="0"/>
              <a:t>Sentences are well </a:t>
            </a:r>
            <a:r>
              <a:rPr lang="en-IN" sz="2000" dirty="0" smtClean="0"/>
              <a:t>formed</a:t>
            </a:r>
          </a:p>
          <a:p>
            <a:pPr marL="2188800" lvl="7" indent="-360000">
              <a:buFont typeface="Courier New" panose="02070309020205020404" pitchFamily="49" charset="0"/>
              <a:buChar char="o"/>
            </a:pPr>
            <a:endParaRPr lang="en-IN" sz="800" dirty="0"/>
          </a:p>
          <a:p>
            <a:pPr marL="1731600" lvl="6" indent="-360000">
              <a:buFont typeface="Arial" panose="020B0604020202020204" pitchFamily="34" charset="0"/>
              <a:buChar char="•"/>
            </a:pPr>
            <a:r>
              <a:rPr lang="en-IN" sz="2000" dirty="0" smtClean="0"/>
              <a:t>Semantics</a:t>
            </a:r>
          </a:p>
          <a:p>
            <a:pPr marL="1731600" lvl="6" indent="-360000">
              <a:buFont typeface="Arial" panose="020B0604020202020204" pitchFamily="34" charset="0"/>
              <a:buChar char="•"/>
            </a:pPr>
            <a:endParaRPr lang="en-IN" sz="600" dirty="0"/>
          </a:p>
          <a:p>
            <a:pPr marL="2188800" lvl="7" indent="-360000">
              <a:buFont typeface="Courier New" panose="02070309020205020404" pitchFamily="49" charset="0"/>
              <a:buChar char="o"/>
            </a:pPr>
            <a:r>
              <a:rPr lang="en-IN" sz="2000" dirty="0"/>
              <a:t>The “meaning” of the sentence </a:t>
            </a:r>
            <a:r>
              <a:rPr lang="en-IN" sz="2000" b="1" dirty="0"/>
              <a:t>The truth of each sentence with respect to each possible world (model</a:t>
            </a:r>
            <a:r>
              <a:rPr lang="en-IN" sz="2000" b="1" dirty="0" smtClean="0"/>
              <a:t>)</a:t>
            </a:r>
          </a:p>
          <a:p>
            <a:pPr marL="2188800" lvl="7" indent="-360000">
              <a:buFont typeface="Courier New" panose="02070309020205020404" pitchFamily="49" charset="0"/>
              <a:buChar char="o"/>
            </a:pPr>
            <a:endParaRPr lang="en-IN" sz="1000" dirty="0"/>
          </a:p>
          <a:p>
            <a:pPr marL="1274400" lvl="5" indent="-360000">
              <a:buFont typeface="+mj-lt"/>
              <a:buAutoNum type="arabicPeriod"/>
            </a:pPr>
            <a:r>
              <a:rPr lang="en-IN" sz="2000" dirty="0"/>
              <a:t>Example:</a:t>
            </a:r>
          </a:p>
          <a:p>
            <a:pPr marL="1828800" lvl="7"/>
            <a:r>
              <a:rPr lang="en-IN" sz="2000" dirty="0"/>
              <a:t>x + 2 &gt;= y is a </a:t>
            </a:r>
            <a:r>
              <a:rPr lang="en-IN" sz="2000" dirty="0" smtClean="0"/>
              <a:t>sentence</a:t>
            </a:r>
          </a:p>
          <a:p>
            <a:pPr marL="1828800" lvl="7"/>
            <a:endParaRPr lang="en-IN" sz="600" dirty="0"/>
          </a:p>
          <a:p>
            <a:pPr marL="1828800" lvl="7"/>
            <a:r>
              <a:rPr lang="en-IN" sz="2000" dirty="0"/>
              <a:t>x2 + y &gt; is not a </a:t>
            </a:r>
            <a:r>
              <a:rPr lang="en-IN" sz="2000" dirty="0" smtClean="0"/>
              <a:t>sentence</a:t>
            </a:r>
          </a:p>
          <a:p>
            <a:pPr marL="1828800" lvl="7"/>
            <a:endParaRPr lang="en-IN" sz="600" dirty="0"/>
          </a:p>
          <a:p>
            <a:pPr marL="1828800" lvl="7"/>
            <a:r>
              <a:rPr lang="en-IN" sz="2000" dirty="0"/>
              <a:t>x + 2 &gt;= y is true </a:t>
            </a:r>
            <a:r>
              <a:rPr lang="en-IN" sz="2000" dirty="0" err="1"/>
              <a:t>iff</a:t>
            </a:r>
            <a:r>
              <a:rPr lang="en-IN" sz="2000" dirty="0"/>
              <a:t> x + 2 is no less than </a:t>
            </a:r>
            <a:r>
              <a:rPr lang="en-IN" sz="2000" dirty="0" smtClean="0"/>
              <a:t>y</a:t>
            </a:r>
          </a:p>
          <a:p>
            <a:pPr marL="1828800" lvl="7"/>
            <a:endParaRPr lang="en-IN" sz="600" dirty="0"/>
          </a:p>
          <a:p>
            <a:pPr marL="1828800" lvl="7"/>
            <a:r>
              <a:rPr lang="en-IN" sz="2000" dirty="0"/>
              <a:t>x + 2 &gt;= y is true in a world where x = 7, y=1 </a:t>
            </a:r>
            <a:endParaRPr lang="en-IN" sz="2000" dirty="0" smtClean="0"/>
          </a:p>
          <a:p>
            <a:pPr marL="1828800" lvl="7"/>
            <a:endParaRPr lang="en-IN" sz="600" dirty="0"/>
          </a:p>
          <a:p>
            <a:pPr marL="1828800" lvl="7"/>
            <a:r>
              <a:rPr lang="en-IN" sz="2000" dirty="0"/>
              <a:t>x + 2 &gt;= y is false in world where x = 0, y =6</a:t>
            </a:r>
          </a:p>
          <a:p>
            <a:pPr marL="1274400" lvl="5" indent="-360000">
              <a:buFont typeface="+mj-lt"/>
              <a:buAutoNum type="arabicPeriod"/>
            </a:pPr>
            <a:endParaRPr lang="en-IN" sz="2000" dirty="0"/>
          </a:p>
        </p:txBody>
      </p:sp>
    </p:spTree>
    <p:extLst>
      <p:ext uri="{BB962C8B-B14F-4D97-AF65-F5344CB8AC3E}">
        <p14:creationId xmlns:p14="http://schemas.microsoft.com/office/powerpoint/2010/main" val="37005451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36</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20885" y="1119533"/>
            <a:ext cx="7480681" cy="5570756"/>
          </a:xfrm>
          <a:prstGeom prst="rect">
            <a:avLst/>
          </a:prstGeom>
        </p:spPr>
        <p:txBody>
          <a:bodyPr wrap="square">
            <a:spAutoFit/>
          </a:bodyPr>
          <a:lstStyle/>
          <a:p>
            <a:pPr marL="360000" lvl="4"/>
            <a:endParaRPr lang="en-US" sz="1000" b="1" dirty="0" smtClean="0"/>
          </a:p>
          <a:p>
            <a:pPr marL="914400" lvl="5"/>
            <a:r>
              <a:rPr lang="en-IN" sz="2000" b="1" dirty="0" smtClean="0"/>
              <a:t>3.    Entailment</a:t>
            </a:r>
            <a:r>
              <a:rPr lang="en-IN" sz="2000" dirty="0" smtClean="0"/>
              <a:t> </a:t>
            </a:r>
            <a:r>
              <a:rPr lang="en-IN" sz="2000" dirty="0"/>
              <a:t>means that one thing follows logically from another</a:t>
            </a:r>
          </a:p>
          <a:p>
            <a:pPr marL="1371600" lvl="6"/>
            <a:r>
              <a:rPr lang="en-IN" sz="2000" dirty="0"/>
              <a:t>a |= b</a:t>
            </a:r>
          </a:p>
          <a:p>
            <a:pPr marL="1274400" lvl="5" indent="-360000">
              <a:buFont typeface="+mj-lt"/>
              <a:buAutoNum type="arabicPeriod"/>
            </a:pPr>
            <a:endParaRPr lang="en-IN" sz="2000" dirty="0"/>
          </a:p>
          <a:p>
            <a:pPr marL="914400" lvl="5"/>
            <a:r>
              <a:rPr lang="en-IN" sz="2000" dirty="0" smtClean="0"/>
              <a:t>4.    a </a:t>
            </a:r>
            <a:r>
              <a:rPr lang="en-IN" sz="2000" dirty="0"/>
              <a:t>|= b </a:t>
            </a:r>
            <a:r>
              <a:rPr lang="en-IN" sz="2000" dirty="0" err="1"/>
              <a:t>iff</a:t>
            </a:r>
            <a:r>
              <a:rPr lang="en-IN" sz="2000" dirty="0"/>
              <a:t> in every model in which a is true, b is also true</a:t>
            </a:r>
          </a:p>
          <a:p>
            <a:pPr marL="1274400" lvl="5" indent="-360000">
              <a:buFont typeface="+mj-lt"/>
              <a:buAutoNum type="arabicPeriod"/>
            </a:pPr>
            <a:endParaRPr lang="en-IN" sz="2000" dirty="0"/>
          </a:p>
          <a:p>
            <a:pPr marL="914400" lvl="5"/>
            <a:r>
              <a:rPr lang="en-IN" sz="2000" dirty="0" smtClean="0"/>
              <a:t>5.    if </a:t>
            </a:r>
            <a:r>
              <a:rPr lang="en-IN" sz="2000" dirty="0"/>
              <a:t>a is true, then b must be true</a:t>
            </a:r>
          </a:p>
          <a:p>
            <a:pPr marL="1274400" lvl="5" indent="-360000">
              <a:buFont typeface="+mj-lt"/>
              <a:buAutoNum type="arabicPeriod"/>
            </a:pPr>
            <a:endParaRPr lang="en-IN" sz="2000" dirty="0"/>
          </a:p>
          <a:p>
            <a:pPr marL="1371600" lvl="5" indent="-457200">
              <a:buAutoNum type="arabicPeriod" startAt="6"/>
            </a:pPr>
            <a:r>
              <a:rPr lang="en-IN" sz="2000" dirty="0" smtClean="0"/>
              <a:t>the </a:t>
            </a:r>
            <a:r>
              <a:rPr lang="en-IN" sz="2000" dirty="0"/>
              <a:t>truth of b is “contained” in the truth of </a:t>
            </a:r>
            <a:r>
              <a:rPr lang="en-IN" sz="2000" dirty="0" smtClean="0"/>
              <a:t>a</a:t>
            </a:r>
          </a:p>
          <a:p>
            <a:pPr marL="1371600" lvl="5" indent="-457200">
              <a:buAutoNum type="arabicPeriod" startAt="6"/>
            </a:pPr>
            <a:endParaRPr lang="en-US" sz="2000" dirty="0"/>
          </a:p>
          <a:p>
            <a:pPr marL="1371600" lvl="5" indent="-457200">
              <a:buAutoNum type="arabicPeriod" startAt="6"/>
            </a:pPr>
            <a:r>
              <a:rPr lang="en-IN" sz="2000" dirty="0"/>
              <a:t>A model is a formally structured world with respect to which truth can be </a:t>
            </a:r>
            <a:r>
              <a:rPr lang="en-IN" sz="2000" dirty="0" smtClean="0"/>
              <a:t>evaluated</a:t>
            </a:r>
          </a:p>
          <a:p>
            <a:pPr marL="1371600" lvl="5" indent="-457200">
              <a:buAutoNum type="arabicPeriod" startAt="6"/>
            </a:pPr>
            <a:endParaRPr lang="en-IN" sz="600" dirty="0"/>
          </a:p>
          <a:p>
            <a:pPr marL="1828800" lvl="6" indent="-457200">
              <a:buFont typeface="Arial" panose="020B0604020202020204" pitchFamily="34" charset="0"/>
              <a:buChar char="•"/>
            </a:pPr>
            <a:r>
              <a:rPr lang="en-IN" sz="2000" dirty="0"/>
              <a:t>M is a model of sentence a if a is true in m</a:t>
            </a:r>
          </a:p>
          <a:p>
            <a:pPr marL="1371600" lvl="5" indent="-457200">
              <a:buAutoNum type="arabicPeriod" startAt="6"/>
            </a:pPr>
            <a:endParaRPr lang="en-IN" sz="2000" dirty="0"/>
          </a:p>
          <a:p>
            <a:pPr marL="1371600" lvl="5" indent="-457200">
              <a:buAutoNum type="arabicPeriod" startAt="6"/>
            </a:pPr>
            <a:r>
              <a:rPr lang="en-IN" sz="2000" dirty="0"/>
              <a:t>Then KB |= a if M(KB)  M(a)</a:t>
            </a:r>
          </a:p>
          <a:p>
            <a:pPr marL="1371600" lvl="5" indent="-457200">
              <a:buAutoNum type="arabicPeriod" startAt="6"/>
            </a:pPr>
            <a:endParaRPr lang="en-IN" sz="2000" dirty="0" smtClean="0"/>
          </a:p>
          <a:p>
            <a:pPr marL="1274400" lvl="5" indent="-360000">
              <a:buFont typeface="+mj-lt"/>
              <a:buAutoNum type="arabicPeriod"/>
            </a:pPr>
            <a:endParaRPr lang="en-IN" sz="2000" dirty="0"/>
          </a:p>
        </p:txBody>
      </p:sp>
      <p:grpSp>
        <p:nvGrpSpPr>
          <p:cNvPr id="7" name="Group 7"/>
          <p:cNvGrpSpPr>
            <a:grpSpLocks/>
          </p:cNvGrpSpPr>
          <p:nvPr/>
        </p:nvGrpSpPr>
        <p:grpSpPr bwMode="auto">
          <a:xfrm>
            <a:off x="8174864" y="4153189"/>
            <a:ext cx="2438400" cy="2133600"/>
            <a:chOff x="3600" y="1200"/>
            <a:chExt cx="1536" cy="1344"/>
          </a:xfrm>
        </p:grpSpPr>
        <p:sp>
          <p:nvSpPr>
            <p:cNvPr id="8" name="Rectangle 5"/>
            <p:cNvSpPr>
              <a:spLocks noChangeArrowheads="1"/>
            </p:cNvSpPr>
            <p:nvPr/>
          </p:nvSpPr>
          <p:spPr bwMode="auto">
            <a:xfrm>
              <a:off x="3600" y="1200"/>
              <a:ext cx="1536" cy="13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b="1" u="sng"/>
                <a:t>M(</a:t>
              </a:r>
              <a:r>
                <a:rPr lang="en-US" altLang="en-US" b="1" u="sng">
                  <a:latin typeface="Symbol" pitchFamily="18" charset="2"/>
                </a:rPr>
                <a:t>a</a:t>
              </a:r>
              <a:r>
                <a:rPr lang="en-US" altLang="en-US" b="1" u="sng"/>
                <a:t>)</a:t>
              </a:r>
            </a:p>
            <a:p>
              <a:r>
                <a:rPr lang="en-US" altLang="en-US"/>
                <a:t>  x</a:t>
              </a:r>
            </a:p>
            <a:p>
              <a:r>
                <a:rPr lang="en-US" altLang="en-US"/>
                <a:t>x  x  x   x x x x x   xx</a:t>
              </a:r>
            </a:p>
            <a:p>
              <a:r>
                <a:rPr lang="en-US" altLang="en-US"/>
                <a:t>x   x x    x x     x  x x</a:t>
              </a:r>
            </a:p>
            <a:p>
              <a:r>
                <a:rPr lang="en-US" altLang="en-US"/>
                <a:t> x   x x x    x x x   x x</a:t>
              </a:r>
            </a:p>
            <a:p>
              <a:r>
                <a:rPr lang="en-US" altLang="en-US"/>
                <a:t>xxx    x x      xx  x x x</a:t>
              </a:r>
            </a:p>
            <a:p>
              <a:r>
                <a:rPr lang="en-US" altLang="en-US"/>
                <a:t>xxx    x x x x x x x x </a:t>
              </a:r>
            </a:p>
          </p:txBody>
        </p:sp>
        <p:sp>
          <p:nvSpPr>
            <p:cNvPr id="9" name="AutoShape 6"/>
            <p:cNvSpPr>
              <a:spLocks noChangeArrowheads="1"/>
            </p:cNvSpPr>
            <p:nvPr/>
          </p:nvSpPr>
          <p:spPr bwMode="auto">
            <a:xfrm>
              <a:off x="3792" y="1440"/>
              <a:ext cx="1152" cy="1056"/>
            </a:xfrm>
            <a:prstGeom prst="hexagon">
              <a:avLst>
                <a:gd name="adj" fmla="val 27273"/>
                <a:gd name="vf" fmla="val 11547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b="1" u="sng" dirty="0"/>
                <a:t>M(KB)</a:t>
              </a:r>
              <a:endParaRPr lang="en-US" altLang="en-US" dirty="0"/>
            </a:p>
            <a:p>
              <a:r>
                <a:rPr lang="en-US" altLang="en-US" dirty="0"/>
                <a:t>   x    </a:t>
              </a:r>
              <a:r>
                <a:rPr lang="en-US" altLang="en-US" dirty="0" err="1"/>
                <a:t>x</a:t>
              </a:r>
              <a:r>
                <a:rPr lang="en-US" altLang="en-US" dirty="0"/>
                <a:t> </a:t>
              </a:r>
              <a:r>
                <a:rPr lang="en-US" altLang="en-US" dirty="0" err="1"/>
                <a:t>x</a:t>
              </a:r>
              <a:r>
                <a:rPr lang="en-US" altLang="en-US" dirty="0"/>
                <a:t> </a:t>
              </a:r>
              <a:r>
                <a:rPr lang="en-US" altLang="en-US" dirty="0" err="1"/>
                <a:t>x</a:t>
              </a:r>
              <a:endParaRPr lang="en-US" altLang="en-US" dirty="0"/>
            </a:p>
            <a:p>
              <a:r>
                <a:rPr lang="en-US" altLang="en-US" dirty="0"/>
                <a:t>x  </a:t>
              </a:r>
              <a:r>
                <a:rPr lang="en-US" altLang="en-US" dirty="0" err="1"/>
                <a:t>x</a:t>
              </a:r>
              <a:r>
                <a:rPr lang="en-US" altLang="en-US" dirty="0"/>
                <a:t>   </a:t>
              </a:r>
              <a:r>
                <a:rPr lang="en-US" altLang="en-US" dirty="0" err="1"/>
                <a:t>x</a:t>
              </a:r>
              <a:r>
                <a:rPr lang="en-US" altLang="en-US" dirty="0"/>
                <a:t>  </a:t>
              </a:r>
              <a:r>
                <a:rPr lang="en-US" altLang="en-US" dirty="0" err="1"/>
                <a:t>x</a:t>
              </a:r>
              <a:r>
                <a:rPr lang="en-US" altLang="en-US" dirty="0"/>
                <a:t> </a:t>
              </a:r>
            </a:p>
            <a:p>
              <a:r>
                <a:rPr lang="en-US" altLang="en-US" dirty="0"/>
                <a:t>  x  </a:t>
              </a:r>
              <a:r>
                <a:rPr lang="en-US" altLang="en-US" dirty="0" err="1"/>
                <a:t>x</a:t>
              </a:r>
              <a:r>
                <a:rPr lang="en-US" altLang="en-US" dirty="0"/>
                <a:t>   </a:t>
              </a:r>
              <a:r>
                <a:rPr lang="en-US" altLang="en-US" dirty="0" err="1"/>
                <a:t>x</a:t>
              </a:r>
              <a:endParaRPr lang="en-US" altLang="en-US" dirty="0"/>
            </a:p>
            <a:p>
              <a:r>
                <a:rPr lang="en-US" altLang="en-US" dirty="0"/>
                <a:t>         x</a:t>
              </a:r>
              <a:endParaRPr lang="en-US" altLang="en-US" b="1" u="sng" dirty="0"/>
            </a:p>
          </p:txBody>
        </p:sp>
      </p:grpSp>
    </p:spTree>
    <p:extLst>
      <p:ext uri="{BB962C8B-B14F-4D97-AF65-F5344CB8AC3E}">
        <p14:creationId xmlns:p14="http://schemas.microsoft.com/office/powerpoint/2010/main" val="35578353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37</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20885" y="1119533"/>
            <a:ext cx="5986732" cy="3323987"/>
          </a:xfrm>
          <a:prstGeom prst="rect">
            <a:avLst/>
          </a:prstGeom>
        </p:spPr>
        <p:txBody>
          <a:bodyPr wrap="square">
            <a:spAutoFit/>
          </a:bodyPr>
          <a:lstStyle/>
          <a:p>
            <a:pPr marL="360000" lvl="4"/>
            <a:endParaRPr lang="en-US" sz="1000" dirty="0" smtClean="0"/>
          </a:p>
          <a:p>
            <a:pPr marL="914400" lvl="5"/>
            <a:r>
              <a:rPr lang="en-IN" sz="2000" dirty="0" smtClean="0"/>
              <a:t>9.     Entailment </a:t>
            </a:r>
            <a:r>
              <a:rPr lang="en-IN" sz="2000" dirty="0"/>
              <a:t>in Wumpus World</a:t>
            </a:r>
          </a:p>
          <a:p>
            <a:pPr marL="1371600" lvl="5" indent="-457200">
              <a:buFont typeface="+mj-lt"/>
              <a:buAutoNum type="arabicPeriod"/>
            </a:pPr>
            <a:endParaRPr lang="en-IN" sz="2000" dirty="0"/>
          </a:p>
          <a:p>
            <a:pPr marL="914400" lvl="5"/>
            <a:r>
              <a:rPr lang="en-IN" sz="2000" dirty="0" smtClean="0"/>
              <a:t>10.   Situation </a:t>
            </a:r>
            <a:r>
              <a:rPr lang="en-IN" sz="2000" dirty="0"/>
              <a:t>after detecting nothing in [1,1], </a:t>
            </a:r>
            <a:r>
              <a:rPr lang="en-IN" sz="2000" dirty="0" smtClean="0"/>
              <a:t/>
            </a:r>
            <a:br>
              <a:rPr lang="en-IN" sz="2000" dirty="0" smtClean="0"/>
            </a:br>
            <a:r>
              <a:rPr lang="en-IN" sz="2000" dirty="0" smtClean="0"/>
              <a:t>         moving </a:t>
            </a:r>
            <a:r>
              <a:rPr lang="en-IN" sz="2000" dirty="0"/>
              <a:t>right, breeze in [2,1]</a:t>
            </a:r>
          </a:p>
          <a:p>
            <a:pPr marL="1371600" lvl="5" indent="-457200">
              <a:buFont typeface="+mj-lt"/>
              <a:buAutoNum type="arabicPeriod"/>
            </a:pPr>
            <a:endParaRPr lang="en-IN" sz="2000" dirty="0"/>
          </a:p>
          <a:p>
            <a:pPr marL="914400" lvl="5"/>
            <a:r>
              <a:rPr lang="en-IN" sz="2000" dirty="0" smtClean="0"/>
              <a:t>11.   Consider </a:t>
            </a:r>
            <a:r>
              <a:rPr lang="en-IN" sz="2000" dirty="0"/>
              <a:t>possible models for ? assuming </a:t>
            </a:r>
            <a:r>
              <a:rPr lang="en-IN" sz="2000" dirty="0" smtClean="0"/>
              <a:t/>
            </a:r>
            <a:br>
              <a:rPr lang="en-IN" sz="2000" dirty="0" smtClean="0"/>
            </a:br>
            <a:r>
              <a:rPr lang="en-IN" sz="2000" dirty="0" smtClean="0"/>
              <a:t>         only </a:t>
            </a:r>
            <a:r>
              <a:rPr lang="en-IN" sz="2000" dirty="0"/>
              <a:t>pits</a:t>
            </a:r>
          </a:p>
          <a:p>
            <a:pPr marL="1371600" lvl="5" indent="-457200">
              <a:buFont typeface="+mj-lt"/>
              <a:buAutoNum type="arabicPeriod"/>
            </a:pPr>
            <a:endParaRPr lang="en-IN" sz="2000" dirty="0"/>
          </a:p>
          <a:p>
            <a:pPr marL="914400" lvl="5"/>
            <a:r>
              <a:rPr lang="en-IN" sz="2000" dirty="0" smtClean="0"/>
              <a:t>12.   3 Boolean </a:t>
            </a:r>
            <a:r>
              <a:rPr lang="en-IN" sz="2000" dirty="0"/>
              <a:t>choices =&gt; 8 possible models</a:t>
            </a:r>
          </a:p>
          <a:p>
            <a:pPr marL="1274400" lvl="5" indent="-360000">
              <a:buFont typeface="+mj-lt"/>
              <a:buAutoNum type="arabicPeriod"/>
            </a:pPr>
            <a:endParaRPr lang="en-IN" sz="2000" dirty="0"/>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5909" y="2087383"/>
            <a:ext cx="3371850"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38189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38</a:t>
            </a:fld>
            <a:endParaRPr lang="en-IN"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2369" y="1776211"/>
            <a:ext cx="5324475"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37553509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39</a:t>
            </a:fld>
            <a:endParaRPr lang="en-IN" dirty="0"/>
          </a:p>
        </p:txBody>
      </p:sp>
      <p:sp>
        <p:nvSpPr>
          <p:cNvPr id="5" name="Rectangle 5"/>
          <p:cNvSpPr txBox="1">
            <a:spLocks noChangeArrowheads="1"/>
          </p:cNvSpPr>
          <p:nvPr/>
        </p:nvSpPr>
        <p:spPr>
          <a:xfrm>
            <a:off x="457200" y="5029200"/>
            <a:ext cx="8229600" cy="1096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sz="2000" dirty="0" smtClean="0"/>
              <a:t>KB = </a:t>
            </a:r>
            <a:r>
              <a:rPr lang="en-US" altLang="en-US" sz="2000" dirty="0" err="1" smtClean="0"/>
              <a:t>wumpus</a:t>
            </a:r>
            <a:r>
              <a:rPr lang="en-US" altLang="en-US" sz="2000" dirty="0" smtClean="0"/>
              <a:t> world rules + observations</a:t>
            </a:r>
          </a:p>
          <a:p>
            <a:pPr>
              <a:lnSpc>
                <a:spcPct val="80000"/>
              </a:lnSpc>
            </a:pPr>
            <a:endParaRPr lang="en-US" altLang="en-US" sz="2000" dirty="0" smtClean="0"/>
          </a:p>
          <a:p>
            <a:pPr>
              <a:lnSpc>
                <a:spcPct val="80000"/>
              </a:lnSpc>
            </a:pPr>
            <a:r>
              <a:rPr lang="en-US" altLang="en-US" sz="2000" dirty="0" smtClean="0"/>
              <a:t> a</a:t>
            </a:r>
            <a:r>
              <a:rPr lang="en-US" altLang="en-US" sz="2000" baseline="-25000" dirty="0" smtClean="0"/>
              <a:t>1</a:t>
            </a:r>
            <a:r>
              <a:rPr lang="en-US" altLang="en-US" sz="2000" dirty="0" smtClean="0"/>
              <a:t> = “[1,2] is safe”, KB |= a</a:t>
            </a:r>
            <a:r>
              <a:rPr lang="en-US" altLang="en-US" sz="2000" baseline="-25000" dirty="0" smtClean="0"/>
              <a:t>1</a:t>
            </a:r>
            <a:r>
              <a:rPr lang="en-US" altLang="en-US" sz="2000" dirty="0" smtClean="0"/>
              <a:t>, proved by model checking</a:t>
            </a:r>
            <a:endParaRPr lang="en-US" altLang="en-US" sz="2000" dirty="0"/>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840137"/>
            <a:ext cx="3643312" cy="282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662634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a:t>
            </a:fld>
            <a:endParaRPr lang="en-IN" dirty="0"/>
          </a:p>
        </p:txBody>
      </p:sp>
      <p:sp>
        <p:nvSpPr>
          <p:cNvPr id="5" name="Rectangle 4"/>
          <p:cNvSpPr/>
          <p:nvPr/>
        </p:nvSpPr>
        <p:spPr>
          <a:xfrm>
            <a:off x="841574" y="2980383"/>
            <a:ext cx="10569108" cy="1323439"/>
          </a:xfrm>
          <a:prstGeom prst="rect">
            <a:avLst/>
          </a:prstGeom>
        </p:spPr>
        <p:txBody>
          <a:bodyPr wrap="square">
            <a:spAutoFit/>
          </a:bodyPr>
          <a:lstStyle/>
          <a:p>
            <a:pPr marL="12700" algn="ctr" fontAlgn="auto">
              <a:spcBef>
                <a:spcPts val="0"/>
              </a:spcBef>
              <a:spcAft>
                <a:spcPts val="0"/>
              </a:spcAft>
              <a:defRPr/>
            </a:pPr>
            <a:r>
              <a:rPr lang="en-IN" sz="4000" b="1" spc="-20" dirty="0">
                <a:latin typeface="Helvetica" panose="020B0604020202020204" pitchFamily="2" charset="0"/>
                <a:cs typeface="Arial" panose="020B0604020202020204" pitchFamily="34" charset="0"/>
              </a:rPr>
              <a:t>How machine are able to accept new tasks in the form of explicitly described goals?</a:t>
            </a:r>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Tree>
    <p:custDataLst>
      <p:tags r:id="rId1"/>
    </p:custDataLst>
    <p:extLst>
      <p:ext uri="{BB962C8B-B14F-4D97-AF65-F5344CB8AC3E}">
        <p14:creationId xmlns:p14="http://schemas.microsoft.com/office/powerpoint/2010/main" val="563914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40</a:t>
            </a:fld>
            <a:endParaRPr lang="en-IN" dirty="0"/>
          </a:p>
        </p:txBody>
      </p:sp>
      <p:sp>
        <p:nvSpPr>
          <p:cNvPr id="5" name="Rectangle 3"/>
          <p:cNvSpPr txBox="1">
            <a:spLocks noChangeArrowheads="1"/>
          </p:cNvSpPr>
          <p:nvPr/>
        </p:nvSpPr>
        <p:spPr>
          <a:xfrm>
            <a:off x="457200" y="5029200"/>
            <a:ext cx="8229600" cy="1096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sz="2000" dirty="0" smtClean="0"/>
              <a:t>KB = </a:t>
            </a:r>
            <a:r>
              <a:rPr lang="en-US" altLang="en-US" sz="2000" dirty="0" err="1" smtClean="0"/>
              <a:t>wumpus</a:t>
            </a:r>
            <a:r>
              <a:rPr lang="en-US" altLang="en-US" sz="2000" dirty="0" smtClean="0"/>
              <a:t> world rules + observations</a:t>
            </a:r>
          </a:p>
          <a:p>
            <a:pPr>
              <a:lnSpc>
                <a:spcPct val="80000"/>
              </a:lnSpc>
            </a:pPr>
            <a:endParaRPr lang="en-US" altLang="en-US" sz="2000" dirty="0" smtClean="0"/>
          </a:p>
          <a:p>
            <a:pPr>
              <a:lnSpc>
                <a:spcPct val="80000"/>
              </a:lnSpc>
            </a:pPr>
            <a:r>
              <a:rPr lang="en-US" altLang="en-US" sz="2000" dirty="0" smtClean="0"/>
              <a:t> </a:t>
            </a:r>
            <a:r>
              <a:rPr lang="en-US" altLang="en-US" sz="2000" dirty="0" smtClean="0">
                <a:latin typeface="Symbol" pitchFamily="18" charset="2"/>
              </a:rPr>
              <a:t>a</a:t>
            </a:r>
            <a:r>
              <a:rPr lang="en-US" altLang="en-US" sz="2000" baseline="-25000" dirty="0" smtClean="0"/>
              <a:t>2</a:t>
            </a:r>
            <a:r>
              <a:rPr lang="en-US" altLang="en-US" sz="2000" dirty="0" smtClean="0"/>
              <a:t> = “[2,2] is safe”, KB </a:t>
            </a:r>
            <a:r>
              <a:rPr lang="en-US" altLang="en-US" sz="2000" dirty="0" smtClean="0">
                <a:cs typeface="Tahoma" pitchFamily="34" charset="0"/>
              </a:rPr>
              <a:t>¬</a:t>
            </a:r>
            <a:r>
              <a:rPr lang="en-US" altLang="en-US" sz="2000" dirty="0" smtClean="0"/>
              <a:t>|= </a:t>
            </a:r>
            <a:r>
              <a:rPr lang="en-US" altLang="en-US" sz="2000" dirty="0" smtClean="0">
                <a:latin typeface="Symbol" pitchFamily="18" charset="2"/>
              </a:rPr>
              <a:t>a</a:t>
            </a:r>
            <a:r>
              <a:rPr lang="en-US" altLang="en-US" sz="2000" baseline="-25000" dirty="0" smtClean="0"/>
              <a:t>2</a:t>
            </a:r>
            <a:r>
              <a:rPr lang="en-US" altLang="en-US" sz="2000" dirty="0" smtClean="0"/>
              <a:t> proved by model checking</a:t>
            </a:r>
            <a:endParaRPr lang="en-US" altLang="en-US" sz="2000"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4803" y="1728989"/>
            <a:ext cx="3629025" cy="270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33691306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41</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20885" y="1119533"/>
            <a:ext cx="11627678" cy="6986528"/>
          </a:xfrm>
          <a:prstGeom prst="rect">
            <a:avLst/>
          </a:prstGeom>
        </p:spPr>
        <p:txBody>
          <a:bodyPr wrap="square">
            <a:spAutoFit/>
          </a:bodyPr>
          <a:lstStyle/>
          <a:p>
            <a:pPr marL="360000" lvl="4"/>
            <a:endParaRPr lang="en-US" sz="1000" b="1" dirty="0" smtClean="0"/>
          </a:p>
          <a:p>
            <a:pPr marL="1371600" lvl="5" indent="-457200">
              <a:buFont typeface="+mj-lt"/>
              <a:buAutoNum type="arabicPeriod"/>
            </a:pPr>
            <a:r>
              <a:rPr lang="en-IN" sz="2000" b="1" dirty="0" smtClean="0"/>
              <a:t>Inference</a:t>
            </a:r>
            <a:r>
              <a:rPr lang="en-IN" sz="2000" dirty="0" smtClean="0"/>
              <a:t> </a:t>
            </a:r>
            <a:r>
              <a:rPr lang="en-IN" sz="2000" dirty="0"/>
              <a:t>is the process of deriving a specific sentence from a KB (where the sentence must be entailed by the KB</a:t>
            </a:r>
            <a:r>
              <a:rPr lang="en-IN" sz="2000" dirty="0" smtClean="0"/>
              <a:t>)</a:t>
            </a:r>
          </a:p>
          <a:p>
            <a:pPr marL="1257300" lvl="5" indent="-342900">
              <a:buFont typeface="Arial" panose="020B0604020202020204" pitchFamily="34" charset="0"/>
              <a:buChar char="•"/>
            </a:pPr>
            <a:endParaRPr lang="en-IN" sz="600" dirty="0"/>
          </a:p>
          <a:p>
            <a:pPr marL="1714500" lvl="6" indent="-342900">
              <a:buFont typeface="Arial" panose="020B0604020202020204" pitchFamily="34" charset="0"/>
              <a:buChar char="•"/>
            </a:pPr>
            <a:r>
              <a:rPr lang="en-IN" sz="2000" dirty="0"/>
              <a:t>KB |-</a:t>
            </a:r>
            <a:r>
              <a:rPr lang="en-IN" sz="2000" dirty="0" err="1"/>
              <a:t>i</a:t>
            </a:r>
            <a:r>
              <a:rPr lang="en-IN" sz="2000" dirty="0"/>
              <a:t> a = sentence a can be derived from KB by procedure </a:t>
            </a:r>
            <a:r>
              <a:rPr lang="en-IN" sz="2000" dirty="0" smtClean="0"/>
              <a:t>I</a:t>
            </a:r>
          </a:p>
          <a:p>
            <a:pPr marL="914400" lvl="5"/>
            <a:endParaRPr lang="en-IN" sz="800" dirty="0"/>
          </a:p>
          <a:p>
            <a:pPr marL="914400" lvl="5"/>
            <a:r>
              <a:rPr lang="en-IN" sz="2000" dirty="0" smtClean="0"/>
              <a:t>2.   “KB’s </a:t>
            </a:r>
            <a:r>
              <a:rPr lang="en-IN" sz="2000" dirty="0"/>
              <a:t>are a haystack”</a:t>
            </a:r>
          </a:p>
          <a:p>
            <a:pPr marL="1714500" lvl="6" indent="-342900">
              <a:buFont typeface="Arial" panose="020B0604020202020204" pitchFamily="34" charset="0"/>
              <a:buChar char="•"/>
            </a:pPr>
            <a:r>
              <a:rPr lang="en-IN" sz="2000" dirty="0"/>
              <a:t>Entailment = needle in </a:t>
            </a:r>
            <a:r>
              <a:rPr lang="en-IN" sz="2000" dirty="0" smtClean="0"/>
              <a:t>haystack</a:t>
            </a:r>
          </a:p>
          <a:p>
            <a:pPr marL="1714500" lvl="6" indent="-342900">
              <a:buFont typeface="Arial" panose="020B0604020202020204" pitchFamily="34" charset="0"/>
              <a:buChar char="•"/>
            </a:pPr>
            <a:endParaRPr lang="en-IN" sz="400" dirty="0"/>
          </a:p>
          <a:p>
            <a:pPr marL="1714500" lvl="6" indent="-342900">
              <a:buFont typeface="Arial" panose="020B0604020202020204" pitchFamily="34" charset="0"/>
              <a:buChar char="•"/>
            </a:pPr>
            <a:r>
              <a:rPr lang="en-IN" sz="2000" dirty="0" smtClean="0"/>
              <a:t>Inference = finding it</a:t>
            </a:r>
            <a:br>
              <a:rPr lang="en-IN" sz="2000" dirty="0" smtClean="0"/>
            </a:br>
            <a:endParaRPr lang="en-US" sz="1000" dirty="0" smtClean="0"/>
          </a:p>
          <a:p>
            <a:pPr marL="914400" lvl="5"/>
            <a:r>
              <a:rPr lang="en-IN" sz="2000" dirty="0" smtClean="0"/>
              <a:t>3.   Soundness</a:t>
            </a:r>
            <a:endParaRPr lang="en-IN" sz="2000" dirty="0"/>
          </a:p>
          <a:p>
            <a:pPr marL="1714500" lvl="6" indent="-342900">
              <a:buFont typeface="Arial" panose="020B0604020202020204" pitchFamily="34" charset="0"/>
              <a:buChar char="•"/>
            </a:pPr>
            <a:r>
              <a:rPr lang="en-IN" sz="2000" dirty="0" err="1"/>
              <a:t>i</a:t>
            </a:r>
            <a:r>
              <a:rPr lang="en-IN" sz="2000" dirty="0"/>
              <a:t> is sound if…</a:t>
            </a:r>
          </a:p>
          <a:p>
            <a:pPr marL="1714500" lvl="6" indent="-342900">
              <a:buFont typeface="Arial" panose="020B0604020202020204" pitchFamily="34" charset="0"/>
              <a:buChar char="•"/>
            </a:pPr>
            <a:r>
              <a:rPr lang="en-IN" sz="2000" dirty="0"/>
              <a:t>whenever KB |-</a:t>
            </a:r>
            <a:r>
              <a:rPr lang="en-IN" sz="2000" dirty="0" err="1"/>
              <a:t>i</a:t>
            </a:r>
            <a:r>
              <a:rPr lang="en-IN" sz="2000" dirty="0"/>
              <a:t> a is true, KB |= a is true</a:t>
            </a:r>
          </a:p>
          <a:p>
            <a:pPr marL="914400" lvl="5"/>
            <a:endParaRPr lang="en-IN" sz="1000" dirty="0"/>
          </a:p>
          <a:p>
            <a:pPr marL="914400" lvl="5"/>
            <a:r>
              <a:rPr lang="en-IN" sz="2000" dirty="0" smtClean="0"/>
              <a:t>4.  Completeness</a:t>
            </a:r>
            <a:endParaRPr lang="en-IN" sz="2000" dirty="0"/>
          </a:p>
          <a:p>
            <a:pPr marL="1714500" lvl="6" indent="-342900">
              <a:buFont typeface="Arial" panose="020B0604020202020204" pitchFamily="34" charset="0"/>
              <a:buChar char="•"/>
            </a:pPr>
            <a:r>
              <a:rPr lang="en-IN" sz="2000" dirty="0" err="1"/>
              <a:t>i</a:t>
            </a:r>
            <a:r>
              <a:rPr lang="en-IN" sz="2000" dirty="0"/>
              <a:t> is complete if</a:t>
            </a:r>
          </a:p>
          <a:p>
            <a:pPr marL="1714500" lvl="6" indent="-342900">
              <a:buFont typeface="Arial" panose="020B0604020202020204" pitchFamily="34" charset="0"/>
              <a:buChar char="•"/>
            </a:pPr>
            <a:r>
              <a:rPr lang="en-IN" sz="2000" dirty="0"/>
              <a:t>whenever KB |= a is true, KB |-</a:t>
            </a:r>
            <a:r>
              <a:rPr lang="en-IN" sz="2000" dirty="0" err="1"/>
              <a:t>i</a:t>
            </a:r>
            <a:r>
              <a:rPr lang="en-IN" sz="2000" dirty="0"/>
              <a:t> a is true</a:t>
            </a:r>
          </a:p>
          <a:p>
            <a:pPr marL="914400" lvl="5"/>
            <a:endParaRPr lang="en-IN" sz="2000" dirty="0"/>
          </a:p>
          <a:p>
            <a:pPr marL="914400" lvl="5"/>
            <a:r>
              <a:rPr lang="en-IN" sz="2000" dirty="0" smtClean="0"/>
              <a:t>5.  If </a:t>
            </a:r>
            <a:r>
              <a:rPr lang="en-IN" sz="2000" dirty="0"/>
              <a:t>KB is true in the real world, then any sentence a derived from KB by a sound inference procedure </a:t>
            </a:r>
            <a:r>
              <a:rPr lang="en-IN" sz="2000" dirty="0" smtClean="0"/>
              <a:t/>
            </a:r>
            <a:br>
              <a:rPr lang="en-IN" sz="2000" dirty="0" smtClean="0"/>
            </a:br>
            <a:r>
              <a:rPr lang="en-IN" sz="2000" dirty="0" smtClean="0"/>
              <a:t>     is </a:t>
            </a:r>
            <a:r>
              <a:rPr lang="en-IN" sz="2000" dirty="0"/>
              <a:t>also true in the real world</a:t>
            </a:r>
          </a:p>
          <a:p>
            <a:pPr marL="1714500" lvl="6" indent="-342900">
              <a:lnSpc>
                <a:spcPct val="150000"/>
              </a:lnSpc>
              <a:buFont typeface="Courier New" panose="02070309020205020404" pitchFamily="49" charset="0"/>
              <a:buChar char="o"/>
            </a:pPr>
            <a:endParaRPr lang="en-IN" sz="2000" dirty="0" smtClean="0"/>
          </a:p>
          <a:p>
            <a:pPr marL="1714500" lvl="6" indent="-342900">
              <a:lnSpc>
                <a:spcPct val="150000"/>
              </a:lnSpc>
              <a:buFont typeface="Courier New" panose="02070309020205020404" pitchFamily="49" charset="0"/>
              <a:buChar char="o"/>
            </a:pPr>
            <a:endParaRPr lang="en-IN" sz="2000" dirty="0"/>
          </a:p>
          <a:p>
            <a:pPr marL="1371600" lvl="5" indent="-457200">
              <a:buAutoNum type="arabicPeriod" startAt="6"/>
            </a:pPr>
            <a:endParaRPr lang="en-IN" sz="2000" dirty="0" smtClean="0"/>
          </a:p>
          <a:p>
            <a:pPr marL="1274400" lvl="5" indent="-360000">
              <a:buFont typeface="+mj-lt"/>
              <a:buAutoNum type="arabicPeriod"/>
            </a:pPr>
            <a:endParaRPr lang="en-IN" sz="2000" dirty="0"/>
          </a:p>
        </p:txBody>
      </p:sp>
    </p:spTree>
    <p:extLst>
      <p:ext uri="{BB962C8B-B14F-4D97-AF65-F5344CB8AC3E}">
        <p14:creationId xmlns:p14="http://schemas.microsoft.com/office/powerpoint/2010/main" val="5821431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42</a:t>
            </a:fld>
            <a:endParaRPr lang="en-IN" dirty="0"/>
          </a:p>
        </p:txBody>
      </p:sp>
      <p:sp>
        <p:nvSpPr>
          <p:cNvPr id="5" name="Rectangle 4"/>
          <p:cNvSpPr/>
          <p:nvPr/>
        </p:nvSpPr>
        <p:spPr>
          <a:xfrm>
            <a:off x="841574" y="2980383"/>
            <a:ext cx="10569108" cy="923330"/>
          </a:xfrm>
          <a:prstGeom prst="rect">
            <a:avLst/>
          </a:prstGeom>
        </p:spPr>
        <p:txBody>
          <a:bodyPr wrap="square">
            <a:spAutoFit/>
          </a:bodyPr>
          <a:lstStyle/>
          <a:p>
            <a:pPr marL="12700" algn="ctr" fontAlgn="auto">
              <a:spcBef>
                <a:spcPts val="0"/>
              </a:spcBef>
              <a:spcAft>
                <a:spcPts val="0"/>
              </a:spcAft>
              <a:defRPr/>
            </a:pPr>
            <a:r>
              <a:rPr lang="en-IN" sz="5400" b="1" spc="-20" dirty="0">
                <a:latin typeface="Helvetica" panose="020B0604020202020204" pitchFamily="2" charset="0"/>
                <a:cs typeface="Arial" panose="020B0604020202020204" pitchFamily="34" charset="0"/>
              </a:rPr>
              <a:t>Propositional Logic</a:t>
            </a:r>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7158839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43</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20885" y="1119533"/>
            <a:ext cx="11679194" cy="4447371"/>
          </a:xfrm>
          <a:prstGeom prst="rect">
            <a:avLst/>
          </a:prstGeom>
        </p:spPr>
        <p:txBody>
          <a:bodyPr wrap="square">
            <a:spAutoFit/>
          </a:bodyPr>
          <a:lstStyle/>
          <a:p>
            <a:pPr marL="360000" lvl="4"/>
            <a:r>
              <a:rPr lang="en-IN" sz="2400" b="1" dirty="0"/>
              <a:t>Propositional </a:t>
            </a:r>
            <a:r>
              <a:rPr lang="en-IN" sz="2400" b="1" dirty="0" smtClean="0"/>
              <a:t>Logic</a:t>
            </a:r>
          </a:p>
          <a:p>
            <a:pPr marL="360000" lvl="4"/>
            <a:endParaRPr lang="en-US" sz="1000" b="1" dirty="0" smtClean="0"/>
          </a:p>
          <a:p>
            <a:pPr marL="1274400" lvl="5" indent="-360000">
              <a:lnSpc>
                <a:spcPct val="150000"/>
              </a:lnSpc>
              <a:buFont typeface="+mj-lt"/>
              <a:buAutoNum type="arabicPeriod"/>
            </a:pPr>
            <a:r>
              <a:rPr lang="en-IN" sz="2000" dirty="0"/>
              <a:t>AKA Boolean Logic</a:t>
            </a:r>
          </a:p>
          <a:p>
            <a:pPr marL="1274400" lvl="5" indent="-360000">
              <a:lnSpc>
                <a:spcPct val="150000"/>
              </a:lnSpc>
              <a:buFont typeface="+mj-lt"/>
              <a:buAutoNum type="arabicPeriod"/>
            </a:pPr>
            <a:r>
              <a:rPr lang="en-IN" sz="2000" dirty="0"/>
              <a:t>False and True</a:t>
            </a:r>
          </a:p>
          <a:p>
            <a:pPr marL="1274400" lvl="5" indent="-360000">
              <a:lnSpc>
                <a:spcPct val="150000"/>
              </a:lnSpc>
              <a:buFont typeface="+mj-lt"/>
              <a:buAutoNum type="arabicPeriod"/>
            </a:pPr>
            <a:r>
              <a:rPr lang="en-IN" sz="2000" dirty="0"/>
              <a:t>Proposition symbols P1, P2, </a:t>
            </a:r>
            <a:r>
              <a:rPr lang="en-IN" sz="2000" dirty="0" smtClean="0"/>
              <a:t>etc. </a:t>
            </a:r>
            <a:r>
              <a:rPr lang="en-IN" sz="2000" dirty="0"/>
              <a:t>are </a:t>
            </a:r>
            <a:r>
              <a:rPr lang="en-IN" sz="2000" dirty="0" smtClean="0"/>
              <a:t>sentences</a:t>
            </a:r>
            <a:endParaRPr lang="en-IN" sz="2000" dirty="0"/>
          </a:p>
          <a:p>
            <a:pPr marL="1274400" lvl="5" indent="-360000">
              <a:lnSpc>
                <a:spcPct val="150000"/>
              </a:lnSpc>
              <a:buFont typeface="+mj-lt"/>
              <a:buAutoNum type="arabicPeriod"/>
            </a:pPr>
            <a:r>
              <a:rPr lang="en-IN" sz="2000" dirty="0"/>
              <a:t>NOT: If S1 is a sentence, then ¬S1 is a sentence (negation) </a:t>
            </a:r>
          </a:p>
          <a:p>
            <a:pPr marL="1274400" lvl="5" indent="-360000">
              <a:lnSpc>
                <a:spcPct val="150000"/>
              </a:lnSpc>
              <a:buFont typeface="+mj-lt"/>
              <a:buAutoNum type="arabicPeriod"/>
            </a:pPr>
            <a:r>
              <a:rPr lang="en-IN" sz="2000" dirty="0"/>
              <a:t>AND: If S1, S2 are sentences, then S1  S2 is a sentence (conjunction</a:t>
            </a:r>
            <a:r>
              <a:rPr lang="en-IN" sz="2000" dirty="0" smtClean="0"/>
              <a:t>)</a:t>
            </a:r>
            <a:endParaRPr lang="en-IN" sz="2000" dirty="0"/>
          </a:p>
          <a:p>
            <a:pPr marL="1274400" lvl="5" indent="-360000">
              <a:lnSpc>
                <a:spcPct val="150000"/>
              </a:lnSpc>
              <a:buFont typeface="+mj-lt"/>
              <a:buAutoNum type="arabicPeriod"/>
            </a:pPr>
            <a:r>
              <a:rPr lang="en-IN" sz="2000" dirty="0"/>
              <a:t>OR: If S1, S2 are sentences, then S1  S2 is a sentence (disjunction</a:t>
            </a:r>
            <a:r>
              <a:rPr lang="en-IN" sz="2000" dirty="0" smtClean="0"/>
              <a:t>)</a:t>
            </a:r>
            <a:endParaRPr lang="en-IN" sz="2000" dirty="0"/>
          </a:p>
          <a:p>
            <a:pPr marL="1274400" lvl="5" indent="-360000">
              <a:lnSpc>
                <a:spcPct val="150000"/>
              </a:lnSpc>
              <a:buFont typeface="+mj-lt"/>
              <a:buAutoNum type="arabicPeriod"/>
            </a:pPr>
            <a:r>
              <a:rPr lang="en-IN" sz="2000" dirty="0"/>
              <a:t>IMPLIES: If S1, S2 are sentences, then S1  S2 is a sentence (implication</a:t>
            </a:r>
            <a:r>
              <a:rPr lang="en-IN" sz="2000" dirty="0" smtClean="0"/>
              <a:t>)(</a:t>
            </a:r>
            <a:r>
              <a:rPr lang="en-US" altLang="en-US" sz="2000" b="1" u="sng" smtClean="0">
                <a:latin typeface="Tahoma" pitchFamily="34" charset="0"/>
                <a:cs typeface="Tahoma" pitchFamily="34" charset="0"/>
              </a:rPr>
              <a:t>¬S1</a:t>
            </a:r>
            <a:r>
              <a:rPr lang="en-US" altLang="en-US" sz="2000" b="1" u="sng" smtClean="0">
                <a:latin typeface="Tahoma" pitchFamily="34" charset="0"/>
                <a:sym typeface="Symbol" pitchFamily="18" charset="2"/>
              </a:rPr>
              <a:t>S2)</a:t>
            </a:r>
            <a:endParaRPr lang="en-IN" sz="2000" dirty="0"/>
          </a:p>
          <a:p>
            <a:pPr marL="1274400" lvl="5" indent="-360000">
              <a:lnSpc>
                <a:spcPct val="150000"/>
              </a:lnSpc>
              <a:buFont typeface="+mj-lt"/>
              <a:buAutoNum type="arabicPeriod"/>
            </a:pPr>
            <a:r>
              <a:rPr lang="en-IN" sz="2000" dirty="0"/>
              <a:t>IFF: If S1, S2 are sentences, then S1  S2 is a sentence (biconditional)</a:t>
            </a:r>
          </a:p>
        </p:txBody>
      </p:sp>
    </p:spTree>
    <p:extLst>
      <p:ext uri="{BB962C8B-B14F-4D97-AF65-F5344CB8AC3E}">
        <p14:creationId xmlns:p14="http://schemas.microsoft.com/office/powerpoint/2010/main" val="10329725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44</a:t>
            </a:fld>
            <a:endParaRPr lang="en-IN" dirty="0"/>
          </a:p>
        </p:txBody>
      </p:sp>
      <p:graphicFrame>
        <p:nvGraphicFramePr>
          <p:cNvPr id="5" name="Group 54"/>
          <p:cNvGraphicFramePr>
            <a:graphicFrameLocks noGrp="1"/>
          </p:cNvGraphicFramePr>
          <p:nvPr>
            <p:ph idx="1"/>
            <p:extLst>
              <p:ext uri="{D42A27DB-BD31-4B8C-83A1-F6EECF244321}">
                <p14:modId xmlns:p14="http://schemas.microsoft.com/office/powerpoint/2010/main" val="9419559"/>
              </p:ext>
            </p:extLst>
          </p:nvPr>
        </p:nvGraphicFramePr>
        <p:xfrm>
          <a:off x="2337515" y="1865161"/>
          <a:ext cx="7630734" cy="4196608"/>
        </p:xfrm>
        <a:graphic>
          <a:graphicData uri="http://schemas.openxmlformats.org/drawingml/2006/table">
            <a:tbl>
              <a:tblPr/>
              <a:tblGrid>
                <a:gridCol w="1090736">
                  <a:extLst>
                    <a:ext uri="{9D8B030D-6E8A-4147-A177-3AD203B41FA5}">
                      <a16:colId xmlns="" xmlns:a16="http://schemas.microsoft.com/office/drawing/2014/main" val="20000"/>
                    </a:ext>
                  </a:extLst>
                </a:gridCol>
                <a:gridCol w="1089264">
                  <a:extLst>
                    <a:ext uri="{9D8B030D-6E8A-4147-A177-3AD203B41FA5}">
                      <a16:colId xmlns="" xmlns:a16="http://schemas.microsoft.com/office/drawing/2014/main" val="20001"/>
                    </a:ext>
                  </a:extLst>
                </a:gridCol>
                <a:gridCol w="1090735">
                  <a:extLst>
                    <a:ext uri="{9D8B030D-6E8A-4147-A177-3AD203B41FA5}">
                      <a16:colId xmlns="" xmlns:a16="http://schemas.microsoft.com/office/drawing/2014/main" val="20002"/>
                    </a:ext>
                  </a:extLst>
                </a:gridCol>
                <a:gridCol w="1089264">
                  <a:extLst>
                    <a:ext uri="{9D8B030D-6E8A-4147-A177-3AD203B41FA5}">
                      <a16:colId xmlns="" xmlns:a16="http://schemas.microsoft.com/office/drawing/2014/main" val="20003"/>
                    </a:ext>
                  </a:extLst>
                </a:gridCol>
                <a:gridCol w="1090736">
                  <a:extLst>
                    <a:ext uri="{9D8B030D-6E8A-4147-A177-3AD203B41FA5}">
                      <a16:colId xmlns="" xmlns:a16="http://schemas.microsoft.com/office/drawing/2014/main" val="20004"/>
                    </a:ext>
                  </a:extLst>
                </a:gridCol>
                <a:gridCol w="1089264">
                  <a:extLst>
                    <a:ext uri="{9D8B030D-6E8A-4147-A177-3AD203B41FA5}">
                      <a16:colId xmlns="" xmlns:a16="http://schemas.microsoft.com/office/drawing/2014/main" val="20005"/>
                    </a:ext>
                  </a:extLst>
                </a:gridCol>
                <a:gridCol w="1090735">
                  <a:extLst>
                    <a:ext uri="{9D8B030D-6E8A-4147-A177-3AD203B41FA5}">
                      <a16:colId xmlns="" xmlns:a16="http://schemas.microsoft.com/office/drawing/2014/main" val="20006"/>
                    </a:ext>
                  </a:extLst>
                </a:gridCol>
              </a:tblGrid>
              <a:tr h="839027">
                <a:tc>
                  <a:txBody>
                    <a:bodyPr/>
                    <a:lstStyle>
                      <a:lvl1pPr>
                        <a:spcBef>
                          <a:spcPct val="20000"/>
                        </a:spcBef>
                        <a:defRPr sz="2800">
                          <a:solidFill>
                            <a:schemeClr val="tx1"/>
                          </a:solidFill>
                          <a:latin typeface="Tahoma" pitchFamily="34" charset="0"/>
                        </a:defRPr>
                      </a:lvl1pPr>
                      <a:lvl2pPr>
                        <a:spcBef>
                          <a:spcPct val="20000"/>
                        </a:spcBef>
                        <a:defRPr sz="2400">
                          <a:solidFill>
                            <a:schemeClr val="tx1"/>
                          </a:solidFill>
                          <a:latin typeface="Tahoma" pitchFamily="34" charset="0"/>
                        </a:defRPr>
                      </a:lvl2pPr>
                      <a:lvl3pPr>
                        <a:spcBef>
                          <a:spcPct val="20000"/>
                        </a:spcBef>
                        <a:defRPr sz="2000">
                          <a:solidFill>
                            <a:schemeClr val="tx1"/>
                          </a:solidFill>
                          <a:latin typeface="Tahoma" pitchFamily="34" charset="0"/>
                        </a:defRPr>
                      </a:lvl3pPr>
                      <a:lvl4pPr>
                        <a:spcBef>
                          <a:spcPct val="20000"/>
                        </a:spcBef>
                        <a:defRPr>
                          <a:solidFill>
                            <a:schemeClr val="tx1"/>
                          </a:solidFill>
                          <a:latin typeface="Tahoma" pitchFamily="34" charset="0"/>
                        </a:defRPr>
                      </a:lvl4pPr>
                      <a:lvl5pPr>
                        <a:spcBef>
                          <a:spcPct val="20000"/>
                        </a:spcBef>
                        <a:defRPr>
                          <a:solidFill>
                            <a:schemeClr val="tx1"/>
                          </a:solidFill>
                          <a:latin typeface="Tahoma" pitchFamily="34" charset="0"/>
                        </a:defRPr>
                      </a:lvl5pPr>
                      <a:lvl6pPr fontAlgn="base">
                        <a:spcBef>
                          <a:spcPct val="20000"/>
                        </a:spcBef>
                        <a:spcAft>
                          <a:spcPct val="0"/>
                        </a:spcAft>
                        <a:defRPr>
                          <a:solidFill>
                            <a:schemeClr val="tx1"/>
                          </a:solidFill>
                          <a:latin typeface="Tahoma" pitchFamily="34" charset="0"/>
                        </a:defRPr>
                      </a:lvl6pPr>
                      <a:lvl7pPr fontAlgn="base">
                        <a:spcBef>
                          <a:spcPct val="20000"/>
                        </a:spcBef>
                        <a:spcAft>
                          <a:spcPct val="0"/>
                        </a:spcAft>
                        <a:defRPr>
                          <a:solidFill>
                            <a:schemeClr val="tx1"/>
                          </a:solidFill>
                          <a:latin typeface="Tahoma" pitchFamily="34" charset="0"/>
                        </a:defRPr>
                      </a:lvl7pPr>
                      <a:lvl8pPr fontAlgn="base">
                        <a:spcBef>
                          <a:spcPct val="20000"/>
                        </a:spcBef>
                        <a:spcAft>
                          <a:spcPct val="0"/>
                        </a:spcAft>
                        <a:defRPr>
                          <a:solidFill>
                            <a:schemeClr val="tx1"/>
                          </a:solidFill>
                          <a:latin typeface="Tahoma" pitchFamily="34" charset="0"/>
                        </a:defRPr>
                      </a:lvl8pPr>
                      <a:lvl9pPr fontAlgn="base">
                        <a:spcBef>
                          <a:spcPct val="20000"/>
                        </a:spcBef>
                        <a:spcAft>
                          <a:spcPct val="0"/>
                        </a:spcAft>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1" i="0" u="sng" strike="noStrike" cap="none" normalizeH="0" baseline="0" dirty="0" smtClean="0">
                          <a:ln>
                            <a:noFill/>
                          </a:ln>
                          <a:solidFill>
                            <a:schemeClr val="tx1"/>
                          </a:solidFill>
                          <a:effectLst/>
                          <a:latin typeface="Tahoma" pitchFamily="34" charset="0"/>
                        </a:rPr>
                        <a:t>P</a:t>
                      </a:r>
                    </a:p>
                  </a:txBody>
                  <a:tcPr marL="84786" marR="84786" marT="42393" marB="423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ahoma" pitchFamily="34" charset="0"/>
                        </a:defRPr>
                      </a:lvl1pPr>
                      <a:lvl2pPr>
                        <a:spcBef>
                          <a:spcPct val="20000"/>
                        </a:spcBef>
                        <a:defRPr sz="2400">
                          <a:solidFill>
                            <a:schemeClr val="tx1"/>
                          </a:solidFill>
                          <a:latin typeface="Tahoma" pitchFamily="34" charset="0"/>
                        </a:defRPr>
                      </a:lvl2pPr>
                      <a:lvl3pPr>
                        <a:spcBef>
                          <a:spcPct val="20000"/>
                        </a:spcBef>
                        <a:defRPr sz="2000">
                          <a:solidFill>
                            <a:schemeClr val="tx1"/>
                          </a:solidFill>
                          <a:latin typeface="Tahoma" pitchFamily="34" charset="0"/>
                        </a:defRPr>
                      </a:lvl3pPr>
                      <a:lvl4pPr>
                        <a:spcBef>
                          <a:spcPct val="20000"/>
                        </a:spcBef>
                        <a:defRPr>
                          <a:solidFill>
                            <a:schemeClr val="tx1"/>
                          </a:solidFill>
                          <a:latin typeface="Tahoma" pitchFamily="34" charset="0"/>
                        </a:defRPr>
                      </a:lvl4pPr>
                      <a:lvl5pPr>
                        <a:spcBef>
                          <a:spcPct val="20000"/>
                        </a:spcBef>
                        <a:defRPr>
                          <a:solidFill>
                            <a:schemeClr val="tx1"/>
                          </a:solidFill>
                          <a:latin typeface="Tahoma" pitchFamily="34" charset="0"/>
                        </a:defRPr>
                      </a:lvl5pPr>
                      <a:lvl6pPr fontAlgn="base">
                        <a:spcBef>
                          <a:spcPct val="20000"/>
                        </a:spcBef>
                        <a:spcAft>
                          <a:spcPct val="0"/>
                        </a:spcAft>
                        <a:defRPr>
                          <a:solidFill>
                            <a:schemeClr val="tx1"/>
                          </a:solidFill>
                          <a:latin typeface="Tahoma" pitchFamily="34" charset="0"/>
                        </a:defRPr>
                      </a:lvl6pPr>
                      <a:lvl7pPr fontAlgn="base">
                        <a:spcBef>
                          <a:spcPct val="20000"/>
                        </a:spcBef>
                        <a:spcAft>
                          <a:spcPct val="0"/>
                        </a:spcAft>
                        <a:defRPr>
                          <a:solidFill>
                            <a:schemeClr val="tx1"/>
                          </a:solidFill>
                          <a:latin typeface="Tahoma" pitchFamily="34" charset="0"/>
                        </a:defRPr>
                      </a:lvl7pPr>
                      <a:lvl8pPr fontAlgn="base">
                        <a:spcBef>
                          <a:spcPct val="20000"/>
                        </a:spcBef>
                        <a:spcAft>
                          <a:spcPct val="0"/>
                        </a:spcAft>
                        <a:defRPr>
                          <a:solidFill>
                            <a:schemeClr val="tx1"/>
                          </a:solidFill>
                          <a:latin typeface="Tahoma" pitchFamily="34" charset="0"/>
                        </a:defRPr>
                      </a:lvl8pPr>
                      <a:lvl9pPr fontAlgn="base">
                        <a:spcBef>
                          <a:spcPct val="20000"/>
                        </a:spcBef>
                        <a:spcAft>
                          <a:spcPct val="0"/>
                        </a:spcAft>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1" i="0" u="sng" strike="noStrike" cap="none" normalizeH="0" baseline="0" smtClean="0">
                          <a:ln>
                            <a:noFill/>
                          </a:ln>
                          <a:solidFill>
                            <a:schemeClr val="tx1"/>
                          </a:solidFill>
                          <a:effectLst/>
                          <a:latin typeface="Tahoma" pitchFamily="34" charset="0"/>
                        </a:rPr>
                        <a:t>Q</a:t>
                      </a:r>
                    </a:p>
                  </a:txBody>
                  <a:tcPr marL="84786" marR="84786" marT="42393" marB="423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ahoma" pitchFamily="34" charset="0"/>
                        </a:defRPr>
                      </a:lvl1pPr>
                      <a:lvl2pPr>
                        <a:spcBef>
                          <a:spcPct val="20000"/>
                        </a:spcBef>
                        <a:defRPr sz="2400">
                          <a:solidFill>
                            <a:schemeClr val="tx1"/>
                          </a:solidFill>
                          <a:latin typeface="Tahoma" pitchFamily="34" charset="0"/>
                        </a:defRPr>
                      </a:lvl2pPr>
                      <a:lvl3pPr>
                        <a:spcBef>
                          <a:spcPct val="20000"/>
                        </a:spcBef>
                        <a:defRPr sz="2000">
                          <a:solidFill>
                            <a:schemeClr val="tx1"/>
                          </a:solidFill>
                          <a:latin typeface="Tahoma" pitchFamily="34" charset="0"/>
                        </a:defRPr>
                      </a:lvl3pPr>
                      <a:lvl4pPr>
                        <a:spcBef>
                          <a:spcPct val="20000"/>
                        </a:spcBef>
                        <a:defRPr>
                          <a:solidFill>
                            <a:schemeClr val="tx1"/>
                          </a:solidFill>
                          <a:latin typeface="Tahoma" pitchFamily="34" charset="0"/>
                        </a:defRPr>
                      </a:lvl4pPr>
                      <a:lvl5pPr>
                        <a:spcBef>
                          <a:spcPct val="20000"/>
                        </a:spcBef>
                        <a:defRPr>
                          <a:solidFill>
                            <a:schemeClr val="tx1"/>
                          </a:solidFill>
                          <a:latin typeface="Tahoma" pitchFamily="34" charset="0"/>
                        </a:defRPr>
                      </a:lvl5pPr>
                      <a:lvl6pPr fontAlgn="base">
                        <a:spcBef>
                          <a:spcPct val="20000"/>
                        </a:spcBef>
                        <a:spcAft>
                          <a:spcPct val="0"/>
                        </a:spcAft>
                        <a:defRPr>
                          <a:solidFill>
                            <a:schemeClr val="tx1"/>
                          </a:solidFill>
                          <a:latin typeface="Tahoma" pitchFamily="34" charset="0"/>
                        </a:defRPr>
                      </a:lvl6pPr>
                      <a:lvl7pPr fontAlgn="base">
                        <a:spcBef>
                          <a:spcPct val="20000"/>
                        </a:spcBef>
                        <a:spcAft>
                          <a:spcPct val="0"/>
                        </a:spcAft>
                        <a:defRPr>
                          <a:solidFill>
                            <a:schemeClr val="tx1"/>
                          </a:solidFill>
                          <a:latin typeface="Tahoma" pitchFamily="34" charset="0"/>
                        </a:defRPr>
                      </a:lvl7pPr>
                      <a:lvl8pPr fontAlgn="base">
                        <a:spcBef>
                          <a:spcPct val="20000"/>
                        </a:spcBef>
                        <a:spcAft>
                          <a:spcPct val="0"/>
                        </a:spcAft>
                        <a:defRPr>
                          <a:solidFill>
                            <a:schemeClr val="tx1"/>
                          </a:solidFill>
                          <a:latin typeface="Tahoma" pitchFamily="34" charset="0"/>
                        </a:defRPr>
                      </a:lvl8pPr>
                      <a:lvl9pPr fontAlgn="base">
                        <a:spcBef>
                          <a:spcPct val="20000"/>
                        </a:spcBef>
                        <a:spcAft>
                          <a:spcPct val="0"/>
                        </a:spcAft>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1" i="0" u="sng" strike="noStrike" cap="none" normalizeH="0" baseline="0" dirty="0" smtClean="0">
                          <a:ln>
                            <a:noFill/>
                          </a:ln>
                          <a:solidFill>
                            <a:schemeClr val="tx1"/>
                          </a:solidFill>
                          <a:effectLst/>
                          <a:latin typeface="Tahoma" pitchFamily="34" charset="0"/>
                          <a:cs typeface="Tahoma" pitchFamily="34" charset="0"/>
                        </a:rPr>
                        <a:t>¬</a:t>
                      </a:r>
                      <a:r>
                        <a:rPr kumimoji="0" lang="en-US" altLang="en-US" sz="2600" b="1" i="0" u="sng" strike="noStrike" cap="none" normalizeH="0" baseline="0" dirty="0" smtClean="0">
                          <a:ln>
                            <a:noFill/>
                          </a:ln>
                          <a:solidFill>
                            <a:schemeClr val="tx1"/>
                          </a:solidFill>
                          <a:effectLst/>
                          <a:latin typeface="Tahoma" pitchFamily="34" charset="0"/>
                        </a:rPr>
                        <a:t>P</a:t>
                      </a:r>
                    </a:p>
                  </a:txBody>
                  <a:tcPr marL="84786" marR="84786" marT="42393" marB="423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ahoma" pitchFamily="34" charset="0"/>
                        </a:defRPr>
                      </a:lvl1pPr>
                      <a:lvl2pPr>
                        <a:spcBef>
                          <a:spcPct val="20000"/>
                        </a:spcBef>
                        <a:defRPr sz="2400">
                          <a:solidFill>
                            <a:schemeClr val="tx1"/>
                          </a:solidFill>
                          <a:latin typeface="Tahoma" pitchFamily="34" charset="0"/>
                        </a:defRPr>
                      </a:lvl2pPr>
                      <a:lvl3pPr>
                        <a:spcBef>
                          <a:spcPct val="20000"/>
                        </a:spcBef>
                        <a:defRPr sz="2000">
                          <a:solidFill>
                            <a:schemeClr val="tx1"/>
                          </a:solidFill>
                          <a:latin typeface="Tahoma" pitchFamily="34" charset="0"/>
                        </a:defRPr>
                      </a:lvl3pPr>
                      <a:lvl4pPr>
                        <a:spcBef>
                          <a:spcPct val="20000"/>
                        </a:spcBef>
                        <a:defRPr>
                          <a:solidFill>
                            <a:schemeClr val="tx1"/>
                          </a:solidFill>
                          <a:latin typeface="Tahoma" pitchFamily="34" charset="0"/>
                        </a:defRPr>
                      </a:lvl4pPr>
                      <a:lvl5pPr>
                        <a:spcBef>
                          <a:spcPct val="20000"/>
                        </a:spcBef>
                        <a:defRPr>
                          <a:solidFill>
                            <a:schemeClr val="tx1"/>
                          </a:solidFill>
                          <a:latin typeface="Tahoma" pitchFamily="34" charset="0"/>
                        </a:defRPr>
                      </a:lvl5pPr>
                      <a:lvl6pPr fontAlgn="base">
                        <a:spcBef>
                          <a:spcPct val="20000"/>
                        </a:spcBef>
                        <a:spcAft>
                          <a:spcPct val="0"/>
                        </a:spcAft>
                        <a:defRPr>
                          <a:solidFill>
                            <a:schemeClr val="tx1"/>
                          </a:solidFill>
                          <a:latin typeface="Tahoma" pitchFamily="34" charset="0"/>
                        </a:defRPr>
                      </a:lvl6pPr>
                      <a:lvl7pPr fontAlgn="base">
                        <a:spcBef>
                          <a:spcPct val="20000"/>
                        </a:spcBef>
                        <a:spcAft>
                          <a:spcPct val="0"/>
                        </a:spcAft>
                        <a:defRPr>
                          <a:solidFill>
                            <a:schemeClr val="tx1"/>
                          </a:solidFill>
                          <a:latin typeface="Tahoma" pitchFamily="34" charset="0"/>
                        </a:defRPr>
                      </a:lvl7pPr>
                      <a:lvl8pPr fontAlgn="base">
                        <a:spcBef>
                          <a:spcPct val="20000"/>
                        </a:spcBef>
                        <a:spcAft>
                          <a:spcPct val="0"/>
                        </a:spcAft>
                        <a:defRPr>
                          <a:solidFill>
                            <a:schemeClr val="tx1"/>
                          </a:solidFill>
                          <a:latin typeface="Tahoma" pitchFamily="34" charset="0"/>
                        </a:defRPr>
                      </a:lvl8pPr>
                      <a:lvl9pPr fontAlgn="base">
                        <a:spcBef>
                          <a:spcPct val="20000"/>
                        </a:spcBef>
                        <a:spcAft>
                          <a:spcPct val="0"/>
                        </a:spcAft>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1" i="0" u="sng" strike="noStrike" cap="none" normalizeH="0" baseline="0" smtClean="0">
                          <a:ln>
                            <a:noFill/>
                          </a:ln>
                          <a:solidFill>
                            <a:schemeClr val="tx1"/>
                          </a:solidFill>
                          <a:effectLst/>
                          <a:latin typeface="Tahoma" pitchFamily="34" charset="0"/>
                        </a:rPr>
                        <a:t>P</a:t>
                      </a:r>
                      <a:r>
                        <a:rPr kumimoji="0" lang="en-US" altLang="en-US" sz="2600" b="1" i="0" u="sng" strike="noStrike" cap="none" normalizeH="0" baseline="0" smtClean="0">
                          <a:ln>
                            <a:noFill/>
                          </a:ln>
                          <a:solidFill>
                            <a:schemeClr val="tx1"/>
                          </a:solidFill>
                          <a:effectLst/>
                          <a:latin typeface="Tahoma" pitchFamily="34" charset="0"/>
                          <a:sym typeface="Symbol" pitchFamily="18" charset="2"/>
                        </a:rPr>
                        <a:t></a:t>
                      </a:r>
                      <a:r>
                        <a:rPr kumimoji="0" lang="en-US" altLang="en-US" sz="2600" b="1" i="0" u="sng" strike="noStrike" cap="none" normalizeH="0" baseline="0" smtClean="0">
                          <a:ln>
                            <a:noFill/>
                          </a:ln>
                          <a:solidFill>
                            <a:schemeClr val="tx1"/>
                          </a:solidFill>
                          <a:effectLst/>
                          <a:latin typeface="Tahoma" pitchFamily="34" charset="0"/>
                        </a:rPr>
                        <a:t>Q</a:t>
                      </a:r>
                    </a:p>
                  </a:txBody>
                  <a:tcPr marL="84786" marR="84786" marT="42393" marB="423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ahoma" pitchFamily="34" charset="0"/>
                        </a:defRPr>
                      </a:lvl1pPr>
                      <a:lvl2pPr>
                        <a:spcBef>
                          <a:spcPct val="20000"/>
                        </a:spcBef>
                        <a:defRPr sz="2400">
                          <a:solidFill>
                            <a:schemeClr val="tx1"/>
                          </a:solidFill>
                          <a:latin typeface="Tahoma" pitchFamily="34" charset="0"/>
                        </a:defRPr>
                      </a:lvl2pPr>
                      <a:lvl3pPr>
                        <a:spcBef>
                          <a:spcPct val="20000"/>
                        </a:spcBef>
                        <a:defRPr sz="2000">
                          <a:solidFill>
                            <a:schemeClr val="tx1"/>
                          </a:solidFill>
                          <a:latin typeface="Tahoma" pitchFamily="34" charset="0"/>
                        </a:defRPr>
                      </a:lvl3pPr>
                      <a:lvl4pPr>
                        <a:spcBef>
                          <a:spcPct val="20000"/>
                        </a:spcBef>
                        <a:defRPr>
                          <a:solidFill>
                            <a:schemeClr val="tx1"/>
                          </a:solidFill>
                          <a:latin typeface="Tahoma" pitchFamily="34" charset="0"/>
                        </a:defRPr>
                      </a:lvl4pPr>
                      <a:lvl5pPr>
                        <a:spcBef>
                          <a:spcPct val="20000"/>
                        </a:spcBef>
                        <a:defRPr>
                          <a:solidFill>
                            <a:schemeClr val="tx1"/>
                          </a:solidFill>
                          <a:latin typeface="Tahoma" pitchFamily="34" charset="0"/>
                        </a:defRPr>
                      </a:lvl5pPr>
                      <a:lvl6pPr fontAlgn="base">
                        <a:spcBef>
                          <a:spcPct val="20000"/>
                        </a:spcBef>
                        <a:spcAft>
                          <a:spcPct val="0"/>
                        </a:spcAft>
                        <a:defRPr>
                          <a:solidFill>
                            <a:schemeClr val="tx1"/>
                          </a:solidFill>
                          <a:latin typeface="Tahoma" pitchFamily="34" charset="0"/>
                        </a:defRPr>
                      </a:lvl6pPr>
                      <a:lvl7pPr fontAlgn="base">
                        <a:spcBef>
                          <a:spcPct val="20000"/>
                        </a:spcBef>
                        <a:spcAft>
                          <a:spcPct val="0"/>
                        </a:spcAft>
                        <a:defRPr>
                          <a:solidFill>
                            <a:schemeClr val="tx1"/>
                          </a:solidFill>
                          <a:latin typeface="Tahoma" pitchFamily="34" charset="0"/>
                        </a:defRPr>
                      </a:lvl7pPr>
                      <a:lvl8pPr fontAlgn="base">
                        <a:spcBef>
                          <a:spcPct val="20000"/>
                        </a:spcBef>
                        <a:spcAft>
                          <a:spcPct val="0"/>
                        </a:spcAft>
                        <a:defRPr>
                          <a:solidFill>
                            <a:schemeClr val="tx1"/>
                          </a:solidFill>
                          <a:latin typeface="Tahoma" pitchFamily="34" charset="0"/>
                        </a:defRPr>
                      </a:lvl8pPr>
                      <a:lvl9pPr fontAlgn="base">
                        <a:spcBef>
                          <a:spcPct val="20000"/>
                        </a:spcBef>
                        <a:spcAft>
                          <a:spcPct val="0"/>
                        </a:spcAft>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1" i="0" u="sng" strike="noStrike" cap="none" normalizeH="0" baseline="0" dirty="0" smtClean="0">
                          <a:ln>
                            <a:noFill/>
                          </a:ln>
                          <a:solidFill>
                            <a:schemeClr val="tx1"/>
                          </a:solidFill>
                          <a:effectLst/>
                          <a:latin typeface="Tahoma" pitchFamily="34" charset="0"/>
                        </a:rPr>
                        <a:t>P</a:t>
                      </a:r>
                      <a:r>
                        <a:rPr kumimoji="0" lang="en-US" altLang="en-US" sz="2600" b="1" i="0" u="sng" strike="noStrike" cap="none" normalizeH="0" baseline="0" dirty="0" smtClean="0">
                          <a:ln>
                            <a:noFill/>
                          </a:ln>
                          <a:solidFill>
                            <a:schemeClr val="tx1"/>
                          </a:solidFill>
                          <a:effectLst/>
                          <a:latin typeface="Tahoma" pitchFamily="34" charset="0"/>
                          <a:sym typeface="Symbol" pitchFamily="18" charset="2"/>
                        </a:rPr>
                        <a:t></a:t>
                      </a:r>
                      <a:r>
                        <a:rPr kumimoji="0" lang="en-US" altLang="en-US" sz="2600" b="1" i="0" u="sng" strike="noStrike" cap="none" normalizeH="0" baseline="0" dirty="0" smtClean="0">
                          <a:ln>
                            <a:noFill/>
                          </a:ln>
                          <a:solidFill>
                            <a:schemeClr val="tx1"/>
                          </a:solidFill>
                          <a:effectLst/>
                          <a:latin typeface="Tahoma" pitchFamily="34" charset="0"/>
                        </a:rPr>
                        <a:t>Q</a:t>
                      </a:r>
                    </a:p>
                  </a:txBody>
                  <a:tcPr marL="84786" marR="84786" marT="42393" marB="423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ahoma" pitchFamily="34" charset="0"/>
                        </a:defRPr>
                      </a:lvl1pPr>
                      <a:lvl2pPr>
                        <a:spcBef>
                          <a:spcPct val="20000"/>
                        </a:spcBef>
                        <a:defRPr sz="2400">
                          <a:solidFill>
                            <a:schemeClr val="tx1"/>
                          </a:solidFill>
                          <a:latin typeface="Tahoma" pitchFamily="34" charset="0"/>
                        </a:defRPr>
                      </a:lvl2pPr>
                      <a:lvl3pPr>
                        <a:spcBef>
                          <a:spcPct val="20000"/>
                        </a:spcBef>
                        <a:defRPr sz="2000">
                          <a:solidFill>
                            <a:schemeClr val="tx1"/>
                          </a:solidFill>
                          <a:latin typeface="Tahoma" pitchFamily="34" charset="0"/>
                        </a:defRPr>
                      </a:lvl3pPr>
                      <a:lvl4pPr>
                        <a:spcBef>
                          <a:spcPct val="20000"/>
                        </a:spcBef>
                        <a:defRPr>
                          <a:solidFill>
                            <a:schemeClr val="tx1"/>
                          </a:solidFill>
                          <a:latin typeface="Tahoma" pitchFamily="34" charset="0"/>
                        </a:defRPr>
                      </a:lvl4pPr>
                      <a:lvl5pPr>
                        <a:spcBef>
                          <a:spcPct val="20000"/>
                        </a:spcBef>
                        <a:defRPr>
                          <a:solidFill>
                            <a:schemeClr val="tx1"/>
                          </a:solidFill>
                          <a:latin typeface="Tahoma" pitchFamily="34" charset="0"/>
                        </a:defRPr>
                      </a:lvl5pPr>
                      <a:lvl6pPr fontAlgn="base">
                        <a:spcBef>
                          <a:spcPct val="20000"/>
                        </a:spcBef>
                        <a:spcAft>
                          <a:spcPct val="0"/>
                        </a:spcAft>
                        <a:defRPr>
                          <a:solidFill>
                            <a:schemeClr val="tx1"/>
                          </a:solidFill>
                          <a:latin typeface="Tahoma" pitchFamily="34" charset="0"/>
                        </a:defRPr>
                      </a:lvl6pPr>
                      <a:lvl7pPr fontAlgn="base">
                        <a:spcBef>
                          <a:spcPct val="20000"/>
                        </a:spcBef>
                        <a:spcAft>
                          <a:spcPct val="0"/>
                        </a:spcAft>
                        <a:defRPr>
                          <a:solidFill>
                            <a:schemeClr val="tx1"/>
                          </a:solidFill>
                          <a:latin typeface="Tahoma" pitchFamily="34" charset="0"/>
                        </a:defRPr>
                      </a:lvl7pPr>
                      <a:lvl8pPr fontAlgn="base">
                        <a:spcBef>
                          <a:spcPct val="20000"/>
                        </a:spcBef>
                        <a:spcAft>
                          <a:spcPct val="0"/>
                        </a:spcAft>
                        <a:defRPr>
                          <a:solidFill>
                            <a:schemeClr val="tx1"/>
                          </a:solidFill>
                          <a:latin typeface="Tahoma" pitchFamily="34" charset="0"/>
                        </a:defRPr>
                      </a:lvl8pPr>
                      <a:lvl9pPr fontAlgn="base">
                        <a:spcBef>
                          <a:spcPct val="20000"/>
                        </a:spcBef>
                        <a:spcAft>
                          <a:spcPct val="0"/>
                        </a:spcAft>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1" i="0" u="sng" strike="noStrike" cap="none" normalizeH="0" baseline="0" smtClean="0">
                          <a:ln>
                            <a:noFill/>
                          </a:ln>
                          <a:solidFill>
                            <a:schemeClr val="tx1"/>
                          </a:solidFill>
                          <a:effectLst/>
                          <a:latin typeface="Tahoma" pitchFamily="34" charset="0"/>
                        </a:rPr>
                        <a:t>P</a:t>
                      </a:r>
                      <a:r>
                        <a:rPr kumimoji="0" lang="en-US" altLang="en-US" sz="2600" b="1" i="0" u="sng" strike="noStrike" cap="none" normalizeH="0" baseline="0" smtClean="0">
                          <a:ln>
                            <a:noFill/>
                          </a:ln>
                          <a:solidFill>
                            <a:schemeClr val="tx1"/>
                          </a:solidFill>
                          <a:effectLst/>
                          <a:latin typeface="Tahoma" pitchFamily="34" charset="0"/>
                          <a:sym typeface="Symbol" pitchFamily="18" charset="2"/>
                        </a:rPr>
                        <a:t></a:t>
                      </a:r>
                      <a:r>
                        <a:rPr kumimoji="0" lang="en-US" altLang="en-US" sz="2600" b="1" i="0" u="sng" strike="noStrike" cap="none" normalizeH="0" baseline="0" smtClean="0">
                          <a:ln>
                            <a:noFill/>
                          </a:ln>
                          <a:solidFill>
                            <a:schemeClr val="tx1"/>
                          </a:solidFill>
                          <a:effectLst/>
                          <a:latin typeface="Tahoma" pitchFamily="34" charset="0"/>
                        </a:rPr>
                        <a:t>Q</a:t>
                      </a:r>
                    </a:p>
                  </a:txBody>
                  <a:tcPr marL="84786" marR="84786" marT="42393" marB="423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ahoma" pitchFamily="34" charset="0"/>
                        </a:defRPr>
                      </a:lvl1pPr>
                      <a:lvl2pPr>
                        <a:spcBef>
                          <a:spcPct val="20000"/>
                        </a:spcBef>
                        <a:defRPr sz="2400">
                          <a:solidFill>
                            <a:schemeClr val="tx1"/>
                          </a:solidFill>
                          <a:latin typeface="Tahoma" pitchFamily="34" charset="0"/>
                        </a:defRPr>
                      </a:lvl2pPr>
                      <a:lvl3pPr>
                        <a:spcBef>
                          <a:spcPct val="20000"/>
                        </a:spcBef>
                        <a:defRPr sz="2000">
                          <a:solidFill>
                            <a:schemeClr val="tx1"/>
                          </a:solidFill>
                          <a:latin typeface="Tahoma" pitchFamily="34" charset="0"/>
                        </a:defRPr>
                      </a:lvl3pPr>
                      <a:lvl4pPr>
                        <a:spcBef>
                          <a:spcPct val="20000"/>
                        </a:spcBef>
                        <a:defRPr>
                          <a:solidFill>
                            <a:schemeClr val="tx1"/>
                          </a:solidFill>
                          <a:latin typeface="Tahoma" pitchFamily="34" charset="0"/>
                        </a:defRPr>
                      </a:lvl4pPr>
                      <a:lvl5pPr>
                        <a:spcBef>
                          <a:spcPct val="20000"/>
                        </a:spcBef>
                        <a:defRPr>
                          <a:solidFill>
                            <a:schemeClr val="tx1"/>
                          </a:solidFill>
                          <a:latin typeface="Tahoma" pitchFamily="34" charset="0"/>
                        </a:defRPr>
                      </a:lvl5pPr>
                      <a:lvl6pPr fontAlgn="base">
                        <a:spcBef>
                          <a:spcPct val="20000"/>
                        </a:spcBef>
                        <a:spcAft>
                          <a:spcPct val="0"/>
                        </a:spcAft>
                        <a:defRPr>
                          <a:solidFill>
                            <a:schemeClr val="tx1"/>
                          </a:solidFill>
                          <a:latin typeface="Tahoma" pitchFamily="34" charset="0"/>
                        </a:defRPr>
                      </a:lvl6pPr>
                      <a:lvl7pPr fontAlgn="base">
                        <a:spcBef>
                          <a:spcPct val="20000"/>
                        </a:spcBef>
                        <a:spcAft>
                          <a:spcPct val="0"/>
                        </a:spcAft>
                        <a:defRPr>
                          <a:solidFill>
                            <a:schemeClr val="tx1"/>
                          </a:solidFill>
                          <a:latin typeface="Tahoma" pitchFamily="34" charset="0"/>
                        </a:defRPr>
                      </a:lvl7pPr>
                      <a:lvl8pPr fontAlgn="base">
                        <a:spcBef>
                          <a:spcPct val="20000"/>
                        </a:spcBef>
                        <a:spcAft>
                          <a:spcPct val="0"/>
                        </a:spcAft>
                        <a:defRPr>
                          <a:solidFill>
                            <a:schemeClr val="tx1"/>
                          </a:solidFill>
                          <a:latin typeface="Tahoma" pitchFamily="34" charset="0"/>
                        </a:defRPr>
                      </a:lvl8pPr>
                      <a:lvl9pPr fontAlgn="base">
                        <a:spcBef>
                          <a:spcPct val="20000"/>
                        </a:spcBef>
                        <a:spcAft>
                          <a:spcPct val="0"/>
                        </a:spcAft>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600" b="1" i="0" u="sng" strike="noStrike" cap="none" normalizeH="0" baseline="0" smtClean="0">
                          <a:ln>
                            <a:noFill/>
                          </a:ln>
                          <a:solidFill>
                            <a:schemeClr val="tx1"/>
                          </a:solidFill>
                          <a:effectLst/>
                          <a:latin typeface="Tahoma" pitchFamily="34" charset="0"/>
                        </a:rPr>
                        <a:t>P</a:t>
                      </a:r>
                      <a:r>
                        <a:rPr kumimoji="0" lang="en-US" altLang="en-US" sz="2600" b="1" i="0" u="sng" strike="noStrike" cap="none" normalizeH="0" baseline="0" smtClean="0">
                          <a:ln>
                            <a:noFill/>
                          </a:ln>
                          <a:solidFill>
                            <a:schemeClr val="tx1"/>
                          </a:solidFill>
                          <a:effectLst/>
                          <a:latin typeface="Tahoma" pitchFamily="34" charset="0"/>
                          <a:sym typeface="Symbol" pitchFamily="18" charset="2"/>
                        </a:rPr>
                        <a:t></a:t>
                      </a:r>
                      <a:r>
                        <a:rPr kumimoji="0" lang="en-US" altLang="en-US" sz="2600" b="1" i="0" u="sng" strike="noStrike" cap="none" normalizeH="0" baseline="0" smtClean="0">
                          <a:ln>
                            <a:noFill/>
                          </a:ln>
                          <a:solidFill>
                            <a:schemeClr val="tx1"/>
                          </a:solidFill>
                          <a:effectLst/>
                          <a:latin typeface="Tahoma" pitchFamily="34" charset="0"/>
                        </a:rPr>
                        <a:t>Q</a:t>
                      </a:r>
                    </a:p>
                  </a:txBody>
                  <a:tcPr marL="84786" marR="84786" marT="42393" marB="423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839027">
                <a:tc>
                  <a:txBody>
                    <a:bodyPr/>
                    <a:lstStyle>
                      <a:lvl1pPr>
                        <a:spcBef>
                          <a:spcPct val="20000"/>
                        </a:spcBef>
                        <a:defRPr sz="2800">
                          <a:solidFill>
                            <a:schemeClr val="tx1"/>
                          </a:solidFill>
                          <a:latin typeface="Tahoma" pitchFamily="34" charset="0"/>
                        </a:defRPr>
                      </a:lvl1pPr>
                      <a:lvl2pPr>
                        <a:spcBef>
                          <a:spcPct val="20000"/>
                        </a:spcBef>
                        <a:defRPr sz="2400">
                          <a:solidFill>
                            <a:schemeClr val="tx1"/>
                          </a:solidFill>
                          <a:latin typeface="Tahoma" pitchFamily="34" charset="0"/>
                        </a:defRPr>
                      </a:lvl2pPr>
                      <a:lvl3pPr>
                        <a:spcBef>
                          <a:spcPct val="20000"/>
                        </a:spcBef>
                        <a:defRPr sz="2000">
                          <a:solidFill>
                            <a:schemeClr val="tx1"/>
                          </a:solidFill>
                          <a:latin typeface="Tahoma" pitchFamily="34" charset="0"/>
                        </a:defRPr>
                      </a:lvl3pPr>
                      <a:lvl4pPr>
                        <a:spcBef>
                          <a:spcPct val="20000"/>
                        </a:spcBef>
                        <a:defRPr>
                          <a:solidFill>
                            <a:schemeClr val="tx1"/>
                          </a:solidFill>
                          <a:latin typeface="Tahoma" pitchFamily="34" charset="0"/>
                        </a:defRPr>
                      </a:lvl4pPr>
                      <a:lvl5pPr>
                        <a:spcBef>
                          <a:spcPct val="20000"/>
                        </a:spcBef>
                        <a:defRPr>
                          <a:solidFill>
                            <a:schemeClr val="tx1"/>
                          </a:solidFill>
                          <a:latin typeface="Tahoma" pitchFamily="34" charset="0"/>
                        </a:defRPr>
                      </a:lvl5pPr>
                      <a:lvl6pPr fontAlgn="base">
                        <a:spcBef>
                          <a:spcPct val="20000"/>
                        </a:spcBef>
                        <a:spcAft>
                          <a:spcPct val="0"/>
                        </a:spcAft>
                        <a:defRPr>
                          <a:solidFill>
                            <a:schemeClr val="tx1"/>
                          </a:solidFill>
                          <a:latin typeface="Tahoma" pitchFamily="34" charset="0"/>
                        </a:defRPr>
                      </a:lvl6pPr>
                      <a:lvl7pPr fontAlgn="base">
                        <a:spcBef>
                          <a:spcPct val="20000"/>
                        </a:spcBef>
                        <a:spcAft>
                          <a:spcPct val="0"/>
                        </a:spcAft>
                        <a:defRPr>
                          <a:solidFill>
                            <a:schemeClr val="tx1"/>
                          </a:solidFill>
                          <a:latin typeface="Tahoma" pitchFamily="34" charset="0"/>
                        </a:defRPr>
                      </a:lvl7pPr>
                      <a:lvl8pPr fontAlgn="base">
                        <a:spcBef>
                          <a:spcPct val="20000"/>
                        </a:spcBef>
                        <a:spcAft>
                          <a:spcPct val="0"/>
                        </a:spcAft>
                        <a:defRPr>
                          <a:solidFill>
                            <a:schemeClr val="tx1"/>
                          </a:solidFill>
                          <a:latin typeface="Tahoma" pitchFamily="34" charset="0"/>
                        </a:defRPr>
                      </a:lvl8pPr>
                      <a:lvl9pPr fontAlgn="base">
                        <a:spcBef>
                          <a:spcPct val="20000"/>
                        </a:spcBef>
                        <a:spcAft>
                          <a:spcPct val="0"/>
                        </a:spcAft>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600" b="0" i="1" u="none" strike="noStrike" cap="none" normalizeH="0" baseline="0" smtClean="0">
                          <a:ln>
                            <a:noFill/>
                          </a:ln>
                          <a:solidFill>
                            <a:schemeClr val="tx1"/>
                          </a:solidFill>
                          <a:effectLst/>
                          <a:latin typeface="Tahoma" pitchFamily="34" charset="0"/>
                        </a:rPr>
                        <a:t>False</a:t>
                      </a:r>
                    </a:p>
                  </a:txBody>
                  <a:tcPr marL="84786" marR="84786" marT="42393" marB="423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ahoma" pitchFamily="34" charset="0"/>
                        </a:defRPr>
                      </a:lvl1pPr>
                      <a:lvl2pPr>
                        <a:spcBef>
                          <a:spcPct val="20000"/>
                        </a:spcBef>
                        <a:defRPr sz="2400">
                          <a:solidFill>
                            <a:schemeClr val="tx1"/>
                          </a:solidFill>
                          <a:latin typeface="Tahoma" pitchFamily="34" charset="0"/>
                        </a:defRPr>
                      </a:lvl2pPr>
                      <a:lvl3pPr>
                        <a:spcBef>
                          <a:spcPct val="20000"/>
                        </a:spcBef>
                        <a:defRPr sz="2000">
                          <a:solidFill>
                            <a:schemeClr val="tx1"/>
                          </a:solidFill>
                          <a:latin typeface="Tahoma" pitchFamily="34" charset="0"/>
                        </a:defRPr>
                      </a:lvl3pPr>
                      <a:lvl4pPr>
                        <a:spcBef>
                          <a:spcPct val="20000"/>
                        </a:spcBef>
                        <a:defRPr>
                          <a:solidFill>
                            <a:schemeClr val="tx1"/>
                          </a:solidFill>
                          <a:latin typeface="Tahoma" pitchFamily="34" charset="0"/>
                        </a:defRPr>
                      </a:lvl4pPr>
                      <a:lvl5pPr>
                        <a:spcBef>
                          <a:spcPct val="20000"/>
                        </a:spcBef>
                        <a:defRPr>
                          <a:solidFill>
                            <a:schemeClr val="tx1"/>
                          </a:solidFill>
                          <a:latin typeface="Tahoma" pitchFamily="34" charset="0"/>
                        </a:defRPr>
                      </a:lvl5pPr>
                      <a:lvl6pPr fontAlgn="base">
                        <a:spcBef>
                          <a:spcPct val="20000"/>
                        </a:spcBef>
                        <a:spcAft>
                          <a:spcPct val="0"/>
                        </a:spcAft>
                        <a:defRPr>
                          <a:solidFill>
                            <a:schemeClr val="tx1"/>
                          </a:solidFill>
                          <a:latin typeface="Tahoma" pitchFamily="34" charset="0"/>
                        </a:defRPr>
                      </a:lvl6pPr>
                      <a:lvl7pPr fontAlgn="base">
                        <a:spcBef>
                          <a:spcPct val="20000"/>
                        </a:spcBef>
                        <a:spcAft>
                          <a:spcPct val="0"/>
                        </a:spcAft>
                        <a:defRPr>
                          <a:solidFill>
                            <a:schemeClr val="tx1"/>
                          </a:solidFill>
                          <a:latin typeface="Tahoma" pitchFamily="34" charset="0"/>
                        </a:defRPr>
                      </a:lvl7pPr>
                      <a:lvl8pPr fontAlgn="base">
                        <a:spcBef>
                          <a:spcPct val="20000"/>
                        </a:spcBef>
                        <a:spcAft>
                          <a:spcPct val="0"/>
                        </a:spcAft>
                        <a:defRPr>
                          <a:solidFill>
                            <a:schemeClr val="tx1"/>
                          </a:solidFill>
                          <a:latin typeface="Tahoma" pitchFamily="34" charset="0"/>
                        </a:defRPr>
                      </a:lvl8pPr>
                      <a:lvl9pPr fontAlgn="base">
                        <a:spcBef>
                          <a:spcPct val="20000"/>
                        </a:spcBef>
                        <a:spcAft>
                          <a:spcPct val="0"/>
                        </a:spcAft>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600" b="0" i="1" u="none" strike="noStrike" cap="none" normalizeH="0" baseline="0" smtClean="0">
                          <a:ln>
                            <a:noFill/>
                          </a:ln>
                          <a:solidFill>
                            <a:schemeClr val="tx1"/>
                          </a:solidFill>
                          <a:effectLst/>
                          <a:latin typeface="Tahoma" pitchFamily="34" charset="0"/>
                        </a:rPr>
                        <a:t>False</a:t>
                      </a:r>
                    </a:p>
                  </a:txBody>
                  <a:tcPr marL="84786" marR="84786" marT="42393" marB="423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ahoma" pitchFamily="34" charset="0"/>
                        </a:defRPr>
                      </a:lvl1pPr>
                      <a:lvl2pPr>
                        <a:spcBef>
                          <a:spcPct val="20000"/>
                        </a:spcBef>
                        <a:defRPr sz="2400">
                          <a:solidFill>
                            <a:schemeClr val="tx1"/>
                          </a:solidFill>
                          <a:latin typeface="Tahoma" pitchFamily="34" charset="0"/>
                        </a:defRPr>
                      </a:lvl2pPr>
                      <a:lvl3pPr>
                        <a:spcBef>
                          <a:spcPct val="20000"/>
                        </a:spcBef>
                        <a:defRPr sz="2000">
                          <a:solidFill>
                            <a:schemeClr val="tx1"/>
                          </a:solidFill>
                          <a:latin typeface="Tahoma" pitchFamily="34" charset="0"/>
                        </a:defRPr>
                      </a:lvl3pPr>
                      <a:lvl4pPr>
                        <a:spcBef>
                          <a:spcPct val="20000"/>
                        </a:spcBef>
                        <a:defRPr>
                          <a:solidFill>
                            <a:schemeClr val="tx1"/>
                          </a:solidFill>
                          <a:latin typeface="Tahoma" pitchFamily="34" charset="0"/>
                        </a:defRPr>
                      </a:lvl4pPr>
                      <a:lvl5pPr>
                        <a:spcBef>
                          <a:spcPct val="20000"/>
                        </a:spcBef>
                        <a:defRPr>
                          <a:solidFill>
                            <a:schemeClr val="tx1"/>
                          </a:solidFill>
                          <a:latin typeface="Tahoma" pitchFamily="34" charset="0"/>
                        </a:defRPr>
                      </a:lvl5pPr>
                      <a:lvl6pPr fontAlgn="base">
                        <a:spcBef>
                          <a:spcPct val="20000"/>
                        </a:spcBef>
                        <a:spcAft>
                          <a:spcPct val="0"/>
                        </a:spcAft>
                        <a:defRPr>
                          <a:solidFill>
                            <a:schemeClr val="tx1"/>
                          </a:solidFill>
                          <a:latin typeface="Tahoma" pitchFamily="34" charset="0"/>
                        </a:defRPr>
                      </a:lvl6pPr>
                      <a:lvl7pPr fontAlgn="base">
                        <a:spcBef>
                          <a:spcPct val="20000"/>
                        </a:spcBef>
                        <a:spcAft>
                          <a:spcPct val="0"/>
                        </a:spcAft>
                        <a:defRPr>
                          <a:solidFill>
                            <a:schemeClr val="tx1"/>
                          </a:solidFill>
                          <a:latin typeface="Tahoma" pitchFamily="34" charset="0"/>
                        </a:defRPr>
                      </a:lvl7pPr>
                      <a:lvl8pPr fontAlgn="base">
                        <a:spcBef>
                          <a:spcPct val="20000"/>
                        </a:spcBef>
                        <a:spcAft>
                          <a:spcPct val="0"/>
                        </a:spcAft>
                        <a:defRPr>
                          <a:solidFill>
                            <a:schemeClr val="tx1"/>
                          </a:solidFill>
                          <a:latin typeface="Tahoma" pitchFamily="34" charset="0"/>
                        </a:defRPr>
                      </a:lvl8pPr>
                      <a:lvl9pPr fontAlgn="base">
                        <a:spcBef>
                          <a:spcPct val="20000"/>
                        </a:spcBef>
                        <a:spcAft>
                          <a:spcPct val="0"/>
                        </a:spcAft>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600" b="0" i="1" u="none" strike="noStrike" cap="none" normalizeH="0" baseline="0" smtClean="0">
                          <a:ln>
                            <a:noFill/>
                          </a:ln>
                          <a:solidFill>
                            <a:schemeClr val="tx1"/>
                          </a:solidFill>
                          <a:effectLst/>
                          <a:latin typeface="Tahoma" pitchFamily="34" charset="0"/>
                        </a:rPr>
                        <a:t>True</a:t>
                      </a:r>
                    </a:p>
                  </a:txBody>
                  <a:tcPr marL="84786" marR="84786" marT="42393" marB="423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ahoma" pitchFamily="34" charset="0"/>
                        </a:defRPr>
                      </a:lvl1pPr>
                      <a:lvl2pPr>
                        <a:spcBef>
                          <a:spcPct val="20000"/>
                        </a:spcBef>
                        <a:defRPr sz="2400">
                          <a:solidFill>
                            <a:schemeClr val="tx1"/>
                          </a:solidFill>
                          <a:latin typeface="Tahoma" pitchFamily="34" charset="0"/>
                        </a:defRPr>
                      </a:lvl2pPr>
                      <a:lvl3pPr>
                        <a:spcBef>
                          <a:spcPct val="20000"/>
                        </a:spcBef>
                        <a:defRPr sz="2000">
                          <a:solidFill>
                            <a:schemeClr val="tx1"/>
                          </a:solidFill>
                          <a:latin typeface="Tahoma" pitchFamily="34" charset="0"/>
                        </a:defRPr>
                      </a:lvl3pPr>
                      <a:lvl4pPr>
                        <a:spcBef>
                          <a:spcPct val="20000"/>
                        </a:spcBef>
                        <a:defRPr>
                          <a:solidFill>
                            <a:schemeClr val="tx1"/>
                          </a:solidFill>
                          <a:latin typeface="Tahoma" pitchFamily="34" charset="0"/>
                        </a:defRPr>
                      </a:lvl4pPr>
                      <a:lvl5pPr>
                        <a:spcBef>
                          <a:spcPct val="20000"/>
                        </a:spcBef>
                        <a:defRPr>
                          <a:solidFill>
                            <a:schemeClr val="tx1"/>
                          </a:solidFill>
                          <a:latin typeface="Tahoma" pitchFamily="34" charset="0"/>
                        </a:defRPr>
                      </a:lvl5pPr>
                      <a:lvl6pPr fontAlgn="base">
                        <a:spcBef>
                          <a:spcPct val="20000"/>
                        </a:spcBef>
                        <a:spcAft>
                          <a:spcPct val="0"/>
                        </a:spcAft>
                        <a:defRPr>
                          <a:solidFill>
                            <a:schemeClr val="tx1"/>
                          </a:solidFill>
                          <a:latin typeface="Tahoma" pitchFamily="34" charset="0"/>
                        </a:defRPr>
                      </a:lvl6pPr>
                      <a:lvl7pPr fontAlgn="base">
                        <a:spcBef>
                          <a:spcPct val="20000"/>
                        </a:spcBef>
                        <a:spcAft>
                          <a:spcPct val="0"/>
                        </a:spcAft>
                        <a:defRPr>
                          <a:solidFill>
                            <a:schemeClr val="tx1"/>
                          </a:solidFill>
                          <a:latin typeface="Tahoma" pitchFamily="34" charset="0"/>
                        </a:defRPr>
                      </a:lvl7pPr>
                      <a:lvl8pPr fontAlgn="base">
                        <a:spcBef>
                          <a:spcPct val="20000"/>
                        </a:spcBef>
                        <a:spcAft>
                          <a:spcPct val="0"/>
                        </a:spcAft>
                        <a:defRPr>
                          <a:solidFill>
                            <a:schemeClr val="tx1"/>
                          </a:solidFill>
                          <a:latin typeface="Tahoma" pitchFamily="34" charset="0"/>
                        </a:defRPr>
                      </a:lvl8pPr>
                      <a:lvl9pPr fontAlgn="base">
                        <a:spcBef>
                          <a:spcPct val="20000"/>
                        </a:spcBef>
                        <a:spcAft>
                          <a:spcPct val="0"/>
                        </a:spcAft>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600" b="0" i="1" u="none" strike="noStrike" cap="none" normalizeH="0" baseline="0" smtClean="0">
                          <a:ln>
                            <a:noFill/>
                          </a:ln>
                          <a:solidFill>
                            <a:schemeClr val="tx1"/>
                          </a:solidFill>
                          <a:effectLst/>
                          <a:latin typeface="Tahoma" pitchFamily="34" charset="0"/>
                        </a:rPr>
                        <a:t>False</a:t>
                      </a:r>
                    </a:p>
                  </a:txBody>
                  <a:tcPr marL="84786" marR="84786" marT="42393" marB="423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ahoma" pitchFamily="34" charset="0"/>
                        </a:defRPr>
                      </a:lvl1pPr>
                      <a:lvl2pPr>
                        <a:spcBef>
                          <a:spcPct val="20000"/>
                        </a:spcBef>
                        <a:defRPr sz="2400">
                          <a:solidFill>
                            <a:schemeClr val="tx1"/>
                          </a:solidFill>
                          <a:latin typeface="Tahoma" pitchFamily="34" charset="0"/>
                        </a:defRPr>
                      </a:lvl2pPr>
                      <a:lvl3pPr>
                        <a:spcBef>
                          <a:spcPct val="20000"/>
                        </a:spcBef>
                        <a:defRPr sz="2000">
                          <a:solidFill>
                            <a:schemeClr val="tx1"/>
                          </a:solidFill>
                          <a:latin typeface="Tahoma" pitchFamily="34" charset="0"/>
                        </a:defRPr>
                      </a:lvl3pPr>
                      <a:lvl4pPr>
                        <a:spcBef>
                          <a:spcPct val="20000"/>
                        </a:spcBef>
                        <a:defRPr>
                          <a:solidFill>
                            <a:schemeClr val="tx1"/>
                          </a:solidFill>
                          <a:latin typeface="Tahoma" pitchFamily="34" charset="0"/>
                        </a:defRPr>
                      </a:lvl4pPr>
                      <a:lvl5pPr>
                        <a:spcBef>
                          <a:spcPct val="20000"/>
                        </a:spcBef>
                        <a:defRPr>
                          <a:solidFill>
                            <a:schemeClr val="tx1"/>
                          </a:solidFill>
                          <a:latin typeface="Tahoma" pitchFamily="34" charset="0"/>
                        </a:defRPr>
                      </a:lvl5pPr>
                      <a:lvl6pPr fontAlgn="base">
                        <a:spcBef>
                          <a:spcPct val="20000"/>
                        </a:spcBef>
                        <a:spcAft>
                          <a:spcPct val="0"/>
                        </a:spcAft>
                        <a:defRPr>
                          <a:solidFill>
                            <a:schemeClr val="tx1"/>
                          </a:solidFill>
                          <a:latin typeface="Tahoma" pitchFamily="34" charset="0"/>
                        </a:defRPr>
                      </a:lvl6pPr>
                      <a:lvl7pPr fontAlgn="base">
                        <a:spcBef>
                          <a:spcPct val="20000"/>
                        </a:spcBef>
                        <a:spcAft>
                          <a:spcPct val="0"/>
                        </a:spcAft>
                        <a:defRPr>
                          <a:solidFill>
                            <a:schemeClr val="tx1"/>
                          </a:solidFill>
                          <a:latin typeface="Tahoma" pitchFamily="34" charset="0"/>
                        </a:defRPr>
                      </a:lvl7pPr>
                      <a:lvl8pPr fontAlgn="base">
                        <a:spcBef>
                          <a:spcPct val="20000"/>
                        </a:spcBef>
                        <a:spcAft>
                          <a:spcPct val="0"/>
                        </a:spcAft>
                        <a:defRPr>
                          <a:solidFill>
                            <a:schemeClr val="tx1"/>
                          </a:solidFill>
                          <a:latin typeface="Tahoma" pitchFamily="34" charset="0"/>
                        </a:defRPr>
                      </a:lvl8pPr>
                      <a:lvl9pPr fontAlgn="base">
                        <a:spcBef>
                          <a:spcPct val="20000"/>
                        </a:spcBef>
                        <a:spcAft>
                          <a:spcPct val="0"/>
                        </a:spcAft>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600" b="0" i="1" u="none" strike="noStrike" cap="none" normalizeH="0" baseline="0" dirty="0" smtClean="0">
                          <a:ln>
                            <a:noFill/>
                          </a:ln>
                          <a:solidFill>
                            <a:schemeClr val="tx1"/>
                          </a:solidFill>
                          <a:effectLst/>
                          <a:latin typeface="Tahoma" pitchFamily="34" charset="0"/>
                        </a:rPr>
                        <a:t>False</a:t>
                      </a:r>
                    </a:p>
                  </a:txBody>
                  <a:tcPr marL="84786" marR="84786" marT="42393" marB="423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ahoma" pitchFamily="34" charset="0"/>
                        </a:defRPr>
                      </a:lvl1pPr>
                      <a:lvl2pPr>
                        <a:spcBef>
                          <a:spcPct val="20000"/>
                        </a:spcBef>
                        <a:defRPr sz="2400">
                          <a:solidFill>
                            <a:schemeClr val="tx1"/>
                          </a:solidFill>
                          <a:latin typeface="Tahoma" pitchFamily="34" charset="0"/>
                        </a:defRPr>
                      </a:lvl2pPr>
                      <a:lvl3pPr>
                        <a:spcBef>
                          <a:spcPct val="20000"/>
                        </a:spcBef>
                        <a:defRPr sz="2000">
                          <a:solidFill>
                            <a:schemeClr val="tx1"/>
                          </a:solidFill>
                          <a:latin typeface="Tahoma" pitchFamily="34" charset="0"/>
                        </a:defRPr>
                      </a:lvl3pPr>
                      <a:lvl4pPr>
                        <a:spcBef>
                          <a:spcPct val="20000"/>
                        </a:spcBef>
                        <a:defRPr>
                          <a:solidFill>
                            <a:schemeClr val="tx1"/>
                          </a:solidFill>
                          <a:latin typeface="Tahoma" pitchFamily="34" charset="0"/>
                        </a:defRPr>
                      </a:lvl4pPr>
                      <a:lvl5pPr>
                        <a:spcBef>
                          <a:spcPct val="20000"/>
                        </a:spcBef>
                        <a:defRPr>
                          <a:solidFill>
                            <a:schemeClr val="tx1"/>
                          </a:solidFill>
                          <a:latin typeface="Tahoma" pitchFamily="34" charset="0"/>
                        </a:defRPr>
                      </a:lvl5pPr>
                      <a:lvl6pPr fontAlgn="base">
                        <a:spcBef>
                          <a:spcPct val="20000"/>
                        </a:spcBef>
                        <a:spcAft>
                          <a:spcPct val="0"/>
                        </a:spcAft>
                        <a:defRPr>
                          <a:solidFill>
                            <a:schemeClr val="tx1"/>
                          </a:solidFill>
                          <a:latin typeface="Tahoma" pitchFamily="34" charset="0"/>
                        </a:defRPr>
                      </a:lvl6pPr>
                      <a:lvl7pPr fontAlgn="base">
                        <a:spcBef>
                          <a:spcPct val="20000"/>
                        </a:spcBef>
                        <a:spcAft>
                          <a:spcPct val="0"/>
                        </a:spcAft>
                        <a:defRPr>
                          <a:solidFill>
                            <a:schemeClr val="tx1"/>
                          </a:solidFill>
                          <a:latin typeface="Tahoma" pitchFamily="34" charset="0"/>
                        </a:defRPr>
                      </a:lvl7pPr>
                      <a:lvl8pPr fontAlgn="base">
                        <a:spcBef>
                          <a:spcPct val="20000"/>
                        </a:spcBef>
                        <a:spcAft>
                          <a:spcPct val="0"/>
                        </a:spcAft>
                        <a:defRPr>
                          <a:solidFill>
                            <a:schemeClr val="tx1"/>
                          </a:solidFill>
                          <a:latin typeface="Tahoma" pitchFamily="34" charset="0"/>
                        </a:defRPr>
                      </a:lvl8pPr>
                      <a:lvl9pPr fontAlgn="base">
                        <a:spcBef>
                          <a:spcPct val="20000"/>
                        </a:spcBef>
                        <a:spcAft>
                          <a:spcPct val="0"/>
                        </a:spcAft>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600" b="0" i="1" u="none" strike="noStrike" cap="none" normalizeH="0" baseline="0" smtClean="0">
                          <a:ln>
                            <a:noFill/>
                          </a:ln>
                          <a:solidFill>
                            <a:schemeClr val="tx1"/>
                          </a:solidFill>
                          <a:effectLst/>
                          <a:latin typeface="Tahoma" pitchFamily="34" charset="0"/>
                        </a:rPr>
                        <a:t>True</a:t>
                      </a:r>
                    </a:p>
                  </a:txBody>
                  <a:tcPr marL="84786" marR="84786" marT="42393" marB="423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ahoma" pitchFamily="34" charset="0"/>
                        </a:defRPr>
                      </a:lvl1pPr>
                      <a:lvl2pPr>
                        <a:spcBef>
                          <a:spcPct val="20000"/>
                        </a:spcBef>
                        <a:defRPr sz="2400">
                          <a:solidFill>
                            <a:schemeClr val="tx1"/>
                          </a:solidFill>
                          <a:latin typeface="Tahoma" pitchFamily="34" charset="0"/>
                        </a:defRPr>
                      </a:lvl2pPr>
                      <a:lvl3pPr>
                        <a:spcBef>
                          <a:spcPct val="20000"/>
                        </a:spcBef>
                        <a:defRPr sz="2000">
                          <a:solidFill>
                            <a:schemeClr val="tx1"/>
                          </a:solidFill>
                          <a:latin typeface="Tahoma" pitchFamily="34" charset="0"/>
                        </a:defRPr>
                      </a:lvl3pPr>
                      <a:lvl4pPr>
                        <a:spcBef>
                          <a:spcPct val="20000"/>
                        </a:spcBef>
                        <a:defRPr>
                          <a:solidFill>
                            <a:schemeClr val="tx1"/>
                          </a:solidFill>
                          <a:latin typeface="Tahoma" pitchFamily="34" charset="0"/>
                        </a:defRPr>
                      </a:lvl4pPr>
                      <a:lvl5pPr>
                        <a:spcBef>
                          <a:spcPct val="20000"/>
                        </a:spcBef>
                        <a:defRPr>
                          <a:solidFill>
                            <a:schemeClr val="tx1"/>
                          </a:solidFill>
                          <a:latin typeface="Tahoma" pitchFamily="34" charset="0"/>
                        </a:defRPr>
                      </a:lvl5pPr>
                      <a:lvl6pPr fontAlgn="base">
                        <a:spcBef>
                          <a:spcPct val="20000"/>
                        </a:spcBef>
                        <a:spcAft>
                          <a:spcPct val="0"/>
                        </a:spcAft>
                        <a:defRPr>
                          <a:solidFill>
                            <a:schemeClr val="tx1"/>
                          </a:solidFill>
                          <a:latin typeface="Tahoma" pitchFamily="34" charset="0"/>
                        </a:defRPr>
                      </a:lvl6pPr>
                      <a:lvl7pPr fontAlgn="base">
                        <a:spcBef>
                          <a:spcPct val="20000"/>
                        </a:spcBef>
                        <a:spcAft>
                          <a:spcPct val="0"/>
                        </a:spcAft>
                        <a:defRPr>
                          <a:solidFill>
                            <a:schemeClr val="tx1"/>
                          </a:solidFill>
                          <a:latin typeface="Tahoma" pitchFamily="34" charset="0"/>
                        </a:defRPr>
                      </a:lvl7pPr>
                      <a:lvl8pPr fontAlgn="base">
                        <a:spcBef>
                          <a:spcPct val="20000"/>
                        </a:spcBef>
                        <a:spcAft>
                          <a:spcPct val="0"/>
                        </a:spcAft>
                        <a:defRPr>
                          <a:solidFill>
                            <a:schemeClr val="tx1"/>
                          </a:solidFill>
                          <a:latin typeface="Tahoma" pitchFamily="34" charset="0"/>
                        </a:defRPr>
                      </a:lvl8pPr>
                      <a:lvl9pPr fontAlgn="base">
                        <a:spcBef>
                          <a:spcPct val="20000"/>
                        </a:spcBef>
                        <a:spcAft>
                          <a:spcPct val="0"/>
                        </a:spcAft>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600" b="0" i="1" u="none" strike="noStrike" cap="none" normalizeH="0" baseline="0" smtClean="0">
                          <a:ln>
                            <a:noFill/>
                          </a:ln>
                          <a:solidFill>
                            <a:schemeClr val="tx1"/>
                          </a:solidFill>
                          <a:effectLst/>
                          <a:latin typeface="Tahoma" pitchFamily="34" charset="0"/>
                        </a:rPr>
                        <a:t>True</a:t>
                      </a:r>
                    </a:p>
                  </a:txBody>
                  <a:tcPr marL="84786" marR="84786" marT="42393" marB="423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840500">
                <a:tc>
                  <a:txBody>
                    <a:bodyPr/>
                    <a:lstStyle>
                      <a:lvl1pPr>
                        <a:spcBef>
                          <a:spcPct val="20000"/>
                        </a:spcBef>
                        <a:defRPr sz="2800">
                          <a:solidFill>
                            <a:schemeClr val="tx1"/>
                          </a:solidFill>
                          <a:latin typeface="Tahoma" pitchFamily="34" charset="0"/>
                        </a:defRPr>
                      </a:lvl1pPr>
                      <a:lvl2pPr>
                        <a:spcBef>
                          <a:spcPct val="20000"/>
                        </a:spcBef>
                        <a:defRPr sz="2400">
                          <a:solidFill>
                            <a:schemeClr val="tx1"/>
                          </a:solidFill>
                          <a:latin typeface="Tahoma" pitchFamily="34" charset="0"/>
                        </a:defRPr>
                      </a:lvl2pPr>
                      <a:lvl3pPr>
                        <a:spcBef>
                          <a:spcPct val="20000"/>
                        </a:spcBef>
                        <a:defRPr sz="2000">
                          <a:solidFill>
                            <a:schemeClr val="tx1"/>
                          </a:solidFill>
                          <a:latin typeface="Tahoma" pitchFamily="34" charset="0"/>
                        </a:defRPr>
                      </a:lvl3pPr>
                      <a:lvl4pPr>
                        <a:spcBef>
                          <a:spcPct val="20000"/>
                        </a:spcBef>
                        <a:defRPr>
                          <a:solidFill>
                            <a:schemeClr val="tx1"/>
                          </a:solidFill>
                          <a:latin typeface="Tahoma" pitchFamily="34" charset="0"/>
                        </a:defRPr>
                      </a:lvl4pPr>
                      <a:lvl5pPr>
                        <a:spcBef>
                          <a:spcPct val="20000"/>
                        </a:spcBef>
                        <a:defRPr>
                          <a:solidFill>
                            <a:schemeClr val="tx1"/>
                          </a:solidFill>
                          <a:latin typeface="Tahoma" pitchFamily="34" charset="0"/>
                        </a:defRPr>
                      </a:lvl5pPr>
                      <a:lvl6pPr fontAlgn="base">
                        <a:spcBef>
                          <a:spcPct val="20000"/>
                        </a:spcBef>
                        <a:spcAft>
                          <a:spcPct val="0"/>
                        </a:spcAft>
                        <a:defRPr>
                          <a:solidFill>
                            <a:schemeClr val="tx1"/>
                          </a:solidFill>
                          <a:latin typeface="Tahoma" pitchFamily="34" charset="0"/>
                        </a:defRPr>
                      </a:lvl6pPr>
                      <a:lvl7pPr fontAlgn="base">
                        <a:spcBef>
                          <a:spcPct val="20000"/>
                        </a:spcBef>
                        <a:spcAft>
                          <a:spcPct val="0"/>
                        </a:spcAft>
                        <a:defRPr>
                          <a:solidFill>
                            <a:schemeClr val="tx1"/>
                          </a:solidFill>
                          <a:latin typeface="Tahoma" pitchFamily="34" charset="0"/>
                        </a:defRPr>
                      </a:lvl7pPr>
                      <a:lvl8pPr fontAlgn="base">
                        <a:spcBef>
                          <a:spcPct val="20000"/>
                        </a:spcBef>
                        <a:spcAft>
                          <a:spcPct val="0"/>
                        </a:spcAft>
                        <a:defRPr>
                          <a:solidFill>
                            <a:schemeClr val="tx1"/>
                          </a:solidFill>
                          <a:latin typeface="Tahoma" pitchFamily="34" charset="0"/>
                        </a:defRPr>
                      </a:lvl8pPr>
                      <a:lvl9pPr fontAlgn="base">
                        <a:spcBef>
                          <a:spcPct val="20000"/>
                        </a:spcBef>
                        <a:spcAft>
                          <a:spcPct val="0"/>
                        </a:spcAft>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600" b="0" i="1" u="none" strike="noStrike" cap="none" normalizeH="0" baseline="0" smtClean="0">
                          <a:ln>
                            <a:noFill/>
                          </a:ln>
                          <a:solidFill>
                            <a:schemeClr val="tx1"/>
                          </a:solidFill>
                          <a:effectLst/>
                          <a:latin typeface="Tahoma" pitchFamily="34" charset="0"/>
                        </a:rPr>
                        <a:t>False</a:t>
                      </a:r>
                    </a:p>
                  </a:txBody>
                  <a:tcPr marL="84786" marR="84786" marT="42393" marB="423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ahoma" pitchFamily="34" charset="0"/>
                        </a:defRPr>
                      </a:lvl1pPr>
                      <a:lvl2pPr>
                        <a:spcBef>
                          <a:spcPct val="20000"/>
                        </a:spcBef>
                        <a:defRPr sz="2400">
                          <a:solidFill>
                            <a:schemeClr val="tx1"/>
                          </a:solidFill>
                          <a:latin typeface="Tahoma" pitchFamily="34" charset="0"/>
                        </a:defRPr>
                      </a:lvl2pPr>
                      <a:lvl3pPr>
                        <a:spcBef>
                          <a:spcPct val="20000"/>
                        </a:spcBef>
                        <a:defRPr sz="2000">
                          <a:solidFill>
                            <a:schemeClr val="tx1"/>
                          </a:solidFill>
                          <a:latin typeface="Tahoma" pitchFamily="34" charset="0"/>
                        </a:defRPr>
                      </a:lvl3pPr>
                      <a:lvl4pPr>
                        <a:spcBef>
                          <a:spcPct val="20000"/>
                        </a:spcBef>
                        <a:defRPr>
                          <a:solidFill>
                            <a:schemeClr val="tx1"/>
                          </a:solidFill>
                          <a:latin typeface="Tahoma" pitchFamily="34" charset="0"/>
                        </a:defRPr>
                      </a:lvl4pPr>
                      <a:lvl5pPr>
                        <a:spcBef>
                          <a:spcPct val="20000"/>
                        </a:spcBef>
                        <a:defRPr>
                          <a:solidFill>
                            <a:schemeClr val="tx1"/>
                          </a:solidFill>
                          <a:latin typeface="Tahoma" pitchFamily="34" charset="0"/>
                        </a:defRPr>
                      </a:lvl5pPr>
                      <a:lvl6pPr fontAlgn="base">
                        <a:spcBef>
                          <a:spcPct val="20000"/>
                        </a:spcBef>
                        <a:spcAft>
                          <a:spcPct val="0"/>
                        </a:spcAft>
                        <a:defRPr>
                          <a:solidFill>
                            <a:schemeClr val="tx1"/>
                          </a:solidFill>
                          <a:latin typeface="Tahoma" pitchFamily="34" charset="0"/>
                        </a:defRPr>
                      </a:lvl6pPr>
                      <a:lvl7pPr fontAlgn="base">
                        <a:spcBef>
                          <a:spcPct val="20000"/>
                        </a:spcBef>
                        <a:spcAft>
                          <a:spcPct val="0"/>
                        </a:spcAft>
                        <a:defRPr>
                          <a:solidFill>
                            <a:schemeClr val="tx1"/>
                          </a:solidFill>
                          <a:latin typeface="Tahoma" pitchFamily="34" charset="0"/>
                        </a:defRPr>
                      </a:lvl7pPr>
                      <a:lvl8pPr fontAlgn="base">
                        <a:spcBef>
                          <a:spcPct val="20000"/>
                        </a:spcBef>
                        <a:spcAft>
                          <a:spcPct val="0"/>
                        </a:spcAft>
                        <a:defRPr>
                          <a:solidFill>
                            <a:schemeClr val="tx1"/>
                          </a:solidFill>
                          <a:latin typeface="Tahoma" pitchFamily="34" charset="0"/>
                        </a:defRPr>
                      </a:lvl8pPr>
                      <a:lvl9pPr fontAlgn="base">
                        <a:spcBef>
                          <a:spcPct val="20000"/>
                        </a:spcBef>
                        <a:spcAft>
                          <a:spcPct val="0"/>
                        </a:spcAft>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600" b="0" i="1" u="none" strike="noStrike" cap="none" normalizeH="0" baseline="0" smtClean="0">
                          <a:ln>
                            <a:noFill/>
                          </a:ln>
                          <a:solidFill>
                            <a:schemeClr val="tx1"/>
                          </a:solidFill>
                          <a:effectLst/>
                          <a:latin typeface="Tahoma" pitchFamily="34" charset="0"/>
                        </a:rPr>
                        <a:t>True</a:t>
                      </a:r>
                    </a:p>
                  </a:txBody>
                  <a:tcPr marL="84786" marR="84786" marT="42393" marB="423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ahoma" pitchFamily="34" charset="0"/>
                        </a:defRPr>
                      </a:lvl1pPr>
                      <a:lvl2pPr>
                        <a:spcBef>
                          <a:spcPct val="20000"/>
                        </a:spcBef>
                        <a:defRPr sz="2400">
                          <a:solidFill>
                            <a:schemeClr val="tx1"/>
                          </a:solidFill>
                          <a:latin typeface="Tahoma" pitchFamily="34" charset="0"/>
                        </a:defRPr>
                      </a:lvl2pPr>
                      <a:lvl3pPr>
                        <a:spcBef>
                          <a:spcPct val="20000"/>
                        </a:spcBef>
                        <a:defRPr sz="2000">
                          <a:solidFill>
                            <a:schemeClr val="tx1"/>
                          </a:solidFill>
                          <a:latin typeface="Tahoma" pitchFamily="34" charset="0"/>
                        </a:defRPr>
                      </a:lvl3pPr>
                      <a:lvl4pPr>
                        <a:spcBef>
                          <a:spcPct val="20000"/>
                        </a:spcBef>
                        <a:defRPr>
                          <a:solidFill>
                            <a:schemeClr val="tx1"/>
                          </a:solidFill>
                          <a:latin typeface="Tahoma" pitchFamily="34" charset="0"/>
                        </a:defRPr>
                      </a:lvl4pPr>
                      <a:lvl5pPr>
                        <a:spcBef>
                          <a:spcPct val="20000"/>
                        </a:spcBef>
                        <a:defRPr>
                          <a:solidFill>
                            <a:schemeClr val="tx1"/>
                          </a:solidFill>
                          <a:latin typeface="Tahoma" pitchFamily="34" charset="0"/>
                        </a:defRPr>
                      </a:lvl5pPr>
                      <a:lvl6pPr fontAlgn="base">
                        <a:spcBef>
                          <a:spcPct val="20000"/>
                        </a:spcBef>
                        <a:spcAft>
                          <a:spcPct val="0"/>
                        </a:spcAft>
                        <a:defRPr>
                          <a:solidFill>
                            <a:schemeClr val="tx1"/>
                          </a:solidFill>
                          <a:latin typeface="Tahoma" pitchFamily="34" charset="0"/>
                        </a:defRPr>
                      </a:lvl6pPr>
                      <a:lvl7pPr fontAlgn="base">
                        <a:spcBef>
                          <a:spcPct val="20000"/>
                        </a:spcBef>
                        <a:spcAft>
                          <a:spcPct val="0"/>
                        </a:spcAft>
                        <a:defRPr>
                          <a:solidFill>
                            <a:schemeClr val="tx1"/>
                          </a:solidFill>
                          <a:latin typeface="Tahoma" pitchFamily="34" charset="0"/>
                        </a:defRPr>
                      </a:lvl7pPr>
                      <a:lvl8pPr fontAlgn="base">
                        <a:spcBef>
                          <a:spcPct val="20000"/>
                        </a:spcBef>
                        <a:spcAft>
                          <a:spcPct val="0"/>
                        </a:spcAft>
                        <a:defRPr>
                          <a:solidFill>
                            <a:schemeClr val="tx1"/>
                          </a:solidFill>
                          <a:latin typeface="Tahoma" pitchFamily="34" charset="0"/>
                        </a:defRPr>
                      </a:lvl8pPr>
                      <a:lvl9pPr fontAlgn="base">
                        <a:spcBef>
                          <a:spcPct val="20000"/>
                        </a:spcBef>
                        <a:spcAft>
                          <a:spcPct val="0"/>
                        </a:spcAft>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600" b="0" i="1" u="none" strike="noStrike" cap="none" normalizeH="0" baseline="0" smtClean="0">
                          <a:ln>
                            <a:noFill/>
                          </a:ln>
                          <a:solidFill>
                            <a:schemeClr val="tx1"/>
                          </a:solidFill>
                          <a:effectLst/>
                          <a:latin typeface="Tahoma" pitchFamily="34" charset="0"/>
                        </a:rPr>
                        <a:t>True</a:t>
                      </a:r>
                    </a:p>
                  </a:txBody>
                  <a:tcPr marL="84786" marR="84786" marT="42393" marB="423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ahoma" pitchFamily="34" charset="0"/>
                        </a:defRPr>
                      </a:lvl1pPr>
                      <a:lvl2pPr>
                        <a:spcBef>
                          <a:spcPct val="20000"/>
                        </a:spcBef>
                        <a:defRPr sz="2400">
                          <a:solidFill>
                            <a:schemeClr val="tx1"/>
                          </a:solidFill>
                          <a:latin typeface="Tahoma" pitchFamily="34" charset="0"/>
                        </a:defRPr>
                      </a:lvl2pPr>
                      <a:lvl3pPr>
                        <a:spcBef>
                          <a:spcPct val="20000"/>
                        </a:spcBef>
                        <a:defRPr sz="2000">
                          <a:solidFill>
                            <a:schemeClr val="tx1"/>
                          </a:solidFill>
                          <a:latin typeface="Tahoma" pitchFamily="34" charset="0"/>
                        </a:defRPr>
                      </a:lvl3pPr>
                      <a:lvl4pPr>
                        <a:spcBef>
                          <a:spcPct val="20000"/>
                        </a:spcBef>
                        <a:defRPr>
                          <a:solidFill>
                            <a:schemeClr val="tx1"/>
                          </a:solidFill>
                          <a:latin typeface="Tahoma" pitchFamily="34" charset="0"/>
                        </a:defRPr>
                      </a:lvl4pPr>
                      <a:lvl5pPr>
                        <a:spcBef>
                          <a:spcPct val="20000"/>
                        </a:spcBef>
                        <a:defRPr>
                          <a:solidFill>
                            <a:schemeClr val="tx1"/>
                          </a:solidFill>
                          <a:latin typeface="Tahoma" pitchFamily="34" charset="0"/>
                        </a:defRPr>
                      </a:lvl5pPr>
                      <a:lvl6pPr fontAlgn="base">
                        <a:spcBef>
                          <a:spcPct val="20000"/>
                        </a:spcBef>
                        <a:spcAft>
                          <a:spcPct val="0"/>
                        </a:spcAft>
                        <a:defRPr>
                          <a:solidFill>
                            <a:schemeClr val="tx1"/>
                          </a:solidFill>
                          <a:latin typeface="Tahoma" pitchFamily="34" charset="0"/>
                        </a:defRPr>
                      </a:lvl6pPr>
                      <a:lvl7pPr fontAlgn="base">
                        <a:spcBef>
                          <a:spcPct val="20000"/>
                        </a:spcBef>
                        <a:spcAft>
                          <a:spcPct val="0"/>
                        </a:spcAft>
                        <a:defRPr>
                          <a:solidFill>
                            <a:schemeClr val="tx1"/>
                          </a:solidFill>
                          <a:latin typeface="Tahoma" pitchFamily="34" charset="0"/>
                        </a:defRPr>
                      </a:lvl7pPr>
                      <a:lvl8pPr fontAlgn="base">
                        <a:spcBef>
                          <a:spcPct val="20000"/>
                        </a:spcBef>
                        <a:spcAft>
                          <a:spcPct val="0"/>
                        </a:spcAft>
                        <a:defRPr>
                          <a:solidFill>
                            <a:schemeClr val="tx1"/>
                          </a:solidFill>
                          <a:latin typeface="Tahoma" pitchFamily="34" charset="0"/>
                        </a:defRPr>
                      </a:lvl8pPr>
                      <a:lvl9pPr fontAlgn="base">
                        <a:spcBef>
                          <a:spcPct val="20000"/>
                        </a:spcBef>
                        <a:spcAft>
                          <a:spcPct val="0"/>
                        </a:spcAft>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600" b="0" i="1" u="none" strike="noStrike" cap="none" normalizeH="0" baseline="0" dirty="0" smtClean="0">
                          <a:ln>
                            <a:noFill/>
                          </a:ln>
                          <a:solidFill>
                            <a:schemeClr val="tx1"/>
                          </a:solidFill>
                          <a:effectLst/>
                          <a:latin typeface="Tahoma" pitchFamily="34" charset="0"/>
                        </a:rPr>
                        <a:t>False</a:t>
                      </a:r>
                    </a:p>
                  </a:txBody>
                  <a:tcPr marL="84786" marR="84786" marT="42393" marB="423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ahoma" pitchFamily="34" charset="0"/>
                        </a:defRPr>
                      </a:lvl1pPr>
                      <a:lvl2pPr>
                        <a:spcBef>
                          <a:spcPct val="20000"/>
                        </a:spcBef>
                        <a:defRPr sz="2400">
                          <a:solidFill>
                            <a:schemeClr val="tx1"/>
                          </a:solidFill>
                          <a:latin typeface="Tahoma" pitchFamily="34" charset="0"/>
                        </a:defRPr>
                      </a:lvl2pPr>
                      <a:lvl3pPr>
                        <a:spcBef>
                          <a:spcPct val="20000"/>
                        </a:spcBef>
                        <a:defRPr sz="2000">
                          <a:solidFill>
                            <a:schemeClr val="tx1"/>
                          </a:solidFill>
                          <a:latin typeface="Tahoma" pitchFamily="34" charset="0"/>
                        </a:defRPr>
                      </a:lvl3pPr>
                      <a:lvl4pPr>
                        <a:spcBef>
                          <a:spcPct val="20000"/>
                        </a:spcBef>
                        <a:defRPr>
                          <a:solidFill>
                            <a:schemeClr val="tx1"/>
                          </a:solidFill>
                          <a:latin typeface="Tahoma" pitchFamily="34" charset="0"/>
                        </a:defRPr>
                      </a:lvl4pPr>
                      <a:lvl5pPr>
                        <a:spcBef>
                          <a:spcPct val="20000"/>
                        </a:spcBef>
                        <a:defRPr>
                          <a:solidFill>
                            <a:schemeClr val="tx1"/>
                          </a:solidFill>
                          <a:latin typeface="Tahoma" pitchFamily="34" charset="0"/>
                        </a:defRPr>
                      </a:lvl5pPr>
                      <a:lvl6pPr fontAlgn="base">
                        <a:spcBef>
                          <a:spcPct val="20000"/>
                        </a:spcBef>
                        <a:spcAft>
                          <a:spcPct val="0"/>
                        </a:spcAft>
                        <a:defRPr>
                          <a:solidFill>
                            <a:schemeClr val="tx1"/>
                          </a:solidFill>
                          <a:latin typeface="Tahoma" pitchFamily="34" charset="0"/>
                        </a:defRPr>
                      </a:lvl6pPr>
                      <a:lvl7pPr fontAlgn="base">
                        <a:spcBef>
                          <a:spcPct val="20000"/>
                        </a:spcBef>
                        <a:spcAft>
                          <a:spcPct val="0"/>
                        </a:spcAft>
                        <a:defRPr>
                          <a:solidFill>
                            <a:schemeClr val="tx1"/>
                          </a:solidFill>
                          <a:latin typeface="Tahoma" pitchFamily="34" charset="0"/>
                        </a:defRPr>
                      </a:lvl7pPr>
                      <a:lvl8pPr fontAlgn="base">
                        <a:spcBef>
                          <a:spcPct val="20000"/>
                        </a:spcBef>
                        <a:spcAft>
                          <a:spcPct val="0"/>
                        </a:spcAft>
                        <a:defRPr>
                          <a:solidFill>
                            <a:schemeClr val="tx1"/>
                          </a:solidFill>
                          <a:latin typeface="Tahoma" pitchFamily="34" charset="0"/>
                        </a:defRPr>
                      </a:lvl8pPr>
                      <a:lvl9pPr fontAlgn="base">
                        <a:spcBef>
                          <a:spcPct val="20000"/>
                        </a:spcBef>
                        <a:spcAft>
                          <a:spcPct val="0"/>
                        </a:spcAft>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600" b="0" i="1" u="none" strike="noStrike" cap="none" normalizeH="0" baseline="0" dirty="0" smtClean="0">
                          <a:ln>
                            <a:noFill/>
                          </a:ln>
                          <a:solidFill>
                            <a:schemeClr val="tx1"/>
                          </a:solidFill>
                          <a:effectLst/>
                          <a:latin typeface="Tahoma" pitchFamily="34" charset="0"/>
                        </a:rPr>
                        <a:t>True</a:t>
                      </a:r>
                    </a:p>
                  </a:txBody>
                  <a:tcPr marL="84786" marR="84786" marT="42393" marB="423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ahoma" pitchFamily="34" charset="0"/>
                        </a:defRPr>
                      </a:lvl1pPr>
                      <a:lvl2pPr>
                        <a:spcBef>
                          <a:spcPct val="20000"/>
                        </a:spcBef>
                        <a:defRPr sz="2400">
                          <a:solidFill>
                            <a:schemeClr val="tx1"/>
                          </a:solidFill>
                          <a:latin typeface="Tahoma" pitchFamily="34" charset="0"/>
                        </a:defRPr>
                      </a:lvl2pPr>
                      <a:lvl3pPr>
                        <a:spcBef>
                          <a:spcPct val="20000"/>
                        </a:spcBef>
                        <a:defRPr sz="2000">
                          <a:solidFill>
                            <a:schemeClr val="tx1"/>
                          </a:solidFill>
                          <a:latin typeface="Tahoma" pitchFamily="34" charset="0"/>
                        </a:defRPr>
                      </a:lvl3pPr>
                      <a:lvl4pPr>
                        <a:spcBef>
                          <a:spcPct val="20000"/>
                        </a:spcBef>
                        <a:defRPr>
                          <a:solidFill>
                            <a:schemeClr val="tx1"/>
                          </a:solidFill>
                          <a:latin typeface="Tahoma" pitchFamily="34" charset="0"/>
                        </a:defRPr>
                      </a:lvl4pPr>
                      <a:lvl5pPr>
                        <a:spcBef>
                          <a:spcPct val="20000"/>
                        </a:spcBef>
                        <a:defRPr>
                          <a:solidFill>
                            <a:schemeClr val="tx1"/>
                          </a:solidFill>
                          <a:latin typeface="Tahoma" pitchFamily="34" charset="0"/>
                        </a:defRPr>
                      </a:lvl5pPr>
                      <a:lvl6pPr fontAlgn="base">
                        <a:spcBef>
                          <a:spcPct val="20000"/>
                        </a:spcBef>
                        <a:spcAft>
                          <a:spcPct val="0"/>
                        </a:spcAft>
                        <a:defRPr>
                          <a:solidFill>
                            <a:schemeClr val="tx1"/>
                          </a:solidFill>
                          <a:latin typeface="Tahoma" pitchFamily="34" charset="0"/>
                        </a:defRPr>
                      </a:lvl6pPr>
                      <a:lvl7pPr fontAlgn="base">
                        <a:spcBef>
                          <a:spcPct val="20000"/>
                        </a:spcBef>
                        <a:spcAft>
                          <a:spcPct val="0"/>
                        </a:spcAft>
                        <a:defRPr>
                          <a:solidFill>
                            <a:schemeClr val="tx1"/>
                          </a:solidFill>
                          <a:latin typeface="Tahoma" pitchFamily="34" charset="0"/>
                        </a:defRPr>
                      </a:lvl7pPr>
                      <a:lvl8pPr fontAlgn="base">
                        <a:spcBef>
                          <a:spcPct val="20000"/>
                        </a:spcBef>
                        <a:spcAft>
                          <a:spcPct val="0"/>
                        </a:spcAft>
                        <a:defRPr>
                          <a:solidFill>
                            <a:schemeClr val="tx1"/>
                          </a:solidFill>
                          <a:latin typeface="Tahoma" pitchFamily="34" charset="0"/>
                        </a:defRPr>
                      </a:lvl8pPr>
                      <a:lvl9pPr fontAlgn="base">
                        <a:spcBef>
                          <a:spcPct val="20000"/>
                        </a:spcBef>
                        <a:spcAft>
                          <a:spcPct val="0"/>
                        </a:spcAft>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600" b="0" i="1" u="none" strike="noStrike" cap="none" normalizeH="0" baseline="0" smtClean="0">
                          <a:ln>
                            <a:noFill/>
                          </a:ln>
                          <a:solidFill>
                            <a:schemeClr val="tx1"/>
                          </a:solidFill>
                          <a:effectLst/>
                          <a:latin typeface="Tahoma" pitchFamily="34" charset="0"/>
                        </a:rPr>
                        <a:t>True</a:t>
                      </a:r>
                    </a:p>
                  </a:txBody>
                  <a:tcPr marL="84786" marR="84786" marT="42393" marB="423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ahoma" pitchFamily="34" charset="0"/>
                        </a:defRPr>
                      </a:lvl1pPr>
                      <a:lvl2pPr>
                        <a:spcBef>
                          <a:spcPct val="20000"/>
                        </a:spcBef>
                        <a:defRPr sz="2400">
                          <a:solidFill>
                            <a:schemeClr val="tx1"/>
                          </a:solidFill>
                          <a:latin typeface="Tahoma" pitchFamily="34" charset="0"/>
                        </a:defRPr>
                      </a:lvl2pPr>
                      <a:lvl3pPr>
                        <a:spcBef>
                          <a:spcPct val="20000"/>
                        </a:spcBef>
                        <a:defRPr sz="2000">
                          <a:solidFill>
                            <a:schemeClr val="tx1"/>
                          </a:solidFill>
                          <a:latin typeface="Tahoma" pitchFamily="34" charset="0"/>
                        </a:defRPr>
                      </a:lvl3pPr>
                      <a:lvl4pPr>
                        <a:spcBef>
                          <a:spcPct val="20000"/>
                        </a:spcBef>
                        <a:defRPr>
                          <a:solidFill>
                            <a:schemeClr val="tx1"/>
                          </a:solidFill>
                          <a:latin typeface="Tahoma" pitchFamily="34" charset="0"/>
                        </a:defRPr>
                      </a:lvl4pPr>
                      <a:lvl5pPr>
                        <a:spcBef>
                          <a:spcPct val="20000"/>
                        </a:spcBef>
                        <a:defRPr>
                          <a:solidFill>
                            <a:schemeClr val="tx1"/>
                          </a:solidFill>
                          <a:latin typeface="Tahoma" pitchFamily="34" charset="0"/>
                        </a:defRPr>
                      </a:lvl5pPr>
                      <a:lvl6pPr fontAlgn="base">
                        <a:spcBef>
                          <a:spcPct val="20000"/>
                        </a:spcBef>
                        <a:spcAft>
                          <a:spcPct val="0"/>
                        </a:spcAft>
                        <a:defRPr>
                          <a:solidFill>
                            <a:schemeClr val="tx1"/>
                          </a:solidFill>
                          <a:latin typeface="Tahoma" pitchFamily="34" charset="0"/>
                        </a:defRPr>
                      </a:lvl6pPr>
                      <a:lvl7pPr fontAlgn="base">
                        <a:spcBef>
                          <a:spcPct val="20000"/>
                        </a:spcBef>
                        <a:spcAft>
                          <a:spcPct val="0"/>
                        </a:spcAft>
                        <a:defRPr>
                          <a:solidFill>
                            <a:schemeClr val="tx1"/>
                          </a:solidFill>
                          <a:latin typeface="Tahoma" pitchFamily="34" charset="0"/>
                        </a:defRPr>
                      </a:lvl7pPr>
                      <a:lvl8pPr fontAlgn="base">
                        <a:spcBef>
                          <a:spcPct val="20000"/>
                        </a:spcBef>
                        <a:spcAft>
                          <a:spcPct val="0"/>
                        </a:spcAft>
                        <a:defRPr>
                          <a:solidFill>
                            <a:schemeClr val="tx1"/>
                          </a:solidFill>
                          <a:latin typeface="Tahoma" pitchFamily="34" charset="0"/>
                        </a:defRPr>
                      </a:lvl8pPr>
                      <a:lvl9pPr fontAlgn="base">
                        <a:spcBef>
                          <a:spcPct val="20000"/>
                        </a:spcBef>
                        <a:spcAft>
                          <a:spcPct val="0"/>
                        </a:spcAft>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600" b="0" i="1" u="none" strike="noStrike" cap="none" normalizeH="0" baseline="0" smtClean="0">
                          <a:ln>
                            <a:noFill/>
                          </a:ln>
                          <a:solidFill>
                            <a:schemeClr val="tx1"/>
                          </a:solidFill>
                          <a:effectLst/>
                          <a:latin typeface="Tahoma" pitchFamily="34" charset="0"/>
                        </a:rPr>
                        <a:t>False</a:t>
                      </a:r>
                    </a:p>
                  </a:txBody>
                  <a:tcPr marL="84786" marR="84786" marT="42393" marB="423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839027">
                <a:tc>
                  <a:txBody>
                    <a:bodyPr/>
                    <a:lstStyle>
                      <a:lvl1pPr>
                        <a:spcBef>
                          <a:spcPct val="20000"/>
                        </a:spcBef>
                        <a:defRPr sz="2800">
                          <a:solidFill>
                            <a:schemeClr val="tx1"/>
                          </a:solidFill>
                          <a:latin typeface="Tahoma" pitchFamily="34" charset="0"/>
                        </a:defRPr>
                      </a:lvl1pPr>
                      <a:lvl2pPr>
                        <a:spcBef>
                          <a:spcPct val="20000"/>
                        </a:spcBef>
                        <a:defRPr sz="2400">
                          <a:solidFill>
                            <a:schemeClr val="tx1"/>
                          </a:solidFill>
                          <a:latin typeface="Tahoma" pitchFamily="34" charset="0"/>
                        </a:defRPr>
                      </a:lvl2pPr>
                      <a:lvl3pPr>
                        <a:spcBef>
                          <a:spcPct val="20000"/>
                        </a:spcBef>
                        <a:defRPr sz="2000">
                          <a:solidFill>
                            <a:schemeClr val="tx1"/>
                          </a:solidFill>
                          <a:latin typeface="Tahoma" pitchFamily="34" charset="0"/>
                        </a:defRPr>
                      </a:lvl3pPr>
                      <a:lvl4pPr>
                        <a:spcBef>
                          <a:spcPct val="20000"/>
                        </a:spcBef>
                        <a:defRPr>
                          <a:solidFill>
                            <a:schemeClr val="tx1"/>
                          </a:solidFill>
                          <a:latin typeface="Tahoma" pitchFamily="34" charset="0"/>
                        </a:defRPr>
                      </a:lvl4pPr>
                      <a:lvl5pPr>
                        <a:spcBef>
                          <a:spcPct val="20000"/>
                        </a:spcBef>
                        <a:defRPr>
                          <a:solidFill>
                            <a:schemeClr val="tx1"/>
                          </a:solidFill>
                          <a:latin typeface="Tahoma" pitchFamily="34" charset="0"/>
                        </a:defRPr>
                      </a:lvl5pPr>
                      <a:lvl6pPr fontAlgn="base">
                        <a:spcBef>
                          <a:spcPct val="20000"/>
                        </a:spcBef>
                        <a:spcAft>
                          <a:spcPct val="0"/>
                        </a:spcAft>
                        <a:defRPr>
                          <a:solidFill>
                            <a:schemeClr val="tx1"/>
                          </a:solidFill>
                          <a:latin typeface="Tahoma" pitchFamily="34" charset="0"/>
                        </a:defRPr>
                      </a:lvl6pPr>
                      <a:lvl7pPr fontAlgn="base">
                        <a:spcBef>
                          <a:spcPct val="20000"/>
                        </a:spcBef>
                        <a:spcAft>
                          <a:spcPct val="0"/>
                        </a:spcAft>
                        <a:defRPr>
                          <a:solidFill>
                            <a:schemeClr val="tx1"/>
                          </a:solidFill>
                          <a:latin typeface="Tahoma" pitchFamily="34" charset="0"/>
                        </a:defRPr>
                      </a:lvl7pPr>
                      <a:lvl8pPr fontAlgn="base">
                        <a:spcBef>
                          <a:spcPct val="20000"/>
                        </a:spcBef>
                        <a:spcAft>
                          <a:spcPct val="0"/>
                        </a:spcAft>
                        <a:defRPr>
                          <a:solidFill>
                            <a:schemeClr val="tx1"/>
                          </a:solidFill>
                          <a:latin typeface="Tahoma" pitchFamily="34" charset="0"/>
                        </a:defRPr>
                      </a:lvl8pPr>
                      <a:lvl9pPr fontAlgn="base">
                        <a:spcBef>
                          <a:spcPct val="20000"/>
                        </a:spcBef>
                        <a:spcAft>
                          <a:spcPct val="0"/>
                        </a:spcAft>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600" b="0" i="1" u="none" strike="noStrike" cap="none" normalizeH="0" baseline="0" smtClean="0">
                          <a:ln>
                            <a:noFill/>
                          </a:ln>
                          <a:solidFill>
                            <a:schemeClr val="tx1"/>
                          </a:solidFill>
                          <a:effectLst/>
                          <a:latin typeface="Tahoma" pitchFamily="34" charset="0"/>
                        </a:rPr>
                        <a:t>True</a:t>
                      </a:r>
                    </a:p>
                  </a:txBody>
                  <a:tcPr marL="84786" marR="84786" marT="42393" marB="423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ahoma" pitchFamily="34" charset="0"/>
                        </a:defRPr>
                      </a:lvl1pPr>
                      <a:lvl2pPr>
                        <a:spcBef>
                          <a:spcPct val="20000"/>
                        </a:spcBef>
                        <a:defRPr sz="2400">
                          <a:solidFill>
                            <a:schemeClr val="tx1"/>
                          </a:solidFill>
                          <a:latin typeface="Tahoma" pitchFamily="34" charset="0"/>
                        </a:defRPr>
                      </a:lvl2pPr>
                      <a:lvl3pPr>
                        <a:spcBef>
                          <a:spcPct val="20000"/>
                        </a:spcBef>
                        <a:defRPr sz="2000">
                          <a:solidFill>
                            <a:schemeClr val="tx1"/>
                          </a:solidFill>
                          <a:latin typeface="Tahoma" pitchFamily="34" charset="0"/>
                        </a:defRPr>
                      </a:lvl3pPr>
                      <a:lvl4pPr>
                        <a:spcBef>
                          <a:spcPct val="20000"/>
                        </a:spcBef>
                        <a:defRPr>
                          <a:solidFill>
                            <a:schemeClr val="tx1"/>
                          </a:solidFill>
                          <a:latin typeface="Tahoma" pitchFamily="34" charset="0"/>
                        </a:defRPr>
                      </a:lvl4pPr>
                      <a:lvl5pPr>
                        <a:spcBef>
                          <a:spcPct val="20000"/>
                        </a:spcBef>
                        <a:defRPr>
                          <a:solidFill>
                            <a:schemeClr val="tx1"/>
                          </a:solidFill>
                          <a:latin typeface="Tahoma" pitchFamily="34" charset="0"/>
                        </a:defRPr>
                      </a:lvl5pPr>
                      <a:lvl6pPr fontAlgn="base">
                        <a:spcBef>
                          <a:spcPct val="20000"/>
                        </a:spcBef>
                        <a:spcAft>
                          <a:spcPct val="0"/>
                        </a:spcAft>
                        <a:defRPr>
                          <a:solidFill>
                            <a:schemeClr val="tx1"/>
                          </a:solidFill>
                          <a:latin typeface="Tahoma" pitchFamily="34" charset="0"/>
                        </a:defRPr>
                      </a:lvl6pPr>
                      <a:lvl7pPr fontAlgn="base">
                        <a:spcBef>
                          <a:spcPct val="20000"/>
                        </a:spcBef>
                        <a:spcAft>
                          <a:spcPct val="0"/>
                        </a:spcAft>
                        <a:defRPr>
                          <a:solidFill>
                            <a:schemeClr val="tx1"/>
                          </a:solidFill>
                          <a:latin typeface="Tahoma" pitchFamily="34" charset="0"/>
                        </a:defRPr>
                      </a:lvl7pPr>
                      <a:lvl8pPr fontAlgn="base">
                        <a:spcBef>
                          <a:spcPct val="20000"/>
                        </a:spcBef>
                        <a:spcAft>
                          <a:spcPct val="0"/>
                        </a:spcAft>
                        <a:defRPr>
                          <a:solidFill>
                            <a:schemeClr val="tx1"/>
                          </a:solidFill>
                          <a:latin typeface="Tahoma" pitchFamily="34" charset="0"/>
                        </a:defRPr>
                      </a:lvl8pPr>
                      <a:lvl9pPr fontAlgn="base">
                        <a:spcBef>
                          <a:spcPct val="20000"/>
                        </a:spcBef>
                        <a:spcAft>
                          <a:spcPct val="0"/>
                        </a:spcAft>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600" b="0" i="1" u="none" strike="noStrike" cap="none" normalizeH="0" baseline="0" smtClean="0">
                          <a:ln>
                            <a:noFill/>
                          </a:ln>
                          <a:solidFill>
                            <a:schemeClr val="tx1"/>
                          </a:solidFill>
                          <a:effectLst/>
                          <a:latin typeface="Tahoma" pitchFamily="34" charset="0"/>
                        </a:rPr>
                        <a:t>False</a:t>
                      </a:r>
                    </a:p>
                  </a:txBody>
                  <a:tcPr marL="84786" marR="84786" marT="42393" marB="423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ahoma" pitchFamily="34" charset="0"/>
                        </a:defRPr>
                      </a:lvl1pPr>
                      <a:lvl2pPr>
                        <a:spcBef>
                          <a:spcPct val="20000"/>
                        </a:spcBef>
                        <a:defRPr sz="2400">
                          <a:solidFill>
                            <a:schemeClr val="tx1"/>
                          </a:solidFill>
                          <a:latin typeface="Tahoma" pitchFamily="34" charset="0"/>
                        </a:defRPr>
                      </a:lvl2pPr>
                      <a:lvl3pPr>
                        <a:spcBef>
                          <a:spcPct val="20000"/>
                        </a:spcBef>
                        <a:defRPr sz="2000">
                          <a:solidFill>
                            <a:schemeClr val="tx1"/>
                          </a:solidFill>
                          <a:latin typeface="Tahoma" pitchFamily="34" charset="0"/>
                        </a:defRPr>
                      </a:lvl3pPr>
                      <a:lvl4pPr>
                        <a:spcBef>
                          <a:spcPct val="20000"/>
                        </a:spcBef>
                        <a:defRPr>
                          <a:solidFill>
                            <a:schemeClr val="tx1"/>
                          </a:solidFill>
                          <a:latin typeface="Tahoma" pitchFamily="34" charset="0"/>
                        </a:defRPr>
                      </a:lvl4pPr>
                      <a:lvl5pPr>
                        <a:spcBef>
                          <a:spcPct val="20000"/>
                        </a:spcBef>
                        <a:defRPr>
                          <a:solidFill>
                            <a:schemeClr val="tx1"/>
                          </a:solidFill>
                          <a:latin typeface="Tahoma" pitchFamily="34" charset="0"/>
                        </a:defRPr>
                      </a:lvl5pPr>
                      <a:lvl6pPr fontAlgn="base">
                        <a:spcBef>
                          <a:spcPct val="20000"/>
                        </a:spcBef>
                        <a:spcAft>
                          <a:spcPct val="0"/>
                        </a:spcAft>
                        <a:defRPr>
                          <a:solidFill>
                            <a:schemeClr val="tx1"/>
                          </a:solidFill>
                          <a:latin typeface="Tahoma" pitchFamily="34" charset="0"/>
                        </a:defRPr>
                      </a:lvl6pPr>
                      <a:lvl7pPr fontAlgn="base">
                        <a:spcBef>
                          <a:spcPct val="20000"/>
                        </a:spcBef>
                        <a:spcAft>
                          <a:spcPct val="0"/>
                        </a:spcAft>
                        <a:defRPr>
                          <a:solidFill>
                            <a:schemeClr val="tx1"/>
                          </a:solidFill>
                          <a:latin typeface="Tahoma" pitchFamily="34" charset="0"/>
                        </a:defRPr>
                      </a:lvl7pPr>
                      <a:lvl8pPr fontAlgn="base">
                        <a:spcBef>
                          <a:spcPct val="20000"/>
                        </a:spcBef>
                        <a:spcAft>
                          <a:spcPct val="0"/>
                        </a:spcAft>
                        <a:defRPr>
                          <a:solidFill>
                            <a:schemeClr val="tx1"/>
                          </a:solidFill>
                          <a:latin typeface="Tahoma" pitchFamily="34" charset="0"/>
                        </a:defRPr>
                      </a:lvl8pPr>
                      <a:lvl9pPr fontAlgn="base">
                        <a:spcBef>
                          <a:spcPct val="20000"/>
                        </a:spcBef>
                        <a:spcAft>
                          <a:spcPct val="0"/>
                        </a:spcAft>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600" b="0" i="1" u="none" strike="noStrike" cap="none" normalizeH="0" baseline="0" smtClean="0">
                          <a:ln>
                            <a:noFill/>
                          </a:ln>
                          <a:solidFill>
                            <a:schemeClr val="tx1"/>
                          </a:solidFill>
                          <a:effectLst/>
                          <a:latin typeface="Tahoma" pitchFamily="34" charset="0"/>
                        </a:rPr>
                        <a:t>False</a:t>
                      </a:r>
                    </a:p>
                  </a:txBody>
                  <a:tcPr marL="84786" marR="84786" marT="42393" marB="423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ahoma" pitchFamily="34" charset="0"/>
                        </a:defRPr>
                      </a:lvl1pPr>
                      <a:lvl2pPr>
                        <a:spcBef>
                          <a:spcPct val="20000"/>
                        </a:spcBef>
                        <a:defRPr sz="2400">
                          <a:solidFill>
                            <a:schemeClr val="tx1"/>
                          </a:solidFill>
                          <a:latin typeface="Tahoma" pitchFamily="34" charset="0"/>
                        </a:defRPr>
                      </a:lvl2pPr>
                      <a:lvl3pPr>
                        <a:spcBef>
                          <a:spcPct val="20000"/>
                        </a:spcBef>
                        <a:defRPr sz="2000">
                          <a:solidFill>
                            <a:schemeClr val="tx1"/>
                          </a:solidFill>
                          <a:latin typeface="Tahoma" pitchFamily="34" charset="0"/>
                        </a:defRPr>
                      </a:lvl3pPr>
                      <a:lvl4pPr>
                        <a:spcBef>
                          <a:spcPct val="20000"/>
                        </a:spcBef>
                        <a:defRPr>
                          <a:solidFill>
                            <a:schemeClr val="tx1"/>
                          </a:solidFill>
                          <a:latin typeface="Tahoma" pitchFamily="34" charset="0"/>
                        </a:defRPr>
                      </a:lvl4pPr>
                      <a:lvl5pPr>
                        <a:spcBef>
                          <a:spcPct val="20000"/>
                        </a:spcBef>
                        <a:defRPr>
                          <a:solidFill>
                            <a:schemeClr val="tx1"/>
                          </a:solidFill>
                          <a:latin typeface="Tahoma" pitchFamily="34" charset="0"/>
                        </a:defRPr>
                      </a:lvl5pPr>
                      <a:lvl6pPr fontAlgn="base">
                        <a:spcBef>
                          <a:spcPct val="20000"/>
                        </a:spcBef>
                        <a:spcAft>
                          <a:spcPct val="0"/>
                        </a:spcAft>
                        <a:defRPr>
                          <a:solidFill>
                            <a:schemeClr val="tx1"/>
                          </a:solidFill>
                          <a:latin typeface="Tahoma" pitchFamily="34" charset="0"/>
                        </a:defRPr>
                      </a:lvl6pPr>
                      <a:lvl7pPr fontAlgn="base">
                        <a:spcBef>
                          <a:spcPct val="20000"/>
                        </a:spcBef>
                        <a:spcAft>
                          <a:spcPct val="0"/>
                        </a:spcAft>
                        <a:defRPr>
                          <a:solidFill>
                            <a:schemeClr val="tx1"/>
                          </a:solidFill>
                          <a:latin typeface="Tahoma" pitchFamily="34" charset="0"/>
                        </a:defRPr>
                      </a:lvl7pPr>
                      <a:lvl8pPr fontAlgn="base">
                        <a:spcBef>
                          <a:spcPct val="20000"/>
                        </a:spcBef>
                        <a:spcAft>
                          <a:spcPct val="0"/>
                        </a:spcAft>
                        <a:defRPr>
                          <a:solidFill>
                            <a:schemeClr val="tx1"/>
                          </a:solidFill>
                          <a:latin typeface="Tahoma" pitchFamily="34" charset="0"/>
                        </a:defRPr>
                      </a:lvl8pPr>
                      <a:lvl9pPr fontAlgn="base">
                        <a:spcBef>
                          <a:spcPct val="20000"/>
                        </a:spcBef>
                        <a:spcAft>
                          <a:spcPct val="0"/>
                        </a:spcAft>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600" b="0" i="1" u="none" strike="noStrike" cap="none" normalizeH="0" baseline="0" smtClean="0">
                          <a:ln>
                            <a:noFill/>
                          </a:ln>
                          <a:solidFill>
                            <a:schemeClr val="tx1"/>
                          </a:solidFill>
                          <a:effectLst/>
                          <a:latin typeface="Tahoma" pitchFamily="34" charset="0"/>
                        </a:rPr>
                        <a:t>False</a:t>
                      </a:r>
                    </a:p>
                  </a:txBody>
                  <a:tcPr marL="84786" marR="84786" marT="42393" marB="423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ahoma" pitchFamily="34" charset="0"/>
                        </a:defRPr>
                      </a:lvl1pPr>
                      <a:lvl2pPr>
                        <a:spcBef>
                          <a:spcPct val="20000"/>
                        </a:spcBef>
                        <a:defRPr sz="2400">
                          <a:solidFill>
                            <a:schemeClr val="tx1"/>
                          </a:solidFill>
                          <a:latin typeface="Tahoma" pitchFamily="34" charset="0"/>
                        </a:defRPr>
                      </a:lvl2pPr>
                      <a:lvl3pPr>
                        <a:spcBef>
                          <a:spcPct val="20000"/>
                        </a:spcBef>
                        <a:defRPr sz="2000">
                          <a:solidFill>
                            <a:schemeClr val="tx1"/>
                          </a:solidFill>
                          <a:latin typeface="Tahoma" pitchFamily="34" charset="0"/>
                        </a:defRPr>
                      </a:lvl3pPr>
                      <a:lvl4pPr>
                        <a:spcBef>
                          <a:spcPct val="20000"/>
                        </a:spcBef>
                        <a:defRPr>
                          <a:solidFill>
                            <a:schemeClr val="tx1"/>
                          </a:solidFill>
                          <a:latin typeface="Tahoma" pitchFamily="34" charset="0"/>
                        </a:defRPr>
                      </a:lvl4pPr>
                      <a:lvl5pPr>
                        <a:spcBef>
                          <a:spcPct val="20000"/>
                        </a:spcBef>
                        <a:defRPr>
                          <a:solidFill>
                            <a:schemeClr val="tx1"/>
                          </a:solidFill>
                          <a:latin typeface="Tahoma" pitchFamily="34" charset="0"/>
                        </a:defRPr>
                      </a:lvl5pPr>
                      <a:lvl6pPr fontAlgn="base">
                        <a:spcBef>
                          <a:spcPct val="20000"/>
                        </a:spcBef>
                        <a:spcAft>
                          <a:spcPct val="0"/>
                        </a:spcAft>
                        <a:defRPr>
                          <a:solidFill>
                            <a:schemeClr val="tx1"/>
                          </a:solidFill>
                          <a:latin typeface="Tahoma" pitchFamily="34" charset="0"/>
                        </a:defRPr>
                      </a:lvl6pPr>
                      <a:lvl7pPr fontAlgn="base">
                        <a:spcBef>
                          <a:spcPct val="20000"/>
                        </a:spcBef>
                        <a:spcAft>
                          <a:spcPct val="0"/>
                        </a:spcAft>
                        <a:defRPr>
                          <a:solidFill>
                            <a:schemeClr val="tx1"/>
                          </a:solidFill>
                          <a:latin typeface="Tahoma" pitchFamily="34" charset="0"/>
                        </a:defRPr>
                      </a:lvl7pPr>
                      <a:lvl8pPr fontAlgn="base">
                        <a:spcBef>
                          <a:spcPct val="20000"/>
                        </a:spcBef>
                        <a:spcAft>
                          <a:spcPct val="0"/>
                        </a:spcAft>
                        <a:defRPr>
                          <a:solidFill>
                            <a:schemeClr val="tx1"/>
                          </a:solidFill>
                          <a:latin typeface="Tahoma" pitchFamily="34" charset="0"/>
                        </a:defRPr>
                      </a:lvl8pPr>
                      <a:lvl9pPr fontAlgn="base">
                        <a:spcBef>
                          <a:spcPct val="20000"/>
                        </a:spcBef>
                        <a:spcAft>
                          <a:spcPct val="0"/>
                        </a:spcAft>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600" b="0" i="1" u="none" strike="noStrike" cap="none" normalizeH="0" baseline="0" smtClean="0">
                          <a:ln>
                            <a:noFill/>
                          </a:ln>
                          <a:solidFill>
                            <a:schemeClr val="tx1"/>
                          </a:solidFill>
                          <a:effectLst/>
                          <a:latin typeface="Tahoma" pitchFamily="34" charset="0"/>
                        </a:rPr>
                        <a:t>True</a:t>
                      </a:r>
                    </a:p>
                  </a:txBody>
                  <a:tcPr marL="84786" marR="84786" marT="42393" marB="423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ahoma" pitchFamily="34" charset="0"/>
                        </a:defRPr>
                      </a:lvl1pPr>
                      <a:lvl2pPr>
                        <a:spcBef>
                          <a:spcPct val="20000"/>
                        </a:spcBef>
                        <a:defRPr sz="2400">
                          <a:solidFill>
                            <a:schemeClr val="tx1"/>
                          </a:solidFill>
                          <a:latin typeface="Tahoma" pitchFamily="34" charset="0"/>
                        </a:defRPr>
                      </a:lvl2pPr>
                      <a:lvl3pPr>
                        <a:spcBef>
                          <a:spcPct val="20000"/>
                        </a:spcBef>
                        <a:defRPr sz="2000">
                          <a:solidFill>
                            <a:schemeClr val="tx1"/>
                          </a:solidFill>
                          <a:latin typeface="Tahoma" pitchFamily="34" charset="0"/>
                        </a:defRPr>
                      </a:lvl3pPr>
                      <a:lvl4pPr>
                        <a:spcBef>
                          <a:spcPct val="20000"/>
                        </a:spcBef>
                        <a:defRPr>
                          <a:solidFill>
                            <a:schemeClr val="tx1"/>
                          </a:solidFill>
                          <a:latin typeface="Tahoma" pitchFamily="34" charset="0"/>
                        </a:defRPr>
                      </a:lvl4pPr>
                      <a:lvl5pPr>
                        <a:spcBef>
                          <a:spcPct val="20000"/>
                        </a:spcBef>
                        <a:defRPr>
                          <a:solidFill>
                            <a:schemeClr val="tx1"/>
                          </a:solidFill>
                          <a:latin typeface="Tahoma" pitchFamily="34" charset="0"/>
                        </a:defRPr>
                      </a:lvl5pPr>
                      <a:lvl6pPr fontAlgn="base">
                        <a:spcBef>
                          <a:spcPct val="20000"/>
                        </a:spcBef>
                        <a:spcAft>
                          <a:spcPct val="0"/>
                        </a:spcAft>
                        <a:defRPr>
                          <a:solidFill>
                            <a:schemeClr val="tx1"/>
                          </a:solidFill>
                          <a:latin typeface="Tahoma" pitchFamily="34" charset="0"/>
                        </a:defRPr>
                      </a:lvl6pPr>
                      <a:lvl7pPr fontAlgn="base">
                        <a:spcBef>
                          <a:spcPct val="20000"/>
                        </a:spcBef>
                        <a:spcAft>
                          <a:spcPct val="0"/>
                        </a:spcAft>
                        <a:defRPr>
                          <a:solidFill>
                            <a:schemeClr val="tx1"/>
                          </a:solidFill>
                          <a:latin typeface="Tahoma" pitchFamily="34" charset="0"/>
                        </a:defRPr>
                      </a:lvl7pPr>
                      <a:lvl8pPr fontAlgn="base">
                        <a:spcBef>
                          <a:spcPct val="20000"/>
                        </a:spcBef>
                        <a:spcAft>
                          <a:spcPct val="0"/>
                        </a:spcAft>
                        <a:defRPr>
                          <a:solidFill>
                            <a:schemeClr val="tx1"/>
                          </a:solidFill>
                          <a:latin typeface="Tahoma" pitchFamily="34" charset="0"/>
                        </a:defRPr>
                      </a:lvl8pPr>
                      <a:lvl9pPr fontAlgn="base">
                        <a:spcBef>
                          <a:spcPct val="20000"/>
                        </a:spcBef>
                        <a:spcAft>
                          <a:spcPct val="0"/>
                        </a:spcAft>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600" b="0" i="1" u="none" strike="noStrike" cap="none" normalizeH="0" baseline="0" smtClean="0">
                          <a:ln>
                            <a:noFill/>
                          </a:ln>
                          <a:solidFill>
                            <a:schemeClr val="tx1"/>
                          </a:solidFill>
                          <a:effectLst/>
                          <a:latin typeface="Tahoma" pitchFamily="34" charset="0"/>
                        </a:rPr>
                        <a:t>False</a:t>
                      </a:r>
                    </a:p>
                  </a:txBody>
                  <a:tcPr marL="84786" marR="84786" marT="42393" marB="423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ahoma" pitchFamily="34" charset="0"/>
                        </a:defRPr>
                      </a:lvl1pPr>
                      <a:lvl2pPr>
                        <a:spcBef>
                          <a:spcPct val="20000"/>
                        </a:spcBef>
                        <a:defRPr sz="2400">
                          <a:solidFill>
                            <a:schemeClr val="tx1"/>
                          </a:solidFill>
                          <a:latin typeface="Tahoma" pitchFamily="34" charset="0"/>
                        </a:defRPr>
                      </a:lvl2pPr>
                      <a:lvl3pPr>
                        <a:spcBef>
                          <a:spcPct val="20000"/>
                        </a:spcBef>
                        <a:defRPr sz="2000">
                          <a:solidFill>
                            <a:schemeClr val="tx1"/>
                          </a:solidFill>
                          <a:latin typeface="Tahoma" pitchFamily="34" charset="0"/>
                        </a:defRPr>
                      </a:lvl3pPr>
                      <a:lvl4pPr>
                        <a:spcBef>
                          <a:spcPct val="20000"/>
                        </a:spcBef>
                        <a:defRPr>
                          <a:solidFill>
                            <a:schemeClr val="tx1"/>
                          </a:solidFill>
                          <a:latin typeface="Tahoma" pitchFamily="34" charset="0"/>
                        </a:defRPr>
                      </a:lvl4pPr>
                      <a:lvl5pPr>
                        <a:spcBef>
                          <a:spcPct val="20000"/>
                        </a:spcBef>
                        <a:defRPr>
                          <a:solidFill>
                            <a:schemeClr val="tx1"/>
                          </a:solidFill>
                          <a:latin typeface="Tahoma" pitchFamily="34" charset="0"/>
                        </a:defRPr>
                      </a:lvl5pPr>
                      <a:lvl6pPr fontAlgn="base">
                        <a:spcBef>
                          <a:spcPct val="20000"/>
                        </a:spcBef>
                        <a:spcAft>
                          <a:spcPct val="0"/>
                        </a:spcAft>
                        <a:defRPr>
                          <a:solidFill>
                            <a:schemeClr val="tx1"/>
                          </a:solidFill>
                          <a:latin typeface="Tahoma" pitchFamily="34" charset="0"/>
                        </a:defRPr>
                      </a:lvl6pPr>
                      <a:lvl7pPr fontAlgn="base">
                        <a:spcBef>
                          <a:spcPct val="20000"/>
                        </a:spcBef>
                        <a:spcAft>
                          <a:spcPct val="0"/>
                        </a:spcAft>
                        <a:defRPr>
                          <a:solidFill>
                            <a:schemeClr val="tx1"/>
                          </a:solidFill>
                          <a:latin typeface="Tahoma" pitchFamily="34" charset="0"/>
                        </a:defRPr>
                      </a:lvl7pPr>
                      <a:lvl8pPr fontAlgn="base">
                        <a:spcBef>
                          <a:spcPct val="20000"/>
                        </a:spcBef>
                        <a:spcAft>
                          <a:spcPct val="0"/>
                        </a:spcAft>
                        <a:defRPr>
                          <a:solidFill>
                            <a:schemeClr val="tx1"/>
                          </a:solidFill>
                          <a:latin typeface="Tahoma" pitchFamily="34" charset="0"/>
                        </a:defRPr>
                      </a:lvl8pPr>
                      <a:lvl9pPr fontAlgn="base">
                        <a:spcBef>
                          <a:spcPct val="20000"/>
                        </a:spcBef>
                        <a:spcAft>
                          <a:spcPct val="0"/>
                        </a:spcAft>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600" b="0" i="1" u="none" strike="noStrike" cap="none" normalizeH="0" baseline="0" smtClean="0">
                          <a:ln>
                            <a:noFill/>
                          </a:ln>
                          <a:solidFill>
                            <a:schemeClr val="tx1"/>
                          </a:solidFill>
                          <a:effectLst/>
                          <a:latin typeface="Tahoma" pitchFamily="34" charset="0"/>
                        </a:rPr>
                        <a:t>False</a:t>
                      </a:r>
                    </a:p>
                  </a:txBody>
                  <a:tcPr marL="84786" marR="84786" marT="42393" marB="423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839027">
                <a:tc>
                  <a:txBody>
                    <a:bodyPr/>
                    <a:lstStyle>
                      <a:lvl1pPr>
                        <a:spcBef>
                          <a:spcPct val="20000"/>
                        </a:spcBef>
                        <a:defRPr sz="2800">
                          <a:solidFill>
                            <a:schemeClr val="tx1"/>
                          </a:solidFill>
                          <a:latin typeface="Tahoma" pitchFamily="34" charset="0"/>
                        </a:defRPr>
                      </a:lvl1pPr>
                      <a:lvl2pPr>
                        <a:spcBef>
                          <a:spcPct val="20000"/>
                        </a:spcBef>
                        <a:defRPr sz="2400">
                          <a:solidFill>
                            <a:schemeClr val="tx1"/>
                          </a:solidFill>
                          <a:latin typeface="Tahoma" pitchFamily="34" charset="0"/>
                        </a:defRPr>
                      </a:lvl2pPr>
                      <a:lvl3pPr>
                        <a:spcBef>
                          <a:spcPct val="20000"/>
                        </a:spcBef>
                        <a:defRPr sz="2000">
                          <a:solidFill>
                            <a:schemeClr val="tx1"/>
                          </a:solidFill>
                          <a:latin typeface="Tahoma" pitchFamily="34" charset="0"/>
                        </a:defRPr>
                      </a:lvl3pPr>
                      <a:lvl4pPr>
                        <a:spcBef>
                          <a:spcPct val="20000"/>
                        </a:spcBef>
                        <a:defRPr>
                          <a:solidFill>
                            <a:schemeClr val="tx1"/>
                          </a:solidFill>
                          <a:latin typeface="Tahoma" pitchFamily="34" charset="0"/>
                        </a:defRPr>
                      </a:lvl4pPr>
                      <a:lvl5pPr>
                        <a:spcBef>
                          <a:spcPct val="20000"/>
                        </a:spcBef>
                        <a:defRPr>
                          <a:solidFill>
                            <a:schemeClr val="tx1"/>
                          </a:solidFill>
                          <a:latin typeface="Tahoma" pitchFamily="34" charset="0"/>
                        </a:defRPr>
                      </a:lvl5pPr>
                      <a:lvl6pPr fontAlgn="base">
                        <a:spcBef>
                          <a:spcPct val="20000"/>
                        </a:spcBef>
                        <a:spcAft>
                          <a:spcPct val="0"/>
                        </a:spcAft>
                        <a:defRPr>
                          <a:solidFill>
                            <a:schemeClr val="tx1"/>
                          </a:solidFill>
                          <a:latin typeface="Tahoma" pitchFamily="34" charset="0"/>
                        </a:defRPr>
                      </a:lvl6pPr>
                      <a:lvl7pPr fontAlgn="base">
                        <a:spcBef>
                          <a:spcPct val="20000"/>
                        </a:spcBef>
                        <a:spcAft>
                          <a:spcPct val="0"/>
                        </a:spcAft>
                        <a:defRPr>
                          <a:solidFill>
                            <a:schemeClr val="tx1"/>
                          </a:solidFill>
                          <a:latin typeface="Tahoma" pitchFamily="34" charset="0"/>
                        </a:defRPr>
                      </a:lvl7pPr>
                      <a:lvl8pPr fontAlgn="base">
                        <a:spcBef>
                          <a:spcPct val="20000"/>
                        </a:spcBef>
                        <a:spcAft>
                          <a:spcPct val="0"/>
                        </a:spcAft>
                        <a:defRPr>
                          <a:solidFill>
                            <a:schemeClr val="tx1"/>
                          </a:solidFill>
                          <a:latin typeface="Tahoma" pitchFamily="34" charset="0"/>
                        </a:defRPr>
                      </a:lvl8pPr>
                      <a:lvl9pPr fontAlgn="base">
                        <a:spcBef>
                          <a:spcPct val="20000"/>
                        </a:spcBef>
                        <a:spcAft>
                          <a:spcPct val="0"/>
                        </a:spcAft>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600" b="0" i="1" u="none" strike="noStrike" cap="none" normalizeH="0" baseline="0" smtClean="0">
                          <a:ln>
                            <a:noFill/>
                          </a:ln>
                          <a:solidFill>
                            <a:schemeClr val="tx1"/>
                          </a:solidFill>
                          <a:effectLst/>
                          <a:latin typeface="Tahoma" pitchFamily="34" charset="0"/>
                        </a:rPr>
                        <a:t>True</a:t>
                      </a:r>
                    </a:p>
                  </a:txBody>
                  <a:tcPr marL="84786" marR="84786" marT="42393" marB="423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ahoma" pitchFamily="34" charset="0"/>
                        </a:defRPr>
                      </a:lvl1pPr>
                      <a:lvl2pPr>
                        <a:spcBef>
                          <a:spcPct val="20000"/>
                        </a:spcBef>
                        <a:defRPr sz="2400">
                          <a:solidFill>
                            <a:schemeClr val="tx1"/>
                          </a:solidFill>
                          <a:latin typeface="Tahoma" pitchFamily="34" charset="0"/>
                        </a:defRPr>
                      </a:lvl2pPr>
                      <a:lvl3pPr>
                        <a:spcBef>
                          <a:spcPct val="20000"/>
                        </a:spcBef>
                        <a:defRPr sz="2000">
                          <a:solidFill>
                            <a:schemeClr val="tx1"/>
                          </a:solidFill>
                          <a:latin typeface="Tahoma" pitchFamily="34" charset="0"/>
                        </a:defRPr>
                      </a:lvl3pPr>
                      <a:lvl4pPr>
                        <a:spcBef>
                          <a:spcPct val="20000"/>
                        </a:spcBef>
                        <a:defRPr>
                          <a:solidFill>
                            <a:schemeClr val="tx1"/>
                          </a:solidFill>
                          <a:latin typeface="Tahoma" pitchFamily="34" charset="0"/>
                        </a:defRPr>
                      </a:lvl4pPr>
                      <a:lvl5pPr>
                        <a:spcBef>
                          <a:spcPct val="20000"/>
                        </a:spcBef>
                        <a:defRPr>
                          <a:solidFill>
                            <a:schemeClr val="tx1"/>
                          </a:solidFill>
                          <a:latin typeface="Tahoma" pitchFamily="34" charset="0"/>
                        </a:defRPr>
                      </a:lvl5pPr>
                      <a:lvl6pPr fontAlgn="base">
                        <a:spcBef>
                          <a:spcPct val="20000"/>
                        </a:spcBef>
                        <a:spcAft>
                          <a:spcPct val="0"/>
                        </a:spcAft>
                        <a:defRPr>
                          <a:solidFill>
                            <a:schemeClr val="tx1"/>
                          </a:solidFill>
                          <a:latin typeface="Tahoma" pitchFamily="34" charset="0"/>
                        </a:defRPr>
                      </a:lvl6pPr>
                      <a:lvl7pPr fontAlgn="base">
                        <a:spcBef>
                          <a:spcPct val="20000"/>
                        </a:spcBef>
                        <a:spcAft>
                          <a:spcPct val="0"/>
                        </a:spcAft>
                        <a:defRPr>
                          <a:solidFill>
                            <a:schemeClr val="tx1"/>
                          </a:solidFill>
                          <a:latin typeface="Tahoma" pitchFamily="34" charset="0"/>
                        </a:defRPr>
                      </a:lvl7pPr>
                      <a:lvl8pPr fontAlgn="base">
                        <a:spcBef>
                          <a:spcPct val="20000"/>
                        </a:spcBef>
                        <a:spcAft>
                          <a:spcPct val="0"/>
                        </a:spcAft>
                        <a:defRPr>
                          <a:solidFill>
                            <a:schemeClr val="tx1"/>
                          </a:solidFill>
                          <a:latin typeface="Tahoma" pitchFamily="34" charset="0"/>
                        </a:defRPr>
                      </a:lvl8pPr>
                      <a:lvl9pPr fontAlgn="base">
                        <a:spcBef>
                          <a:spcPct val="20000"/>
                        </a:spcBef>
                        <a:spcAft>
                          <a:spcPct val="0"/>
                        </a:spcAft>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600" b="0" i="1" u="none" strike="noStrike" cap="none" normalizeH="0" baseline="0" dirty="0" smtClean="0">
                          <a:ln>
                            <a:noFill/>
                          </a:ln>
                          <a:solidFill>
                            <a:schemeClr val="tx1"/>
                          </a:solidFill>
                          <a:effectLst/>
                          <a:latin typeface="Tahoma" pitchFamily="34" charset="0"/>
                        </a:rPr>
                        <a:t>True</a:t>
                      </a:r>
                    </a:p>
                  </a:txBody>
                  <a:tcPr marL="84786" marR="84786" marT="42393" marB="423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ahoma" pitchFamily="34" charset="0"/>
                        </a:defRPr>
                      </a:lvl1pPr>
                      <a:lvl2pPr>
                        <a:spcBef>
                          <a:spcPct val="20000"/>
                        </a:spcBef>
                        <a:defRPr sz="2400">
                          <a:solidFill>
                            <a:schemeClr val="tx1"/>
                          </a:solidFill>
                          <a:latin typeface="Tahoma" pitchFamily="34" charset="0"/>
                        </a:defRPr>
                      </a:lvl2pPr>
                      <a:lvl3pPr>
                        <a:spcBef>
                          <a:spcPct val="20000"/>
                        </a:spcBef>
                        <a:defRPr sz="2000">
                          <a:solidFill>
                            <a:schemeClr val="tx1"/>
                          </a:solidFill>
                          <a:latin typeface="Tahoma" pitchFamily="34" charset="0"/>
                        </a:defRPr>
                      </a:lvl3pPr>
                      <a:lvl4pPr>
                        <a:spcBef>
                          <a:spcPct val="20000"/>
                        </a:spcBef>
                        <a:defRPr>
                          <a:solidFill>
                            <a:schemeClr val="tx1"/>
                          </a:solidFill>
                          <a:latin typeface="Tahoma" pitchFamily="34" charset="0"/>
                        </a:defRPr>
                      </a:lvl4pPr>
                      <a:lvl5pPr>
                        <a:spcBef>
                          <a:spcPct val="20000"/>
                        </a:spcBef>
                        <a:defRPr>
                          <a:solidFill>
                            <a:schemeClr val="tx1"/>
                          </a:solidFill>
                          <a:latin typeface="Tahoma" pitchFamily="34" charset="0"/>
                        </a:defRPr>
                      </a:lvl5pPr>
                      <a:lvl6pPr fontAlgn="base">
                        <a:spcBef>
                          <a:spcPct val="20000"/>
                        </a:spcBef>
                        <a:spcAft>
                          <a:spcPct val="0"/>
                        </a:spcAft>
                        <a:defRPr>
                          <a:solidFill>
                            <a:schemeClr val="tx1"/>
                          </a:solidFill>
                          <a:latin typeface="Tahoma" pitchFamily="34" charset="0"/>
                        </a:defRPr>
                      </a:lvl6pPr>
                      <a:lvl7pPr fontAlgn="base">
                        <a:spcBef>
                          <a:spcPct val="20000"/>
                        </a:spcBef>
                        <a:spcAft>
                          <a:spcPct val="0"/>
                        </a:spcAft>
                        <a:defRPr>
                          <a:solidFill>
                            <a:schemeClr val="tx1"/>
                          </a:solidFill>
                          <a:latin typeface="Tahoma" pitchFamily="34" charset="0"/>
                        </a:defRPr>
                      </a:lvl7pPr>
                      <a:lvl8pPr fontAlgn="base">
                        <a:spcBef>
                          <a:spcPct val="20000"/>
                        </a:spcBef>
                        <a:spcAft>
                          <a:spcPct val="0"/>
                        </a:spcAft>
                        <a:defRPr>
                          <a:solidFill>
                            <a:schemeClr val="tx1"/>
                          </a:solidFill>
                          <a:latin typeface="Tahoma" pitchFamily="34" charset="0"/>
                        </a:defRPr>
                      </a:lvl8pPr>
                      <a:lvl9pPr fontAlgn="base">
                        <a:spcBef>
                          <a:spcPct val="20000"/>
                        </a:spcBef>
                        <a:spcAft>
                          <a:spcPct val="0"/>
                        </a:spcAft>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600" b="0" i="1" u="none" strike="noStrike" cap="none" normalizeH="0" baseline="0" smtClean="0">
                          <a:ln>
                            <a:noFill/>
                          </a:ln>
                          <a:solidFill>
                            <a:schemeClr val="tx1"/>
                          </a:solidFill>
                          <a:effectLst/>
                          <a:latin typeface="Tahoma" pitchFamily="34" charset="0"/>
                        </a:rPr>
                        <a:t>False</a:t>
                      </a:r>
                    </a:p>
                  </a:txBody>
                  <a:tcPr marL="84786" marR="84786" marT="42393" marB="423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ahoma" pitchFamily="34" charset="0"/>
                        </a:defRPr>
                      </a:lvl1pPr>
                      <a:lvl2pPr>
                        <a:spcBef>
                          <a:spcPct val="20000"/>
                        </a:spcBef>
                        <a:defRPr sz="2400">
                          <a:solidFill>
                            <a:schemeClr val="tx1"/>
                          </a:solidFill>
                          <a:latin typeface="Tahoma" pitchFamily="34" charset="0"/>
                        </a:defRPr>
                      </a:lvl2pPr>
                      <a:lvl3pPr>
                        <a:spcBef>
                          <a:spcPct val="20000"/>
                        </a:spcBef>
                        <a:defRPr sz="2000">
                          <a:solidFill>
                            <a:schemeClr val="tx1"/>
                          </a:solidFill>
                          <a:latin typeface="Tahoma" pitchFamily="34" charset="0"/>
                        </a:defRPr>
                      </a:lvl3pPr>
                      <a:lvl4pPr>
                        <a:spcBef>
                          <a:spcPct val="20000"/>
                        </a:spcBef>
                        <a:defRPr>
                          <a:solidFill>
                            <a:schemeClr val="tx1"/>
                          </a:solidFill>
                          <a:latin typeface="Tahoma" pitchFamily="34" charset="0"/>
                        </a:defRPr>
                      </a:lvl4pPr>
                      <a:lvl5pPr>
                        <a:spcBef>
                          <a:spcPct val="20000"/>
                        </a:spcBef>
                        <a:defRPr>
                          <a:solidFill>
                            <a:schemeClr val="tx1"/>
                          </a:solidFill>
                          <a:latin typeface="Tahoma" pitchFamily="34" charset="0"/>
                        </a:defRPr>
                      </a:lvl5pPr>
                      <a:lvl6pPr fontAlgn="base">
                        <a:spcBef>
                          <a:spcPct val="20000"/>
                        </a:spcBef>
                        <a:spcAft>
                          <a:spcPct val="0"/>
                        </a:spcAft>
                        <a:defRPr>
                          <a:solidFill>
                            <a:schemeClr val="tx1"/>
                          </a:solidFill>
                          <a:latin typeface="Tahoma" pitchFamily="34" charset="0"/>
                        </a:defRPr>
                      </a:lvl6pPr>
                      <a:lvl7pPr fontAlgn="base">
                        <a:spcBef>
                          <a:spcPct val="20000"/>
                        </a:spcBef>
                        <a:spcAft>
                          <a:spcPct val="0"/>
                        </a:spcAft>
                        <a:defRPr>
                          <a:solidFill>
                            <a:schemeClr val="tx1"/>
                          </a:solidFill>
                          <a:latin typeface="Tahoma" pitchFamily="34" charset="0"/>
                        </a:defRPr>
                      </a:lvl7pPr>
                      <a:lvl8pPr fontAlgn="base">
                        <a:spcBef>
                          <a:spcPct val="20000"/>
                        </a:spcBef>
                        <a:spcAft>
                          <a:spcPct val="0"/>
                        </a:spcAft>
                        <a:defRPr>
                          <a:solidFill>
                            <a:schemeClr val="tx1"/>
                          </a:solidFill>
                          <a:latin typeface="Tahoma" pitchFamily="34" charset="0"/>
                        </a:defRPr>
                      </a:lvl8pPr>
                      <a:lvl9pPr fontAlgn="base">
                        <a:spcBef>
                          <a:spcPct val="20000"/>
                        </a:spcBef>
                        <a:spcAft>
                          <a:spcPct val="0"/>
                        </a:spcAft>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600" b="0" i="1" u="none" strike="noStrike" cap="none" normalizeH="0" baseline="0" smtClean="0">
                          <a:ln>
                            <a:noFill/>
                          </a:ln>
                          <a:solidFill>
                            <a:schemeClr val="tx1"/>
                          </a:solidFill>
                          <a:effectLst/>
                          <a:latin typeface="Tahoma" pitchFamily="34" charset="0"/>
                        </a:rPr>
                        <a:t>True</a:t>
                      </a:r>
                    </a:p>
                  </a:txBody>
                  <a:tcPr marL="84786" marR="84786" marT="42393" marB="423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ahoma" pitchFamily="34" charset="0"/>
                        </a:defRPr>
                      </a:lvl1pPr>
                      <a:lvl2pPr>
                        <a:spcBef>
                          <a:spcPct val="20000"/>
                        </a:spcBef>
                        <a:defRPr sz="2400">
                          <a:solidFill>
                            <a:schemeClr val="tx1"/>
                          </a:solidFill>
                          <a:latin typeface="Tahoma" pitchFamily="34" charset="0"/>
                        </a:defRPr>
                      </a:lvl2pPr>
                      <a:lvl3pPr>
                        <a:spcBef>
                          <a:spcPct val="20000"/>
                        </a:spcBef>
                        <a:defRPr sz="2000">
                          <a:solidFill>
                            <a:schemeClr val="tx1"/>
                          </a:solidFill>
                          <a:latin typeface="Tahoma" pitchFamily="34" charset="0"/>
                        </a:defRPr>
                      </a:lvl3pPr>
                      <a:lvl4pPr>
                        <a:spcBef>
                          <a:spcPct val="20000"/>
                        </a:spcBef>
                        <a:defRPr>
                          <a:solidFill>
                            <a:schemeClr val="tx1"/>
                          </a:solidFill>
                          <a:latin typeface="Tahoma" pitchFamily="34" charset="0"/>
                        </a:defRPr>
                      </a:lvl4pPr>
                      <a:lvl5pPr>
                        <a:spcBef>
                          <a:spcPct val="20000"/>
                        </a:spcBef>
                        <a:defRPr>
                          <a:solidFill>
                            <a:schemeClr val="tx1"/>
                          </a:solidFill>
                          <a:latin typeface="Tahoma" pitchFamily="34" charset="0"/>
                        </a:defRPr>
                      </a:lvl5pPr>
                      <a:lvl6pPr fontAlgn="base">
                        <a:spcBef>
                          <a:spcPct val="20000"/>
                        </a:spcBef>
                        <a:spcAft>
                          <a:spcPct val="0"/>
                        </a:spcAft>
                        <a:defRPr>
                          <a:solidFill>
                            <a:schemeClr val="tx1"/>
                          </a:solidFill>
                          <a:latin typeface="Tahoma" pitchFamily="34" charset="0"/>
                        </a:defRPr>
                      </a:lvl6pPr>
                      <a:lvl7pPr fontAlgn="base">
                        <a:spcBef>
                          <a:spcPct val="20000"/>
                        </a:spcBef>
                        <a:spcAft>
                          <a:spcPct val="0"/>
                        </a:spcAft>
                        <a:defRPr>
                          <a:solidFill>
                            <a:schemeClr val="tx1"/>
                          </a:solidFill>
                          <a:latin typeface="Tahoma" pitchFamily="34" charset="0"/>
                        </a:defRPr>
                      </a:lvl7pPr>
                      <a:lvl8pPr fontAlgn="base">
                        <a:spcBef>
                          <a:spcPct val="20000"/>
                        </a:spcBef>
                        <a:spcAft>
                          <a:spcPct val="0"/>
                        </a:spcAft>
                        <a:defRPr>
                          <a:solidFill>
                            <a:schemeClr val="tx1"/>
                          </a:solidFill>
                          <a:latin typeface="Tahoma" pitchFamily="34" charset="0"/>
                        </a:defRPr>
                      </a:lvl8pPr>
                      <a:lvl9pPr fontAlgn="base">
                        <a:spcBef>
                          <a:spcPct val="20000"/>
                        </a:spcBef>
                        <a:spcAft>
                          <a:spcPct val="0"/>
                        </a:spcAft>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600" b="0" i="1" u="none" strike="noStrike" cap="none" normalizeH="0" baseline="0" smtClean="0">
                          <a:ln>
                            <a:noFill/>
                          </a:ln>
                          <a:solidFill>
                            <a:schemeClr val="tx1"/>
                          </a:solidFill>
                          <a:effectLst/>
                          <a:latin typeface="Tahoma" pitchFamily="34" charset="0"/>
                        </a:rPr>
                        <a:t>True</a:t>
                      </a:r>
                    </a:p>
                  </a:txBody>
                  <a:tcPr marL="84786" marR="84786" marT="42393" marB="423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ahoma" pitchFamily="34" charset="0"/>
                        </a:defRPr>
                      </a:lvl1pPr>
                      <a:lvl2pPr>
                        <a:spcBef>
                          <a:spcPct val="20000"/>
                        </a:spcBef>
                        <a:defRPr sz="2400">
                          <a:solidFill>
                            <a:schemeClr val="tx1"/>
                          </a:solidFill>
                          <a:latin typeface="Tahoma" pitchFamily="34" charset="0"/>
                        </a:defRPr>
                      </a:lvl2pPr>
                      <a:lvl3pPr>
                        <a:spcBef>
                          <a:spcPct val="20000"/>
                        </a:spcBef>
                        <a:defRPr sz="2000">
                          <a:solidFill>
                            <a:schemeClr val="tx1"/>
                          </a:solidFill>
                          <a:latin typeface="Tahoma" pitchFamily="34" charset="0"/>
                        </a:defRPr>
                      </a:lvl3pPr>
                      <a:lvl4pPr>
                        <a:spcBef>
                          <a:spcPct val="20000"/>
                        </a:spcBef>
                        <a:defRPr>
                          <a:solidFill>
                            <a:schemeClr val="tx1"/>
                          </a:solidFill>
                          <a:latin typeface="Tahoma" pitchFamily="34" charset="0"/>
                        </a:defRPr>
                      </a:lvl4pPr>
                      <a:lvl5pPr>
                        <a:spcBef>
                          <a:spcPct val="20000"/>
                        </a:spcBef>
                        <a:defRPr>
                          <a:solidFill>
                            <a:schemeClr val="tx1"/>
                          </a:solidFill>
                          <a:latin typeface="Tahoma" pitchFamily="34" charset="0"/>
                        </a:defRPr>
                      </a:lvl5pPr>
                      <a:lvl6pPr fontAlgn="base">
                        <a:spcBef>
                          <a:spcPct val="20000"/>
                        </a:spcBef>
                        <a:spcAft>
                          <a:spcPct val="0"/>
                        </a:spcAft>
                        <a:defRPr>
                          <a:solidFill>
                            <a:schemeClr val="tx1"/>
                          </a:solidFill>
                          <a:latin typeface="Tahoma" pitchFamily="34" charset="0"/>
                        </a:defRPr>
                      </a:lvl6pPr>
                      <a:lvl7pPr fontAlgn="base">
                        <a:spcBef>
                          <a:spcPct val="20000"/>
                        </a:spcBef>
                        <a:spcAft>
                          <a:spcPct val="0"/>
                        </a:spcAft>
                        <a:defRPr>
                          <a:solidFill>
                            <a:schemeClr val="tx1"/>
                          </a:solidFill>
                          <a:latin typeface="Tahoma" pitchFamily="34" charset="0"/>
                        </a:defRPr>
                      </a:lvl7pPr>
                      <a:lvl8pPr fontAlgn="base">
                        <a:spcBef>
                          <a:spcPct val="20000"/>
                        </a:spcBef>
                        <a:spcAft>
                          <a:spcPct val="0"/>
                        </a:spcAft>
                        <a:defRPr>
                          <a:solidFill>
                            <a:schemeClr val="tx1"/>
                          </a:solidFill>
                          <a:latin typeface="Tahoma" pitchFamily="34" charset="0"/>
                        </a:defRPr>
                      </a:lvl8pPr>
                      <a:lvl9pPr fontAlgn="base">
                        <a:spcBef>
                          <a:spcPct val="20000"/>
                        </a:spcBef>
                        <a:spcAft>
                          <a:spcPct val="0"/>
                        </a:spcAft>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600" b="0" i="1" u="none" strike="noStrike" cap="none" normalizeH="0" baseline="0" smtClean="0">
                          <a:ln>
                            <a:noFill/>
                          </a:ln>
                          <a:solidFill>
                            <a:schemeClr val="tx1"/>
                          </a:solidFill>
                          <a:effectLst/>
                          <a:latin typeface="Tahoma" pitchFamily="34" charset="0"/>
                        </a:rPr>
                        <a:t>True</a:t>
                      </a:r>
                    </a:p>
                  </a:txBody>
                  <a:tcPr marL="84786" marR="84786" marT="42393" marB="423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ahoma" pitchFamily="34" charset="0"/>
                        </a:defRPr>
                      </a:lvl1pPr>
                      <a:lvl2pPr>
                        <a:spcBef>
                          <a:spcPct val="20000"/>
                        </a:spcBef>
                        <a:defRPr sz="2400">
                          <a:solidFill>
                            <a:schemeClr val="tx1"/>
                          </a:solidFill>
                          <a:latin typeface="Tahoma" pitchFamily="34" charset="0"/>
                        </a:defRPr>
                      </a:lvl2pPr>
                      <a:lvl3pPr>
                        <a:spcBef>
                          <a:spcPct val="20000"/>
                        </a:spcBef>
                        <a:defRPr sz="2000">
                          <a:solidFill>
                            <a:schemeClr val="tx1"/>
                          </a:solidFill>
                          <a:latin typeface="Tahoma" pitchFamily="34" charset="0"/>
                        </a:defRPr>
                      </a:lvl3pPr>
                      <a:lvl4pPr>
                        <a:spcBef>
                          <a:spcPct val="20000"/>
                        </a:spcBef>
                        <a:defRPr>
                          <a:solidFill>
                            <a:schemeClr val="tx1"/>
                          </a:solidFill>
                          <a:latin typeface="Tahoma" pitchFamily="34" charset="0"/>
                        </a:defRPr>
                      </a:lvl4pPr>
                      <a:lvl5pPr>
                        <a:spcBef>
                          <a:spcPct val="20000"/>
                        </a:spcBef>
                        <a:defRPr>
                          <a:solidFill>
                            <a:schemeClr val="tx1"/>
                          </a:solidFill>
                          <a:latin typeface="Tahoma" pitchFamily="34" charset="0"/>
                        </a:defRPr>
                      </a:lvl5pPr>
                      <a:lvl6pPr fontAlgn="base">
                        <a:spcBef>
                          <a:spcPct val="20000"/>
                        </a:spcBef>
                        <a:spcAft>
                          <a:spcPct val="0"/>
                        </a:spcAft>
                        <a:defRPr>
                          <a:solidFill>
                            <a:schemeClr val="tx1"/>
                          </a:solidFill>
                          <a:latin typeface="Tahoma" pitchFamily="34" charset="0"/>
                        </a:defRPr>
                      </a:lvl6pPr>
                      <a:lvl7pPr fontAlgn="base">
                        <a:spcBef>
                          <a:spcPct val="20000"/>
                        </a:spcBef>
                        <a:spcAft>
                          <a:spcPct val="0"/>
                        </a:spcAft>
                        <a:defRPr>
                          <a:solidFill>
                            <a:schemeClr val="tx1"/>
                          </a:solidFill>
                          <a:latin typeface="Tahoma" pitchFamily="34" charset="0"/>
                        </a:defRPr>
                      </a:lvl7pPr>
                      <a:lvl8pPr fontAlgn="base">
                        <a:spcBef>
                          <a:spcPct val="20000"/>
                        </a:spcBef>
                        <a:spcAft>
                          <a:spcPct val="0"/>
                        </a:spcAft>
                        <a:defRPr>
                          <a:solidFill>
                            <a:schemeClr val="tx1"/>
                          </a:solidFill>
                          <a:latin typeface="Tahoma" pitchFamily="34" charset="0"/>
                        </a:defRPr>
                      </a:lvl8pPr>
                      <a:lvl9pPr fontAlgn="base">
                        <a:spcBef>
                          <a:spcPct val="20000"/>
                        </a:spcBef>
                        <a:spcAft>
                          <a:spcPct val="0"/>
                        </a:spcAft>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600" b="0" i="1" u="none" strike="noStrike" cap="none" normalizeH="0" baseline="0" dirty="0" smtClean="0">
                          <a:ln>
                            <a:noFill/>
                          </a:ln>
                          <a:solidFill>
                            <a:schemeClr val="tx1"/>
                          </a:solidFill>
                          <a:effectLst/>
                          <a:latin typeface="Tahoma" pitchFamily="34" charset="0"/>
                        </a:rPr>
                        <a:t>True</a:t>
                      </a:r>
                    </a:p>
                  </a:txBody>
                  <a:tcPr marL="84786" marR="84786" marT="42393" marB="423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bl>
          </a:graphicData>
        </a:graphic>
      </p:graphicFrame>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8474853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45</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20885" y="1119533"/>
            <a:ext cx="11679194" cy="5232202"/>
          </a:xfrm>
          <a:prstGeom prst="rect">
            <a:avLst/>
          </a:prstGeom>
        </p:spPr>
        <p:txBody>
          <a:bodyPr wrap="square">
            <a:spAutoFit/>
          </a:bodyPr>
          <a:lstStyle/>
          <a:p>
            <a:pPr marL="360000" lvl="4"/>
            <a:r>
              <a:rPr lang="en-IN" sz="2400" b="1" dirty="0"/>
              <a:t>Wumpus World </a:t>
            </a:r>
            <a:r>
              <a:rPr lang="en-IN" sz="2400" b="1" dirty="0" smtClean="0"/>
              <a:t>Sentences</a:t>
            </a:r>
          </a:p>
          <a:p>
            <a:pPr marL="360000" lvl="4"/>
            <a:endParaRPr lang="en-US" sz="1000" b="1" dirty="0" smtClean="0"/>
          </a:p>
          <a:p>
            <a:pPr marL="1274400" lvl="5" indent="-360000">
              <a:lnSpc>
                <a:spcPct val="150000"/>
              </a:lnSpc>
              <a:buFont typeface="+mj-lt"/>
              <a:buAutoNum type="arabicPeriod"/>
            </a:pPr>
            <a:r>
              <a:rPr lang="en-IN" sz="2000" dirty="0"/>
              <a:t>Let Pi</a:t>
            </a:r>
            <a:r>
              <a:rPr lang="en-IN" sz="2000" dirty="0" smtClean="0"/>
              <a:t>, j </a:t>
            </a:r>
            <a:r>
              <a:rPr lang="en-IN" sz="2000" dirty="0"/>
              <a:t>be True if there is a pit in [i</a:t>
            </a:r>
            <a:r>
              <a:rPr lang="en-IN" sz="2000" dirty="0" smtClean="0"/>
              <a:t>, j</a:t>
            </a:r>
            <a:r>
              <a:rPr lang="en-IN" sz="2000" dirty="0"/>
              <a:t>]</a:t>
            </a:r>
          </a:p>
          <a:p>
            <a:pPr marL="1274400" lvl="5" indent="-360000">
              <a:lnSpc>
                <a:spcPct val="150000"/>
              </a:lnSpc>
              <a:buFont typeface="+mj-lt"/>
              <a:buAutoNum type="arabicPeriod"/>
            </a:pPr>
            <a:r>
              <a:rPr lang="en-IN" sz="2000" dirty="0"/>
              <a:t>Let Bi</a:t>
            </a:r>
            <a:r>
              <a:rPr lang="en-IN" sz="2000" dirty="0" smtClean="0"/>
              <a:t>, j </a:t>
            </a:r>
            <a:r>
              <a:rPr lang="en-IN" sz="2000" dirty="0"/>
              <a:t>be True if there is a breeze in [i</a:t>
            </a:r>
            <a:r>
              <a:rPr lang="en-IN" sz="2000" dirty="0" smtClean="0"/>
              <a:t>, j</a:t>
            </a:r>
            <a:r>
              <a:rPr lang="en-IN" sz="2000" dirty="0"/>
              <a:t>]</a:t>
            </a:r>
          </a:p>
          <a:p>
            <a:pPr marL="1274400" lvl="5" indent="-360000">
              <a:lnSpc>
                <a:spcPct val="150000"/>
              </a:lnSpc>
              <a:buFont typeface="+mj-lt"/>
              <a:buAutoNum type="arabicPeriod"/>
            </a:pPr>
            <a:r>
              <a:rPr lang="en-IN" sz="2000" dirty="0"/>
              <a:t>¬P1,1</a:t>
            </a:r>
          </a:p>
          <a:p>
            <a:pPr marL="1274400" lvl="5" indent="-360000">
              <a:lnSpc>
                <a:spcPct val="150000"/>
              </a:lnSpc>
              <a:buFont typeface="+mj-lt"/>
              <a:buAutoNum type="arabicPeriod"/>
            </a:pPr>
            <a:r>
              <a:rPr lang="en-IN" sz="2000" dirty="0"/>
              <a:t>¬ B1,1</a:t>
            </a:r>
          </a:p>
          <a:p>
            <a:pPr marL="1274400" lvl="5" indent="-360000">
              <a:lnSpc>
                <a:spcPct val="150000"/>
              </a:lnSpc>
              <a:buFont typeface="+mj-lt"/>
              <a:buAutoNum type="arabicPeriod"/>
            </a:pPr>
            <a:r>
              <a:rPr lang="en-IN" sz="2000" dirty="0" smtClean="0"/>
              <a:t>B2,1</a:t>
            </a:r>
            <a:endParaRPr lang="en-IN" sz="2000" dirty="0"/>
          </a:p>
          <a:p>
            <a:pPr marL="1274400" lvl="5" indent="-360000">
              <a:lnSpc>
                <a:spcPct val="150000"/>
              </a:lnSpc>
              <a:buFont typeface="+mj-lt"/>
              <a:buAutoNum type="arabicPeriod"/>
            </a:pPr>
            <a:r>
              <a:rPr lang="en-IN" sz="2000" dirty="0" smtClean="0"/>
              <a:t>“</a:t>
            </a:r>
            <a:r>
              <a:rPr lang="en-IN" sz="2000" dirty="0"/>
              <a:t>Pits cause breezes in adjacent squares”</a:t>
            </a:r>
          </a:p>
          <a:p>
            <a:pPr marL="1731600" lvl="6" indent="-360000">
              <a:lnSpc>
                <a:spcPct val="150000"/>
              </a:lnSpc>
              <a:buFont typeface="Arial" panose="020B0604020202020204" pitchFamily="34" charset="0"/>
              <a:buChar char="•"/>
            </a:pPr>
            <a:r>
              <a:rPr lang="en-IN" sz="2000" dirty="0" smtClean="0"/>
              <a:t>B1,1 </a:t>
            </a:r>
            <a:r>
              <a:rPr lang="en-IN" sz="2000" dirty="0"/>
              <a:t> (P1,2  P2,1)</a:t>
            </a:r>
          </a:p>
          <a:p>
            <a:pPr marL="1731600" lvl="6" indent="-360000">
              <a:lnSpc>
                <a:spcPct val="150000"/>
              </a:lnSpc>
              <a:buFont typeface="Arial" panose="020B0604020202020204" pitchFamily="34" charset="0"/>
              <a:buChar char="•"/>
            </a:pPr>
            <a:r>
              <a:rPr lang="en-IN" sz="2000" dirty="0" smtClean="0"/>
              <a:t>B2,1 </a:t>
            </a:r>
            <a:r>
              <a:rPr lang="en-IN" sz="2000" dirty="0"/>
              <a:t> (P1,1  P2,1  P3,1)</a:t>
            </a:r>
          </a:p>
          <a:p>
            <a:pPr marL="1274400" lvl="5" indent="-360000">
              <a:lnSpc>
                <a:spcPct val="150000"/>
              </a:lnSpc>
              <a:buFont typeface="+mj-lt"/>
              <a:buAutoNum type="arabicPeriod"/>
            </a:pPr>
            <a:r>
              <a:rPr lang="en-IN" sz="2000" dirty="0" smtClean="0"/>
              <a:t>A </a:t>
            </a:r>
            <a:r>
              <a:rPr lang="en-IN" sz="2000" dirty="0"/>
              <a:t>square is breezy if and only if there is an adjacent pit</a:t>
            </a:r>
          </a:p>
          <a:p>
            <a:pPr marL="1274400" lvl="5" indent="-360000">
              <a:lnSpc>
                <a:spcPct val="150000"/>
              </a:lnSpc>
              <a:buFont typeface="+mj-lt"/>
              <a:buAutoNum type="arabicPeriod"/>
            </a:pPr>
            <a:endParaRPr lang="en-IN" sz="2000" dirty="0"/>
          </a:p>
        </p:txBody>
      </p:sp>
    </p:spTree>
    <p:extLst>
      <p:ext uri="{BB962C8B-B14F-4D97-AF65-F5344CB8AC3E}">
        <p14:creationId xmlns:p14="http://schemas.microsoft.com/office/powerpoint/2010/main" val="391067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46</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20885" y="1119533"/>
            <a:ext cx="11679194" cy="461665"/>
          </a:xfrm>
          <a:prstGeom prst="rect">
            <a:avLst/>
          </a:prstGeom>
        </p:spPr>
        <p:txBody>
          <a:bodyPr wrap="square">
            <a:spAutoFit/>
          </a:bodyPr>
          <a:lstStyle/>
          <a:p>
            <a:pPr marL="360000" lvl="4"/>
            <a:r>
              <a:rPr lang="en-IN" sz="2400" b="1" dirty="0"/>
              <a:t>A Simple Knowledge </a:t>
            </a:r>
            <a:r>
              <a:rPr lang="en-IN" sz="2400" b="1" dirty="0" smtClean="0"/>
              <a:t>Base</a:t>
            </a:r>
            <a:endParaRPr lang="en-IN" sz="2000" dirty="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4865" y="2188190"/>
            <a:ext cx="6872950" cy="3561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220885" y="1119533"/>
            <a:ext cx="3913233" cy="4815164"/>
          </a:xfrm>
          <a:prstGeom prst="rect">
            <a:avLst/>
          </a:prstGeom>
        </p:spPr>
        <p:txBody>
          <a:bodyPr wrap="square">
            <a:spAutoFit/>
          </a:bodyPr>
          <a:lstStyle/>
          <a:p>
            <a:pPr marL="360000" lvl="4">
              <a:lnSpc>
                <a:spcPct val="150000"/>
              </a:lnSpc>
            </a:pPr>
            <a:endParaRPr lang="en-US" sz="1000" b="1" dirty="0" smtClean="0"/>
          </a:p>
          <a:p>
            <a:pPr marL="360000" lvl="4">
              <a:lnSpc>
                <a:spcPct val="150000"/>
              </a:lnSpc>
            </a:pPr>
            <a:endParaRPr lang="en-US" b="1" dirty="0" smtClean="0"/>
          </a:p>
          <a:p>
            <a:pPr marL="1274400" lvl="5" indent="-360000">
              <a:lnSpc>
                <a:spcPct val="150000"/>
              </a:lnSpc>
              <a:buFont typeface="+mj-lt"/>
              <a:buAutoNum type="arabicPeriod"/>
            </a:pPr>
            <a:r>
              <a:rPr lang="pt-BR" sz="2000" dirty="0"/>
              <a:t>R1: ¬P1,1</a:t>
            </a:r>
          </a:p>
          <a:p>
            <a:pPr marL="1274400" lvl="5" indent="-360000">
              <a:lnSpc>
                <a:spcPct val="150000"/>
              </a:lnSpc>
              <a:buFont typeface="+mj-lt"/>
              <a:buAutoNum type="arabicPeriod"/>
            </a:pPr>
            <a:r>
              <a:rPr lang="pt-BR" sz="2000" dirty="0" smtClean="0"/>
              <a:t>R2</a:t>
            </a:r>
            <a:r>
              <a:rPr lang="pt-BR" sz="2000" dirty="0"/>
              <a:t>: B1,1  </a:t>
            </a:r>
            <a:r>
              <a:rPr lang="pt-BR" sz="2000" dirty="0" smtClean="0"/>
              <a:t>(P1,2 </a:t>
            </a:r>
            <a:r>
              <a:rPr lang="pt-BR" sz="2000" dirty="0"/>
              <a:t> P2,1)</a:t>
            </a:r>
          </a:p>
          <a:p>
            <a:pPr marL="1274400" lvl="5" indent="-360000">
              <a:lnSpc>
                <a:spcPct val="120000"/>
              </a:lnSpc>
              <a:buFont typeface="+mj-lt"/>
              <a:buAutoNum type="arabicPeriod"/>
            </a:pPr>
            <a:r>
              <a:rPr lang="pt-BR" sz="2000" dirty="0" smtClean="0"/>
              <a:t>R3</a:t>
            </a:r>
            <a:r>
              <a:rPr lang="pt-BR" sz="2000" dirty="0"/>
              <a:t>: B2,1  (P1,1  P2,2  P3,1)</a:t>
            </a:r>
          </a:p>
          <a:p>
            <a:pPr marL="1274400" lvl="5" indent="-360000">
              <a:lnSpc>
                <a:spcPct val="150000"/>
              </a:lnSpc>
              <a:buFont typeface="+mj-lt"/>
              <a:buAutoNum type="arabicPeriod"/>
            </a:pPr>
            <a:r>
              <a:rPr lang="pt-BR" sz="2000" dirty="0" smtClean="0"/>
              <a:t>R4</a:t>
            </a:r>
            <a:r>
              <a:rPr lang="pt-BR" sz="2000" dirty="0"/>
              <a:t>: ¬ B1,1</a:t>
            </a:r>
          </a:p>
          <a:p>
            <a:pPr marL="1274400" lvl="5" indent="-360000">
              <a:lnSpc>
                <a:spcPct val="150000"/>
              </a:lnSpc>
              <a:buFont typeface="+mj-lt"/>
              <a:buAutoNum type="arabicPeriod"/>
            </a:pPr>
            <a:r>
              <a:rPr lang="pt-BR" sz="2000" dirty="0" smtClean="0"/>
              <a:t>R5</a:t>
            </a:r>
            <a:r>
              <a:rPr lang="pt-BR" sz="2000" dirty="0"/>
              <a:t>: B2,1</a:t>
            </a:r>
          </a:p>
          <a:p>
            <a:pPr marL="1274400" lvl="5" indent="-360000">
              <a:buFont typeface="+mj-lt"/>
              <a:buAutoNum type="arabicPeriod"/>
            </a:pPr>
            <a:r>
              <a:rPr lang="pt-BR" sz="2000" dirty="0" smtClean="0"/>
              <a:t>KB </a:t>
            </a:r>
            <a:r>
              <a:rPr lang="pt-BR" sz="2000" dirty="0"/>
              <a:t>consists of sentences R1 thru R5</a:t>
            </a:r>
          </a:p>
          <a:p>
            <a:pPr marL="1274400" lvl="5" indent="-360000">
              <a:lnSpc>
                <a:spcPct val="150000"/>
              </a:lnSpc>
              <a:buFont typeface="+mj-lt"/>
              <a:buAutoNum type="arabicPeriod"/>
            </a:pPr>
            <a:r>
              <a:rPr lang="pt-BR" sz="2000" dirty="0" smtClean="0"/>
              <a:t>R1 </a:t>
            </a:r>
            <a:r>
              <a:rPr lang="pt-BR" sz="2000" dirty="0"/>
              <a:t> R2  R3  R4  R5</a:t>
            </a:r>
          </a:p>
          <a:p>
            <a:pPr marL="1274400" lvl="5" indent="-360000">
              <a:lnSpc>
                <a:spcPct val="150000"/>
              </a:lnSpc>
              <a:buFont typeface="+mj-lt"/>
              <a:buAutoNum type="arabicPeriod"/>
            </a:pPr>
            <a:endParaRPr lang="en-IN" sz="2000" dirty="0"/>
          </a:p>
        </p:txBody>
      </p:sp>
    </p:spTree>
    <p:extLst>
      <p:ext uri="{BB962C8B-B14F-4D97-AF65-F5344CB8AC3E}">
        <p14:creationId xmlns:p14="http://schemas.microsoft.com/office/powerpoint/2010/main" val="37303553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47</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
        <p:nvSpPr>
          <p:cNvPr id="7" name="Rectangle 3"/>
          <p:cNvSpPr txBox="1">
            <a:spLocks noChangeArrowheads="1"/>
          </p:cNvSpPr>
          <p:nvPr/>
        </p:nvSpPr>
        <p:spPr>
          <a:xfrm>
            <a:off x="457200" y="5486400"/>
            <a:ext cx="11275454" cy="6397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sz="2000" dirty="0" smtClean="0">
                <a:cs typeface="Times New Roman" panose="02020603050405020304" pitchFamily="18" charset="0"/>
              </a:rPr>
              <a:t>Every known inference algorithm for propositional logic has a worst-case complexity that is exponential in the size of the input.  (co-NP complete)</a:t>
            </a:r>
            <a:endParaRPr lang="en-US" altLang="en-US" sz="2000" dirty="0">
              <a:cs typeface="Times New Roman" panose="02020603050405020304" pitchFamily="18" charset="0"/>
            </a:endParaRP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653" y="1581954"/>
            <a:ext cx="684386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10871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48</a:t>
            </a:fld>
            <a:endParaRPr lang="en-IN" dirty="0"/>
          </a:p>
        </p:txBody>
      </p:sp>
      <p:sp>
        <p:nvSpPr>
          <p:cNvPr id="5" name="Rectangle 4"/>
          <p:cNvSpPr/>
          <p:nvPr/>
        </p:nvSpPr>
        <p:spPr>
          <a:xfrm>
            <a:off x="841574" y="2980383"/>
            <a:ext cx="10569108" cy="769441"/>
          </a:xfrm>
          <a:prstGeom prst="rect">
            <a:avLst/>
          </a:prstGeom>
        </p:spPr>
        <p:txBody>
          <a:bodyPr wrap="square">
            <a:spAutoFit/>
          </a:bodyPr>
          <a:lstStyle/>
          <a:p>
            <a:pPr marL="12700" algn="ctr" fontAlgn="auto">
              <a:spcBef>
                <a:spcPts val="0"/>
              </a:spcBef>
              <a:spcAft>
                <a:spcPts val="0"/>
              </a:spcAft>
              <a:defRPr/>
            </a:pPr>
            <a:r>
              <a:rPr lang="en-IN" sz="4400" b="1" spc="-20" dirty="0">
                <a:latin typeface="Helvetica" panose="020B0604020202020204" pitchFamily="2" charset="0"/>
                <a:cs typeface="Arial" panose="020B0604020202020204" pitchFamily="34" charset="0"/>
              </a:rPr>
              <a:t>Equivalence, Validity, Satisfiability</a:t>
            </a:r>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12092280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49</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20885" y="1119533"/>
            <a:ext cx="11679194" cy="461665"/>
          </a:xfrm>
          <a:prstGeom prst="rect">
            <a:avLst/>
          </a:prstGeom>
        </p:spPr>
        <p:txBody>
          <a:bodyPr wrap="square">
            <a:spAutoFit/>
          </a:bodyPr>
          <a:lstStyle/>
          <a:p>
            <a:pPr marL="360000" lvl="4"/>
            <a:r>
              <a:rPr lang="en-IN" sz="2400" b="1" dirty="0"/>
              <a:t>Equivalence, Validity, </a:t>
            </a:r>
            <a:r>
              <a:rPr lang="en-IN" sz="2400" b="1" dirty="0" smtClean="0"/>
              <a:t>Satisfiability</a:t>
            </a:r>
            <a:endParaRPr lang="en-IN" sz="2000" dirty="0"/>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8145" y="1947612"/>
            <a:ext cx="7084673" cy="4119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980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a:t>
            </a:fld>
            <a:endParaRPr lang="en-IN" dirty="0"/>
          </a:p>
        </p:txBody>
      </p:sp>
      <p:sp>
        <p:nvSpPr>
          <p:cNvPr id="5" name="Rectangle 4"/>
          <p:cNvSpPr/>
          <p:nvPr/>
        </p:nvSpPr>
        <p:spPr>
          <a:xfrm>
            <a:off x="841574" y="2980383"/>
            <a:ext cx="10569108" cy="923330"/>
          </a:xfrm>
          <a:prstGeom prst="rect">
            <a:avLst/>
          </a:prstGeom>
        </p:spPr>
        <p:txBody>
          <a:bodyPr wrap="square">
            <a:spAutoFit/>
          </a:bodyPr>
          <a:lstStyle/>
          <a:p>
            <a:pPr marL="12700" algn="ctr" fontAlgn="auto">
              <a:spcBef>
                <a:spcPts val="0"/>
              </a:spcBef>
              <a:spcAft>
                <a:spcPts val="0"/>
              </a:spcAft>
              <a:defRPr/>
            </a:pPr>
            <a:r>
              <a:rPr lang="en-IN" sz="5400" b="1" spc="-20" dirty="0">
                <a:latin typeface="Helvetica" panose="020B0604020202020204" pitchFamily="2" charset="0"/>
                <a:cs typeface="Arial" panose="020B0604020202020204" pitchFamily="34" charset="0"/>
              </a:rPr>
              <a:t>Knowledge-Based Agents</a:t>
            </a:r>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22003431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50</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20885" y="1248323"/>
            <a:ext cx="11550405" cy="5447645"/>
          </a:xfrm>
          <a:prstGeom prst="rect">
            <a:avLst/>
          </a:prstGeom>
        </p:spPr>
        <p:txBody>
          <a:bodyPr wrap="square">
            <a:spAutoFit/>
          </a:bodyPr>
          <a:lstStyle/>
          <a:p>
            <a:pPr marL="1274400" lvl="5" indent="-360000">
              <a:buFont typeface="+mj-lt"/>
              <a:buAutoNum type="arabicPeriod"/>
            </a:pPr>
            <a:r>
              <a:rPr lang="en-IN" sz="2000" dirty="0"/>
              <a:t>A sentence if valid if it is true in all </a:t>
            </a:r>
            <a:r>
              <a:rPr lang="en-IN" sz="2000" dirty="0" smtClean="0"/>
              <a:t>models</a:t>
            </a:r>
          </a:p>
          <a:p>
            <a:pPr marL="1274400" lvl="5" indent="-360000">
              <a:buFont typeface="+mj-lt"/>
              <a:buAutoNum type="arabicPeriod"/>
            </a:pPr>
            <a:endParaRPr lang="en-IN" sz="600" dirty="0"/>
          </a:p>
          <a:p>
            <a:pPr marL="1731600" lvl="6" indent="-360000">
              <a:buFont typeface="Arial" panose="020B0604020202020204" pitchFamily="34" charset="0"/>
              <a:buChar char="•"/>
            </a:pPr>
            <a:r>
              <a:rPr lang="en-IN" sz="2000" dirty="0"/>
              <a:t>e.g. True, A  ¬A, A  A, (A  (A  B)  B</a:t>
            </a:r>
          </a:p>
          <a:p>
            <a:pPr marL="1274400" lvl="5" indent="-360000">
              <a:buFont typeface="+mj-lt"/>
              <a:buAutoNum type="arabicPeriod"/>
            </a:pPr>
            <a:endParaRPr lang="en-IN" sz="1000" dirty="0"/>
          </a:p>
          <a:p>
            <a:pPr marL="1274400" lvl="5" indent="-360000">
              <a:buFont typeface="+mj-lt"/>
              <a:buAutoNum type="arabicPeriod"/>
            </a:pPr>
            <a:r>
              <a:rPr lang="en-IN" sz="2000" dirty="0"/>
              <a:t>Validity is connected to inference via the Deduction </a:t>
            </a:r>
            <a:r>
              <a:rPr lang="en-IN" sz="2000" dirty="0" smtClean="0"/>
              <a:t>Theorem</a:t>
            </a:r>
          </a:p>
          <a:p>
            <a:pPr marL="1274400" lvl="5" indent="-360000">
              <a:buFont typeface="+mj-lt"/>
              <a:buAutoNum type="arabicPeriod"/>
            </a:pPr>
            <a:endParaRPr lang="en-IN" sz="600" dirty="0"/>
          </a:p>
          <a:p>
            <a:pPr marL="1731600" lvl="6" indent="-360000">
              <a:buFont typeface="Arial" panose="020B0604020202020204" pitchFamily="34" charset="0"/>
              <a:buChar char="•"/>
            </a:pPr>
            <a:r>
              <a:rPr lang="en-IN" sz="2000" dirty="0"/>
              <a:t>KB |- a </a:t>
            </a:r>
            <a:r>
              <a:rPr lang="en-IN" sz="2000" dirty="0" err="1"/>
              <a:t>iff</a:t>
            </a:r>
            <a:r>
              <a:rPr lang="en-IN" sz="2000" dirty="0"/>
              <a:t> (KB  a) is valid</a:t>
            </a:r>
          </a:p>
          <a:p>
            <a:pPr marL="1274400" lvl="5" indent="-360000">
              <a:buFont typeface="+mj-lt"/>
              <a:buAutoNum type="arabicPeriod"/>
            </a:pPr>
            <a:endParaRPr lang="en-IN" sz="1000" dirty="0"/>
          </a:p>
          <a:p>
            <a:pPr marL="1274400" lvl="5" indent="-360000">
              <a:buFont typeface="+mj-lt"/>
              <a:buAutoNum type="arabicPeriod"/>
            </a:pPr>
            <a:r>
              <a:rPr lang="en-IN" sz="2000" dirty="0"/>
              <a:t>A sentence is </a:t>
            </a:r>
            <a:r>
              <a:rPr lang="en-IN" sz="2000" dirty="0" err="1"/>
              <a:t>satisfiable</a:t>
            </a:r>
            <a:r>
              <a:rPr lang="en-IN" sz="2000" dirty="0"/>
              <a:t> if it is True in some </a:t>
            </a:r>
            <a:r>
              <a:rPr lang="en-IN" sz="2000" dirty="0" smtClean="0"/>
              <a:t>model</a:t>
            </a:r>
          </a:p>
          <a:p>
            <a:pPr marL="1274400" lvl="5" indent="-360000">
              <a:buFont typeface="+mj-lt"/>
              <a:buAutoNum type="arabicPeriod"/>
            </a:pPr>
            <a:endParaRPr lang="en-IN" sz="800" dirty="0"/>
          </a:p>
          <a:p>
            <a:pPr marL="1731600" lvl="6" indent="-360000">
              <a:buFont typeface="Arial" panose="020B0604020202020204" pitchFamily="34" charset="0"/>
              <a:buChar char="•"/>
            </a:pPr>
            <a:r>
              <a:rPr lang="en-IN" sz="2000" dirty="0"/>
              <a:t>e.g. A  B, 	</a:t>
            </a:r>
          </a:p>
          <a:p>
            <a:pPr marL="1731600" lvl="6" indent="-360000">
              <a:buFont typeface="Arial" panose="020B0604020202020204" pitchFamily="34" charset="0"/>
              <a:buChar char="•"/>
            </a:pPr>
            <a:r>
              <a:rPr lang="en-IN" sz="2000" dirty="0" smtClean="0"/>
              <a:t>C</a:t>
            </a:r>
            <a:endParaRPr lang="en-IN" sz="2000" dirty="0"/>
          </a:p>
          <a:p>
            <a:pPr marL="1274400" lvl="5" indent="-360000">
              <a:buFont typeface="+mj-lt"/>
              <a:buAutoNum type="arabicPeriod"/>
            </a:pPr>
            <a:r>
              <a:rPr lang="en-IN" sz="2000" dirty="0"/>
              <a:t>A sentence is </a:t>
            </a:r>
            <a:r>
              <a:rPr lang="en-IN" sz="2000" dirty="0" err="1"/>
              <a:t>unstatisfiable</a:t>
            </a:r>
            <a:r>
              <a:rPr lang="en-IN" sz="2000" dirty="0"/>
              <a:t> if it is True in no </a:t>
            </a:r>
            <a:r>
              <a:rPr lang="en-IN" sz="2000" dirty="0" smtClean="0"/>
              <a:t>models</a:t>
            </a:r>
          </a:p>
          <a:p>
            <a:pPr marL="1731600" lvl="6" indent="-360000">
              <a:lnSpc>
                <a:spcPct val="150000"/>
              </a:lnSpc>
              <a:buFont typeface="Arial" panose="020B0604020202020204" pitchFamily="34" charset="0"/>
              <a:buChar char="•"/>
            </a:pPr>
            <a:r>
              <a:rPr lang="en-IN" sz="2000" dirty="0" smtClean="0"/>
              <a:t>e.g</a:t>
            </a:r>
            <a:r>
              <a:rPr lang="en-IN" sz="2000" dirty="0"/>
              <a:t>. A  ¬</a:t>
            </a:r>
            <a:r>
              <a:rPr lang="en-IN" sz="2000" dirty="0" smtClean="0"/>
              <a:t>A</a:t>
            </a:r>
          </a:p>
          <a:p>
            <a:pPr marL="1731600" lvl="6" indent="-360000">
              <a:lnSpc>
                <a:spcPct val="150000"/>
              </a:lnSpc>
              <a:buFont typeface="Arial" panose="020B0604020202020204" pitchFamily="34" charset="0"/>
              <a:buChar char="•"/>
            </a:pPr>
            <a:endParaRPr lang="en-IN" sz="800" dirty="0"/>
          </a:p>
          <a:p>
            <a:pPr marL="1274400" lvl="5" indent="-360000">
              <a:buFont typeface="+mj-lt"/>
              <a:buAutoNum type="arabicPeriod"/>
            </a:pPr>
            <a:r>
              <a:rPr lang="en-IN" sz="2000" dirty="0"/>
              <a:t>Satisfiability is connected to inference via the </a:t>
            </a:r>
            <a:r>
              <a:rPr lang="en-IN" sz="2000" dirty="0" smtClean="0"/>
              <a:t>following</a:t>
            </a:r>
          </a:p>
          <a:p>
            <a:pPr marL="1274400" lvl="5" indent="-360000">
              <a:buFont typeface="+mj-lt"/>
              <a:buAutoNum type="arabicPeriod"/>
            </a:pPr>
            <a:endParaRPr lang="en-IN" sz="600" dirty="0"/>
          </a:p>
          <a:p>
            <a:pPr marL="1731600" lvl="6" indent="-360000">
              <a:lnSpc>
                <a:spcPct val="150000"/>
              </a:lnSpc>
              <a:buFont typeface="Arial" panose="020B0604020202020204" pitchFamily="34" charset="0"/>
              <a:buChar char="•"/>
            </a:pPr>
            <a:r>
              <a:rPr lang="en-IN" sz="2000" dirty="0"/>
              <a:t>KB |= a </a:t>
            </a:r>
            <a:r>
              <a:rPr lang="en-IN" sz="2000" dirty="0" err="1"/>
              <a:t>iff</a:t>
            </a:r>
            <a:r>
              <a:rPr lang="en-IN" sz="2000" dirty="0"/>
              <a:t> (KB  ¬a) is </a:t>
            </a:r>
            <a:r>
              <a:rPr lang="en-IN" sz="2000" dirty="0" err="1"/>
              <a:t>unsatisfiable</a:t>
            </a:r>
            <a:endParaRPr lang="en-IN" sz="2000" dirty="0"/>
          </a:p>
          <a:p>
            <a:pPr marL="1731600" lvl="6" indent="-360000">
              <a:lnSpc>
                <a:spcPct val="150000"/>
              </a:lnSpc>
              <a:buFont typeface="Arial" panose="020B0604020202020204" pitchFamily="34" charset="0"/>
              <a:buChar char="•"/>
            </a:pPr>
            <a:r>
              <a:rPr lang="en-IN" sz="2000" dirty="0"/>
              <a:t>proof by contradiction</a:t>
            </a:r>
          </a:p>
          <a:p>
            <a:pPr marL="1274400" lvl="5" indent="-360000">
              <a:buFont typeface="+mj-lt"/>
              <a:buAutoNum type="arabicPeriod"/>
            </a:pPr>
            <a:endParaRPr lang="en-IN" sz="2000" dirty="0"/>
          </a:p>
        </p:txBody>
      </p:sp>
    </p:spTree>
    <p:extLst>
      <p:ext uri="{BB962C8B-B14F-4D97-AF65-F5344CB8AC3E}">
        <p14:creationId xmlns:p14="http://schemas.microsoft.com/office/powerpoint/2010/main" val="9917877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51</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
        <p:nvSpPr>
          <p:cNvPr id="7" name="Rectangle 6"/>
          <p:cNvSpPr/>
          <p:nvPr/>
        </p:nvSpPr>
        <p:spPr>
          <a:xfrm>
            <a:off x="220885" y="1119533"/>
            <a:ext cx="11679194" cy="5262979"/>
          </a:xfrm>
          <a:prstGeom prst="rect">
            <a:avLst/>
          </a:prstGeom>
        </p:spPr>
        <p:txBody>
          <a:bodyPr wrap="square">
            <a:spAutoFit/>
          </a:bodyPr>
          <a:lstStyle/>
          <a:p>
            <a:pPr marL="360000" lvl="4"/>
            <a:r>
              <a:rPr lang="en-IN" sz="2400" b="1" dirty="0"/>
              <a:t>Reasoning </a:t>
            </a:r>
            <a:r>
              <a:rPr lang="en-IN" sz="2400" b="1" dirty="0" smtClean="0"/>
              <a:t>Patterns</a:t>
            </a:r>
          </a:p>
          <a:p>
            <a:pPr marL="360000" lvl="4"/>
            <a:endParaRPr lang="en-US" sz="1000" b="1" dirty="0" smtClean="0"/>
          </a:p>
          <a:p>
            <a:pPr marL="1274400" lvl="5" indent="-360000">
              <a:buFont typeface="+mj-lt"/>
              <a:buAutoNum type="arabicPeriod"/>
            </a:pPr>
            <a:r>
              <a:rPr lang="en-IN" sz="2000" dirty="0"/>
              <a:t>Inference </a:t>
            </a:r>
            <a:r>
              <a:rPr lang="en-IN" sz="2000" dirty="0" smtClean="0"/>
              <a:t>Rules</a:t>
            </a:r>
          </a:p>
          <a:p>
            <a:pPr marL="1274400" lvl="5" indent="-360000">
              <a:buFont typeface="+mj-lt"/>
              <a:buAutoNum type="arabicPeriod"/>
            </a:pPr>
            <a:endParaRPr lang="en-IN" sz="600" dirty="0"/>
          </a:p>
          <a:p>
            <a:pPr marL="1731600" lvl="6" indent="-360000">
              <a:buFont typeface="Arial" panose="020B0604020202020204" pitchFamily="34" charset="0"/>
              <a:buChar char="•"/>
            </a:pPr>
            <a:r>
              <a:rPr lang="en-IN" sz="2000" dirty="0"/>
              <a:t>Patterns of inference that can be applied to derive chains of conclusions that lead to the desired </a:t>
            </a:r>
            <a:r>
              <a:rPr lang="en-IN" sz="2000" dirty="0" smtClean="0"/>
              <a:t>goal</a:t>
            </a:r>
            <a:endParaRPr lang="en-IN" sz="2000" dirty="0"/>
          </a:p>
          <a:p>
            <a:pPr marL="1274400" lvl="5" indent="-360000">
              <a:buFont typeface="+mj-lt"/>
              <a:buAutoNum type="arabicPeriod"/>
            </a:pPr>
            <a:endParaRPr lang="en-IN" sz="1000" dirty="0"/>
          </a:p>
          <a:p>
            <a:pPr marL="1274400" lvl="5" indent="-360000">
              <a:buFont typeface="+mj-lt"/>
              <a:buAutoNum type="arabicPeriod"/>
            </a:pPr>
            <a:r>
              <a:rPr lang="en-IN" sz="2000" dirty="0"/>
              <a:t>Modus </a:t>
            </a:r>
            <a:r>
              <a:rPr lang="en-IN" sz="2000" dirty="0" smtClean="0"/>
              <a:t>Ponens</a:t>
            </a:r>
          </a:p>
          <a:p>
            <a:pPr marL="1274400" lvl="5" indent="-360000">
              <a:buFont typeface="+mj-lt"/>
              <a:buAutoNum type="arabicPeriod"/>
            </a:pPr>
            <a:endParaRPr lang="en-IN" sz="600" dirty="0"/>
          </a:p>
          <a:p>
            <a:pPr marL="1731600" lvl="6" indent="-360000">
              <a:buFont typeface="Arial" panose="020B0604020202020204" pitchFamily="34" charset="0"/>
              <a:buChar char="•"/>
            </a:pPr>
            <a:r>
              <a:rPr lang="en-IN" sz="2000" dirty="0"/>
              <a:t>Given: S1  S2 and S1, derive S2</a:t>
            </a:r>
          </a:p>
          <a:p>
            <a:pPr marL="1274400" lvl="5" indent="-360000">
              <a:buFont typeface="+mj-lt"/>
              <a:buAutoNum type="arabicPeriod"/>
            </a:pPr>
            <a:endParaRPr lang="en-IN" sz="1000" dirty="0"/>
          </a:p>
          <a:p>
            <a:pPr marL="1274400" lvl="5" indent="-360000">
              <a:buFont typeface="+mj-lt"/>
              <a:buAutoNum type="arabicPeriod"/>
            </a:pPr>
            <a:r>
              <a:rPr lang="en-IN" sz="2000" dirty="0"/>
              <a:t>And-Elimination</a:t>
            </a:r>
          </a:p>
          <a:p>
            <a:pPr marL="1731600" lvl="6" indent="-360000">
              <a:lnSpc>
                <a:spcPct val="150000"/>
              </a:lnSpc>
              <a:buFont typeface="Arial" panose="020B0604020202020204" pitchFamily="34" charset="0"/>
              <a:buChar char="•"/>
            </a:pPr>
            <a:r>
              <a:rPr lang="en-IN" sz="2000" dirty="0"/>
              <a:t>Given: S1  S2, derive S1</a:t>
            </a:r>
          </a:p>
          <a:p>
            <a:pPr marL="1731600" lvl="6" indent="-360000">
              <a:lnSpc>
                <a:spcPct val="150000"/>
              </a:lnSpc>
              <a:buFont typeface="Arial" panose="020B0604020202020204" pitchFamily="34" charset="0"/>
              <a:buChar char="•"/>
            </a:pPr>
            <a:r>
              <a:rPr lang="en-IN" sz="2000" dirty="0"/>
              <a:t>Given: S1  S2, derive S2</a:t>
            </a:r>
          </a:p>
          <a:p>
            <a:pPr marL="1274400" lvl="5" indent="-360000">
              <a:buFont typeface="+mj-lt"/>
              <a:buAutoNum type="arabicPeriod"/>
            </a:pPr>
            <a:endParaRPr lang="en-IN" sz="1000" dirty="0"/>
          </a:p>
          <a:p>
            <a:pPr marL="1274400" lvl="5" indent="-360000">
              <a:buFont typeface="+mj-lt"/>
              <a:buAutoNum type="arabicPeriod"/>
            </a:pPr>
            <a:r>
              <a:rPr lang="en-IN" sz="2000" dirty="0" err="1"/>
              <a:t>DeMorgan’s</a:t>
            </a:r>
            <a:r>
              <a:rPr lang="en-IN" sz="2000" dirty="0"/>
              <a:t> Law</a:t>
            </a:r>
          </a:p>
          <a:p>
            <a:pPr marL="1731600" lvl="6" indent="-360000">
              <a:lnSpc>
                <a:spcPct val="150000"/>
              </a:lnSpc>
              <a:buFont typeface="Arial" panose="020B0604020202020204" pitchFamily="34" charset="0"/>
              <a:buChar char="•"/>
            </a:pPr>
            <a:r>
              <a:rPr lang="en-IN" sz="2000" dirty="0"/>
              <a:t>Given: ( A  B) derive A  B</a:t>
            </a:r>
          </a:p>
          <a:p>
            <a:pPr marL="1731600" lvl="6" indent="-360000">
              <a:lnSpc>
                <a:spcPct val="150000"/>
              </a:lnSpc>
              <a:buFont typeface="Arial" panose="020B0604020202020204" pitchFamily="34" charset="0"/>
              <a:buChar char="•"/>
            </a:pPr>
            <a:r>
              <a:rPr lang="en-IN" sz="2000" dirty="0"/>
              <a:t>Given: ( A  B) derive A  </a:t>
            </a:r>
          </a:p>
        </p:txBody>
      </p:sp>
    </p:spTree>
    <p:extLst>
      <p:ext uri="{BB962C8B-B14F-4D97-AF65-F5344CB8AC3E}">
        <p14:creationId xmlns:p14="http://schemas.microsoft.com/office/powerpoint/2010/main" val="6036143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52</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20885" y="1119533"/>
            <a:ext cx="11679194" cy="4247317"/>
          </a:xfrm>
          <a:prstGeom prst="rect">
            <a:avLst/>
          </a:prstGeom>
        </p:spPr>
        <p:txBody>
          <a:bodyPr wrap="square">
            <a:spAutoFit/>
          </a:bodyPr>
          <a:lstStyle/>
          <a:p>
            <a:pPr marL="360000" lvl="4"/>
            <a:endParaRPr lang="en-US" sz="1000" b="1" dirty="0" smtClean="0"/>
          </a:p>
          <a:p>
            <a:pPr marL="1371600" lvl="5" indent="-457200">
              <a:buAutoNum type="arabicPeriod" startAt="5"/>
            </a:pPr>
            <a:r>
              <a:rPr lang="en-IN" sz="2000" dirty="0" smtClean="0"/>
              <a:t>And Elimination</a:t>
            </a:r>
          </a:p>
          <a:p>
            <a:pPr marL="1371600" lvl="5" indent="-457200">
              <a:buAutoNum type="arabicPeriod" startAt="5"/>
            </a:pPr>
            <a:endParaRPr lang="en-US" sz="2000" dirty="0"/>
          </a:p>
          <a:p>
            <a:pPr marL="1371600" lvl="5" indent="-457200">
              <a:buAutoNum type="arabicPeriod" startAt="5"/>
            </a:pPr>
            <a:r>
              <a:rPr lang="en-IN" sz="2000" dirty="0" smtClean="0"/>
              <a:t>From </a:t>
            </a:r>
            <a:r>
              <a:rPr lang="en-IN" sz="2000" dirty="0"/>
              <a:t>a conjunction, any of the conjuncts can be </a:t>
            </a:r>
            <a:r>
              <a:rPr lang="en-IN" sz="2000" dirty="0" smtClean="0"/>
              <a:t>inferred</a:t>
            </a:r>
          </a:p>
          <a:p>
            <a:pPr marL="1371600" lvl="5" indent="-457200">
              <a:buAutoNum type="arabicPeriod" startAt="5"/>
            </a:pPr>
            <a:endParaRPr lang="en-IN" sz="2000" dirty="0" smtClean="0"/>
          </a:p>
          <a:p>
            <a:pPr marL="1371600" lvl="5" indent="-457200">
              <a:buAutoNum type="arabicPeriod" startAt="5"/>
            </a:pPr>
            <a:r>
              <a:rPr lang="en-IN" sz="2000" dirty="0" smtClean="0"/>
              <a:t>(</a:t>
            </a:r>
            <a:r>
              <a:rPr lang="en-IN" sz="2000" dirty="0" err="1" smtClean="0"/>
              <a:t>WumpusAhead</a:t>
            </a:r>
            <a:r>
              <a:rPr lang="en-IN" sz="2000" dirty="0" smtClean="0"/>
              <a:t> </a:t>
            </a:r>
            <a:r>
              <a:rPr lang="en-IN" sz="2000" dirty="0"/>
              <a:t> </a:t>
            </a:r>
            <a:r>
              <a:rPr lang="en-IN" sz="2000" dirty="0" err="1"/>
              <a:t>WumpusAlive</a:t>
            </a:r>
            <a:r>
              <a:rPr lang="en-IN" sz="2000" dirty="0"/>
              <a:t>), </a:t>
            </a:r>
            <a:r>
              <a:rPr lang="en-IN" sz="2000" dirty="0" err="1"/>
              <a:t>WumpusAlive</a:t>
            </a:r>
            <a:r>
              <a:rPr lang="en-IN" sz="2000" dirty="0"/>
              <a:t> can be </a:t>
            </a:r>
            <a:r>
              <a:rPr lang="en-IN" sz="2000" dirty="0" smtClean="0"/>
              <a:t>inferred</a:t>
            </a:r>
          </a:p>
          <a:p>
            <a:pPr marL="1371600" lvl="5" indent="-457200">
              <a:buAutoNum type="arabicPeriod" startAt="5"/>
            </a:pPr>
            <a:endParaRPr lang="en-US" sz="2000" dirty="0"/>
          </a:p>
          <a:p>
            <a:pPr marL="1371600" lvl="5" indent="-457200">
              <a:buAutoNum type="arabicPeriod" startAt="5"/>
            </a:pPr>
            <a:r>
              <a:rPr lang="en-IN" sz="2000" dirty="0"/>
              <a:t>Modus Ponens</a:t>
            </a:r>
          </a:p>
          <a:p>
            <a:pPr marL="1371600" lvl="5" indent="-457200">
              <a:buAutoNum type="arabicPeriod" startAt="5"/>
            </a:pPr>
            <a:endParaRPr lang="en-IN" sz="2000" dirty="0"/>
          </a:p>
          <a:p>
            <a:pPr marL="1371600" lvl="5" indent="-457200">
              <a:buAutoNum type="arabicPeriod" startAt="5"/>
            </a:pPr>
            <a:r>
              <a:rPr lang="en-IN" sz="2000" dirty="0"/>
              <a:t>Whenever sentences of the form a  b and a are given, then sentence b can be inferred</a:t>
            </a:r>
          </a:p>
          <a:p>
            <a:pPr marL="1371600" lvl="5" indent="-457200">
              <a:buAutoNum type="arabicPeriod" startAt="5"/>
            </a:pPr>
            <a:endParaRPr lang="en-IN" sz="2000" dirty="0"/>
          </a:p>
          <a:p>
            <a:pPr marL="1371600" lvl="5" indent="-457200">
              <a:buAutoNum type="arabicPeriod" startAt="5"/>
            </a:pPr>
            <a:r>
              <a:rPr lang="en-IN" sz="2000" dirty="0"/>
              <a:t>(</a:t>
            </a:r>
            <a:r>
              <a:rPr lang="en-IN" sz="2000" dirty="0" err="1"/>
              <a:t>WumpusAhead</a:t>
            </a:r>
            <a:r>
              <a:rPr lang="en-IN" sz="2000" dirty="0"/>
              <a:t>  </a:t>
            </a:r>
            <a:r>
              <a:rPr lang="en-IN" sz="2000" dirty="0" err="1"/>
              <a:t>WumpusAlive</a:t>
            </a:r>
            <a:r>
              <a:rPr lang="en-IN" sz="2000" dirty="0"/>
              <a:t>)  Shoot and (</a:t>
            </a:r>
            <a:r>
              <a:rPr lang="en-IN" sz="2000" dirty="0" err="1"/>
              <a:t>WumpusAhead</a:t>
            </a:r>
            <a:r>
              <a:rPr lang="en-IN" sz="2000" dirty="0"/>
              <a:t>  </a:t>
            </a:r>
            <a:r>
              <a:rPr lang="en-IN" sz="2000" dirty="0" err="1"/>
              <a:t>WumpusAlive</a:t>
            </a:r>
            <a:r>
              <a:rPr lang="en-IN" sz="2000" dirty="0"/>
              <a:t>), Shoot can be inferred</a:t>
            </a:r>
          </a:p>
          <a:p>
            <a:pPr marL="1371600" lvl="5" indent="-457200">
              <a:buAutoNum type="arabicPeriod" startAt="5"/>
            </a:pPr>
            <a:endParaRPr lang="en-IN" sz="2000" dirty="0"/>
          </a:p>
        </p:txBody>
      </p:sp>
    </p:spTree>
    <p:extLst>
      <p:ext uri="{BB962C8B-B14F-4D97-AF65-F5344CB8AC3E}">
        <p14:creationId xmlns:p14="http://schemas.microsoft.com/office/powerpoint/2010/main" val="20034449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53</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20885" y="1119533"/>
            <a:ext cx="11679194" cy="5463034"/>
          </a:xfrm>
          <a:prstGeom prst="rect">
            <a:avLst/>
          </a:prstGeom>
        </p:spPr>
        <p:txBody>
          <a:bodyPr wrap="square">
            <a:spAutoFit/>
          </a:bodyPr>
          <a:lstStyle/>
          <a:p>
            <a:pPr marL="360000" lvl="4"/>
            <a:r>
              <a:rPr lang="en-IN" sz="2400" b="1" dirty="0"/>
              <a:t>Example Proof By </a:t>
            </a:r>
            <a:r>
              <a:rPr lang="en-IN" sz="2400" b="1" dirty="0" smtClean="0"/>
              <a:t>Deduction</a:t>
            </a:r>
          </a:p>
          <a:p>
            <a:pPr marL="360000" lvl="4"/>
            <a:endParaRPr lang="en-US" sz="1000" b="1" dirty="0" smtClean="0"/>
          </a:p>
          <a:p>
            <a:pPr marL="1274400" lvl="5" indent="-360000">
              <a:buFont typeface="+mj-lt"/>
              <a:buAutoNum type="arabicPeriod"/>
            </a:pPr>
            <a:r>
              <a:rPr lang="en-IN" sz="2000" dirty="0" smtClean="0"/>
              <a:t>Knowledge</a:t>
            </a:r>
          </a:p>
          <a:p>
            <a:pPr marL="1274400" lvl="5" indent="-360000">
              <a:buFont typeface="+mj-lt"/>
              <a:buAutoNum type="arabicPeriod"/>
            </a:pPr>
            <a:endParaRPr lang="en-IN" sz="1000" dirty="0"/>
          </a:p>
          <a:p>
            <a:pPr marL="1371600" lvl="6">
              <a:lnSpc>
                <a:spcPct val="150000"/>
              </a:lnSpc>
            </a:pPr>
            <a:r>
              <a:rPr lang="en-IN" sz="2000" dirty="0"/>
              <a:t>S1: B22  ( P21  P23  P12  P32 )		</a:t>
            </a:r>
            <a:r>
              <a:rPr lang="en-IN" sz="2000" dirty="0" smtClean="0"/>
              <a:t>rule</a:t>
            </a:r>
            <a:endParaRPr lang="en-IN" sz="2000" dirty="0"/>
          </a:p>
          <a:p>
            <a:pPr marL="1371600" lvl="6">
              <a:lnSpc>
                <a:spcPct val="150000"/>
              </a:lnSpc>
            </a:pPr>
            <a:r>
              <a:rPr lang="en-IN" sz="2000" dirty="0"/>
              <a:t>S2: B22					</a:t>
            </a:r>
            <a:r>
              <a:rPr lang="en-IN" sz="2000" dirty="0" smtClean="0"/>
              <a:t>observation</a:t>
            </a:r>
          </a:p>
          <a:p>
            <a:pPr marL="1371600" lvl="6">
              <a:lnSpc>
                <a:spcPct val="150000"/>
              </a:lnSpc>
            </a:pPr>
            <a:endParaRPr lang="en-IN" sz="1000" dirty="0"/>
          </a:p>
          <a:p>
            <a:pPr marL="1274400" lvl="5" indent="-360000">
              <a:buFont typeface="+mj-lt"/>
              <a:buAutoNum type="arabicPeriod"/>
            </a:pPr>
            <a:r>
              <a:rPr lang="en-IN" sz="2000" dirty="0"/>
              <a:t>Inferences</a:t>
            </a:r>
          </a:p>
          <a:p>
            <a:pPr marL="1371600" lvl="6">
              <a:lnSpc>
                <a:spcPct val="150000"/>
              </a:lnSpc>
            </a:pPr>
            <a:r>
              <a:rPr lang="en-IN" sz="2000" dirty="0"/>
              <a:t>S3: (B22   (P21  P23  P12  P32 ))</a:t>
            </a:r>
            <a:br>
              <a:rPr lang="en-IN" sz="2000" dirty="0"/>
            </a:br>
            <a:r>
              <a:rPr lang="en-IN" sz="2000" dirty="0"/>
              <a:t>     ((P21  P23  P12  P32 )  B22)    		[S1,bi </a:t>
            </a:r>
            <a:r>
              <a:rPr lang="en-IN" sz="2000" dirty="0" err="1"/>
              <a:t>elim</a:t>
            </a:r>
            <a:r>
              <a:rPr lang="en-IN" sz="2000" dirty="0"/>
              <a:t>]</a:t>
            </a:r>
          </a:p>
          <a:p>
            <a:pPr marL="1371600" lvl="6">
              <a:lnSpc>
                <a:spcPct val="150000"/>
              </a:lnSpc>
            </a:pPr>
            <a:r>
              <a:rPr lang="en-IN" sz="2000" dirty="0"/>
              <a:t>S4: ((P21  P23  P12  P32 )  B22)      		[S3, and </a:t>
            </a:r>
            <a:r>
              <a:rPr lang="en-IN" sz="2000" dirty="0" err="1"/>
              <a:t>elim</a:t>
            </a:r>
            <a:r>
              <a:rPr lang="en-IN" sz="2000" dirty="0"/>
              <a:t>]</a:t>
            </a:r>
          </a:p>
          <a:p>
            <a:pPr marL="1371600" lvl="6">
              <a:lnSpc>
                <a:spcPct val="150000"/>
              </a:lnSpc>
            </a:pPr>
            <a:r>
              <a:rPr lang="en-IN" sz="2000" dirty="0"/>
              <a:t>S5: (B22  ( P21  P23  P12  P32 )) 		[</a:t>
            </a:r>
            <a:r>
              <a:rPr lang="en-IN" sz="2000" dirty="0" err="1"/>
              <a:t>contrapos</a:t>
            </a:r>
            <a:r>
              <a:rPr lang="en-IN" sz="2000" dirty="0"/>
              <a:t>]</a:t>
            </a:r>
          </a:p>
          <a:p>
            <a:pPr marL="1371600" lvl="6">
              <a:lnSpc>
                <a:spcPct val="150000"/>
              </a:lnSpc>
            </a:pPr>
            <a:r>
              <a:rPr lang="en-IN" sz="2000" dirty="0"/>
              <a:t>S6: (P21  P23  P12  P32 )                 		[S2,S6, MP]</a:t>
            </a:r>
          </a:p>
          <a:p>
            <a:pPr marL="1371600" lvl="6">
              <a:lnSpc>
                <a:spcPct val="150000"/>
              </a:lnSpc>
            </a:pPr>
            <a:r>
              <a:rPr lang="en-IN" sz="2000" dirty="0"/>
              <a:t>S7: P21  P23  P12  P32              		</a:t>
            </a:r>
            <a:r>
              <a:rPr lang="en-IN" sz="2000" dirty="0" smtClean="0"/>
              <a:t>[</a:t>
            </a:r>
            <a:r>
              <a:rPr lang="en-IN" sz="2000" dirty="0"/>
              <a:t>S6, </a:t>
            </a:r>
            <a:r>
              <a:rPr lang="en-IN" sz="2000" dirty="0" err="1"/>
              <a:t>DeMorg</a:t>
            </a:r>
            <a:r>
              <a:rPr lang="en-IN" sz="2000" dirty="0"/>
              <a:t>]</a:t>
            </a:r>
          </a:p>
        </p:txBody>
      </p:sp>
    </p:spTree>
    <p:extLst>
      <p:ext uri="{BB962C8B-B14F-4D97-AF65-F5344CB8AC3E}">
        <p14:creationId xmlns:p14="http://schemas.microsoft.com/office/powerpoint/2010/main" val="9108790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54</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20885" y="1119533"/>
            <a:ext cx="11679194" cy="4647426"/>
          </a:xfrm>
          <a:prstGeom prst="rect">
            <a:avLst/>
          </a:prstGeom>
        </p:spPr>
        <p:txBody>
          <a:bodyPr wrap="square">
            <a:spAutoFit/>
          </a:bodyPr>
          <a:lstStyle/>
          <a:p>
            <a:pPr marL="360000" lvl="4"/>
            <a:r>
              <a:rPr lang="en-IN" sz="2400" b="1" dirty="0"/>
              <a:t>Evaluation of Deductive </a:t>
            </a:r>
            <a:r>
              <a:rPr lang="en-IN" sz="2400" b="1" dirty="0" smtClean="0"/>
              <a:t>Inference</a:t>
            </a:r>
          </a:p>
          <a:p>
            <a:pPr marL="360000" lvl="4"/>
            <a:endParaRPr lang="en-US" b="1" dirty="0" smtClean="0"/>
          </a:p>
          <a:p>
            <a:pPr marL="1274400" lvl="5" indent="-360000">
              <a:buFont typeface="+mj-lt"/>
              <a:buAutoNum type="arabicPeriod"/>
            </a:pPr>
            <a:r>
              <a:rPr lang="en-IN" sz="2000" dirty="0" smtClean="0"/>
              <a:t>Sound</a:t>
            </a:r>
          </a:p>
          <a:p>
            <a:pPr marL="1274400" lvl="5" indent="-360000">
              <a:buFont typeface="+mj-lt"/>
              <a:buAutoNum type="arabicPeriod"/>
            </a:pPr>
            <a:endParaRPr lang="en-IN" sz="1000" dirty="0" smtClean="0"/>
          </a:p>
          <a:p>
            <a:pPr marL="1731600" lvl="6" indent="-360000">
              <a:buFont typeface="Arial" panose="020B0604020202020204" pitchFamily="34" charset="0"/>
              <a:buChar char="•"/>
            </a:pPr>
            <a:r>
              <a:rPr lang="en-IN" sz="2000" dirty="0" smtClean="0"/>
              <a:t>Yes</a:t>
            </a:r>
            <a:r>
              <a:rPr lang="en-IN" sz="2000" dirty="0"/>
              <a:t>, because the inference rules themselves are sound.  (This can be proven using a truth table argument</a:t>
            </a:r>
            <a:r>
              <a:rPr lang="en-IN" sz="2000" dirty="0" smtClean="0"/>
              <a:t>)</a:t>
            </a:r>
          </a:p>
          <a:p>
            <a:pPr marL="1731600" lvl="6" indent="-360000">
              <a:buFont typeface="Arial" panose="020B0604020202020204" pitchFamily="34" charset="0"/>
              <a:buChar char="•"/>
            </a:pPr>
            <a:endParaRPr lang="en-IN" sz="2000" dirty="0"/>
          </a:p>
          <a:p>
            <a:pPr marL="1274400" lvl="5" indent="-360000">
              <a:buFont typeface="+mj-lt"/>
              <a:buAutoNum type="arabicPeriod"/>
            </a:pPr>
            <a:r>
              <a:rPr lang="en-IN" sz="2000" dirty="0" smtClean="0"/>
              <a:t>Complete</a:t>
            </a:r>
          </a:p>
          <a:p>
            <a:pPr marL="1274400" lvl="5" indent="-360000">
              <a:buFont typeface="+mj-lt"/>
              <a:buAutoNum type="arabicPeriod"/>
            </a:pPr>
            <a:endParaRPr lang="en-IN" sz="600" dirty="0"/>
          </a:p>
          <a:p>
            <a:pPr marL="1731600" lvl="6" indent="-360000">
              <a:buFont typeface="Arial" panose="020B0604020202020204" pitchFamily="34" charset="0"/>
              <a:buChar char="•"/>
            </a:pPr>
            <a:r>
              <a:rPr lang="en-IN" sz="2000" dirty="0"/>
              <a:t>If we allow all possible inference rules, we’re searching in an infinite space, hence not </a:t>
            </a:r>
            <a:r>
              <a:rPr lang="en-IN" sz="2000" dirty="0" smtClean="0"/>
              <a:t>complete</a:t>
            </a:r>
          </a:p>
          <a:p>
            <a:pPr marL="1731600" lvl="6" indent="-360000">
              <a:buFont typeface="Arial" panose="020B0604020202020204" pitchFamily="34" charset="0"/>
              <a:buChar char="•"/>
            </a:pPr>
            <a:endParaRPr lang="en-IN" sz="1000" dirty="0"/>
          </a:p>
          <a:p>
            <a:pPr marL="1731600" lvl="6" indent="-360000">
              <a:buFont typeface="Arial" panose="020B0604020202020204" pitchFamily="34" charset="0"/>
              <a:buChar char="•"/>
            </a:pPr>
            <a:r>
              <a:rPr lang="en-IN" sz="2000" dirty="0"/>
              <a:t>If we limit inference rules, we run the risk of leaving out the necessary one</a:t>
            </a:r>
            <a:r>
              <a:rPr lang="en-IN" sz="2000" dirty="0" smtClean="0"/>
              <a:t>…</a:t>
            </a:r>
          </a:p>
          <a:p>
            <a:pPr marL="1731600" lvl="6" indent="-360000">
              <a:buFont typeface="Arial" panose="020B0604020202020204" pitchFamily="34" charset="0"/>
              <a:buChar char="•"/>
            </a:pPr>
            <a:endParaRPr lang="en-IN" sz="2000" dirty="0"/>
          </a:p>
          <a:p>
            <a:pPr marL="1274400" lvl="5" indent="-360000">
              <a:buFont typeface="+mj-lt"/>
              <a:buAutoNum type="arabicPeriod"/>
            </a:pPr>
            <a:r>
              <a:rPr lang="en-IN" sz="2000" dirty="0" smtClean="0"/>
              <a:t>Monotonic</a:t>
            </a:r>
          </a:p>
          <a:p>
            <a:pPr marL="1274400" lvl="5" indent="-360000">
              <a:buFont typeface="+mj-lt"/>
              <a:buAutoNum type="arabicPeriod"/>
            </a:pPr>
            <a:endParaRPr lang="en-IN" sz="800" dirty="0"/>
          </a:p>
          <a:p>
            <a:pPr marL="1731600" lvl="6" indent="-360000">
              <a:buFont typeface="Arial" panose="020B0604020202020204" pitchFamily="34" charset="0"/>
              <a:buChar char="•"/>
            </a:pPr>
            <a:r>
              <a:rPr lang="en-IN" sz="2000" dirty="0"/>
              <a:t>If we have a proof, adding information to the DB will not invalidate the proof</a:t>
            </a:r>
          </a:p>
        </p:txBody>
      </p:sp>
    </p:spTree>
    <p:extLst>
      <p:ext uri="{BB962C8B-B14F-4D97-AF65-F5344CB8AC3E}">
        <p14:creationId xmlns:p14="http://schemas.microsoft.com/office/powerpoint/2010/main" val="9929989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55</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20885" y="1119533"/>
            <a:ext cx="11679194" cy="4431983"/>
          </a:xfrm>
          <a:prstGeom prst="rect">
            <a:avLst/>
          </a:prstGeom>
        </p:spPr>
        <p:txBody>
          <a:bodyPr wrap="square">
            <a:spAutoFit/>
          </a:bodyPr>
          <a:lstStyle/>
          <a:p>
            <a:pPr marL="360000" lvl="4"/>
            <a:r>
              <a:rPr lang="en-IN" sz="2400" b="1" dirty="0" smtClean="0"/>
              <a:t>Resolution</a:t>
            </a:r>
          </a:p>
          <a:p>
            <a:pPr marL="360000" lvl="4"/>
            <a:endParaRPr lang="en-US" b="1" dirty="0" smtClean="0"/>
          </a:p>
          <a:p>
            <a:pPr marL="1274400" lvl="5" indent="-360000">
              <a:buFont typeface="+mj-lt"/>
              <a:buAutoNum type="arabicPeriod"/>
            </a:pPr>
            <a:r>
              <a:rPr lang="en-IN" sz="2000" dirty="0"/>
              <a:t>Resolution allows a complete inference mechanism (search-based) using only one rule of </a:t>
            </a:r>
            <a:r>
              <a:rPr lang="en-IN" sz="2000" dirty="0" smtClean="0"/>
              <a:t>inference</a:t>
            </a:r>
          </a:p>
          <a:p>
            <a:pPr marL="1274400" lvl="5" indent="-360000">
              <a:buFont typeface="+mj-lt"/>
              <a:buAutoNum type="arabicPeriod"/>
            </a:pPr>
            <a:endParaRPr lang="en-IN" sz="2000" dirty="0"/>
          </a:p>
          <a:p>
            <a:pPr marL="1274400" lvl="5" indent="-360000">
              <a:buFont typeface="+mj-lt"/>
              <a:buAutoNum type="arabicPeriod"/>
            </a:pPr>
            <a:r>
              <a:rPr lang="en-IN" sz="2000" dirty="0"/>
              <a:t>Resolution rule</a:t>
            </a:r>
            <a:r>
              <a:rPr lang="en-IN" sz="2000" dirty="0" smtClean="0"/>
              <a:t>:</a:t>
            </a:r>
          </a:p>
          <a:p>
            <a:pPr marL="1274400" lvl="5" indent="-360000">
              <a:buFont typeface="+mj-lt"/>
              <a:buAutoNum type="arabicPeriod"/>
            </a:pPr>
            <a:endParaRPr lang="en-IN" sz="1000" dirty="0"/>
          </a:p>
          <a:p>
            <a:pPr marL="1731600" lvl="6" indent="-360000">
              <a:lnSpc>
                <a:spcPct val="150000"/>
              </a:lnSpc>
              <a:buFont typeface="Arial" panose="020B0604020202020204" pitchFamily="34" charset="0"/>
              <a:buChar char="•"/>
            </a:pPr>
            <a:r>
              <a:rPr lang="en-IN" sz="2000" dirty="0"/>
              <a:t>Given: P1  P2  P3  … </a:t>
            </a:r>
            <a:r>
              <a:rPr lang="en-IN" sz="2000" dirty="0" err="1"/>
              <a:t>Pn</a:t>
            </a:r>
            <a:r>
              <a:rPr lang="en-IN" sz="2000" dirty="0"/>
              <a:t>, and P1  Q1 … </a:t>
            </a:r>
            <a:r>
              <a:rPr lang="en-IN" sz="2000" dirty="0" err="1"/>
              <a:t>Qm</a:t>
            </a:r>
            <a:endParaRPr lang="en-IN" sz="2000" dirty="0"/>
          </a:p>
          <a:p>
            <a:pPr marL="1731600" lvl="6" indent="-360000">
              <a:lnSpc>
                <a:spcPct val="150000"/>
              </a:lnSpc>
              <a:buFont typeface="Arial" panose="020B0604020202020204" pitchFamily="34" charset="0"/>
              <a:buChar char="•"/>
            </a:pPr>
            <a:r>
              <a:rPr lang="en-IN" sz="2000" dirty="0"/>
              <a:t>Conclude: P2  P3  … </a:t>
            </a:r>
            <a:r>
              <a:rPr lang="en-IN" sz="2000" dirty="0" err="1"/>
              <a:t>Pn</a:t>
            </a:r>
            <a:r>
              <a:rPr lang="en-IN" sz="2000" dirty="0"/>
              <a:t>  Q1 … </a:t>
            </a:r>
            <a:r>
              <a:rPr lang="en-IN" sz="2000" dirty="0" err="1" smtClean="0"/>
              <a:t>Qm</a:t>
            </a:r>
            <a:r>
              <a:rPr lang="en-IN" sz="2000" dirty="0" smtClean="0"/>
              <a:t/>
            </a:r>
            <a:br>
              <a:rPr lang="en-IN" sz="2000" dirty="0" smtClean="0"/>
            </a:br>
            <a:r>
              <a:rPr lang="en-IN" sz="2000" dirty="0" smtClean="0"/>
              <a:t>Complementary </a:t>
            </a:r>
            <a:r>
              <a:rPr lang="en-IN" sz="2000" dirty="0"/>
              <a:t>literals P1 and P1  “cancel out</a:t>
            </a:r>
            <a:r>
              <a:rPr lang="en-IN" sz="2000" dirty="0" smtClean="0"/>
              <a:t>”</a:t>
            </a:r>
          </a:p>
          <a:p>
            <a:pPr marL="1828800" lvl="7"/>
            <a:endParaRPr lang="en-IN" sz="2000" dirty="0"/>
          </a:p>
          <a:p>
            <a:pPr marL="1274400" lvl="5" indent="-360000">
              <a:buFont typeface="+mj-lt"/>
              <a:buAutoNum type="arabicPeriod"/>
            </a:pPr>
            <a:r>
              <a:rPr lang="en-IN" sz="2000" dirty="0"/>
              <a:t>Why it works:</a:t>
            </a:r>
          </a:p>
          <a:p>
            <a:pPr marL="1731600" lvl="6" indent="-360000">
              <a:lnSpc>
                <a:spcPct val="150000"/>
              </a:lnSpc>
              <a:buFont typeface="Arial" panose="020B0604020202020204" pitchFamily="34" charset="0"/>
              <a:buChar char="•"/>
            </a:pPr>
            <a:r>
              <a:rPr lang="en-IN" sz="2000" dirty="0"/>
              <a:t>Consider 2 cases:   P1 is true, and P1 is false</a:t>
            </a:r>
          </a:p>
        </p:txBody>
      </p:sp>
    </p:spTree>
    <p:extLst>
      <p:ext uri="{BB962C8B-B14F-4D97-AF65-F5344CB8AC3E}">
        <p14:creationId xmlns:p14="http://schemas.microsoft.com/office/powerpoint/2010/main" val="25313536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56</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20885" y="1119533"/>
            <a:ext cx="11679194" cy="3600986"/>
          </a:xfrm>
          <a:prstGeom prst="rect">
            <a:avLst/>
          </a:prstGeom>
        </p:spPr>
        <p:txBody>
          <a:bodyPr wrap="square">
            <a:spAutoFit/>
          </a:bodyPr>
          <a:lstStyle/>
          <a:p>
            <a:pPr marL="360000" lvl="4"/>
            <a:r>
              <a:rPr lang="en-IN" sz="2400" b="1" dirty="0"/>
              <a:t>Resolution in Wumpus </a:t>
            </a:r>
            <a:r>
              <a:rPr lang="en-IN" sz="2400" b="1" dirty="0" smtClean="0"/>
              <a:t>World</a:t>
            </a:r>
          </a:p>
          <a:p>
            <a:pPr marL="360000" lvl="4"/>
            <a:endParaRPr lang="en-US" b="1" dirty="0" smtClean="0"/>
          </a:p>
          <a:p>
            <a:pPr marL="1274400" lvl="5" indent="-360000">
              <a:buFont typeface="+mj-lt"/>
              <a:buAutoNum type="arabicPeriod"/>
            </a:pPr>
            <a:r>
              <a:rPr lang="en-IN" sz="2000" dirty="0"/>
              <a:t>There is a pit at 2,1 or 2,3 or 1,2 or </a:t>
            </a:r>
            <a:r>
              <a:rPr lang="en-IN" sz="2000" dirty="0" smtClean="0"/>
              <a:t>3,2</a:t>
            </a:r>
          </a:p>
          <a:p>
            <a:pPr marL="1274400" lvl="5" indent="-360000">
              <a:buFont typeface="+mj-lt"/>
              <a:buAutoNum type="arabicPeriod"/>
            </a:pPr>
            <a:endParaRPr lang="en-IN" sz="1000" dirty="0"/>
          </a:p>
          <a:p>
            <a:pPr marL="1731600" lvl="6" indent="-360000">
              <a:buFont typeface="Arial" panose="020B0604020202020204" pitchFamily="34" charset="0"/>
              <a:buChar char="•"/>
            </a:pPr>
            <a:r>
              <a:rPr lang="en-IN" sz="2000" dirty="0"/>
              <a:t>P21  P23  P12  </a:t>
            </a:r>
            <a:r>
              <a:rPr lang="en-IN" sz="2000" dirty="0" smtClean="0"/>
              <a:t>P32</a:t>
            </a:r>
          </a:p>
          <a:p>
            <a:pPr marL="1731600" lvl="6" indent="-360000">
              <a:buFont typeface="Arial" panose="020B0604020202020204" pitchFamily="34" charset="0"/>
              <a:buChar char="•"/>
            </a:pPr>
            <a:endParaRPr lang="en-IN" dirty="0"/>
          </a:p>
          <a:p>
            <a:pPr marL="1274400" lvl="5" indent="-360000">
              <a:buFont typeface="+mj-lt"/>
              <a:buAutoNum type="arabicPeriod"/>
            </a:pPr>
            <a:r>
              <a:rPr lang="en-IN" sz="2000" dirty="0"/>
              <a:t>There is no pit at </a:t>
            </a:r>
            <a:r>
              <a:rPr lang="en-IN" sz="2000" dirty="0" smtClean="0"/>
              <a:t>2,1</a:t>
            </a:r>
          </a:p>
          <a:p>
            <a:pPr marL="1274400" lvl="5" indent="-360000">
              <a:buFont typeface="+mj-lt"/>
              <a:buAutoNum type="arabicPeriod"/>
            </a:pPr>
            <a:endParaRPr lang="en-IN" sz="1000" dirty="0"/>
          </a:p>
          <a:p>
            <a:pPr marL="1731600" lvl="6" indent="-360000">
              <a:buFont typeface="Arial" panose="020B0604020202020204" pitchFamily="34" charset="0"/>
              <a:buChar char="•"/>
            </a:pPr>
            <a:r>
              <a:rPr lang="en-IN" sz="2000" dirty="0"/>
              <a:t></a:t>
            </a:r>
            <a:r>
              <a:rPr lang="en-IN" sz="2000" dirty="0" smtClean="0"/>
              <a:t>P21</a:t>
            </a:r>
          </a:p>
          <a:p>
            <a:pPr marL="1731600" lvl="6" indent="-360000">
              <a:buFont typeface="Arial" panose="020B0604020202020204" pitchFamily="34" charset="0"/>
              <a:buChar char="•"/>
            </a:pPr>
            <a:endParaRPr lang="en-IN" dirty="0"/>
          </a:p>
          <a:p>
            <a:pPr marL="1274400" lvl="5" indent="-360000">
              <a:buFont typeface="+mj-lt"/>
              <a:buAutoNum type="arabicPeriod"/>
            </a:pPr>
            <a:r>
              <a:rPr lang="en-IN" sz="2000" dirty="0"/>
              <a:t>Therefore (by resolution) the pit must be at 2,3 or 1,2 or </a:t>
            </a:r>
            <a:r>
              <a:rPr lang="en-IN" sz="2000" dirty="0" smtClean="0"/>
              <a:t>3,2</a:t>
            </a:r>
          </a:p>
          <a:p>
            <a:pPr marL="1274400" lvl="5" indent="-360000">
              <a:buFont typeface="+mj-lt"/>
              <a:buAutoNum type="arabicPeriod"/>
            </a:pPr>
            <a:endParaRPr lang="en-IN" sz="1000" dirty="0"/>
          </a:p>
          <a:p>
            <a:pPr marL="1731600" lvl="6" indent="-360000">
              <a:buFont typeface="Arial" panose="020B0604020202020204" pitchFamily="34" charset="0"/>
              <a:buChar char="•"/>
            </a:pPr>
            <a:r>
              <a:rPr lang="en-IN" sz="2000" dirty="0"/>
              <a:t>P23  P12  P32</a:t>
            </a:r>
          </a:p>
        </p:txBody>
      </p:sp>
    </p:spTree>
    <p:extLst>
      <p:ext uri="{BB962C8B-B14F-4D97-AF65-F5344CB8AC3E}">
        <p14:creationId xmlns:p14="http://schemas.microsoft.com/office/powerpoint/2010/main" val="17539243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57</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20885" y="1119533"/>
            <a:ext cx="11679194" cy="4124206"/>
          </a:xfrm>
          <a:prstGeom prst="rect">
            <a:avLst/>
          </a:prstGeom>
        </p:spPr>
        <p:txBody>
          <a:bodyPr wrap="square">
            <a:spAutoFit/>
          </a:bodyPr>
          <a:lstStyle/>
          <a:p>
            <a:pPr marL="360000" lvl="4"/>
            <a:r>
              <a:rPr lang="en-IN" sz="2400" b="1" dirty="0"/>
              <a:t>Proof using </a:t>
            </a:r>
            <a:r>
              <a:rPr lang="en-IN" sz="2400" b="1" dirty="0" smtClean="0"/>
              <a:t>Resolution</a:t>
            </a:r>
          </a:p>
          <a:p>
            <a:pPr marL="360000" lvl="4"/>
            <a:endParaRPr lang="en-US" b="1" dirty="0" smtClean="0"/>
          </a:p>
          <a:p>
            <a:pPr marL="1274400" lvl="5" indent="-360000">
              <a:buFont typeface="+mj-lt"/>
              <a:buAutoNum type="arabicPeriod"/>
            </a:pPr>
            <a:r>
              <a:rPr lang="en-IN" sz="2000" dirty="0"/>
              <a:t>To prove a fact P, repeatedly apply resolution until either:</a:t>
            </a:r>
          </a:p>
          <a:p>
            <a:pPr marL="1731600" lvl="6" indent="-360000">
              <a:lnSpc>
                <a:spcPct val="150000"/>
              </a:lnSpc>
              <a:buFont typeface="Arial" panose="020B0604020202020204" pitchFamily="34" charset="0"/>
              <a:buChar char="•"/>
            </a:pPr>
            <a:r>
              <a:rPr lang="en-IN" sz="2000" dirty="0"/>
              <a:t>No new clauses can be added, (KB does not entail P)</a:t>
            </a:r>
          </a:p>
          <a:p>
            <a:pPr marL="1731600" lvl="6" indent="-360000">
              <a:lnSpc>
                <a:spcPct val="150000"/>
              </a:lnSpc>
              <a:buFont typeface="Arial" panose="020B0604020202020204" pitchFamily="34" charset="0"/>
              <a:buChar char="•"/>
            </a:pPr>
            <a:r>
              <a:rPr lang="en-IN" sz="2000" dirty="0"/>
              <a:t>The empty clause is derived (KB does entail P)</a:t>
            </a:r>
          </a:p>
          <a:p>
            <a:pPr marL="1274400" lvl="5" indent="-360000">
              <a:buFont typeface="+mj-lt"/>
              <a:buAutoNum type="arabicPeriod"/>
            </a:pPr>
            <a:endParaRPr lang="en-IN" sz="2000" dirty="0"/>
          </a:p>
          <a:p>
            <a:pPr marL="1274400" lvl="5" indent="-360000">
              <a:buFont typeface="+mj-lt"/>
              <a:buAutoNum type="arabicPeriod"/>
            </a:pPr>
            <a:r>
              <a:rPr lang="en-IN" sz="2000" dirty="0"/>
              <a:t>This is proof by contradiction:  if we prove that KB  P derives a contradiction (empty clause) and we know KB is true, then P must be false, so P must be true!</a:t>
            </a:r>
          </a:p>
          <a:p>
            <a:pPr marL="1274400" lvl="5" indent="-360000">
              <a:buFont typeface="+mj-lt"/>
              <a:buAutoNum type="arabicPeriod"/>
            </a:pPr>
            <a:endParaRPr lang="en-IN" sz="2000" dirty="0"/>
          </a:p>
          <a:p>
            <a:pPr marL="1274400" lvl="5" indent="-360000">
              <a:buFont typeface="+mj-lt"/>
              <a:buAutoNum type="arabicPeriod"/>
            </a:pPr>
            <a:r>
              <a:rPr lang="en-IN" sz="2000" dirty="0"/>
              <a:t>To apply resolution mechanically, facts need to be in </a:t>
            </a:r>
            <a:r>
              <a:rPr lang="en-IN" sz="2000" b="1" dirty="0"/>
              <a:t>Conjunctive Normal Form (CNF)</a:t>
            </a:r>
          </a:p>
          <a:p>
            <a:pPr marL="1274400" lvl="5" indent="-360000">
              <a:buFont typeface="+mj-lt"/>
              <a:buAutoNum type="arabicPeriod"/>
            </a:pPr>
            <a:endParaRPr lang="en-IN" sz="2000" dirty="0"/>
          </a:p>
          <a:p>
            <a:pPr marL="1274400" lvl="5" indent="-360000">
              <a:buFont typeface="+mj-lt"/>
              <a:buAutoNum type="arabicPeriod"/>
            </a:pPr>
            <a:r>
              <a:rPr lang="en-IN" sz="2000" dirty="0"/>
              <a:t>To carry out the proof, need a search mechanism that will enumerate all possible </a:t>
            </a:r>
            <a:r>
              <a:rPr lang="en-IN" sz="2000" dirty="0" smtClean="0"/>
              <a:t>resolutions</a:t>
            </a:r>
            <a:endParaRPr lang="en-IN" sz="2000" dirty="0"/>
          </a:p>
        </p:txBody>
      </p:sp>
    </p:spTree>
    <p:extLst>
      <p:ext uri="{BB962C8B-B14F-4D97-AF65-F5344CB8AC3E}">
        <p14:creationId xmlns:p14="http://schemas.microsoft.com/office/powerpoint/2010/main" val="28904120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58</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20885" y="1119533"/>
            <a:ext cx="11679194" cy="5232202"/>
          </a:xfrm>
          <a:prstGeom prst="rect">
            <a:avLst/>
          </a:prstGeom>
        </p:spPr>
        <p:txBody>
          <a:bodyPr wrap="square">
            <a:spAutoFit/>
          </a:bodyPr>
          <a:lstStyle/>
          <a:p>
            <a:pPr marL="360000" lvl="4"/>
            <a:r>
              <a:rPr lang="en-IN" sz="2400" b="1" dirty="0"/>
              <a:t>CNF </a:t>
            </a:r>
            <a:r>
              <a:rPr lang="en-IN" sz="2400" b="1" dirty="0" smtClean="0"/>
              <a:t>Example</a:t>
            </a:r>
          </a:p>
          <a:p>
            <a:pPr marL="360000" lvl="4"/>
            <a:endParaRPr lang="en-US" b="1" dirty="0" smtClean="0"/>
          </a:p>
          <a:p>
            <a:pPr marL="1274400" lvl="5" indent="-360000">
              <a:buFont typeface="+mj-lt"/>
              <a:buAutoNum type="arabicPeriod"/>
            </a:pPr>
            <a:r>
              <a:rPr lang="en-IN" sz="2000" dirty="0"/>
              <a:t>B22  ( P21  P23  P12  P32 )</a:t>
            </a:r>
          </a:p>
          <a:p>
            <a:pPr marL="1274400" lvl="5" indent="-360000">
              <a:buFont typeface="+mj-lt"/>
              <a:buAutoNum type="arabicPeriod"/>
            </a:pPr>
            <a:endParaRPr lang="en-IN" sz="1000" dirty="0"/>
          </a:p>
          <a:p>
            <a:pPr marL="1274400" lvl="5" indent="-360000">
              <a:lnSpc>
                <a:spcPct val="120000"/>
              </a:lnSpc>
              <a:buFont typeface="+mj-lt"/>
              <a:buAutoNum type="arabicPeriod"/>
            </a:pPr>
            <a:r>
              <a:rPr lang="en-IN" sz="2000" dirty="0"/>
              <a:t>Eliminate  , replacing with two </a:t>
            </a:r>
            <a:r>
              <a:rPr lang="en-IN" sz="2000" dirty="0" smtClean="0"/>
              <a:t>implications</a:t>
            </a:r>
            <a:br>
              <a:rPr lang="en-IN" sz="2000" dirty="0" smtClean="0"/>
            </a:br>
            <a:r>
              <a:rPr lang="en-IN" sz="2000" dirty="0" smtClean="0"/>
              <a:t> (B22 </a:t>
            </a:r>
            <a:r>
              <a:rPr lang="en-IN" sz="2000" dirty="0"/>
              <a:t> ( P21  P23  P12  P32 ))  ((P21  P23  P12  P32 )  B22)</a:t>
            </a:r>
          </a:p>
          <a:p>
            <a:pPr marL="1274400" lvl="5" indent="-360000">
              <a:buFont typeface="+mj-lt"/>
              <a:buAutoNum type="arabicPeriod"/>
            </a:pPr>
            <a:endParaRPr lang="en-IN" sz="1000" dirty="0"/>
          </a:p>
          <a:p>
            <a:pPr marL="1274400" lvl="5" indent="-360000">
              <a:lnSpc>
                <a:spcPct val="120000"/>
              </a:lnSpc>
              <a:buFont typeface="+mj-lt"/>
              <a:buAutoNum type="arabicPeriod"/>
            </a:pPr>
            <a:r>
              <a:rPr lang="en-IN" sz="2000" dirty="0"/>
              <a:t>Replace implication (A  B) by  A  B </a:t>
            </a:r>
          </a:p>
          <a:p>
            <a:pPr marL="1371600" lvl="6">
              <a:lnSpc>
                <a:spcPct val="120000"/>
              </a:lnSpc>
            </a:pPr>
            <a:r>
              <a:rPr lang="en-IN" sz="2000" dirty="0"/>
              <a:t>(B22  ( P21  P23  P12  P32 ))  ((P21  P23  P12  P32 )  B22)</a:t>
            </a:r>
          </a:p>
          <a:p>
            <a:pPr marL="1274400" lvl="5" indent="-360000">
              <a:buFont typeface="+mj-lt"/>
              <a:buAutoNum type="arabicPeriod"/>
            </a:pPr>
            <a:endParaRPr lang="en-IN" sz="1000" dirty="0"/>
          </a:p>
          <a:p>
            <a:pPr marL="1274400" lvl="5" indent="-360000">
              <a:lnSpc>
                <a:spcPct val="120000"/>
              </a:lnSpc>
              <a:buFont typeface="+mj-lt"/>
              <a:buAutoNum type="arabicPeriod"/>
            </a:pPr>
            <a:r>
              <a:rPr lang="en-IN" sz="2000" dirty="0"/>
              <a:t>Move  “inwards” (unnecessary </a:t>
            </a:r>
            <a:r>
              <a:rPr lang="en-IN" sz="2000" dirty="0" err="1"/>
              <a:t>parens</a:t>
            </a:r>
            <a:r>
              <a:rPr lang="en-IN" sz="2000" dirty="0"/>
              <a:t> removed)</a:t>
            </a:r>
          </a:p>
          <a:p>
            <a:pPr marL="1371600" lvl="6">
              <a:lnSpc>
                <a:spcPct val="120000"/>
              </a:lnSpc>
            </a:pPr>
            <a:r>
              <a:rPr lang="en-IN" sz="2000" dirty="0"/>
              <a:t>(B22   P21  P23  P12  P32 )  ( (P21  P23  P12  P32 )  B22)</a:t>
            </a:r>
          </a:p>
          <a:p>
            <a:pPr marL="1274400" lvl="5" indent="-360000">
              <a:buFont typeface="+mj-lt"/>
              <a:buAutoNum type="arabicPeriod"/>
            </a:pPr>
            <a:endParaRPr lang="en-IN" sz="1000" dirty="0"/>
          </a:p>
          <a:p>
            <a:pPr marL="1274400" lvl="5" indent="-360000">
              <a:lnSpc>
                <a:spcPct val="120000"/>
              </a:lnSpc>
              <a:buFont typeface="+mj-lt"/>
              <a:buAutoNum type="arabicPeriod"/>
            </a:pPr>
            <a:r>
              <a:rPr lang="en-IN" sz="2000" dirty="0" smtClean="0"/>
              <a:t>Distributive </a:t>
            </a:r>
            <a:r>
              <a:rPr lang="en-IN" sz="2000" dirty="0"/>
              <a:t>Law</a:t>
            </a:r>
          </a:p>
          <a:p>
            <a:pPr marL="1371600" lvl="6">
              <a:lnSpc>
                <a:spcPct val="120000"/>
              </a:lnSpc>
            </a:pPr>
            <a:r>
              <a:rPr lang="en-IN" sz="2000" dirty="0"/>
              <a:t>(B22   P21  P23  P12  P32 )  (P21  B22)  (P23  B22)  (P12  B22)  (P32  B22)</a:t>
            </a:r>
          </a:p>
          <a:p>
            <a:pPr marL="1274400" lvl="5" indent="-360000">
              <a:buFont typeface="+mj-lt"/>
              <a:buAutoNum type="arabicPeriod"/>
            </a:pPr>
            <a:endParaRPr lang="en-IN" sz="1000" dirty="0"/>
          </a:p>
          <a:p>
            <a:pPr marL="1371600" lvl="6"/>
            <a:r>
              <a:rPr lang="en-IN" sz="2000" dirty="0"/>
              <a:t>(Final result has 5 clauses)</a:t>
            </a:r>
          </a:p>
        </p:txBody>
      </p:sp>
    </p:spTree>
    <p:extLst>
      <p:ext uri="{BB962C8B-B14F-4D97-AF65-F5344CB8AC3E}">
        <p14:creationId xmlns:p14="http://schemas.microsoft.com/office/powerpoint/2010/main" val="32071110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59</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20885" y="1119533"/>
            <a:ext cx="11679194" cy="5201424"/>
          </a:xfrm>
          <a:prstGeom prst="rect">
            <a:avLst/>
          </a:prstGeom>
        </p:spPr>
        <p:txBody>
          <a:bodyPr wrap="square">
            <a:spAutoFit/>
          </a:bodyPr>
          <a:lstStyle/>
          <a:p>
            <a:pPr marL="360000" lvl="4"/>
            <a:r>
              <a:rPr lang="en-IN" sz="2400" b="1" dirty="0"/>
              <a:t>Horn </a:t>
            </a:r>
            <a:r>
              <a:rPr lang="en-IN" sz="2400" b="1" dirty="0" smtClean="0"/>
              <a:t>Clauses</a:t>
            </a:r>
          </a:p>
          <a:p>
            <a:pPr marL="360000" lvl="4"/>
            <a:endParaRPr lang="en-US" b="1" dirty="0" smtClean="0"/>
          </a:p>
          <a:p>
            <a:pPr marL="1274400" lvl="5" indent="-360000">
              <a:buFont typeface="+mj-lt"/>
              <a:buAutoNum type="arabicPeriod"/>
            </a:pPr>
            <a:r>
              <a:rPr lang="en-IN" sz="2000" dirty="0"/>
              <a:t>A Horn Clause is a CNF clause with exactly one positive literal</a:t>
            </a:r>
          </a:p>
          <a:p>
            <a:pPr marL="1731600" lvl="6" indent="-360000">
              <a:lnSpc>
                <a:spcPct val="150000"/>
              </a:lnSpc>
              <a:buFont typeface="Arial" panose="020B0604020202020204" pitchFamily="34" charset="0"/>
              <a:buChar char="•"/>
            </a:pPr>
            <a:r>
              <a:rPr lang="en-IN" sz="2000" dirty="0"/>
              <a:t>The positive literal is called the head</a:t>
            </a:r>
          </a:p>
          <a:p>
            <a:pPr marL="1731600" lvl="6" indent="-360000">
              <a:lnSpc>
                <a:spcPct val="150000"/>
              </a:lnSpc>
              <a:buFont typeface="Arial" panose="020B0604020202020204" pitchFamily="34" charset="0"/>
              <a:buChar char="•"/>
            </a:pPr>
            <a:r>
              <a:rPr lang="en-IN" sz="2000" dirty="0"/>
              <a:t>The negative literals are called the body</a:t>
            </a:r>
          </a:p>
          <a:p>
            <a:pPr marL="1731600" lvl="6" indent="-360000">
              <a:lnSpc>
                <a:spcPct val="150000"/>
              </a:lnSpc>
              <a:buFont typeface="Arial" panose="020B0604020202020204" pitchFamily="34" charset="0"/>
              <a:buChar char="•"/>
            </a:pPr>
            <a:r>
              <a:rPr lang="en-IN" sz="2000" dirty="0" err="1"/>
              <a:t>Prolog</a:t>
            </a:r>
            <a:r>
              <a:rPr lang="en-IN" sz="2000" dirty="0"/>
              <a:t>:    head:- body1, body2, body3 …</a:t>
            </a:r>
          </a:p>
          <a:p>
            <a:pPr marL="1731600" lvl="6" indent="-360000">
              <a:lnSpc>
                <a:spcPct val="150000"/>
              </a:lnSpc>
              <a:buFont typeface="Arial" panose="020B0604020202020204" pitchFamily="34" charset="0"/>
              <a:buChar char="•"/>
            </a:pPr>
            <a:r>
              <a:rPr lang="en-IN" sz="2000" dirty="0"/>
              <a:t>English:  “To prove the head, prove body1, …”</a:t>
            </a:r>
          </a:p>
          <a:p>
            <a:pPr marL="1731600" lvl="6" indent="-360000">
              <a:lnSpc>
                <a:spcPct val="150000"/>
              </a:lnSpc>
              <a:buFont typeface="Arial" panose="020B0604020202020204" pitchFamily="34" charset="0"/>
              <a:buChar char="•"/>
            </a:pPr>
            <a:r>
              <a:rPr lang="en-IN" sz="2000" dirty="0"/>
              <a:t>Implication:  If (body1, body2 …) then head</a:t>
            </a:r>
          </a:p>
          <a:p>
            <a:pPr marL="1274400" lvl="5" indent="-360000">
              <a:buFont typeface="+mj-lt"/>
              <a:buAutoNum type="arabicPeriod"/>
            </a:pPr>
            <a:endParaRPr lang="en-IN" sz="2000" dirty="0"/>
          </a:p>
          <a:p>
            <a:pPr marL="1274400" lvl="5" indent="-360000">
              <a:buFont typeface="+mj-lt"/>
              <a:buAutoNum type="arabicPeriod"/>
            </a:pPr>
            <a:r>
              <a:rPr lang="en-IN" sz="2000" dirty="0"/>
              <a:t>Horn Clauses form the basis of forward and backward chaining</a:t>
            </a:r>
          </a:p>
          <a:p>
            <a:pPr marL="1274400" lvl="5" indent="-360000">
              <a:buFont typeface="+mj-lt"/>
              <a:buAutoNum type="arabicPeriod"/>
            </a:pPr>
            <a:endParaRPr lang="en-IN" sz="2000" dirty="0"/>
          </a:p>
          <a:p>
            <a:pPr marL="1274400" lvl="5" indent="-360000">
              <a:buFont typeface="+mj-lt"/>
              <a:buAutoNum type="arabicPeriod"/>
            </a:pPr>
            <a:r>
              <a:rPr lang="en-IN" sz="2000" dirty="0"/>
              <a:t>The </a:t>
            </a:r>
            <a:r>
              <a:rPr lang="en-IN" sz="2000" dirty="0" err="1"/>
              <a:t>Prolog</a:t>
            </a:r>
            <a:r>
              <a:rPr lang="en-IN" sz="2000" dirty="0"/>
              <a:t> language is based on Horn Clauses</a:t>
            </a:r>
          </a:p>
          <a:p>
            <a:pPr marL="1274400" lvl="5" indent="-360000">
              <a:buFont typeface="+mj-lt"/>
              <a:buAutoNum type="arabicPeriod"/>
            </a:pPr>
            <a:endParaRPr lang="en-IN" sz="2000" dirty="0"/>
          </a:p>
          <a:p>
            <a:pPr marL="1274400" lvl="5" indent="-360000">
              <a:buFont typeface="+mj-lt"/>
              <a:buAutoNum type="arabicPeriod"/>
            </a:pPr>
            <a:r>
              <a:rPr lang="en-IN" sz="2000" dirty="0"/>
              <a:t>Deciding entailment with Horn Clauses is linear in the size of the knowledge base</a:t>
            </a:r>
          </a:p>
        </p:txBody>
      </p:sp>
    </p:spTree>
    <p:extLst>
      <p:ext uri="{BB962C8B-B14F-4D97-AF65-F5344CB8AC3E}">
        <p14:creationId xmlns:p14="http://schemas.microsoft.com/office/powerpoint/2010/main" val="3741708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07034" y="1152054"/>
            <a:ext cx="11835441" cy="4001095"/>
          </a:xfrm>
          <a:prstGeom prst="rect">
            <a:avLst/>
          </a:prstGeom>
        </p:spPr>
        <p:txBody>
          <a:bodyPr wrap="square">
            <a:spAutoFit/>
          </a:bodyPr>
          <a:lstStyle/>
          <a:p>
            <a:pPr marL="360000" lvl="4"/>
            <a:r>
              <a:rPr lang="en-US" sz="2400" b="1" dirty="0" smtClean="0"/>
              <a:t>Introduction</a:t>
            </a:r>
          </a:p>
          <a:p>
            <a:pPr marL="360000" lvl="4"/>
            <a:endParaRPr lang="en-US" sz="1000" b="1" dirty="0"/>
          </a:p>
          <a:p>
            <a:pPr marL="1731600" lvl="6" indent="-457200">
              <a:buFont typeface="+mj-lt"/>
              <a:buAutoNum type="arabicPeriod"/>
            </a:pPr>
            <a:r>
              <a:rPr lang="en-IN" sz="2000" dirty="0" smtClean="0"/>
              <a:t>The </a:t>
            </a:r>
            <a:r>
              <a:rPr lang="en-IN" sz="2000" dirty="0"/>
              <a:t>representation of knowledge and the reasoning processes that bring knowledge to life are central to entire field of artificial intelligence</a:t>
            </a:r>
          </a:p>
          <a:p>
            <a:pPr marL="1731600" lvl="6" indent="-457200">
              <a:buFont typeface="+mj-lt"/>
              <a:buAutoNum type="arabicPeriod"/>
            </a:pPr>
            <a:endParaRPr lang="en-IN" sz="2000" dirty="0"/>
          </a:p>
          <a:p>
            <a:pPr marL="1731600" lvl="6" indent="-457200">
              <a:buFont typeface="+mj-lt"/>
              <a:buAutoNum type="arabicPeriod"/>
            </a:pPr>
            <a:r>
              <a:rPr lang="en-IN" sz="2000" dirty="0"/>
              <a:t>Knowledge and reasoning are important to artificial agents because they enable successful </a:t>
            </a:r>
            <a:r>
              <a:rPr lang="en-IN" sz="2000" dirty="0" smtClean="0"/>
              <a:t>behaviours </a:t>
            </a:r>
            <a:r>
              <a:rPr lang="en-IN" sz="2000" dirty="0"/>
              <a:t>that would be very hard to achieve otherwise (no piece in chess can be on two different squares at the same time)</a:t>
            </a:r>
          </a:p>
          <a:p>
            <a:pPr marL="1731600" lvl="6" indent="-457200">
              <a:buFont typeface="+mj-lt"/>
              <a:buAutoNum type="arabicPeriod"/>
            </a:pPr>
            <a:endParaRPr lang="en-IN" sz="2000" dirty="0"/>
          </a:p>
          <a:p>
            <a:pPr marL="1731600" lvl="6" indent="-457200">
              <a:buFont typeface="+mj-lt"/>
              <a:buAutoNum type="arabicPeriod"/>
            </a:pPr>
            <a:r>
              <a:rPr lang="en-IN" sz="2000" dirty="0"/>
              <a:t>Knowledge and reasoning also play a crucial role in dealing with partially observable environments (inferring hidden states in diagnosing diseases, natural language understanding)</a:t>
            </a:r>
          </a:p>
          <a:p>
            <a:pPr marL="1731600" lvl="6" indent="-457200">
              <a:buFont typeface="+mj-lt"/>
              <a:buAutoNum type="arabicPeriod"/>
            </a:pPr>
            <a:endParaRPr lang="en-IN" sz="2000" dirty="0"/>
          </a:p>
          <a:p>
            <a:pPr marL="1731600" lvl="6" indent="-457200">
              <a:buFont typeface="+mj-lt"/>
              <a:buAutoNum type="arabicPeriod"/>
            </a:pPr>
            <a:r>
              <a:rPr lang="en-IN" sz="2000" dirty="0"/>
              <a:t> Knowledge also allows </a:t>
            </a:r>
            <a:r>
              <a:rPr lang="en-IN" sz="2000" dirty="0" smtClean="0"/>
              <a:t>flexibility</a:t>
            </a:r>
            <a:endParaRPr lang="en-IN" sz="2000" dirty="0"/>
          </a:p>
        </p:txBody>
      </p:sp>
    </p:spTree>
    <p:custDataLst>
      <p:tags r:id="rId1"/>
    </p:custDataLst>
    <p:extLst>
      <p:ext uri="{BB962C8B-B14F-4D97-AF65-F5344CB8AC3E}">
        <p14:creationId xmlns:p14="http://schemas.microsoft.com/office/powerpoint/2010/main" val="6006433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60</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20885" y="1119533"/>
            <a:ext cx="11679194" cy="4431983"/>
          </a:xfrm>
          <a:prstGeom prst="rect">
            <a:avLst/>
          </a:prstGeom>
        </p:spPr>
        <p:txBody>
          <a:bodyPr wrap="square">
            <a:spAutoFit/>
          </a:bodyPr>
          <a:lstStyle/>
          <a:p>
            <a:pPr marL="360000" lvl="4"/>
            <a:r>
              <a:rPr lang="en-IN" sz="2400" b="1" dirty="0"/>
              <a:t>Reasoning with Horn </a:t>
            </a:r>
            <a:r>
              <a:rPr lang="en-IN" sz="2400" b="1" dirty="0" smtClean="0"/>
              <a:t>Clauses</a:t>
            </a:r>
          </a:p>
          <a:p>
            <a:pPr marL="360000" lvl="4"/>
            <a:endParaRPr lang="en-US" b="1" dirty="0" smtClean="0"/>
          </a:p>
          <a:p>
            <a:pPr marL="1274400" lvl="5" indent="-360000">
              <a:buFont typeface="+mj-lt"/>
              <a:buAutoNum type="arabicPeriod"/>
            </a:pPr>
            <a:r>
              <a:rPr lang="en-IN" sz="2000" dirty="0"/>
              <a:t>Forward Chaining</a:t>
            </a:r>
          </a:p>
          <a:p>
            <a:pPr marL="1731600" lvl="6" indent="-360000">
              <a:lnSpc>
                <a:spcPct val="150000"/>
              </a:lnSpc>
              <a:buFont typeface="Arial" panose="020B0604020202020204" pitchFamily="34" charset="0"/>
              <a:buChar char="•"/>
            </a:pPr>
            <a:r>
              <a:rPr lang="en-IN" sz="2000" dirty="0"/>
              <a:t>For each new piece of data, generate all new facts, until the desired fact is generated</a:t>
            </a:r>
          </a:p>
          <a:p>
            <a:pPr marL="1731600" lvl="6" indent="-360000">
              <a:lnSpc>
                <a:spcPct val="150000"/>
              </a:lnSpc>
              <a:buFont typeface="Arial" panose="020B0604020202020204" pitchFamily="34" charset="0"/>
              <a:buChar char="•"/>
            </a:pPr>
            <a:r>
              <a:rPr lang="en-IN" sz="2000" dirty="0"/>
              <a:t>Data-directed reasoning</a:t>
            </a:r>
          </a:p>
          <a:p>
            <a:pPr marL="1274400" lvl="5" indent="-360000">
              <a:buFont typeface="+mj-lt"/>
              <a:buAutoNum type="arabicPeriod"/>
            </a:pPr>
            <a:endParaRPr lang="en-IN" sz="2000" dirty="0"/>
          </a:p>
          <a:p>
            <a:pPr marL="1274400" lvl="5" indent="-360000">
              <a:buFont typeface="+mj-lt"/>
              <a:buAutoNum type="arabicPeriod"/>
            </a:pPr>
            <a:r>
              <a:rPr lang="en-IN" sz="2000" dirty="0"/>
              <a:t>Backward </a:t>
            </a:r>
            <a:r>
              <a:rPr lang="en-IN" sz="2000" dirty="0" smtClean="0"/>
              <a:t>Chaining</a:t>
            </a:r>
          </a:p>
          <a:p>
            <a:pPr marL="1274400" lvl="5" indent="-360000">
              <a:buFont typeface="+mj-lt"/>
              <a:buAutoNum type="arabicPeriod"/>
            </a:pPr>
            <a:endParaRPr lang="en-IN" sz="1000" dirty="0"/>
          </a:p>
          <a:p>
            <a:pPr marL="1731600" lvl="6" indent="-360000">
              <a:buFont typeface="Arial" panose="020B0604020202020204" pitchFamily="34" charset="0"/>
              <a:buChar char="•"/>
            </a:pPr>
            <a:r>
              <a:rPr lang="en-IN" sz="2000" dirty="0"/>
              <a:t>To prove the goal, find a clause that contains the goal as its head, and prove the body recursively</a:t>
            </a:r>
          </a:p>
          <a:p>
            <a:pPr marL="1731600" lvl="6" indent="-360000">
              <a:lnSpc>
                <a:spcPct val="150000"/>
              </a:lnSpc>
              <a:buFont typeface="Arial" panose="020B0604020202020204" pitchFamily="34" charset="0"/>
              <a:buChar char="•"/>
            </a:pPr>
            <a:r>
              <a:rPr lang="en-IN" sz="2000" dirty="0"/>
              <a:t>(Backtrack when you chose the wrong clause)</a:t>
            </a:r>
          </a:p>
          <a:p>
            <a:pPr marL="1731600" lvl="6" indent="-360000">
              <a:lnSpc>
                <a:spcPct val="150000"/>
              </a:lnSpc>
              <a:buFont typeface="Arial" panose="020B0604020202020204" pitchFamily="34" charset="0"/>
              <a:buChar char="•"/>
            </a:pPr>
            <a:r>
              <a:rPr lang="en-IN" sz="2000" dirty="0"/>
              <a:t>Goal-directed reasoning</a:t>
            </a:r>
          </a:p>
        </p:txBody>
      </p:sp>
    </p:spTree>
    <p:extLst>
      <p:ext uri="{BB962C8B-B14F-4D97-AF65-F5344CB8AC3E}">
        <p14:creationId xmlns:p14="http://schemas.microsoft.com/office/powerpoint/2010/main" val="33993596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61</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20885" y="1119533"/>
            <a:ext cx="11679194" cy="1500411"/>
          </a:xfrm>
          <a:prstGeom prst="rect">
            <a:avLst/>
          </a:prstGeom>
        </p:spPr>
        <p:txBody>
          <a:bodyPr wrap="square">
            <a:spAutoFit/>
          </a:bodyPr>
          <a:lstStyle/>
          <a:p>
            <a:pPr marL="360000" lvl="4"/>
            <a:r>
              <a:rPr lang="en-IN" sz="2400" b="1" dirty="0"/>
              <a:t>Forward </a:t>
            </a:r>
            <a:r>
              <a:rPr lang="en-IN" sz="2400" b="1" dirty="0" smtClean="0"/>
              <a:t>Chaining</a:t>
            </a:r>
          </a:p>
          <a:p>
            <a:pPr marL="360000" lvl="4">
              <a:lnSpc>
                <a:spcPct val="150000"/>
              </a:lnSpc>
            </a:pPr>
            <a:endParaRPr lang="en-US" sz="500" b="1" dirty="0" smtClean="0"/>
          </a:p>
          <a:p>
            <a:pPr marL="1274400" lvl="5" indent="-360000">
              <a:lnSpc>
                <a:spcPct val="150000"/>
              </a:lnSpc>
              <a:buFont typeface="+mj-lt"/>
              <a:buAutoNum type="arabicPeriod"/>
            </a:pPr>
            <a:r>
              <a:rPr lang="en-IN" sz="2000" dirty="0"/>
              <a:t>Fire any rule whose premises are satisfied in the </a:t>
            </a:r>
            <a:r>
              <a:rPr lang="en-IN" sz="2000" dirty="0" smtClean="0"/>
              <a:t>KB</a:t>
            </a:r>
            <a:endParaRPr lang="en-IN" sz="2000" dirty="0"/>
          </a:p>
          <a:p>
            <a:pPr marL="1274400" lvl="5" indent="-360000">
              <a:lnSpc>
                <a:spcPct val="150000"/>
              </a:lnSpc>
              <a:buFont typeface="+mj-lt"/>
              <a:buAutoNum type="arabicPeriod"/>
            </a:pPr>
            <a:r>
              <a:rPr lang="en-IN" sz="2000" dirty="0"/>
              <a:t>Add its conclusion to the KB until the query is found</a:t>
            </a: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1082" y="2883184"/>
            <a:ext cx="5562600"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26021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62</a:t>
            </a:fld>
            <a:endParaRPr lang="en-IN" dirty="0"/>
          </a:p>
        </p:txBody>
      </p:sp>
      <p:sp>
        <p:nvSpPr>
          <p:cNvPr id="3" name="Rectangle 2"/>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
        <p:nvSpPr>
          <p:cNvPr id="5" name="Rectangle 4"/>
          <p:cNvSpPr/>
          <p:nvPr/>
        </p:nvSpPr>
        <p:spPr>
          <a:xfrm>
            <a:off x="220885" y="1119533"/>
            <a:ext cx="11679194" cy="1592744"/>
          </a:xfrm>
          <a:prstGeom prst="rect">
            <a:avLst/>
          </a:prstGeom>
        </p:spPr>
        <p:txBody>
          <a:bodyPr wrap="square">
            <a:spAutoFit/>
          </a:bodyPr>
          <a:lstStyle/>
          <a:p>
            <a:pPr marL="360000" lvl="4">
              <a:lnSpc>
                <a:spcPct val="150000"/>
              </a:lnSpc>
            </a:pPr>
            <a:endParaRPr lang="en-US" sz="500" b="1" dirty="0" smtClean="0"/>
          </a:p>
          <a:p>
            <a:pPr marL="1274400" lvl="5" indent="-360000">
              <a:lnSpc>
                <a:spcPct val="150000"/>
              </a:lnSpc>
              <a:buFont typeface="+mj-lt"/>
              <a:buAutoNum type="arabicPeriod"/>
            </a:pPr>
            <a:r>
              <a:rPr lang="en-IN" sz="2000" dirty="0"/>
              <a:t>AND-OR Graph</a:t>
            </a:r>
          </a:p>
          <a:p>
            <a:pPr marL="1731600" lvl="6" indent="-360000">
              <a:lnSpc>
                <a:spcPct val="150000"/>
              </a:lnSpc>
              <a:buFont typeface="Arial" panose="020B0604020202020204" pitchFamily="34" charset="0"/>
              <a:buChar char="•"/>
            </a:pPr>
            <a:r>
              <a:rPr lang="en-IN" sz="2000" dirty="0"/>
              <a:t>multiple links joined by an arc indicate conjunction – every link must be proved</a:t>
            </a:r>
          </a:p>
          <a:p>
            <a:pPr marL="1731600" lvl="6" indent="-360000">
              <a:lnSpc>
                <a:spcPct val="150000"/>
              </a:lnSpc>
              <a:buFont typeface="Arial" panose="020B0604020202020204" pitchFamily="34" charset="0"/>
              <a:buChar char="•"/>
            </a:pPr>
            <a:r>
              <a:rPr lang="en-IN" sz="2000" dirty="0"/>
              <a:t>multiple links without an arc indicate disjunction – any link can be proved</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9182" y="2929350"/>
            <a:ext cx="5562600"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96656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63</a:t>
            </a:fld>
            <a:endParaRPr lang="en-IN"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0172" y="1775137"/>
            <a:ext cx="2743200" cy="4097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39629157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64</a:t>
            </a:fld>
            <a:endParaRPr lang="en-IN"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2719" y="1766552"/>
            <a:ext cx="2541587" cy="382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33056039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65</a:t>
            </a:fld>
            <a:endParaRPr lang="en-IN"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7266" y="1813306"/>
            <a:ext cx="2522537" cy="3808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27693992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66</a:t>
            </a:fld>
            <a:endParaRPr lang="en-IN"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7114" y="1800427"/>
            <a:ext cx="2522537" cy="382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5846158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67</a:t>
            </a:fld>
            <a:endParaRPr lang="en-IN"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3024" y="1890579"/>
            <a:ext cx="2532062" cy="381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42479376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68</a:t>
            </a:fld>
            <a:endParaRPr lang="en-IN"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5751" y="1748912"/>
            <a:ext cx="25781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11604068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69</a:t>
            </a:fld>
            <a:endParaRPr lang="en-IN"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4235" y="1671638"/>
            <a:ext cx="2568575" cy="390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1343578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07034" y="1152054"/>
            <a:ext cx="11835441" cy="3016210"/>
          </a:xfrm>
          <a:prstGeom prst="rect">
            <a:avLst/>
          </a:prstGeom>
        </p:spPr>
        <p:txBody>
          <a:bodyPr wrap="square">
            <a:spAutoFit/>
          </a:bodyPr>
          <a:lstStyle/>
          <a:p>
            <a:pPr marL="1731600" lvl="6" indent="-457200">
              <a:buFont typeface="+mj-lt"/>
              <a:buAutoNum type="arabicPeriod"/>
            </a:pPr>
            <a:endParaRPr lang="en-US" sz="2000" dirty="0"/>
          </a:p>
          <a:p>
            <a:pPr marL="1274400" lvl="6"/>
            <a:r>
              <a:rPr lang="en-IN" sz="2000" b="1" dirty="0"/>
              <a:t>Computer can know “things” and “reason” like </a:t>
            </a:r>
            <a:r>
              <a:rPr lang="en-IN" sz="2000" b="1" dirty="0" smtClean="0"/>
              <a:t>human</a:t>
            </a:r>
          </a:p>
          <a:p>
            <a:pPr marL="1274400" lvl="6"/>
            <a:endParaRPr lang="en-IN" sz="1000" b="1" dirty="0"/>
          </a:p>
          <a:p>
            <a:pPr marL="2188800" lvl="7" indent="-360000">
              <a:lnSpc>
                <a:spcPct val="150000"/>
              </a:lnSpc>
              <a:buFont typeface="Arial" panose="020B0604020202020204" pitchFamily="34" charset="0"/>
              <a:buChar char="•"/>
            </a:pPr>
            <a:r>
              <a:rPr lang="en-IN" sz="2000" dirty="0"/>
              <a:t>Representation: How are the things stored?</a:t>
            </a:r>
          </a:p>
          <a:p>
            <a:pPr marL="2188800" lvl="7" indent="-360000">
              <a:lnSpc>
                <a:spcPct val="150000"/>
              </a:lnSpc>
              <a:buFont typeface="Arial" panose="020B0604020202020204" pitchFamily="34" charset="0"/>
              <a:buChar char="•"/>
            </a:pPr>
            <a:r>
              <a:rPr lang="en-IN" sz="2000" dirty="0"/>
              <a:t>Reasoning: How is the knowledge used?</a:t>
            </a:r>
          </a:p>
          <a:p>
            <a:pPr marL="2646000" lvl="8" indent="-360000">
              <a:lnSpc>
                <a:spcPct val="150000"/>
              </a:lnSpc>
              <a:buFont typeface="Courier New" panose="02070309020205020404" pitchFamily="49" charset="0"/>
              <a:buChar char="o"/>
            </a:pPr>
            <a:r>
              <a:rPr lang="en-IN" sz="2000" dirty="0"/>
              <a:t>To solve a problem…</a:t>
            </a:r>
          </a:p>
          <a:p>
            <a:pPr marL="2646000" lvl="8" indent="-360000">
              <a:lnSpc>
                <a:spcPct val="150000"/>
              </a:lnSpc>
              <a:buFont typeface="Courier New" panose="02070309020205020404" pitchFamily="49" charset="0"/>
              <a:buChar char="o"/>
            </a:pPr>
            <a:r>
              <a:rPr lang="en-IN" sz="2000" dirty="0"/>
              <a:t>To generate more knowledge…</a:t>
            </a:r>
          </a:p>
          <a:p>
            <a:pPr marL="1731600" lvl="6" indent="-457200">
              <a:buFont typeface="+mj-lt"/>
              <a:buAutoNum type="arabicPeriod"/>
            </a:pPr>
            <a:endParaRPr lang="en-IN" sz="2000" dirty="0"/>
          </a:p>
        </p:txBody>
      </p:sp>
    </p:spTree>
    <p:extLst>
      <p:ext uri="{BB962C8B-B14F-4D97-AF65-F5344CB8AC3E}">
        <p14:creationId xmlns:p14="http://schemas.microsoft.com/office/powerpoint/2010/main" val="31416030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70</a:t>
            </a:fld>
            <a:endParaRPr lang="en-IN"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9840" y="1697396"/>
            <a:ext cx="2568575" cy="390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6292667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71</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20885" y="1119533"/>
            <a:ext cx="11679194" cy="5047536"/>
          </a:xfrm>
          <a:prstGeom prst="rect">
            <a:avLst/>
          </a:prstGeom>
        </p:spPr>
        <p:txBody>
          <a:bodyPr wrap="square">
            <a:spAutoFit/>
          </a:bodyPr>
          <a:lstStyle/>
          <a:p>
            <a:pPr marL="360000" lvl="4"/>
            <a:r>
              <a:rPr lang="en-IN" sz="2400" b="1" dirty="0"/>
              <a:t>Backward </a:t>
            </a:r>
            <a:r>
              <a:rPr lang="en-IN" sz="2400" b="1" dirty="0" smtClean="0"/>
              <a:t>Chaining</a:t>
            </a:r>
          </a:p>
          <a:p>
            <a:pPr marL="360000" lvl="4"/>
            <a:endParaRPr lang="en-US" b="1" dirty="0" smtClean="0"/>
          </a:p>
          <a:p>
            <a:pPr marL="1274400" lvl="5" indent="-360000">
              <a:buFont typeface="+mj-lt"/>
              <a:buAutoNum type="arabicPeriod"/>
            </a:pPr>
            <a:r>
              <a:rPr lang="en-IN" sz="2000" dirty="0"/>
              <a:t>Idea: work backwards from the query q:</a:t>
            </a:r>
          </a:p>
          <a:p>
            <a:pPr marL="1731600" lvl="6" indent="-360000">
              <a:lnSpc>
                <a:spcPct val="150000"/>
              </a:lnSpc>
              <a:buFont typeface="Arial" panose="020B0604020202020204" pitchFamily="34" charset="0"/>
              <a:buChar char="•"/>
            </a:pPr>
            <a:r>
              <a:rPr lang="en-IN" sz="2000" dirty="0"/>
              <a:t>To prove q by BC,</a:t>
            </a:r>
          </a:p>
          <a:p>
            <a:pPr marL="2188800" lvl="7" indent="-360000">
              <a:lnSpc>
                <a:spcPct val="150000"/>
              </a:lnSpc>
              <a:buFont typeface="Courier New" panose="02070309020205020404" pitchFamily="49" charset="0"/>
              <a:buChar char="o"/>
            </a:pPr>
            <a:r>
              <a:rPr lang="en-IN" sz="2000" dirty="0"/>
              <a:t>Check if q is known already, or</a:t>
            </a:r>
          </a:p>
          <a:p>
            <a:pPr marL="2188800" lvl="7" indent="-360000">
              <a:lnSpc>
                <a:spcPct val="150000"/>
              </a:lnSpc>
              <a:buFont typeface="Courier New" panose="02070309020205020404" pitchFamily="49" charset="0"/>
              <a:buChar char="o"/>
            </a:pPr>
            <a:r>
              <a:rPr lang="en-IN" sz="2000" dirty="0"/>
              <a:t>Prove by BC all premises of some rule concluding q</a:t>
            </a:r>
          </a:p>
          <a:p>
            <a:pPr marL="1274400" lvl="5" indent="-360000">
              <a:buFont typeface="+mj-lt"/>
              <a:buAutoNum type="arabicPeriod"/>
            </a:pPr>
            <a:endParaRPr lang="en-IN" sz="2000" dirty="0"/>
          </a:p>
          <a:p>
            <a:pPr marL="1274400" lvl="5" indent="-360000">
              <a:buFont typeface="+mj-lt"/>
              <a:buAutoNum type="arabicPeriod"/>
            </a:pPr>
            <a:r>
              <a:rPr lang="en-IN" sz="2000" dirty="0"/>
              <a:t>Avoid loops</a:t>
            </a:r>
          </a:p>
          <a:p>
            <a:pPr marL="1731600" lvl="6" indent="-360000">
              <a:lnSpc>
                <a:spcPct val="150000"/>
              </a:lnSpc>
              <a:buFont typeface="Arial" panose="020B0604020202020204" pitchFamily="34" charset="0"/>
              <a:buChar char="•"/>
            </a:pPr>
            <a:r>
              <a:rPr lang="en-IN" sz="2000" dirty="0"/>
              <a:t>Check if new </a:t>
            </a:r>
            <a:r>
              <a:rPr lang="en-IN" sz="2000" dirty="0" err="1"/>
              <a:t>subgoal</a:t>
            </a:r>
            <a:r>
              <a:rPr lang="en-IN" sz="2000" dirty="0"/>
              <a:t> is already on the goal stack</a:t>
            </a:r>
          </a:p>
          <a:p>
            <a:pPr marL="1274400" lvl="5" indent="-360000">
              <a:buFont typeface="+mj-lt"/>
              <a:buAutoNum type="arabicPeriod"/>
            </a:pPr>
            <a:endParaRPr lang="en-IN" sz="2000" dirty="0"/>
          </a:p>
          <a:p>
            <a:pPr marL="1274400" lvl="5" indent="-360000">
              <a:buFont typeface="+mj-lt"/>
              <a:buAutoNum type="arabicPeriod"/>
            </a:pPr>
            <a:r>
              <a:rPr lang="en-IN" sz="2000" dirty="0"/>
              <a:t>Avoid repeated work: check if new </a:t>
            </a:r>
            <a:r>
              <a:rPr lang="en-IN" sz="2000" dirty="0" err="1"/>
              <a:t>subgoal</a:t>
            </a:r>
            <a:endParaRPr lang="en-IN" sz="2000" dirty="0"/>
          </a:p>
          <a:p>
            <a:pPr marL="1731600" lvl="6" indent="-360000">
              <a:lnSpc>
                <a:spcPct val="150000"/>
              </a:lnSpc>
              <a:buFont typeface="Arial" panose="020B0604020202020204" pitchFamily="34" charset="0"/>
              <a:buChar char="•"/>
            </a:pPr>
            <a:r>
              <a:rPr lang="en-IN" sz="2000" dirty="0"/>
              <a:t>Has already been proved true, or</a:t>
            </a:r>
          </a:p>
          <a:p>
            <a:pPr marL="1731600" lvl="6" indent="-360000">
              <a:lnSpc>
                <a:spcPct val="150000"/>
              </a:lnSpc>
              <a:buFont typeface="Arial" panose="020B0604020202020204" pitchFamily="34" charset="0"/>
              <a:buChar char="•"/>
            </a:pPr>
            <a:r>
              <a:rPr lang="en-IN" sz="2000" dirty="0"/>
              <a:t>Has already failed</a:t>
            </a:r>
          </a:p>
        </p:txBody>
      </p:sp>
    </p:spTree>
    <p:extLst>
      <p:ext uri="{BB962C8B-B14F-4D97-AF65-F5344CB8AC3E}">
        <p14:creationId xmlns:p14="http://schemas.microsoft.com/office/powerpoint/2010/main" val="36454414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72</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1356" y="1751527"/>
            <a:ext cx="2532062" cy="393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20918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73</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326" y="1748911"/>
            <a:ext cx="2532062" cy="390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20026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74</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67" y="1916336"/>
            <a:ext cx="2541587" cy="3890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97123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75</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6810" y="1813306"/>
            <a:ext cx="2632075" cy="407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271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76</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2720" y="1684516"/>
            <a:ext cx="2541587" cy="389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51978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77</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5447" y="1774670"/>
            <a:ext cx="2624137"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12731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78</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2872" y="1774669"/>
            <a:ext cx="2551112"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90588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79</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1356" y="1748911"/>
            <a:ext cx="2632075"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6994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07034" y="1152054"/>
            <a:ext cx="11835441" cy="2308324"/>
          </a:xfrm>
          <a:prstGeom prst="rect">
            <a:avLst/>
          </a:prstGeom>
        </p:spPr>
        <p:txBody>
          <a:bodyPr wrap="square">
            <a:spAutoFit/>
          </a:bodyPr>
          <a:lstStyle/>
          <a:p>
            <a:pPr marL="360000" lvl="4"/>
            <a:r>
              <a:rPr lang="en-US" sz="2400" b="1" dirty="0"/>
              <a:t>Deciding what to do????</a:t>
            </a:r>
          </a:p>
          <a:p>
            <a:pPr marL="360000" lvl="4"/>
            <a:endParaRPr lang="en-US" sz="1000" b="1" dirty="0"/>
          </a:p>
          <a:p>
            <a:pPr marL="1274400" lvl="6"/>
            <a:r>
              <a:rPr lang="en-IN" sz="2000" dirty="0"/>
              <a:t>How Do You make decision???</a:t>
            </a:r>
          </a:p>
          <a:p>
            <a:pPr marL="2188800" lvl="7" indent="-457200">
              <a:lnSpc>
                <a:spcPct val="150000"/>
              </a:lnSpc>
              <a:buFont typeface="Arial" panose="020B0604020202020204" pitchFamily="34" charset="0"/>
              <a:buChar char="•"/>
            </a:pPr>
            <a:r>
              <a:rPr lang="en-IN" sz="2000" dirty="0" smtClean="0"/>
              <a:t>Gather </a:t>
            </a:r>
            <a:r>
              <a:rPr lang="en-IN" sz="2000" dirty="0"/>
              <a:t>data from observing the situation</a:t>
            </a:r>
          </a:p>
          <a:p>
            <a:pPr marL="2188800" lvl="7" indent="-457200">
              <a:lnSpc>
                <a:spcPct val="150000"/>
              </a:lnSpc>
              <a:buFont typeface="Arial" panose="020B0604020202020204" pitchFamily="34" charset="0"/>
              <a:buChar char="•"/>
            </a:pPr>
            <a:r>
              <a:rPr lang="en-IN" sz="2000" dirty="0" smtClean="0"/>
              <a:t>Compare </a:t>
            </a:r>
            <a:r>
              <a:rPr lang="en-IN" sz="2000" dirty="0"/>
              <a:t>that to the facts that you know</a:t>
            </a:r>
          </a:p>
          <a:p>
            <a:pPr marL="2188800" lvl="7" indent="-457200">
              <a:lnSpc>
                <a:spcPct val="150000"/>
              </a:lnSpc>
              <a:buFont typeface="Arial" panose="020B0604020202020204" pitchFamily="34" charset="0"/>
              <a:buChar char="•"/>
            </a:pPr>
            <a:r>
              <a:rPr lang="en-IN" sz="2000" dirty="0" smtClean="0"/>
              <a:t>make </a:t>
            </a:r>
            <a:r>
              <a:rPr lang="en-IN" sz="2000" dirty="0"/>
              <a:t>a decision based on the balance of evidence</a:t>
            </a:r>
          </a:p>
        </p:txBody>
      </p:sp>
    </p:spTree>
    <p:extLst>
      <p:ext uri="{BB962C8B-B14F-4D97-AF65-F5344CB8AC3E}">
        <p14:creationId xmlns:p14="http://schemas.microsoft.com/office/powerpoint/2010/main" val="229570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80</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8629" y="1774669"/>
            <a:ext cx="2514600" cy="390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68165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81</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325" y="1748911"/>
            <a:ext cx="2541587" cy="3916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14474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82</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2720" y="1748911"/>
            <a:ext cx="2522537" cy="390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09156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83</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20885" y="1119533"/>
            <a:ext cx="11679194" cy="4585871"/>
          </a:xfrm>
          <a:prstGeom prst="rect">
            <a:avLst/>
          </a:prstGeom>
        </p:spPr>
        <p:txBody>
          <a:bodyPr wrap="square">
            <a:spAutoFit/>
          </a:bodyPr>
          <a:lstStyle/>
          <a:p>
            <a:pPr marL="360000" lvl="4"/>
            <a:r>
              <a:rPr lang="en-IN" sz="2400" b="1" dirty="0"/>
              <a:t>Forward Chaining vs. Backward </a:t>
            </a:r>
            <a:r>
              <a:rPr lang="en-IN" sz="2400" b="1" dirty="0" smtClean="0"/>
              <a:t>Chaining</a:t>
            </a:r>
          </a:p>
          <a:p>
            <a:pPr marL="360000" lvl="4"/>
            <a:endParaRPr lang="en-US" b="1" dirty="0" smtClean="0"/>
          </a:p>
          <a:p>
            <a:pPr marL="1274400" lvl="5" indent="-360000">
              <a:buFont typeface="+mj-lt"/>
              <a:buAutoNum type="arabicPeriod"/>
            </a:pPr>
            <a:r>
              <a:rPr lang="en-IN" sz="2000" dirty="0"/>
              <a:t>Forward Chaining is data driven</a:t>
            </a:r>
          </a:p>
          <a:p>
            <a:pPr marL="1731600" lvl="6" indent="-360000">
              <a:lnSpc>
                <a:spcPct val="150000"/>
              </a:lnSpc>
              <a:buFont typeface="Arial" panose="020B0604020202020204" pitchFamily="34" charset="0"/>
              <a:buChar char="•"/>
            </a:pPr>
            <a:r>
              <a:rPr lang="en-IN" sz="2000" dirty="0"/>
              <a:t>Automatic, unconscious processing</a:t>
            </a:r>
          </a:p>
          <a:p>
            <a:pPr marL="1731600" lvl="6" indent="-360000">
              <a:lnSpc>
                <a:spcPct val="150000"/>
              </a:lnSpc>
              <a:buFont typeface="Arial" panose="020B0604020202020204" pitchFamily="34" charset="0"/>
              <a:buChar char="•"/>
            </a:pPr>
            <a:r>
              <a:rPr lang="en-IN" sz="2000" dirty="0"/>
              <a:t>E.g. object recognition, routine decisions</a:t>
            </a:r>
          </a:p>
          <a:p>
            <a:pPr marL="1731600" lvl="6" indent="-360000">
              <a:lnSpc>
                <a:spcPct val="150000"/>
              </a:lnSpc>
              <a:buFont typeface="Arial" panose="020B0604020202020204" pitchFamily="34" charset="0"/>
              <a:buChar char="•"/>
            </a:pPr>
            <a:r>
              <a:rPr lang="en-IN" sz="2000" dirty="0"/>
              <a:t>May do lots of work that is irrelevant to the goal</a:t>
            </a:r>
          </a:p>
          <a:p>
            <a:pPr marL="1274400" lvl="5" indent="-360000">
              <a:buFont typeface="+mj-lt"/>
              <a:buAutoNum type="arabicPeriod"/>
            </a:pPr>
            <a:endParaRPr lang="en-IN" sz="2000" dirty="0"/>
          </a:p>
          <a:p>
            <a:pPr marL="1274400" lvl="5" indent="-360000">
              <a:buFont typeface="+mj-lt"/>
              <a:buAutoNum type="arabicPeriod"/>
            </a:pPr>
            <a:r>
              <a:rPr lang="en-IN" sz="2000" dirty="0"/>
              <a:t>Backward Chaining is goal driven</a:t>
            </a:r>
          </a:p>
          <a:p>
            <a:pPr marL="1731600" lvl="6" indent="-360000">
              <a:lnSpc>
                <a:spcPct val="150000"/>
              </a:lnSpc>
              <a:buFont typeface="Arial" panose="020B0604020202020204" pitchFamily="34" charset="0"/>
              <a:buChar char="•"/>
            </a:pPr>
            <a:r>
              <a:rPr lang="en-IN" sz="2000" dirty="0"/>
              <a:t>Appropriate for problem solving</a:t>
            </a:r>
          </a:p>
          <a:p>
            <a:pPr marL="1731600" lvl="6" indent="-360000">
              <a:lnSpc>
                <a:spcPct val="150000"/>
              </a:lnSpc>
              <a:buFont typeface="Arial" panose="020B0604020202020204" pitchFamily="34" charset="0"/>
              <a:buChar char="•"/>
            </a:pPr>
            <a:r>
              <a:rPr lang="en-IN" sz="2000" dirty="0"/>
              <a:t>E.g. “Where are my keys?”, “How do I start the car?”</a:t>
            </a:r>
          </a:p>
          <a:p>
            <a:pPr marL="1274400" lvl="5" indent="-360000">
              <a:buFont typeface="+mj-lt"/>
              <a:buAutoNum type="arabicPeriod"/>
            </a:pPr>
            <a:endParaRPr lang="en-IN" sz="2000" dirty="0"/>
          </a:p>
          <a:p>
            <a:pPr marL="1274400" lvl="5" indent="-360000">
              <a:buFont typeface="+mj-lt"/>
              <a:buAutoNum type="arabicPeriod"/>
            </a:pPr>
            <a:r>
              <a:rPr lang="en-IN" sz="2000" dirty="0"/>
              <a:t>The complexity of BC can be much less than linear in size of the KB</a:t>
            </a:r>
          </a:p>
        </p:txBody>
      </p:sp>
    </p:spTree>
    <p:extLst>
      <p:ext uri="{BB962C8B-B14F-4D97-AF65-F5344CB8AC3E}">
        <p14:creationId xmlns:p14="http://schemas.microsoft.com/office/powerpoint/2010/main" val="382449718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84</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20885" y="1119533"/>
            <a:ext cx="11679194" cy="3508653"/>
          </a:xfrm>
          <a:prstGeom prst="rect">
            <a:avLst/>
          </a:prstGeom>
        </p:spPr>
        <p:txBody>
          <a:bodyPr wrap="square">
            <a:spAutoFit/>
          </a:bodyPr>
          <a:lstStyle/>
          <a:p>
            <a:pPr marL="360000" lvl="4"/>
            <a:r>
              <a:rPr lang="en-IN" sz="2400" b="1" dirty="0" smtClean="0"/>
              <a:t>Summary</a:t>
            </a:r>
          </a:p>
          <a:p>
            <a:pPr marL="360000" lvl="4"/>
            <a:endParaRPr lang="en-US" b="1" dirty="0" smtClean="0"/>
          </a:p>
          <a:p>
            <a:pPr marL="1274400" lvl="5" indent="-360000">
              <a:buFont typeface="+mj-lt"/>
              <a:buAutoNum type="arabicPeriod"/>
            </a:pPr>
            <a:r>
              <a:rPr lang="en-IN" sz="2000" dirty="0"/>
              <a:t>Logical agents apply </a:t>
            </a:r>
            <a:r>
              <a:rPr lang="en-IN" sz="2000" dirty="0">
                <a:solidFill>
                  <a:srgbClr val="FF0000"/>
                </a:solidFill>
              </a:rPr>
              <a:t>inference</a:t>
            </a:r>
            <a:r>
              <a:rPr lang="en-IN" sz="2000" dirty="0"/>
              <a:t> to a </a:t>
            </a:r>
            <a:r>
              <a:rPr lang="en-IN" sz="2000" dirty="0">
                <a:solidFill>
                  <a:srgbClr val="FF0000"/>
                </a:solidFill>
              </a:rPr>
              <a:t>knowledge</a:t>
            </a:r>
            <a:r>
              <a:rPr lang="en-IN" sz="2000" dirty="0"/>
              <a:t> </a:t>
            </a:r>
            <a:r>
              <a:rPr lang="en-IN" sz="2000" dirty="0">
                <a:solidFill>
                  <a:srgbClr val="FF0000"/>
                </a:solidFill>
              </a:rPr>
              <a:t>base</a:t>
            </a:r>
            <a:r>
              <a:rPr lang="en-IN" sz="2000" dirty="0"/>
              <a:t> to derive new information and make decisions</a:t>
            </a:r>
          </a:p>
          <a:p>
            <a:pPr marL="1274400" lvl="5" indent="-360000">
              <a:buFont typeface="+mj-lt"/>
              <a:buAutoNum type="arabicPeriod"/>
            </a:pPr>
            <a:endParaRPr lang="en-IN" sz="2000" dirty="0"/>
          </a:p>
          <a:p>
            <a:pPr marL="1274400" lvl="5" indent="-360000">
              <a:buFont typeface="+mj-lt"/>
              <a:buAutoNum type="arabicPeriod"/>
            </a:pPr>
            <a:r>
              <a:rPr lang="en-IN" sz="2000" dirty="0"/>
              <a:t>Basic concepts of logic</a:t>
            </a:r>
          </a:p>
          <a:p>
            <a:pPr marL="1274400" lvl="5" indent="-360000">
              <a:buFont typeface="+mj-lt"/>
              <a:buAutoNum type="arabicPeriod"/>
            </a:pPr>
            <a:endParaRPr lang="en-IN" sz="2000" dirty="0"/>
          </a:p>
          <a:p>
            <a:pPr marL="1274400" lvl="5" indent="-360000">
              <a:buFont typeface="+mj-lt"/>
              <a:buAutoNum type="arabicPeriod"/>
            </a:pPr>
            <a:r>
              <a:rPr lang="en-IN" sz="2000" dirty="0"/>
              <a:t>Wumpus world requires the ability to represent partial and negated information, reason by cases, etc.</a:t>
            </a:r>
          </a:p>
          <a:p>
            <a:pPr marL="1274400" lvl="5" indent="-360000">
              <a:buFont typeface="+mj-lt"/>
              <a:buAutoNum type="arabicPeriod"/>
            </a:pPr>
            <a:endParaRPr lang="en-IN" sz="2000" dirty="0"/>
          </a:p>
          <a:p>
            <a:pPr marL="1274400" lvl="5" indent="-360000">
              <a:buFont typeface="+mj-lt"/>
              <a:buAutoNum type="arabicPeriod"/>
            </a:pPr>
            <a:r>
              <a:rPr lang="en-IN" sz="2000" dirty="0"/>
              <a:t>Resolution is complete for propositional logic Forward, backward chaining are linear-time, complete for Horn clauses</a:t>
            </a:r>
          </a:p>
        </p:txBody>
      </p:sp>
    </p:spTree>
    <p:extLst>
      <p:ext uri="{BB962C8B-B14F-4D97-AF65-F5344CB8AC3E}">
        <p14:creationId xmlns:p14="http://schemas.microsoft.com/office/powerpoint/2010/main" val="28265515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522" y="0"/>
            <a:ext cx="10515600" cy="1325563"/>
          </a:xfrm>
        </p:spPr>
        <p:txBody>
          <a:bodyPr>
            <a:normAutofit/>
          </a:bodyPr>
          <a:lstStyle/>
          <a:p>
            <a:r>
              <a:rPr lang="en-IN" sz="3200" b="1" dirty="0" smtClean="0">
                <a:latin typeface="Helvetica" panose="020B0604020202020204" pitchFamily="34" charset="0"/>
                <a:cs typeface="Helvetica" panose="020B0604020202020204" pitchFamily="34" charset="0"/>
              </a:rPr>
              <a:t>Self Assessment Questions</a:t>
            </a:r>
            <a:endParaRPr lang="en-IN" sz="3200" b="1"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339212" y="1548581"/>
            <a:ext cx="10350909" cy="4128320"/>
          </a:xfrm>
        </p:spPr>
        <p:txBody>
          <a:bodyPr>
            <a:normAutofit/>
          </a:bodyPr>
          <a:lstStyle/>
          <a:p>
            <a:pPr marL="0" lvl="0" indent="0">
              <a:buNone/>
            </a:pPr>
            <a:r>
              <a:rPr lang="en-US" sz="2400" dirty="0" smtClean="0"/>
              <a:t>1. Which </a:t>
            </a:r>
            <a:r>
              <a:rPr lang="en-US" sz="2400" dirty="0"/>
              <a:t>algorithm will work backward from the goal to solve a problem</a:t>
            </a:r>
            <a:r>
              <a:rPr lang="en-US" sz="2400" dirty="0" smtClean="0"/>
              <a:t>?</a:t>
            </a:r>
          </a:p>
          <a:p>
            <a:pPr marL="0" lvl="0" indent="0">
              <a:buNone/>
            </a:pPr>
            <a:r>
              <a:rPr lang="en-US" sz="2400" dirty="0"/>
              <a:t/>
            </a:r>
            <a:br>
              <a:rPr lang="en-US" sz="2400" dirty="0"/>
            </a:br>
            <a:r>
              <a:rPr lang="en-US" sz="2400" dirty="0"/>
              <a:t>a) Forward chaining</a:t>
            </a:r>
            <a:br>
              <a:rPr lang="en-US" sz="2400" dirty="0"/>
            </a:br>
            <a:r>
              <a:rPr lang="en-US" sz="2400" dirty="0"/>
              <a:t>b) Backward chaining</a:t>
            </a:r>
            <a:br>
              <a:rPr lang="en-US" sz="2400" dirty="0"/>
            </a:br>
            <a:r>
              <a:rPr lang="en-US" sz="2400" dirty="0"/>
              <a:t>c) Hill-climb algorithm</a:t>
            </a:r>
            <a:br>
              <a:rPr lang="en-US" sz="2400" dirty="0"/>
            </a:br>
            <a:r>
              <a:rPr lang="en-US" sz="2400" dirty="0"/>
              <a:t>d) None of the mentioned</a:t>
            </a:r>
            <a:br>
              <a:rPr lang="en-US" sz="2400" dirty="0"/>
            </a:br>
            <a:endParaRPr lang="en-US" sz="2400" dirty="0" smtClean="0"/>
          </a:p>
          <a:p>
            <a:pPr marL="0" lvl="0" indent="0">
              <a:buNone/>
            </a:pPr>
            <a:endParaRPr lang="en-US" sz="2400" dirty="0"/>
          </a:p>
          <a:p>
            <a:pPr marL="0" indent="0">
              <a:buNone/>
            </a:pPr>
            <a:r>
              <a:rPr lang="en-IN" sz="2400" b="1" dirty="0" smtClean="0"/>
              <a:t>Answer: b</a:t>
            </a:r>
            <a:endParaRPr lang="en-IN" sz="2400" b="1"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85</a:t>
            </a:fld>
            <a:endParaRPr lang="en-IN" dirty="0"/>
          </a:p>
        </p:txBody>
      </p:sp>
    </p:spTree>
    <p:extLst>
      <p:ext uri="{BB962C8B-B14F-4D97-AF65-F5344CB8AC3E}">
        <p14:creationId xmlns:p14="http://schemas.microsoft.com/office/powerpoint/2010/main" val="221087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rPr lang="en-US" dirty="0" smtClean="0"/>
              <a:t>2. </a:t>
            </a:r>
            <a:r>
              <a:rPr lang="en-US" dirty="0"/>
              <a:t>Which is mainly used for automated reasoning</a:t>
            </a:r>
            <a:r>
              <a:rPr lang="en-US" dirty="0" smtClean="0"/>
              <a:t>?</a:t>
            </a:r>
          </a:p>
          <a:p>
            <a:pPr marL="0" lvl="0" indent="0">
              <a:buNone/>
            </a:pPr>
            <a:r>
              <a:rPr lang="en-US" dirty="0"/>
              <a:t/>
            </a:r>
            <a:br>
              <a:rPr lang="en-US" dirty="0"/>
            </a:br>
            <a:r>
              <a:rPr lang="en-US" dirty="0"/>
              <a:t>a) Backward chaining</a:t>
            </a:r>
            <a:br>
              <a:rPr lang="en-US" dirty="0"/>
            </a:br>
            <a:r>
              <a:rPr lang="en-US" dirty="0"/>
              <a:t>b) Forward chaining</a:t>
            </a:r>
            <a:br>
              <a:rPr lang="en-US" dirty="0"/>
            </a:br>
            <a:r>
              <a:rPr lang="en-US" dirty="0"/>
              <a:t>c) Logic programming</a:t>
            </a:r>
            <a:br>
              <a:rPr lang="en-US" dirty="0"/>
            </a:br>
            <a:r>
              <a:rPr lang="en-US" dirty="0"/>
              <a:t>d) Parallel programming</a:t>
            </a:r>
            <a:br>
              <a:rPr lang="en-US" dirty="0"/>
            </a:br>
            <a:endParaRPr lang="en-US" dirty="0"/>
          </a:p>
          <a:p>
            <a:pPr marL="0" indent="0">
              <a:buNone/>
            </a:pPr>
            <a:r>
              <a:rPr lang="en-IN" b="1" dirty="0"/>
              <a:t>Answer: </a:t>
            </a:r>
            <a:r>
              <a:rPr lang="en-IN" b="1" dirty="0" smtClean="0"/>
              <a:t>c</a:t>
            </a:r>
            <a:endParaRPr lang="en-IN" b="1" dirty="0"/>
          </a:p>
          <a:p>
            <a:pPr marL="0" indent="0">
              <a:buNone/>
            </a:pP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86</a:t>
            </a:fld>
            <a:endParaRPr lang="en-IN" dirty="0"/>
          </a:p>
        </p:txBody>
      </p:sp>
      <p:sp>
        <p:nvSpPr>
          <p:cNvPr id="5" name="Title 1"/>
          <p:cNvSpPr>
            <a:spLocks noGrp="1"/>
          </p:cNvSpPr>
          <p:nvPr>
            <p:ph type="title"/>
          </p:nvPr>
        </p:nvSpPr>
        <p:spPr>
          <a:xfrm>
            <a:off x="174522" y="0"/>
            <a:ext cx="10515600" cy="1325563"/>
          </a:xfrm>
        </p:spPr>
        <p:txBody>
          <a:bodyPr>
            <a:normAutofit/>
          </a:bodyPr>
          <a:lstStyle/>
          <a:p>
            <a:r>
              <a:rPr lang="en-IN" sz="3200" b="1" dirty="0" smtClean="0">
                <a:latin typeface="Helvetica" panose="020B0604020202020204" pitchFamily="34" charset="0"/>
                <a:cs typeface="Helvetica" panose="020B0604020202020204" pitchFamily="34" charset="0"/>
              </a:rPr>
              <a:t>Self Assessment Questions</a:t>
            </a:r>
            <a:endParaRPr lang="en-IN" sz="32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31915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rPr lang="en-US" dirty="0" smtClean="0"/>
              <a:t>3. </a:t>
            </a:r>
            <a:r>
              <a:rPr lang="en-US" dirty="0"/>
              <a:t>What will backward chaining algorithm will return</a:t>
            </a:r>
            <a:r>
              <a:rPr lang="en-US" dirty="0" smtClean="0"/>
              <a:t>?</a:t>
            </a:r>
          </a:p>
          <a:p>
            <a:pPr marL="0" lvl="0" indent="0">
              <a:buNone/>
            </a:pPr>
            <a:r>
              <a:rPr lang="en-US" dirty="0"/>
              <a:t/>
            </a:r>
            <a:br>
              <a:rPr lang="en-US" dirty="0"/>
            </a:br>
            <a:r>
              <a:rPr lang="en-US" dirty="0"/>
              <a:t>a) Additional statements</a:t>
            </a:r>
            <a:br>
              <a:rPr lang="en-US" dirty="0"/>
            </a:br>
            <a:r>
              <a:rPr lang="en-US" dirty="0"/>
              <a:t>b) Substitutes matching the query</a:t>
            </a:r>
            <a:br>
              <a:rPr lang="en-US" dirty="0"/>
            </a:br>
            <a:r>
              <a:rPr lang="en-US" dirty="0"/>
              <a:t>c) Logical statement</a:t>
            </a:r>
            <a:br>
              <a:rPr lang="en-US" dirty="0"/>
            </a:br>
            <a:r>
              <a:rPr lang="en-US" dirty="0"/>
              <a:t>d) All of the mentioned</a:t>
            </a:r>
            <a:br>
              <a:rPr lang="en-US" dirty="0"/>
            </a:br>
            <a:endParaRPr lang="en-US" dirty="0"/>
          </a:p>
          <a:p>
            <a:pPr marL="0" indent="0">
              <a:buNone/>
            </a:pPr>
            <a:r>
              <a:rPr lang="en-IN" b="1" dirty="0"/>
              <a:t>Answer: b</a:t>
            </a:r>
          </a:p>
          <a:p>
            <a:pPr marL="0" indent="0">
              <a:buNone/>
            </a:pP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87</a:t>
            </a:fld>
            <a:endParaRPr lang="en-IN" dirty="0"/>
          </a:p>
        </p:txBody>
      </p:sp>
      <p:sp>
        <p:nvSpPr>
          <p:cNvPr id="5" name="Title 1"/>
          <p:cNvSpPr>
            <a:spLocks noGrp="1"/>
          </p:cNvSpPr>
          <p:nvPr>
            <p:ph type="title"/>
          </p:nvPr>
        </p:nvSpPr>
        <p:spPr>
          <a:xfrm>
            <a:off x="174522" y="0"/>
            <a:ext cx="10515600" cy="1325563"/>
          </a:xfrm>
        </p:spPr>
        <p:txBody>
          <a:bodyPr>
            <a:normAutofit/>
          </a:bodyPr>
          <a:lstStyle/>
          <a:p>
            <a:r>
              <a:rPr lang="en-IN" sz="3200" b="1" dirty="0" smtClean="0">
                <a:latin typeface="Helvetica" panose="020B0604020202020204" pitchFamily="34" charset="0"/>
                <a:cs typeface="Helvetica" panose="020B0604020202020204" pitchFamily="34" charset="0"/>
              </a:rPr>
              <a:t>Self Assessment Questions</a:t>
            </a:r>
            <a:endParaRPr lang="en-IN" sz="32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132817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rPr lang="en-US" dirty="0" smtClean="0"/>
              <a:t>4. </a:t>
            </a:r>
            <a:r>
              <a:rPr lang="en-US" dirty="0"/>
              <a:t>How can be the goal is thought of in backward chaining algorithm</a:t>
            </a:r>
            <a:r>
              <a:rPr lang="en-US" dirty="0" smtClean="0"/>
              <a:t>?</a:t>
            </a:r>
          </a:p>
          <a:p>
            <a:pPr marL="0" lvl="0" indent="0">
              <a:buNone/>
            </a:pPr>
            <a:r>
              <a:rPr lang="en-US" dirty="0"/>
              <a:t/>
            </a:r>
            <a:br>
              <a:rPr lang="en-US" dirty="0"/>
            </a:br>
            <a:r>
              <a:rPr lang="en-US" dirty="0"/>
              <a:t>a) Queue</a:t>
            </a:r>
            <a:br>
              <a:rPr lang="en-US" dirty="0"/>
            </a:br>
            <a:r>
              <a:rPr lang="en-US" dirty="0"/>
              <a:t>b) List</a:t>
            </a:r>
            <a:br>
              <a:rPr lang="en-US" dirty="0"/>
            </a:br>
            <a:r>
              <a:rPr lang="en-US" dirty="0"/>
              <a:t>c) Vector</a:t>
            </a:r>
            <a:br>
              <a:rPr lang="en-US" dirty="0"/>
            </a:br>
            <a:r>
              <a:rPr lang="en-US" dirty="0"/>
              <a:t>d) Stack</a:t>
            </a:r>
            <a:br>
              <a:rPr lang="en-US" dirty="0"/>
            </a:br>
            <a:endParaRPr lang="en-US" dirty="0"/>
          </a:p>
          <a:p>
            <a:pPr marL="0" indent="0">
              <a:buNone/>
            </a:pPr>
            <a:r>
              <a:rPr lang="en-IN" b="1" dirty="0"/>
              <a:t>Answer: </a:t>
            </a:r>
            <a:r>
              <a:rPr lang="en-IN" b="1" dirty="0" smtClean="0"/>
              <a:t>d</a:t>
            </a:r>
            <a:endParaRPr lang="en-IN" b="1" dirty="0"/>
          </a:p>
          <a:p>
            <a:pPr marL="0" indent="0">
              <a:buNone/>
            </a:pPr>
            <a:endParaRPr lang="en-US"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88</a:t>
            </a:fld>
            <a:endParaRPr lang="en-IN" dirty="0"/>
          </a:p>
        </p:txBody>
      </p:sp>
      <p:sp>
        <p:nvSpPr>
          <p:cNvPr id="5" name="Title 1"/>
          <p:cNvSpPr>
            <a:spLocks noGrp="1"/>
          </p:cNvSpPr>
          <p:nvPr>
            <p:ph type="title"/>
          </p:nvPr>
        </p:nvSpPr>
        <p:spPr>
          <a:xfrm>
            <a:off x="174522" y="0"/>
            <a:ext cx="10515600" cy="1325563"/>
          </a:xfrm>
        </p:spPr>
        <p:txBody>
          <a:bodyPr>
            <a:normAutofit/>
          </a:bodyPr>
          <a:lstStyle/>
          <a:p>
            <a:r>
              <a:rPr lang="en-IN" sz="3200" b="1" dirty="0" smtClean="0">
                <a:latin typeface="Helvetica" panose="020B0604020202020204" pitchFamily="34" charset="0"/>
                <a:cs typeface="Helvetica" panose="020B0604020202020204" pitchFamily="34" charset="0"/>
              </a:rPr>
              <a:t>Self Assessment Questions</a:t>
            </a:r>
            <a:endParaRPr lang="en-IN" sz="32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484853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rPr lang="en-US" dirty="0" smtClean="0"/>
              <a:t>5. What </a:t>
            </a:r>
            <a:r>
              <a:rPr lang="en-US" dirty="0"/>
              <a:t>are used in backward chaining algorithm</a:t>
            </a:r>
            <a:r>
              <a:rPr lang="en-US" dirty="0" smtClean="0"/>
              <a:t>?</a:t>
            </a:r>
          </a:p>
          <a:p>
            <a:pPr marL="0" lvl="0" indent="0">
              <a:buNone/>
            </a:pPr>
            <a:r>
              <a:rPr lang="en-US" dirty="0"/>
              <a:t/>
            </a:r>
            <a:br>
              <a:rPr lang="en-US" dirty="0"/>
            </a:br>
            <a:r>
              <a:rPr lang="en-US" dirty="0"/>
              <a:t>a) </a:t>
            </a:r>
            <a:r>
              <a:rPr lang="en-US" dirty="0" err="1"/>
              <a:t>Conjucts</a:t>
            </a:r>
            <a:r>
              <a:rPr lang="en-US" dirty="0"/>
              <a:t/>
            </a:r>
            <a:br>
              <a:rPr lang="en-US" dirty="0"/>
            </a:br>
            <a:r>
              <a:rPr lang="en-US" dirty="0"/>
              <a:t>b) Substitution</a:t>
            </a:r>
            <a:br>
              <a:rPr lang="en-US" dirty="0"/>
            </a:br>
            <a:r>
              <a:rPr lang="en-US" dirty="0"/>
              <a:t>c) Composition of substitution</a:t>
            </a:r>
            <a:br>
              <a:rPr lang="en-US" dirty="0"/>
            </a:br>
            <a:r>
              <a:rPr lang="en-US" dirty="0"/>
              <a:t>d) None of the mentioned</a:t>
            </a:r>
            <a:br>
              <a:rPr lang="en-US" dirty="0"/>
            </a:br>
            <a:endParaRPr lang="en-US" dirty="0"/>
          </a:p>
          <a:p>
            <a:pPr marL="0" indent="0">
              <a:buNone/>
            </a:pPr>
            <a:r>
              <a:rPr lang="en-IN" b="1" dirty="0"/>
              <a:t>Answer: </a:t>
            </a:r>
            <a:r>
              <a:rPr lang="en-IN" b="1" dirty="0" smtClean="0"/>
              <a:t>c</a:t>
            </a:r>
            <a:endParaRPr lang="en-IN" b="1" dirty="0"/>
          </a:p>
          <a:p>
            <a:pPr marL="0" indent="0">
              <a:buNone/>
            </a:pPr>
            <a:endParaRPr lang="en-US"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89</a:t>
            </a:fld>
            <a:endParaRPr lang="en-IN" dirty="0"/>
          </a:p>
        </p:txBody>
      </p:sp>
      <p:sp>
        <p:nvSpPr>
          <p:cNvPr id="5" name="Title 1"/>
          <p:cNvSpPr>
            <a:spLocks noGrp="1"/>
          </p:cNvSpPr>
          <p:nvPr>
            <p:ph type="title"/>
          </p:nvPr>
        </p:nvSpPr>
        <p:spPr>
          <a:xfrm>
            <a:off x="174522" y="0"/>
            <a:ext cx="10515600" cy="1325563"/>
          </a:xfrm>
        </p:spPr>
        <p:txBody>
          <a:bodyPr>
            <a:normAutofit/>
          </a:bodyPr>
          <a:lstStyle/>
          <a:p>
            <a:r>
              <a:rPr lang="en-IN" sz="3200" b="1" dirty="0" smtClean="0">
                <a:latin typeface="Helvetica" panose="020B0604020202020204" pitchFamily="34" charset="0"/>
                <a:cs typeface="Helvetica" panose="020B0604020202020204" pitchFamily="34" charset="0"/>
              </a:rPr>
              <a:t>Self Assessment Questions</a:t>
            </a:r>
            <a:endParaRPr lang="en-IN" sz="32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52440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9</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Logical Agent</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07034" y="1152054"/>
            <a:ext cx="11835441" cy="461665"/>
          </a:xfrm>
          <a:prstGeom prst="rect">
            <a:avLst/>
          </a:prstGeom>
        </p:spPr>
        <p:txBody>
          <a:bodyPr wrap="square">
            <a:spAutoFit/>
          </a:bodyPr>
          <a:lstStyle/>
          <a:p>
            <a:pPr marL="360000" lvl="4"/>
            <a:r>
              <a:rPr lang="en-US" sz="2400" b="1" dirty="0"/>
              <a:t>Patient  Vs </a:t>
            </a:r>
            <a:r>
              <a:rPr lang="en-US" sz="2400" b="1" dirty="0" smtClean="0"/>
              <a:t>Doctor</a:t>
            </a:r>
            <a:endParaRPr lang="en-IN" sz="2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468969" y="1781833"/>
            <a:ext cx="3825025" cy="4574516"/>
          </a:xfrm>
          <a:prstGeom prst="rect">
            <a:avLst/>
          </a:prstGeom>
        </p:spPr>
      </p:pic>
      <p:sp>
        <p:nvSpPr>
          <p:cNvPr id="8" name="Rounded Rectangular Callout 7"/>
          <p:cNvSpPr/>
          <p:nvPr/>
        </p:nvSpPr>
        <p:spPr>
          <a:xfrm>
            <a:off x="1844891" y="1942429"/>
            <a:ext cx="2098182" cy="1596980"/>
          </a:xfrm>
          <a:prstGeom prst="wedgeRoundRectCallout">
            <a:avLst>
              <a:gd name="adj1" fmla="val 70024"/>
              <a:gd name="adj2" fmla="val -19758"/>
              <a:gd name="adj3" fmla="val 16667"/>
            </a:avLst>
          </a:prstGeom>
          <a:no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Doctor Am Having Fever Sure…</a:t>
            </a:r>
          </a:p>
        </p:txBody>
      </p:sp>
      <p:sp>
        <p:nvSpPr>
          <p:cNvPr id="9" name="Rounded Rectangular Callout 8"/>
          <p:cNvSpPr/>
          <p:nvPr/>
        </p:nvSpPr>
        <p:spPr>
          <a:xfrm>
            <a:off x="8060029" y="1589564"/>
            <a:ext cx="1856704" cy="1596980"/>
          </a:xfrm>
          <a:prstGeom prst="wedgeRoundRectCallout">
            <a:avLst>
              <a:gd name="adj1" fmla="val -86666"/>
              <a:gd name="adj2" fmla="val -13307"/>
              <a:gd name="adj3" fmla="val 16667"/>
            </a:avLst>
          </a:prstGeom>
          <a:no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8293994" y="1880222"/>
            <a:ext cx="1259239" cy="1015663"/>
          </a:xfrm>
          <a:prstGeom prst="rect">
            <a:avLst/>
          </a:prstGeom>
        </p:spPr>
        <p:txBody>
          <a:bodyPr wrap="square">
            <a:spAutoFit/>
          </a:bodyPr>
          <a:lstStyle/>
          <a:p>
            <a:pPr algn="ctr"/>
            <a:r>
              <a:rPr lang="en-US" sz="2000" b="1" dirty="0"/>
              <a:t>You don’t have fever!!!!!</a:t>
            </a:r>
          </a:p>
        </p:txBody>
      </p:sp>
    </p:spTree>
    <p:extLst>
      <p:ext uri="{BB962C8B-B14F-4D97-AF65-F5344CB8AC3E}">
        <p14:creationId xmlns:p14="http://schemas.microsoft.com/office/powerpoint/2010/main" val="286135189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6. Which </a:t>
            </a:r>
            <a:r>
              <a:rPr lang="en-US" dirty="0"/>
              <a:t>algorithms are in more similar to backward chaining algorithm</a:t>
            </a:r>
            <a:r>
              <a:rPr lang="en-US" dirty="0" smtClean="0"/>
              <a:t>?</a:t>
            </a:r>
          </a:p>
          <a:p>
            <a:pPr marL="0" indent="0">
              <a:buNone/>
            </a:pPr>
            <a:r>
              <a:rPr lang="en-US" dirty="0"/>
              <a:t/>
            </a:r>
            <a:br>
              <a:rPr lang="en-US" dirty="0"/>
            </a:br>
            <a:r>
              <a:rPr lang="en-US" dirty="0"/>
              <a:t>a) Depth-first search algorithm</a:t>
            </a:r>
            <a:br>
              <a:rPr lang="en-US" dirty="0"/>
            </a:br>
            <a:r>
              <a:rPr lang="en-US" dirty="0"/>
              <a:t>b) Breadth-first search algorithm</a:t>
            </a:r>
            <a:br>
              <a:rPr lang="en-US" dirty="0"/>
            </a:br>
            <a:r>
              <a:rPr lang="en-US" dirty="0"/>
              <a:t>c) Hill-climbing search algorithm</a:t>
            </a:r>
            <a:br>
              <a:rPr lang="en-US" dirty="0"/>
            </a:br>
            <a:r>
              <a:rPr lang="en-US" dirty="0"/>
              <a:t>d) All of </a:t>
            </a:r>
            <a:r>
              <a:rPr lang="en-US" dirty="0" smtClean="0"/>
              <a:t>the mentioned</a:t>
            </a:r>
          </a:p>
          <a:p>
            <a:pPr marL="0" indent="0">
              <a:buNone/>
            </a:pPr>
            <a:endParaRPr lang="en-US" dirty="0"/>
          </a:p>
          <a:p>
            <a:pPr marL="0" indent="0">
              <a:buNone/>
            </a:pPr>
            <a:r>
              <a:rPr lang="en-IN" b="1" dirty="0"/>
              <a:t>Answer: </a:t>
            </a:r>
            <a:r>
              <a:rPr lang="en-IN" b="1" dirty="0" smtClean="0"/>
              <a:t>a</a:t>
            </a:r>
            <a:endParaRPr lang="en-IN" b="1" dirty="0"/>
          </a:p>
          <a:p>
            <a:pPr marL="0" indent="0">
              <a:buNone/>
            </a:pPr>
            <a:endParaRPr lang="en-US"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90</a:t>
            </a:fld>
            <a:endParaRPr lang="en-IN" dirty="0"/>
          </a:p>
        </p:txBody>
      </p:sp>
      <p:sp>
        <p:nvSpPr>
          <p:cNvPr id="5" name="Title 1"/>
          <p:cNvSpPr>
            <a:spLocks noGrp="1"/>
          </p:cNvSpPr>
          <p:nvPr>
            <p:ph type="title"/>
          </p:nvPr>
        </p:nvSpPr>
        <p:spPr>
          <a:xfrm>
            <a:off x="174522" y="0"/>
            <a:ext cx="10515600" cy="1325563"/>
          </a:xfrm>
        </p:spPr>
        <p:txBody>
          <a:bodyPr>
            <a:normAutofit/>
          </a:bodyPr>
          <a:lstStyle/>
          <a:p>
            <a:r>
              <a:rPr lang="en-IN" sz="3200" b="1" dirty="0" smtClean="0">
                <a:latin typeface="Helvetica" panose="020B0604020202020204" pitchFamily="34" charset="0"/>
                <a:cs typeface="Helvetica" panose="020B0604020202020204" pitchFamily="34" charset="0"/>
              </a:rPr>
              <a:t>Self Assessment Questions</a:t>
            </a:r>
            <a:endParaRPr lang="en-IN" sz="32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95297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7. Which </a:t>
            </a:r>
            <a:r>
              <a:rPr lang="en-US" dirty="0"/>
              <a:t>problem can frequently occur in backward chaining algorithm</a:t>
            </a:r>
            <a:r>
              <a:rPr lang="en-US" dirty="0" smtClean="0"/>
              <a:t>?</a:t>
            </a:r>
          </a:p>
          <a:p>
            <a:pPr marL="0" indent="0">
              <a:buNone/>
            </a:pPr>
            <a:r>
              <a:rPr lang="en-US" dirty="0"/>
              <a:t/>
            </a:r>
            <a:br>
              <a:rPr lang="en-US" dirty="0"/>
            </a:br>
            <a:r>
              <a:rPr lang="en-US" dirty="0"/>
              <a:t>a) Repeated states</a:t>
            </a:r>
            <a:br>
              <a:rPr lang="en-US" dirty="0"/>
            </a:br>
            <a:r>
              <a:rPr lang="en-US" dirty="0"/>
              <a:t>b) Incompleteness</a:t>
            </a:r>
            <a:br>
              <a:rPr lang="en-US" dirty="0"/>
            </a:br>
            <a:r>
              <a:rPr lang="en-US" dirty="0"/>
              <a:t>c) Complexity</a:t>
            </a:r>
            <a:br>
              <a:rPr lang="en-US" dirty="0"/>
            </a:br>
            <a:r>
              <a:rPr lang="en-US" dirty="0"/>
              <a:t>d) Both Repeated states &amp; </a:t>
            </a:r>
            <a:r>
              <a:rPr lang="en-US" dirty="0" smtClean="0"/>
              <a:t>Incompleteness</a:t>
            </a:r>
          </a:p>
          <a:p>
            <a:pPr marL="0" indent="0">
              <a:buNone/>
            </a:pPr>
            <a:endParaRPr lang="en-US" b="1" dirty="0"/>
          </a:p>
          <a:p>
            <a:pPr marL="0" indent="0">
              <a:buNone/>
            </a:pPr>
            <a:r>
              <a:rPr lang="en-IN" b="1" dirty="0"/>
              <a:t>Answer: </a:t>
            </a:r>
            <a:r>
              <a:rPr lang="en-IN" b="1" dirty="0" smtClean="0"/>
              <a:t>d</a:t>
            </a:r>
            <a:endParaRPr lang="en-IN" b="1" dirty="0"/>
          </a:p>
          <a:p>
            <a:pPr marL="0" indent="0">
              <a:buNone/>
            </a:pPr>
            <a:endParaRPr lang="en-US"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91</a:t>
            </a:fld>
            <a:endParaRPr lang="en-IN" dirty="0"/>
          </a:p>
        </p:txBody>
      </p:sp>
      <p:sp>
        <p:nvSpPr>
          <p:cNvPr id="5" name="Title 1"/>
          <p:cNvSpPr>
            <a:spLocks noGrp="1"/>
          </p:cNvSpPr>
          <p:nvPr>
            <p:ph type="title"/>
          </p:nvPr>
        </p:nvSpPr>
        <p:spPr>
          <a:xfrm>
            <a:off x="174522" y="0"/>
            <a:ext cx="10515600" cy="1325563"/>
          </a:xfrm>
        </p:spPr>
        <p:txBody>
          <a:bodyPr>
            <a:normAutofit/>
          </a:bodyPr>
          <a:lstStyle/>
          <a:p>
            <a:r>
              <a:rPr lang="en-IN" sz="3200" b="1" dirty="0" smtClean="0">
                <a:latin typeface="Helvetica" panose="020B0604020202020204" pitchFamily="34" charset="0"/>
                <a:cs typeface="Helvetica" panose="020B0604020202020204" pitchFamily="34" charset="0"/>
              </a:rPr>
              <a:t>Self Assessment Questions</a:t>
            </a:r>
            <a:endParaRPr lang="en-IN" sz="32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18442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8. </a:t>
            </a:r>
            <a:r>
              <a:rPr lang="en-US" dirty="0"/>
              <a:t>How the logic programming can be constructed</a:t>
            </a:r>
            <a:r>
              <a:rPr lang="en-US" dirty="0" smtClean="0"/>
              <a:t>?</a:t>
            </a:r>
          </a:p>
          <a:p>
            <a:pPr marL="0" indent="0">
              <a:buNone/>
            </a:pPr>
            <a:r>
              <a:rPr lang="en-US" dirty="0"/>
              <a:t/>
            </a:r>
            <a:br>
              <a:rPr lang="en-US" dirty="0"/>
            </a:br>
            <a:r>
              <a:rPr lang="en-US" dirty="0"/>
              <a:t>a) Variables</a:t>
            </a:r>
            <a:br>
              <a:rPr lang="en-US" dirty="0"/>
            </a:br>
            <a:r>
              <a:rPr lang="en-US" dirty="0"/>
              <a:t>b) Expressing knowledge in a formal language</a:t>
            </a:r>
            <a:br>
              <a:rPr lang="en-US" dirty="0"/>
            </a:br>
            <a:r>
              <a:rPr lang="en-US" dirty="0"/>
              <a:t>c) Graph</a:t>
            </a:r>
            <a:br>
              <a:rPr lang="en-US" dirty="0"/>
            </a:br>
            <a:r>
              <a:rPr lang="en-US" dirty="0"/>
              <a:t>d) All of the </a:t>
            </a:r>
            <a:r>
              <a:rPr lang="en-US" dirty="0" smtClean="0"/>
              <a:t>mentioned</a:t>
            </a:r>
          </a:p>
          <a:p>
            <a:pPr marL="0" indent="0">
              <a:buNone/>
            </a:pPr>
            <a:endParaRPr lang="en-US" dirty="0"/>
          </a:p>
          <a:p>
            <a:pPr marL="0" indent="0">
              <a:buNone/>
            </a:pPr>
            <a:r>
              <a:rPr lang="en-IN" b="1" dirty="0"/>
              <a:t>Answer: b</a:t>
            </a:r>
          </a:p>
          <a:p>
            <a:pPr marL="0" indent="0">
              <a:buNone/>
            </a:pPr>
            <a:endParaRPr lang="en-US"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92</a:t>
            </a:fld>
            <a:endParaRPr lang="en-IN" dirty="0"/>
          </a:p>
        </p:txBody>
      </p:sp>
      <p:sp>
        <p:nvSpPr>
          <p:cNvPr id="5" name="Title 1"/>
          <p:cNvSpPr>
            <a:spLocks noGrp="1"/>
          </p:cNvSpPr>
          <p:nvPr>
            <p:ph type="title"/>
          </p:nvPr>
        </p:nvSpPr>
        <p:spPr>
          <a:xfrm>
            <a:off x="174522" y="0"/>
            <a:ext cx="10515600" cy="1325563"/>
          </a:xfrm>
        </p:spPr>
        <p:txBody>
          <a:bodyPr>
            <a:normAutofit/>
          </a:bodyPr>
          <a:lstStyle/>
          <a:p>
            <a:r>
              <a:rPr lang="en-IN" sz="3200" b="1" dirty="0" smtClean="0">
                <a:latin typeface="Helvetica" panose="020B0604020202020204" pitchFamily="34" charset="0"/>
                <a:cs typeface="Helvetica" panose="020B0604020202020204" pitchFamily="34" charset="0"/>
              </a:rPr>
              <a:t>Self Assessment Questions</a:t>
            </a:r>
            <a:endParaRPr lang="en-IN" sz="32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171084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9. </a:t>
            </a:r>
            <a:r>
              <a:rPr lang="en-US" dirty="0"/>
              <a:t>What form of negation does the prolog allows</a:t>
            </a:r>
            <a:r>
              <a:rPr lang="en-US" dirty="0" smtClean="0"/>
              <a:t>?</a:t>
            </a:r>
          </a:p>
          <a:p>
            <a:pPr marL="0" indent="0">
              <a:buNone/>
            </a:pPr>
            <a:r>
              <a:rPr lang="en-US" dirty="0"/>
              <a:t/>
            </a:r>
            <a:br>
              <a:rPr lang="en-US" dirty="0"/>
            </a:br>
            <a:r>
              <a:rPr lang="en-US" dirty="0"/>
              <a:t>a) Negation as failure</a:t>
            </a:r>
            <a:br>
              <a:rPr lang="en-US" dirty="0"/>
            </a:br>
            <a:r>
              <a:rPr lang="en-US" dirty="0"/>
              <a:t>b) Proposition</a:t>
            </a:r>
            <a:br>
              <a:rPr lang="en-US" dirty="0"/>
            </a:br>
            <a:r>
              <a:rPr lang="en-US" dirty="0"/>
              <a:t>c) Substitution</a:t>
            </a:r>
            <a:br>
              <a:rPr lang="en-US" dirty="0"/>
            </a:br>
            <a:r>
              <a:rPr lang="en-US" dirty="0"/>
              <a:t>d) Negation as </a:t>
            </a:r>
            <a:r>
              <a:rPr lang="en-US" dirty="0" smtClean="0"/>
              <a:t>success</a:t>
            </a:r>
          </a:p>
          <a:p>
            <a:pPr marL="0" indent="0">
              <a:buNone/>
            </a:pPr>
            <a:endParaRPr lang="en-US" dirty="0"/>
          </a:p>
          <a:p>
            <a:pPr marL="0" indent="0">
              <a:buNone/>
            </a:pPr>
            <a:r>
              <a:rPr lang="en-IN" b="1" dirty="0"/>
              <a:t>Answer: </a:t>
            </a:r>
            <a:r>
              <a:rPr lang="en-IN" b="1" dirty="0" smtClean="0"/>
              <a:t>a</a:t>
            </a:r>
            <a:endParaRPr lang="en-IN" b="1" dirty="0"/>
          </a:p>
          <a:p>
            <a:pPr marL="0" indent="0">
              <a:buNone/>
            </a:pPr>
            <a:endParaRPr lang="en-US"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93</a:t>
            </a:fld>
            <a:endParaRPr lang="en-IN" dirty="0"/>
          </a:p>
        </p:txBody>
      </p:sp>
      <p:sp>
        <p:nvSpPr>
          <p:cNvPr id="5" name="Title 1"/>
          <p:cNvSpPr>
            <a:spLocks noGrp="1"/>
          </p:cNvSpPr>
          <p:nvPr>
            <p:ph type="title"/>
          </p:nvPr>
        </p:nvSpPr>
        <p:spPr>
          <a:xfrm>
            <a:off x="174522" y="0"/>
            <a:ext cx="10515600" cy="1325563"/>
          </a:xfrm>
        </p:spPr>
        <p:txBody>
          <a:bodyPr>
            <a:normAutofit/>
          </a:bodyPr>
          <a:lstStyle/>
          <a:p>
            <a:r>
              <a:rPr lang="en-IN" sz="3200" b="1" dirty="0" smtClean="0">
                <a:latin typeface="Helvetica" panose="020B0604020202020204" pitchFamily="34" charset="0"/>
                <a:cs typeface="Helvetica" panose="020B0604020202020204" pitchFamily="34" charset="0"/>
              </a:rPr>
              <a:t>Self Assessment Questions</a:t>
            </a:r>
            <a:endParaRPr lang="en-IN" sz="32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076589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rPr lang="en-US" dirty="0" smtClean="0"/>
              <a:t>10. Which </a:t>
            </a:r>
            <a:r>
              <a:rPr lang="en-US" dirty="0"/>
              <a:t>is omitted in prolog unification algorithm</a:t>
            </a:r>
            <a:r>
              <a:rPr lang="en-US" dirty="0" smtClean="0"/>
              <a:t>?</a:t>
            </a:r>
          </a:p>
          <a:p>
            <a:pPr marL="0" lvl="0" indent="0">
              <a:buNone/>
            </a:pPr>
            <a:r>
              <a:rPr lang="en-US" dirty="0"/>
              <a:t/>
            </a:r>
            <a:br>
              <a:rPr lang="en-US" dirty="0"/>
            </a:br>
            <a:r>
              <a:rPr lang="en-US" dirty="0"/>
              <a:t>a) Variable check</a:t>
            </a:r>
            <a:br>
              <a:rPr lang="en-US" dirty="0"/>
            </a:br>
            <a:r>
              <a:rPr lang="en-US" dirty="0"/>
              <a:t>b) Occur check</a:t>
            </a:r>
            <a:br>
              <a:rPr lang="en-US" dirty="0"/>
            </a:br>
            <a:r>
              <a:rPr lang="en-US" dirty="0"/>
              <a:t>c) Proposition check</a:t>
            </a:r>
            <a:br>
              <a:rPr lang="en-US" dirty="0"/>
            </a:br>
            <a:r>
              <a:rPr lang="en-US" dirty="0"/>
              <a:t>d) Both Occur &amp; Proposition check</a:t>
            </a:r>
          </a:p>
          <a:p>
            <a:pPr marL="0" indent="0">
              <a:buNone/>
            </a:pPr>
            <a:endParaRPr lang="en-US" dirty="0" smtClean="0"/>
          </a:p>
          <a:p>
            <a:pPr marL="0" indent="0">
              <a:buNone/>
            </a:pPr>
            <a:r>
              <a:rPr lang="en-IN" b="1" dirty="0"/>
              <a:t>Answer: b</a:t>
            </a:r>
          </a:p>
          <a:p>
            <a:pPr marL="0" indent="0">
              <a:buNone/>
            </a:pPr>
            <a:endParaRPr lang="en-US"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94</a:t>
            </a:fld>
            <a:endParaRPr lang="en-IN" dirty="0"/>
          </a:p>
        </p:txBody>
      </p:sp>
      <p:sp>
        <p:nvSpPr>
          <p:cNvPr id="5" name="Title 1"/>
          <p:cNvSpPr>
            <a:spLocks noGrp="1"/>
          </p:cNvSpPr>
          <p:nvPr>
            <p:ph type="title"/>
          </p:nvPr>
        </p:nvSpPr>
        <p:spPr>
          <a:xfrm>
            <a:off x="174522" y="0"/>
            <a:ext cx="10515600" cy="1325563"/>
          </a:xfrm>
        </p:spPr>
        <p:txBody>
          <a:bodyPr>
            <a:normAutofit/>
          </a:bodyPr>
          <a:lstStyle/>
          <a:p>
            <a:r>
              <a:rPr lang="en-IN" sz="3200" b="1" dirty="0" smtClean="0">
                <a:latin typeface="Helvetica" panose="020B0604020202020204" pitchFamily="34" charset="0"/>
                <a:cs typeface="Helvetica" panose="020B0604020202020204" pitchFamily="34" charset="0"/>
              </a:rPr>
              <a:t>Self Assessment Questions</a:t>
            </a:r>
            <a:endParaRPr lang="en-IN" sz="32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034397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11. </a:t>
            </a:r>
            <a:r>
              <a:rPr lang="en-US" dirty="0"/>
              <a:t>Which condition is used to cease the growth of forward chaining</a:t>
            </a:r>
            <a:r>
              <a:rPr lang="en-US" dirty="0" smtClean="0"/>
              <a:t>?</a:t>
            </a:r>
          </a:p>
          <a:p>
            <a:pPr marL="0" indent="0">
              <a:buNone/>
            </a:pPr>
            <a:r>
              <a:rPr lang="en-US" dirty="0"/>
              <a:t/>
            </a:r>
            <a:br>
              <a:rPr lang="en-US" dirty="0"/>
            </a:br>
            <a:r>
              <a:rPr lang="en-US" dirty="0"/>
              <a:t>a) Atomic sentences</a:t>
            </a:r>
            <a:br>
              <a:rPr lang="en-US" dirty="0"/>
            </a:br>
            <a:r>
              <a:rPr lang="en-US" dirty="0"/>
              <a:t>b) Complex sentences</a:t>
            </a:r>
            <a:br>
              <a:rPr lang="en-US" dirty="0"/>
            </a:br>
            <a:r>
              <a:rPr lang="en-US" dirty="0"/>
              <a:t>c) No further inference</a:t>
            </a:r>
            <a:br>
              <a:rPr lang="en-US" dirty="0"/>
            </a:br>
            <a:r>
              <a:rPr lang="en-US" dirty="0"/>
              <a:t>d) All of the mentioned</a:t>
            </a:r>
            <a:br>
              <a:rPr lang="en-US" dirty="0"/>
            </a:br>
            <a:endParaRPr lang="en-US" dirty="0"/>
          </a:p>
          <a:p>
            <a:pPr marL="0" indent="0">
              <a:buNone/>
            </a:pPr>
            <a:r>
              <a:rPr lang="en-IN" b="1" dirty="0"/>
              <a:t>Answer: </a:t>
            </a:r>
            <a:r>
              <a:rPr lang="en-IN" b="1" dirty="0" smtClean="0"/>
              <a:t>c</a:t>
            </a:r>
            <a:endParaRPr lang="en-IN" b="1"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95</a:t>
            </a:fld>
            <a:endParaRPr lang="en-IN" dirty="0"/>
          </a:p>
        </p:txBody>
      </p:sp>
      <p:sp>
        <p:nvSpPr>
          <p:cNvPr id="5" name="Title 1"/>
          <p:cNvSpPr>
            <a:spLocks noGrp="1"/>
          </p:cNvSpPr>
          <p:nvPr>
            <p:ph type="title"/>
          </p:nvPr>
        </p:nvSpPr>
        <p:spPr>
          <a:xfrm>
            <a:off x="174522" y="0"/>
            <a:ext cx="10515600" cy="1325563"/>
          </a:xfrm>
        </p:spPr>
        <p:txBody>
          <a:bodyPr>
            <a:normAutofit/>
          </a:bodyPr>
          <a:lstStyle/>
          <a:p>
            <a:r>
              <a:rPr lang="en-IN" sz="3200" b="1" dirty="0" smtClean="0">
                <a:latin typeface="Helvetica" panose="020B0604020202020204" pitchFamily="34" charset="0"/>
                <a:cs typeface="Helvetica" panose="020B0604020202020204" pitchFamily="34" charset="0"/>
              </a:rPr>
              <a:t>Self Assessment Questions</a:t>
            </a:r>
            <a:endParaRPr lang="en-IN" sz="32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81592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12. Which </a:t>
            </a:r>
            <a:r>
              <a:rPr lang="en-US" dirty="0"/>
              <a:t>closely resembles propositional definite clause</a:t>
            </a:r>
            <a:r>
              <a:rPr lang="en-US" dirty="0" smtClean="0"/>
              <a:t>?</a:t>
            </a:r>
          </a:p>
          <a:p>
            <a:pPr marL="0" indent="0">
              <a:buNone/>
            </a:pPr>
            <a:r>
              <a:rPr lang="en-US" dirty="0"/>
              <a:t/>
            </a:r>
            <a:br>
              <a:rPr lang="en-US" dirty="0"/>
            </a:br>
            <a:r>
              <a:rPr lang="en-US" dirty="0"/>
              <a:t>a) Resolution</a:t>
            </a:r>
            <a:br>
              <a:rPr lang="en-US" dirty="0"/>
            </a:br>
            <a:r>
              <a:rPr lang="en-US" dirty="0"/>
              <a:t>b) Inference</a:t>
            </a:r>
            <a:br>
              <a:rPr lang="en-US" dirty="0"/>
            </a:br>
            <a:r>
              <a:rPr lang="en-US" dirty="0"/>
              <a:t>c) </a:t>
            </a:r>
            <a:r>
              <a:rPr lang="en-US" dirty="0" err="1"/>
              <a:t>Conjuction</a:t>
            </a:r>
            <a:r>
              <a:rPr lang="en-US" dirty="0"/>
              <a:t/>
            </a:r>
            <a:br>
              <a:rPr lang="en-US" dirty="0"/>
            </a:br>
            <a:r>
              <a:rPr lang="en-US" dirty="0"/>
              <a:t>d) First-order definite </a:t>
            </a:r>
            <a:r>
              <a:rPr lang="en-US" dirty="0" smtClean="0"/>
              <a:t>clauses</a:t>
            </a:r>
          </a:p>
          <a:p>
            <a:pPr marL="0" indent="0">
              <a:buNone/>
            </a:pPr>
            <a:endParaRPr lang="en-US" b="1" dirty="0"/>
          </a:p>
          <a:p>
            <a:pPr marL="0" indent="0">
              <a:buNone/>
            </a:pPr>
            <a:endParaRPr lang="en-US" b="1" dirty="0" smtClean="0"/>
          </a:p>
          <a:p>
            <a:pPr marL="0" indent="0">
              <a:buNone/>
            </a:pPr>
            <a:r>
              <a:rPr lang="en-IN" b="1" dirty="0"/>
              <a:t>Answer: </a:t>
            </a:r>
            <a:r>
              <a:rPr lang="en-IN" b="1" dirty="0" smtClean="0"/>
              <a:t>d</a:t>
            </a:r>
            <a:endParaRPr lang="en-IN" b="1" dirty="0"/>
          </a:p>
          <a:p>
            <a:pPr marL="0" indent="0">
              <a:buNone/>
            </a:pPr>
            <a:endParaRPr lang="en-US"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96</a:t>
            </a:fld>
            <a:endParaRPr lang="en-IN" dirty="0"/>
          </a:p>
        </p:txBody>
      </p:sp>
      <p:sp>
        <p:nvSpPr>
          <p:cNvPr id="5" name="Title 1"/>
          <p:cNvSpPr>
            <a:spLocks noGrp="1"/>
          </p:cNvSpPr>
          <p:nvPr>
            <p:ph type="title"/>
          </p:nvPr>
        </p:nvSpPr>
        <p:spPr>
          <a:xfrm>
            <a:off x="174522" y="0"/>
            <a:ext cx="10515600" cy="1325563"/>
          </a:xfrm>
        </p:spPr>
        <p:txBody>
          <a:bodyPr>
            <a:normAutofit/>
          </a:bodyPr>
          <a:lstStyle/>
          <a:p>
            <a:r>
              <a:rPr lang="en-IN" sz="3200" b="1" dirty="0" smtClean="0">
                <a:latin typeface="Helvetica" panose="020B0604020202020204" pitchFamily="34" charset="0"/>
                <a:cs typeface="Helvetica" panose="020B0604020202020204" pitchFamily="34" charset="0"/>
              </a:rPr>
              <a:t>Self Assessment Questions</a:t>
            </a:r>
            <a:endParaRPr lang="en-IN" sz="32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211349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13. What </a:t>
            </a:r>
            <a:r>
              <a:rPr lang="en-US" dirty="0"/>
              <a:t>is the condition of variables in first-order literals</a:t>
            </a:r>
            <a:r>
              <a:rPr lang="en-US" dirty="0" smtClean="0"/>
              <a:t>?</a:t>
            </a:r>
          </a:p>
          <a:p>
            <a:pPr marL="0" indent="0">
              <a:buNone/>
            </a:pPr>
            <a:r>
              <a:rPr lang="en-US" dirty="0"/>
              <a:t/>
            </a:r>
            <a:br>
              <a:rPr lang="en-US" dirty="0"/>
            </a:br>
            <a:r>
              <a:rPr lang="en-US" dirty="0"/>
              <a:t>a) Existentially quantified</a:t>
            </a:r>
            <a:br>
              <a:rPr lang="en-US" dirty="0"/>
            </a:br>
            <a:r>
              <a:rPr lang="en-US" dirty="0"/>
              <a:t>b) Universally quantified</a:t>
            </a:r>
            <a:br>
              <a:rPr lang="en-US" dirty="0"/>
            </a:br>
            <a:r>
              <a:rPr lang="en-US" dirty="0"/>
              <a:t>c) Both Existentially &amp; Universally quantified</a:t>
            </a:r>
            <a:br>
              <a:rPr lang="en-US" dirty="0"/>
            </a:br>
            <a:r>
              <a:rPr lang="en-US" dirty="0"/>
              <a:t>d) None of the </a:t>
            </a:r>
            <a:r>
              <a:rPr lang="en-US" dirty="0" smtClean="0"/>
              <a:t>mentioned</a:t>
            </a:r>
          </a:p>
          <a:p>
            <a:pPr marL="0" indent="0">
              <a:buNone/>
            </a:pPr>
            <a:endParaRPr lang="en-US" dirty="0"/>
          </a:p>
          <a:p>
            <a:pPr marL="0" indent="0">
              <a:buNone/>
            </a:pPr>
            <a:endParaRPr lang="en-US" dirty="0" smtClean="0"/>
          </a:p>
          <a:p>
            <a:pPr marL="0" indent="0">
              <a:buNone/>
            </a:pPr>
            <a:r>
              <a:rPr lang="en-IN" b="1" dirty="0"/>
              <a:t>Answer: b</a:t>
            </a:r>
          </a:p>
          <a:p>
            <a:pPr marL="0" indent="0">
              <a:buNone/>
            </a:pPr>
            <a:endParaRPr lang="en-US"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97</a:t>
            </a:fld>
            <a:endParaRPr lang="en-IN" dirty="0"/>
          </a:p>
        </p:txBody>
      </p:sp>
      <p:sp>
        <p:nvSpPr>
          <p:cNvPr id="5" name="Title 1"/>
          <p:cNvSpPr>
            <a:spLocks noGrp="1"/>
          </p:cNvSpPr>
          <p:nvPr>
            <p:ph type="title"/>
          </p:nvPr>
        </p:nvSpPr>
        <p:spPr>
          <a:xfrm>
            <a:off x="174522" y="0"/>
            <a:ext cx="10515600" cy="1325563"/>
          </a:xfrm>
        </p:spPr>
        <p:txBody>
          <a:bodyPr>
            <a:normAutofit/>
          </a:bodyPr>
          <a:lstStyle/>
          <a:p>
            <a:r>
              <a:rPr lang="en-IN" sz="3200" b="1" dirty="0" smtClean="0">
                <a:latin typeface="Helvetica" panose="020B0604020202020204" pitchFamily="34" charset="0"/>
                <a:cs typeface="Helvetica" panose="020B0604020202020204" pitchFamily="34" charset="0"/>
              </a:rPr>
              <a:t>Self Assessment Questions</a:t>
            </a:r>
            <a:endParaRPr lang="en-IN" sz="32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161190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dirty="0" smtClean="0"/>
              <a:t>14. Which </a:t>
            </a:r>
            <a:r>
              <a:rPr lang="en-US" dirty="0"/>
              <a:t>are more suitable normal form to be used with definite clause</a:t>
            </a:r>
            <a:r>
              <a:rPr lang="en-US" dirty="0" smtClean="0"/>
              <a:t>?</a:t>
            </a:r>
          </a:p>
          <a:p>
            <a:pPr marL="0" indent="0">
              <a:buNone/>
            </a:pPr>
            <a:r>
              <a:rPr lang="en-US" dirty="0"/>
              <a:t/>
            </a:r>
            <a:br>
              <a:rPr lang="en-US" dirty="0"/>
            </a:br>
            <a:r>
              <a:rPr lang="en-US" dirty="0"/>
              <a:t>a) Positive literal</a:t>
            </a:r>
            <a:br>
              <a:rPr lang="en-US" dirty="0"/>
            </a:br>
            <a:r>
              <a:rPr lang="en-US" dirty="0"/>
              <a:t>b) Negative literal</a:t>
            </a:r>
            <a:br>
              <a:rPr lang="en-US" dirty="0"/>
            </a:br>
            <a:r>
              <a:rPr lang="en-US" dirty="0"/>
              <a:t>c) Generalized modus ponens</a:t>
            </a:r>
            <a:br>
              <a:rPr lang="en-US" dirty="0"/>
            </a:br>
            <a:r>
              <a:rPr lang="en-US" dirty="0"/>
              <a:t>d) Neutral </a:t>
            </a:r>
            <a:r>
              <a:rPr lang="en-US" dirty="0" smtClean="0"/>
              <a:t>literal</a:t>
            </a:r>
          </a:p>
          <a:p>
            <a:pPr marL="0" indent="0">
              <a:buNone/>
            </a:pPr>
            <a:endParaRPr lang="en-US" dirty="0"/>
          </a:p>
          <a:p>
            <a:pPr marL="0" indent="0">
              <a:buNone/>
            </a:pPr>
            <a:endParaRPr lang="en-US" dirty="0" smtClean="0"/>
          </a:p>
          <a:p>
            <a:pPr marL="0" indent="0">
              <a:buNone/>
            </a:pPr>
            <a:r>
              <a:rPr lang="en-IN" b="1" dirty="0"/>
              <a:t>Answer: </a:t>
            </a:r>
            <a:r>
              <a:rPr lang="en-IN" b="1" dirty="0" smtClean="0"/>
              <a:t>c</a:t>
            </a:r>
            <a:endParaRPr lang="en-IN" b="1" dirty="0"/>
          </a:p>
          <a:p>
            <a:pPr marL="0" indent="0">
              <a:buNone/>
            </a:pPr>
            <a:endParaRPr lang="en-US"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98</a:t>
            </a:fld>
            <a:endParaRPr lang="en-IN" dirty="0"/>
          </a:p>
        </p:txBody>
      </p:sp>
      <p:sp>
        <p:nvSpPr>
          <p:cNvPr id="5" name="Title 1"/>
          <p:cNvSpPr>
            <a:spLocks noGrp="1"/>
          </p:cNvSpPr>
          <p:nvPr>
            <p:ph type="title"/>
          </p:nvPr>
        </p:nvSpPr>
        <p:spPr>
          <a:xfrm>
            <a:off x="174522" y="0"/>
            <a:ext cx="10515600" cy="1325563"/>
          </a:xfrm>
        </p:spPr>
        <p:txBody>
          <a:bodyPr>
            <a:normAutofit/>
          </a:bodyPr>
          <a:lstStyle/>
          <a:p>
            <a:r>
              <a:rPr lang="en-IN" sz="3200" b="1" dirty="0" smtClean="0">
                <a:latin typeface="Helvetica" panose="020B0604020202020204" pitchFamily="34" charset="0"/>
                <a:cs typeface="Helvetica" panose="020B0604020202020204" pitchFamily="34" charset="0"/>
              </a:rPr>
              <a:t>Self Assessment Questions</a:t>
            </a:r>
            <a:endParaRPr lang="en-IN" sz="32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863062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15. Which </a:t>
            </a:r>
            <a:r>
              <a:rPr lang="en-US" dirty="0"/>
              <a:t>will be the instance of the class </a:t>
            </a:r>
            <a:r>
              <a:rPr lang="en-US" dirty="0" err="1"/>
              <a:t>datalog</a:t>
            </a:r>
            <a:r>
              <a:rPr lang="en-US" dirty="0"/>
              <a:t> knowledge bases</a:t>
            </a:r>
            <a:r>
              <a:rPr lang="en-US" dirty="0" smtClean="0"/>
              <a:t>?</a:t>
            </a:r>
          </a:p>
          <a:p>
            <a:pPr marL="0" indent="0">
              <a:buNone/>
            </a:pPr>
            <a:r>
              <a:rPr lang="en-US" dirty="0"/>
              <a:t/>
            </a:r>
            <a:br>
              <a:rPr lang="en-US" dirty="0"/>
            </a:br>
            <a:r>
              <a:rPr lang="en-US" dirty="0"/>
              <a:t>a) Variables</a:t>
            </a:r>
            <a:br>
              <a:rPr lang="en-US" dirty="0"/>
            </a:br>
            <a:r>
              <a:rPr lang="en-US" dirty="0"/>
              <a:t>b) No function symbols</a:t>
            </a:r>
            <a:br>
              <a:rPr lang="en-US" dirty="0"/>
            </a:br>
            <a:r>
              <a:rPr lang="en-US" dirty="0"/>
              <a:t>c) First-order definite clauses</a:t>
            </a:r>
            <a:br>
              <a:rPr lang="en-US" dirty="0"/>
            </a:br>
            <a:r>
              <a:rPr lang="en-US" dirty="0"/>
              <a:t>d) None of the </a:t>
            </a:r>
            <a:r>
              <a:rPr lang="en-US" dirty="0" smtClean="0"/>
              <a:t>mentioned</a:t>
            </a:r>
          </a:p>
          <a:p>
            <a:pPr marL="0" indent="0">
              <a:buNone/>
            </a:pPr>
            <a:endParaRPr lang="en-US" dirty="0"/>
          </a:p>
          <a:p>
            <a:pPr marL="0" indent="0">
              <a:buNone/>
            </a:pPr>
            <a:endParaRPr lang="en-US" dirty="0"/>
          </a:p>
          <a:p>
            <a:pPr marL="0" indent="0">
              <a:buNone/>
            </a:pPr>
            <a:r>
              <a:rPr lang="en-IN" b="1" dirty="0"/>
              <a:t>Answer: b</a:t>
            </a:r>
          </a:p>
          <a:p>
            <a:pPr marL="0" indent="0">
              <a:buNone/>
            </a:pPr>
            <a:endParaRPr lang="en-US"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99</a:t>
            </a:fld>
            <a:endParaRPr lang="en-IN" dirty="0"/>
          </a:p>
        </p:txBody>
      </p:sp>
      <p:sp>
        <p:nvSpPr>
          <p:cNvPr id="5" name="Title 1"/>
          <p:cNvSpPr>
            <a:spLocks noGrp="1"/>
          </p:cNvSpPr>
          <p:nvPr>
            <p:ph type="title"/>
          </p:nvPr>
        </p:nvSpPr>
        <p:spPr>
          <a:xfrm>
            <a:off x="174522" y="0"/>
            <a:ext cx="10515600" cy="1325563"/>
          </a:xfrm>
        </p:spPr>
        <p:txBody>
          <a:bodyPr>
            <a:normAutofit/>
          </a:bodyPr>
          <a:lstStyle/>
          <a:p>
            <a:r>
              <a:rPr lang="en-IN" sz="3200" b="1" dirty="0" smtClean="0">
                <a:latin typeface="Helvetica" panose="020B0604020202020204" pitchFamily="34" charset="0"/>
                <a:cs typeface="Helvetica" panose="020B0604020202020204" pitchFamily="34" charset="0"/>
              </a:rPr>
              <a:t>Self Assessment Questions</a:t>
            </a:r>
            <a:endParaRPr lang="en-IN" sz="32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337394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84"/>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1926</TotalTime>
  <Words>4495</Words>
  <Application>Microsoft Office PowerPoint</Application>
  <PresentationFormat>Widescreen</PresentationFormat>
  <Paragraphs>1080</Paragraphs>
  <Slides>132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132</vt:i4>
      </vt:variant>
    </vt:vector>
  </HeadingPairs>
  <TitlesOfParts>
    <vt:vector size="143" baseType="lpstr">
      <vt:lpstr>Arial</vt:lpstr>
      <vt:lpstr>Calibri</vt:lpstr>
      <vt:lpstr>Calibri Light</vt:lpstr>
      <vt:lpstr>Cambria</vt:lpstr>
      <vt:lpstr>Courier New</vt:lpstr>
      <vt:lpstr>Helvetica</vt:lpstr>
      <vt:lpstr>Symbol</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Self Assessment Questions</vt:lpstr>
      <vt:lpstr>Self Assessment Questions</vt:lpstr>
      <vt:lpstr>Self Assessment Questions</vt:lpstr>
      <vt:lpstr>Self Assessment Questions</vt:lpstr>
      <vt:lpstr>Self Assessment Questions</vt:lpstr>
      <vt:lpstr>Self Assessment Questions</vt:lpstr>
      <vt:lpstr>Self Assessment Questions</vt:lpstr>
      <vt:lpstr>Self Assessment Questions</vt:lpstr>
      <vt:lpstr>Self Assessment Questions</vt:lpstr>
      <vt:lpstr>Self Assessment Questions</vt:lpstr>
      <vt:lpstr>Self Assessment Questions</vt:lpstr>
      <vt:lpstr>Self Assessment Questions</vt:lpstr>
      <vt:lpstr>Self Assessment Questions</vt:lpstr>
      <vt:lpstr>Self Assessment Questions</vt:lpstr>
      <vt:lpstr>Self Assessment Questions</vt:lpstr>
      <vt:lpstr>Self Assessment Questions</vt:lpstr>
      <vt:lpstr>Self Assessment Questions</vt:lpstr>
      <vt:lpstr>Self Assessment Questions</vt:lpstr>
      <vt:lpstr>Self Assessment Questions</vt:lpstr>
      <vt:lpstr>Self Assessment Questions</vt:lpstr>
      <vt:lpstr>Self Assessment Questions</vt:lpstr>
      <vt:lpstr>Self Assessment Questions</vt:lpstr>
      <vt:lpstr>Self Assessment Questions</vt:lpstr>
      <vt:lpstr>Self Assessment Questions</vt:lpstr>
      <vt:lpstr>Self Assessment Questions</vt:lpstr>
      <vt:lpstr>Self Assessment Questions</vt:lpstr>
      <vt:lpstr>Self Assessment Questions</vt:lpstr>
      <vt:lpstr>Self Assessment Questions</vt:lpstr>
      <vt:lpstr>Self Assessment Questions</vt:lpstr>
      <vt:lpstr>Self Assessment Questions</vt:lpstr>
      <vt:lpstr>Self Assessment Questions</vt:lpstr>
      <vt:lpstr>Self Assessment Questions</vt:lpstr>
      <vt:lpstr>Self Assessment Questions</vt:lpstr>
      <vt:lpstr>Self Assessment Questions</vt:lpstr>
      <vt:lpstr>Self Assessment Questions</vt:lpstr>
      <vt:lpstr>Self Assessment Questions</vt:lpstr>
      <vt:lpstr>Self Assessment Questions</vt:lpstr>
      <vt:lpstr>Self Assessment Questions</vt:lpstr>
      <vt:lpstr>Self Assessment Questions</vt:lpstr>
      <vt:lpstr>Self Assessment Questions</vt:lpstr>
      <vt:lpstr>Assignment</vt:lpstr>
      <vt:lpstr>Assignment</vt:lpstr>
      <vt:lpstr>Assignment</vt:lpstr>
      <vt:lpstr>Assignment</vt:lpstr>
      <vt:lpstr>Document Link</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iNurture</dc:creator>
  <cp:lastModifiedBy>Rakesh</cp:lastModifiedBy>
  <cp:revision>162</cp:revision>
  <dcterms:created xsi:type="dcterms:W3CDTF">2018-01-29T06:10:27Z</dcterms:created>
  <dcterms:modified xsi:type="dcterms:W3CDTF">2020-05-01T10:36:13Z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8C5D9248-0CF3-439E-AE64-C2F21BFC4FB5</vt:lpwstr>
  </property>
  <property fmtid="{D5CDD505-2E9C-101B-9397-08002B2CF9AE}" pid="3" name="ArticulatePath">
    <vt:lpwstr>unit 2.2</vt:lpwstr>
  </property>
</Properties>
</file>